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4.xml" ContentType="application/vnd.openxmlformats-officedocument.presentationml.notesSlide+xml"/>
  <Override PartName="/ppt/media/image251.jpg" ContentType="image/jpg"/>
  <Override PartName="/ppt/media/image252.jpg" ContentType="image/jpg"/>
  <Override PartName="/ppt/media/image253.jpg" ContentType="image/jpg"/>
  <Override PartName="/ppt/media/image254.jpg" ContentType="image/jpg"/>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6" r:id="rId3"/>
  </p:sldMasterIdLst>
  <p:notesMasterIdLst>
    <p:notesMasterId r:id="rId610"/>
  </p:notesMasterIdLst>
  <p:sldIdLst>
    <p:sldId id="301" r:id="rId4"/>
    <p:sldId id="432" r:id="rId5"/>
    <p:sldId id="433" r:id="rId6"/>
    <p:sldId id="354" r:id="rId7"/>
    <p:sldId id="355" r:id="rId8"/>
    <p:sldId id="356" r:id="rId9"/>
    <p:sldId id="357" r:id="rId10"/>
    <p:sldId id="358" r:id="rId11"/>
    <p:sldId id="359" r:id="rId12"/>
    <p:sldId id="360" r:id="rId13"/>
    <p:sldId id="361" r:id="rId14"/>
    <p:sldId id="362" r:id="rId15"/>
    <p:sldId id="386" r:id="rId16"/>
    <p:sldId id="387" r:id="rId17"/>
    <p:sldId id="434" r:id="rId18"/>
    <p:sldId id="435"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8" r:id="rId42"/>
    <p:sldId id="459" r:id="rId43"/>
    <p:sldId id="460" r:id="rId44"/>
    <p:sldId id="461" r:id="rId45"/>
    <p:sldId id="462" r:id="rId46"/>
    <p:sldId id="463" r:id="rId47"/>
    <p:sldId id="464" r:id="rId48"/>
    <p:sldId id="465" r:id="rId49"/>
    <p:sldId id="466" r:id="rId50"/>
    <p:sldId id="467" r:id="rId51"/>
    <p:sldId id="468" r:id="rId52"/>
    <p:sldId id="469" r:id="rId53"/>
    <p:sldId id="470" r:id="rId54"/>
    <p:sldId id="471" r:id="rId55"/>
    <p:sldId id="472" r:id="rId56"/>
    <p:sldId id="473" r:id="rId57"/>
    <p:sldId id="474" r:id="rId58"/>
    <p:sldId id="475" r:id="rId59"/>
    <p:sldId id="476" r:id="rId60"/>
    <p:sldId id="477" r:id="rId61"/>
    <p:sldId id="478" r:id="rId62"/>
    <p:sldId id="479" r:id="rId63"/>
    <p:sldId id="480" r:id="rId64"/>
    <p:sldId id="481" r:id="rId65"/>
    <p:sldId id="482" r:id="rId66"/>
    <p:sldId id="483" r:id="rId67"/>
    <p:sldId id="484" r:id="rId68"/>
    <p:sldId id="485" r:id="rId69"/>
    <p:sldId id="486" r:id="rId70"/>
    <p:sldId id="487" r:id="rId71"/>
    <p:sldId id="498" r:id="rId72"/>
    <p:sldId id="499" r:id="rId73"/>
    <p:sldId id="542" r:id="rId74"/>
    <p:sldId id="543" r:id="rId75"/>
    <p:sldId id="544" r:id="rId76"/>
    <p:sldId id="545" r:id="rId77"/>
    <p:sldId id="546" r:id="rId78"/>
    <p:sldId id="547" r:id="rId79"/>
    <p:sldId id="548" r:id="rId80"/>
    <p:sldId id="549" r:id="rId81"/>
    <p:sldId id="550" r:id="rId82"/>
    <p:sldId id="551" r:id="rId83"/>
    <p:sldId id="552" r:id="rId84"/>
    <p:sldId id="488" r:id="rId85"/>
    <p:sldId id="489" r:id="rId86"/>
    <p:sldId id="490" r:id="rId87"/>
    <p:sldId id="491" r:id="rId88"/>
    <p:sldId id="492" r:id="rId89"/>
    <p:sldId id="493" r:id="rId90"/>
    <p:sldId id="494" r:id="rId91"/>
    <p:sldId id="495" r:id="rId92"/>
    <p:sldId id="496" r:id="rId93"/>
    <p:sldId id="497" r:id="rId94"/>
    <p:sldId id="553" r:id="rId95"/>
    <p:sldId id="554" r:id="rId96"/>
    <p:sldId id="555" r:id="rId97"/>
    <p:sldId id="556" r:id="rId98"/>
    <p:sldId id="557" r:id="rId99"/>
    <p:sldId id="558" r:id="rId100"/>
    <p:sldId id="559" r:id="rId101"/>
    <p:sldId id="560" r:id="rId102"/>
    <p:sldId id="561" r:id="rId103"/>
    <p:sldId id="562" r:id="rId104"/>
    <p:sldId id="563" r:id="rId105"/>
    <p:sldId id="564" r:id="rId106"/>
    <p:sldId id="565" r:id="rId107"/>
    <p:sldId id="566" r:id="rId108"/>
    <p:sldId id="567" r:id="rId109"/>
    <p:sldId id="568" r:id="rId110"/>
    <p:sldId id="569" r:id="rId111"/>
    <p:sldId id="570" r:id="rId112"/>
    <p:sldId id="571" r:id="rId113"/>
    <p:sldId id="572" r:id="rId114"/>
    <p:sldId id="573" r:id="rId115"/>
    <p:sldId id="574" r:id="rId116"/>
    <p:sldId id="575" r:id="rId117"/>
    <p:sldId id="576" r:id="rId118"/>
    <p:sldId id="577" r:id="rId119"/>
    <p:sldId id="578" r:id="rId120"/>
    <p:sldId id="579" r:id="rId121"/>
    <p:sldId id="580" r:id="rId122"/>
    <p:sldId id="581" r:id="rId123"/>
    <p:sldId id="582" r:id="rId124"/>
    <p:sldId id="583" r:id="rId125"/>
    <p:sldId id="584" r:id="rId126"/>
    <p:sldId id="585" r:id="rId127"/>
    <p:sldId id="586" r:id="rId128"/>
    <p:sldId id="587" r:id="rId129"/>
    <p:sldId id="588" r:id="rId130"/>
    <p:sldId id="589" r:id="rId131"/>
    <p:sldId id="590" r:id="rId132"/>
    <p:sldId id="591" r:id="rId133"/>
    <p:sldId id="592" r:id="rId134"/>
    <p:sldId id="593" r:id="rId135"/>
    <p:sldId id="594" r:id="rId136"/>
    <p:sldId id="595" r:id="rId137"/>
    <p:sldId id="596" r:id="rId138"/>
    <p:sldId id="597" r:id="rId139"/>
    <p:sldId id="598" r:id="rId140"/>
    <p:sldId id="599" r:id="rId141"/>
    <p:sldId id="600" r:id="rId142"/>
    <p:sldId id="601" r:id="rId143"/>
    <p:sldId id="602" r:id="rId144"/>
    <p:sldId id="603" r:id="rId145"/>
    <p:sldId id="604" r:id="rId146"/>
    <p:sldId id="605" r:id="rId147"/>
    <p:sldId id="606" r:id="rId148"/>
    <p:sldId id="607" r:id="rId149"/>
    <p:sldId id="608" r:id="rId150"/>
    <p:sldId id="609" r:id="rId151"/>
    <p:sldId id="610" r:id="rId152"/>
    <p:sldId id="611" r:id="rId153"/>
    <p:sldId id="612" r:id="rId154"/>
    <p:sldId id="613" r:id="rId155"/>
    <p:sldId id="614" r:id="rId156"/>
    <p:sldId id="615" r:id="rId157"/>
    <p:sldId id="616" r:id="rId158"/>
    <p:sldId id="617" r:id="rId159"/>
    <p:sldId id="618" r:id="rId160"/>
    <p:sldId id="619" r:id="rId161"/>
    <p:sldId id="620" r:id="rId162"/>
    <p:sldId id="621" r:id="rId163"/>
    <p:sldId id="622" r:id="rId164"/>
    <p:sldId id="623" r:id="rId165"/>
    <p:sldId id="624" r:id="rId166"/>
    <p:sldId id="625" r:id="rId167"/>
    <p:sldId id="626" r:id="rId168"/>
    <p:sldId id="627" r:id="rId169"/>
    <p:sldId id="628" r:id="rId170"/>
    <p:sldId id="629" r:id="rId171"/>
    <p:sldId id="630" r:id="rId172"/>
    <p:sldId id="631" r:id="rId173"/>
    <p:sldId id="632" r:id="rId174"/>
    <p:sldId id="633" r:id="rId175"/>
    <p:sldId id="634" r:id="rId176"/>
    <p:sldId id="635" r:id="rId177"/>
    <p:sldId id="636" r:id="rId178"/>
    <p:sldId id="637" r:id="rId179"/>
    <p:sldId id="638" r:id="rId180"/>
    <p:sldId id="639" r:id="rId181"/>
    <p:sldId id="640" r:id="rId182"/>
    <p:sldId id="641" r:id="rId183"/>
    <p:sldId id="642" r:id="rId184"/>
    <p:sldId id="643" r:id="rId185"/>
    <p:sldId id="644" r:id="rId186"/>
    <p:sldId id="645" r:id="rId187"/>
    <p:sldId id="646" r:id="rId188"/>
    <p:sldId id="647" r:id="rId189"/>
    <p:sldId id="648" r:id="rId190"/>
    <p:sldId id="649" r:id="rId191"/>
    <p:sldId id="650" r:id="rId192"/>
    <p:sldId id="651" r:id="rId193"/>
    <p:sldId id="652" r:id="rId194"/>
    <p:sldId id="653" r:id="rId195"/>
    <p:sldId id="654" r:id="rId196"/>
    <p:sldId id="655" r:id="rId197"/>
    <p:sldId id="656" r:id="rId198"/>
    <p:sldId id="657" r:id="rId199"/>
    <p:sldId id="658" r:id="rId200"/>
    <p:sldId id="659" r:id="rId201"/>
    <p:sldId id="660" r:id="rId202"/>
    <p:sldId id="661" r:id="rId203"/>
    <p:sldId id="662" r:id="rId204"/>
    <p:sldId id="663" r:id="rId205"/>
    <p:sldId id="664" r:id="rId206"/>
    <p:sldId id="665" r:id="rId207"/>
    <p:sldId id="666" r:id="rId208"/>
    <p:sldId id="667" r:id="rId209"/>
    <p:sldId id="668" r:id="rId210"/>
    <p:sldId id="669" r:id="rId211"/>
    <p:sldId id="670" r:id="rId212"/>
    <p:sldId id="671" r:id="rId213"/>
    <p:sldId id="672" r:id="rId214"/>
    <p:sldId id="673" r:id="rId215"/>
    <p:sldId id="674" r:id="rId216"/>
    <p:sldId id="675" r:id="rId217"/>
    <p:sldId id="676" r:id="rId218"/>
    <p:sldId id="677" r:id="rId219"/>
    <p:sldId id="678" r:id="rId220"/>
    <p:sldId id="679" r:id="rId221"/>
    <p:sldId id="680" r:id="rId222"/>
    <p:sldId id="681" r:id="rId223"/>
    <p:sldId id="682" r:id="rId224"/>
    <p:sldId id="683" r:id="rId225"/>
    <p:sldId id="684" r:id="rId226"/>
    <p:sldId id="685" r:id="rId227"/>
    <p:sldId id="686" r:id="rId228"/>
    <p:sldId id="687" r:id="rId229"/>
    <p:sldId id="688" r:id="rId230"/>
    <p:sldId id="689" r:id="rId231"/>
    <p:sldId id="690" r:id="rId232"/>
    <p:sldId id="691" r:id="rId233"/>
    <p:sldId id="692" r:id="rId234"/>
    <p:sldId id="693" r:id="rId235"/>
    <p:sldId id="694" r:id="rId236"/>
    <p:sldId id="695" r:id="rId237"/>
    <p:sldId id="696" r:id="rId238"/>
    <p:sldId id="697" r:id="rId239"/>
    <p:sldId id="698" r:id="rId240"/>
    <p:sldId id="699" r:id="rId241"/>
    <p:sldId id="700" r:id="rId242"/>
    <p:sldId id="701" r:id="rId243"/>
    <p:sldId id="702" r:id="rId244"/>
    <p:sldId id="703" r:id="rId245"/>
    <p:sldId id="704" r:id="rId246"/>
    <p:sldId id="705" r:id="rId247"/>
    <p:sldId id="706" r:id="rId248"/>
    <p:sldId id="707" r:id="rId249"/>
    <p:sldId id="708" r:id="rId250"/>
    <p:sldId id="709" r:id="rId251"/>
    <p:sldId id="710" r:id="rId252"/>
    <p:sldId id="711" r:id="rId253"/>
    <p:sldId id="712" r:id="rId254"/>
    <p:sldId id="713" r:id="rId255"/>
    <p:sldId id="714" r:id="rId256"/>
    <p:sldId id="715" r:id="rId257"/>
    <p:sldId id="716" r:id="rId258"/>
    <p:sldId id="717" r:id="rId259"/>
    <p:sldId id="718" r:id="rId260"/>
    <p:sldId id="719" r:id="rId261"/>
    <p:sldId id="720" r:id="rId262"/>
    <p:sldId id="721" r:id="rId263"/>
    <p:sldId id="722" r:id="rId264"/>
    <p:sldId id="723" r:id="rId265"/>
    <p:sldId id="724" r:id="rId266"/>
    <p:sldId id="725" r:id="rId267"/>
    <p:sldId id="726" r:id="rId268"/>
    <p:sldId id="727" r:id="rId269"/>
    <p:sldId id="728" r:id="rId270"/>
    <p:sldId id="729" r:id="rId271"/>
    <p:sldId id="730" r:id="rId272"/>
    <p:sldId id="731" r:id="rId273"/>
    <p:sldId id="732" r:id="rId274"/>
    <p:sldId id="733" r:id="rId275"/>
    <p:sldId id="734" r:id="rId276"/>
    <p:sldId id="735" r:id="rId277"/>
    <p:sldId id="736" r:id="rId278"/>
    <p:sldId id="737" r:id="rId279"/>
    <p:sldId id="738" r:id="rId280"/>
    <p:sldId id="739" r:id="rId281"/>
    <p:sldId id="740" r:id="rId282"/>
    <p:sldId id="741" r:id="rId283"/>
    <p:sldId id="742" r:id="rId284"/>
    <p:sldId id="743" r:id="rId285"/>
    <p:sldId id="744" r:id="rId286"/>
    <p:sldId id="745" r:id="rId287"/>
    <p:sldId id="746" r:id="rId288"/>
    <p:sldId id="747" r:id="rId289"/>
    <p:sldId id="748" r:id="rId290"/>
    <p:sldId id="749" r:id="rId291"/>
    <p:sldId id="750" r:id="rId292"/>
    <p:sldId id="751" r:id="rId293"/>
    <p:sldId id="752" r:id="rId294"/>
    <p:sldId id="753" r:id="rId295"/>
    <p:sldId id="754" r:id="rId296"/>
    <p:sldId id="755" r:id="rId297"/>
    <p:sldId id="756" r:id="rId298"/>
    <p:sldId id="757" r:id="rId299"/>
    <p:sldId id="758" r:id="rId300"/>
    <p:sldId id="759" r:id="rId301"/>
    <p:sldId id="760" r:id="rId302"/>
    <p:sldId id="761" r:id="rId303"/>
    <p:sldId id="762" r:id="rId304"/>
    <p:sldId id="763" r:id="rId305"/>
    <p:sldId id="764" r:id="rId306"/>
    <p:sldId id="765" r:id="rId307"/>
    <p:sldId id="766" r:id="rId308"/>
    <p:sldId id="767" r:id="rId309"/>
    <p:sldId id="768" r:id="rId310"/>
    <p:sldId id="769" r:id="rId311"/>
    <p:sldId id="770" r:id="rId312"/>
    <p:sldId id="771" r:id="rId313"/>
    <p:sldId id="772" r:id="rId314"/>
    <p:sldId id="773" r:id="rId315"/>
    <p:sldId id="774" r:id="rId316"/>
    <p:sldId id="775" r:id="rId317"/>
    <p:sldId id="776" r:id="rId318"/>
    <p:sldId id="777" r:id="rId319"/>
    <p:sldId id="778" r:id="rId320"/>
    <p:sldId id="779" r:id="rId321"/>
    <p:sldId id="780" r:id="rId322"/>
    <p:sldId id="781" r:id="rId323"/>
    <p:sldId id="782" r:id="rId324"/>
    <p:sldId id="783" r:id="rId325"/>
    <p:sldId id="784" r:id="rId326"/>
    <p:sldId id="785" r:id="rId327"/>
    <p:sldId id="786" r:id="rId328"/>
    <p:sldId id="787" r:id="rId329"/>
    <p:sldId id="788" r:id="rId330"/>
    <p:sldId id="789" r:id="rId331"/>
    <p:sldId id="790" r:id="rId332"/>
    <p:sldId id="791" r:id="rId333"/>
    <p:sldId id="792" r:id="rId334"/>
    <p:sldId id="793" r:id="rId335"/>
    <p:sldId id="794" r:id="rId336"/>
    <p:sldId id="795" r:id="rId337"/>
    <p:sldId id="796" r:id="rId338"/>
    <p:sldId id="797" r:id="rId339"/>
    <p:sldId id="798" r:id="rId340"/>
    <p:sldId id="799" r:id="rId341"/>
    <p:sldId id="800" r:id="rId342"/>
    <p:sldId id="801" r:id="rId343"/>
    <p:sldId id="802" r:id="rId344"/>
    <p:sldId id="803" r:id="rId345"/>
    <p:sldId id="804" r:id="rId346"/>
    <p:sldId id="805" r:id="rId347"/>
    <p:sldId id="806" r:id="rId348"/>
    <p:sldId id="807" r:id="rId349"/>
    <p:sldId id="808" r:id="rId350"/>
    <p:sldId id="809" r:id="rId351"/>
    <p:sldId id="810" r:id="rId352"/>
    <p:sldId id="811" r:id="rId353"/>
    <p:sldId id="812" r:id="rId354"/>
    <p:sldId id="813" r:id="rId355"/>
    <p:sldId id="814" r:id="rId356"/>
    <p:sldId id="815" r:id="rId357"/>
    <p:sldId id="816" r:id="rId358"/>
    <p:sldId id="817" r:id="rId359"/>
    <p:sldId id="818" r:id="rId360"/>
    <p:sldId id="819" r:id="rId361"/>
    <p:sldId id="820" r:id="rId362"/>
    <p:sldId id="821" r:id="rId363"/>
    <p:sldId id="822" r:id="rId364"/>
    <p:sldId id="823" r:id="rId365"/>
    <p:sldId id="824" r:id="rId366"/>
    <p:sldId id="825" r:id="rId367"/>
    <p:sldId id="826" r:id="rId368"/>
    <p:sldId id="827" r:id="rId369"/>
    <p:sldId id="828" r:id="rId370"/>
    <p:sldId id="829" r:id="rId371"/>
    <p:sldId id="830" r:id="rId372"/>
    <p:sldId id="831" r:id="rId373"/>
    <p:sldId id="832" r:id="rId374"/>
    <p:sldId id="833" r:id="rId375"/>
    <p:sldId id="834" r:id="rId376"/>
    <p:sldId id="835" r:id="rId377"/>
    <p:sldId id="836" r:id="rId378"/>
    <p:sldId id="837" r:id="rId379"/>
    <p:sldId id="838" r:id="rId380"/>
    <p:sldId id="839" r:id="rId381"/>
    <p:sldId id="840" r:id="rId382"/>
    <p:sldId id="841" r:id="rId383"/>
    <p:sldId id="842" r:id="rId384"/>
    <p:sldId id="843" r:id="rId385"/>
    <p:sldId id="844" r:id="rId386"/>
    <p:sldId id="845" r:id="rId387"/>
    <p:sldId id="846" r:id="rId388"/>
    <p:sldId id="847" r:id="rId389"/>
    <p:sldId id="848" r:id="rId390"/>
    <p:sldId id="849" r:id="rId391"/>
    <p:sldId id="850" r:id="rId392"/>
    <p:sldId id="851" r:id="rId393"/>
    <p:sldId id="852" r:id="rId394"/>
    <p:sldId id="853" r:id="rId395"/>
    <p:sldId id="854" r:id="rId396"/>
    <p:sldId id="855" r:id="rId397"/>
    <p:sldId id="856" r:id="rId398"/>
    <p:sldId id="857" r:id="rId399"/>
    <p:sldId id="858" r:id="rId400"/>
    <p:sldId id="859" r:id="rId401"/>
    <p:sldId id="860" r:id="rId402"/>
    <p:sldId id="861" r:id="rId403"/>
    <p:sldId id="862" r:id="rId404"/>
    <p:sldId id="863" r:id="rId405"/>
    <p:sldId id="864" r:id="rId406"/>
    <p:sldId id="865" r:id="rId407"/>
    <p:sldId id="866" r:id="rId408"/>
    <p:sldId id="867" r:id="rId409"/>
    <p:sldId id="868" r:id="rId410"/>
    <p:sldId id="869" r:id="rId411"/>
    <p:sldId id="870" r:id="rId412"/>
    <p:sldId id="871" r:id="rId413"/>
    <p:sldId id="872" r:id="rId414"/>
    <p:sldId id="873" r:id="rId415"/>
    <p:sldId id="874" r:id="rId416"/>
    <p:sldId id="875" r:id="rId417"/>
    <p:sldId id="876" r:id="rId418"/>
    <p:sldId id="877" r:id="rId419"/>
    <p:sldId id="878" r:id="rId420"/>
    <p:sldId id="879" r:id="rId421"/>
    <p:sldId id="880" r:id="rId422"/>
    <p:sldId id="881" r:id="rId423"/>
    <p:sldId id="882" r:id="rId424"/>
    <p:sldId id="883" r:id="rId425"/>
    <p:sldId id="884" r:id="rId426"/>
    <p:sldId id="885" r:id="rId427"/>
    <p:sldId id="886" r:id="rId428"/>
    <p:sldId id="887" r:id="rId429"/>
    <p:sldId id="888" r:id="rId430"/>
    <p:sldId id="889" r:id="rId431"/>
    <p:sldId id="890" r:id="rId432"/>
    <p:sldId id="891" r:id="rId433"/>
    <p:sldId id="892" r:id="rId434"/>
    <p:sldId id="893" r:id="rId435"/>
    <p:sldId id="894" r:id="rId436"/>
    <p:sldId id="895" r:id="rId437"/>
    <p:sldId id="896" r:id="rId438"/>
    <p:sldId id="897" r:id="rId439"/>
    <p:sldId id="898" r:id="rId440"/>
    <p:sldId id="899" r:id="rId441"/>
    <p:sldId id="900" r:id="rId442"/>
    <p:sldId id="901" r:id="rId443"/>
    <p:sldId id="902" r:id="rId444"/>
    <p:sldId id="903" r:id="rId445"/>
    <p:sldId id="904" r:id="rId446"/>
    <p:sldId id="905" r:id="rId447"/>
    <p:sldId id="906" r:id="rId448"/>
    <p:sldId id="907" r:id="rId449"/>
    <p:sldId id="908" r:id="rId450"/>
    <p:sldId id="909" r:id="rId451"/>
    <p:sldId id="910" r:id="rId452"/>
    <p:sldId id="911" r:id="rId453"/>
    <p:sldId id="912" r:id="rId454"/>
    <p:sldId id="913" r:id="rId455"/>
    <p:sldId id="914" r:id="rId456"/>
    <p:sldId id="915" r:id="rId457"/>
    <p:sldId id="916" r:id="rId458"/>
    <p:sldId id="917" r:id="rId459"/>
    <p:sldId id="918" r:id="rId460"/>
    <p:sldId id="919" r:id="rId461"/>
    <p:sldId id="920" r:id="rId462"/>
    <p:sldId id="921" r:id="rId463"/>
    <p:sldId id="922" r:id="rId464"/>
    <p:sldId id="923" r:id="rId465"/>
    <p:sldId id="924" r:id="rId466"/>
    <p:sldId id="925" r:id="rId467"/>
    <p:sldId id="926" r:id="rId468"/>
    <p:sldId id="927" r:id="rId469"/>
    <p:sldId id="928" r:id="rId470"/>
    <p:sldId id="929" r:id="rId471"/>
    <p:sldId id="930" r:id="rId472"/>
    <p:sldId id="931" r:id="rId473"/>
    <p:sldId id="932" r:id="rId474"/>
    <p:sldId id="933" r:id="rId475"/>
    <p:sldId id="934" r:id="rId476"/>
    <p:sldId id="935" r:id="rId477"/>
    <p:sldId id="936" r:id="rId478"/>
    <p:sldId id="937" r:id="rId479"/>
    <p:sldId id="938" r:id="rId480"/>
    <p:sldId id="939" r:id="rId481"/>
    <p:sldId id="940" r:id="rId482"/>
    <p:sldId id="941" r:id="rId483"/>
    <p:sldId id="942" r:id="rId484"/>
    <p:sldId id="943" r:id="rId485"/>
    <p:sldId id="944" r:id="rId486"/>
    <p:sldId id="945" r:id="rId487"/>
    <p:sldId id="946" r:id="rId488"/>
    <p:sldId id="947" r:id="rId489"/>
    <p:sldId id="948" r:id="rId490"/>
    <p:sldId id="949" r:id="rId491"/>
    <p:sldId id="950" r:id="rId492"/>
    <p:sldId id="951" r:id="rId493"/>
    <p:sldId id="952" r:id="rId494"/>
    <p:sldId id="953" r:id="rId495"/>
    <p:sldId id="954" r:id="rId496"/>
    <p:sldId id="955" r:id="rId497"/>
    <p:sldId id="956" r:id="rId498"/>
    <p:sldId id="957" r:id="rId499"/>
    <p:sldId id="958" r:id="rId500"/>
    <p:sldId id="959" r:id="rId501"/>
    <p:sldId id="960" r:id="rId502"/>
    <p:sldId id="961" r:id="rId503"/>
    <p:sldId id="962" r:id="rId504"/>
    <p:sldId id="963" r:id="rId505"/>
    <p:sldId id="964" r:id="rId506"/>
    <p:sldId id="965" r:id="rId507"/>
    <p:sldId id="966" r:id="rId508"/>
    <p:sldId id="967" r:id="rId509"/>
    <p:sldId id="968" r:id="rId510"/>
    <p:sldId id="969" r:id="rId511"/>
    <p:sldId id="970" r:id="rId512"/>
    <p:sldId id="971" r:id="rId513"/>
    <p:sldId id="972" r:id="rId514"/>
    <p:sldId id="973" r:id="rId515"/>
    <p:sldId id="974" r:id="rId516"/>
    <p:sldId id="975" r:id="rId517"/>
    <p:sldId id="976" r:id="rId518"/>
    <p:sldId id="977" r:id="rId519"/>
    <p:sldId id="978" r:id="rId520"/>
    <p:sldId id="979" r:id="rId521"/>
    <p:sldId id="980" r:id="rId522"/>
    <p:sldId id="981" r:id="rId523"/>
    <p:sldId id="982" r:id="rId524"/>
    <p:sldId id="983" r:id="rId525"/>
    <p:sldId id="984" r:id="rId526"/>
    <p:sldId id="985" r:id="rId527"/>
    <p:sldId id="986" r:id="rId528"/>
    <p:sldId id="987" r:id="rId529"/>
    <p:sldId id="988" r:id="rId530"/>
    <p:sldId id="989" r:id="rId531"/>
    <p:sldId id="990" r:id="rId532"/>
    <p:sldId id="991" r:id="rId533"/>
    <p:sldId id="992" r:id="rId534"/>
    <p:sldId id="993" r:id="rId535"/>
    <p:sldId id="994" r:id="rId536"/>
    <p:sldId id="995" r:id="rId537"/>
    <p:sldId id="996" r:id="rId538"/>
    <p:sldId id="997" r:id="rId539"/>
    <p:sldId id="998" r:id="rId540"/>
    <p:sldId id="999" r:id="rId541"/>
    <p:sldId id="1000" r:id="rId542"/>
    <p:sldId id="1001" r:id="rId543"/>
    <p:sldId id="1002" r:id="rId544"/>
    <p:sldId id="1003" r:id="rId545"/>
    <p:sldId id="1004" r:id="rId546"/>
    <p:sldId id="1005" r:id="rId547"/>
    <p:sldId id="1006" r:id="rId548"/>
    <p:sldId id="1007" r:id="rId549"/>
    <p:sldId id="1008" r:id="rId550"/>
    <p:sldId id="1009" r:id="rId551"/>
    <p:sldId id="1010" r:id="rId552"/>
    <p:sldId id="1011" r:id="rId553"/>
    <p:sldId id="1012" r:id="rId554"/>
    <p:sldId id="1013" r:id="rId555"/>
    <p:sldId id="1014" r:id="rId556"/>
    <p:sldId id="1015" r:id="rId557"/>
    <p:sldId id="1016" r:id="rId558"/>
    <p:sldId id="1017" r:id="rId559"/>
    <p:sldId id="1018" r:id="rId560"/>
    <p:sldId id="1019" r:id="rId561"/>
    <p:sldId id="1020" r:id="rId562"/>
    <p:sldId id="1021" r:id="rId563"/>
    <p:sldId id="1022" r:id="rId564"/>
    <p:sldId id="1023" r:id="rId565"/>
    <p:sldId id="1024" r:id="rId566"/>
    <p:sldId id="1025" r:id="rId567"/>
    <p:sldId id="1026" r:id="rId568"/>
    <p:sldId id="1027" r:id="rId569"/>
    <p:sldId id="1028" r:id="rId570"/>
    <p:sldId id="1029" r:id="rId571"/>
    <p:sldId id="1030" r:id="rId572"/>
    <p:sldId id="1031" r:id="rId573"/>
    <p:sldId id="1032" r:id="rId574"/>
    <p:sldId id="1033" r:id="rId575"/>
    <p:sldId id="1034" r:id="rId576"/>
    <p:sldId id="1035" r:id="rId577"/>
    <p:sldId id="1036" r:id="rId578"/>
    <p:sldId id="1037" r:id="rId579"/>
    <p:sldId id="1038" r:id="rId580"/>
    <p:sldId id="1039" r:id="rId581"/>
    <p:sldId id="1040" r:id="rId582"/>
    <p:sldId id="1041" r:id="rId583"/>
    <p:sldId id="1042" r:id="rId584"/>
    <p:sldId id="1043" r:id="rId585"/>
    <p:sldId id="1044" r:id="rId586"/>
    <p:sldId id="1045" r:id="rId587"/>
    <p:sldId id="1046" r:id="rId588"/>
    <p:sldId id="1047" r:id="rId589"/>
    <p:sldId id="1048" r:id="rId590"/>
    <p:sldId id="1049" r:id="rId591"/>
    <p:sldId id="1050" r:id="rId592"/>
    <p:sldId id="1051" r:id="rId593"/>
    <p:sldId id="1052" r:id="rId594"/>
    <p:sldId id="1053" r:id="rId595"/>
    <p:sldId id="1054" r:id="rId596"/>
    <p:sldId id="1055" r:id="rId597"/>
    <p:sldId id="1056" r:id="rId598"/>
    <p:sldId id="1057" r:id="rId599"/>
    <p:sldId id="1058" r:id="rId600"/>
    <p:sldId id="1059" r:id="rId601"/>
    <p:sldId id="1060" r:id="rId602"/>
    <p:sldId id="1061" r:id="rId603"/>
    <p:sldId id="1062" r:id="rId604"/>
    <p:sldId id="1063" r:id="rId605"/>
    <p:sldId id="1064" r:id="rId606"/>
    <p:sldId id="1065" r:id="rId607"/>
    <p:sldId id="1066" r:id="rId608"/>
    <p:sldId id="1067" r:id="rId6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94327-4D52-45BB-981D-E882642C3DF0}">
          <p14:sldIdLst>
            <p14:sldId id="301"/>
            <p14:sldId id="432"/>
            <p14:sldId id="433"/>
            <p14:sldId id="354"/>
            <p14:sldId id="355"/>
            <p14:sldId id="356"/>
            <p14:sldId id="357"/>
            <p14:sldId id="358"/>
            <p14:sldId id="359"/>
            <p14:sldId id="360"/>
            <p14:sldId id="361"/>
            <p14:sldId id="362"/>
            <p14:sldId id="386"/>
            <p14:sldId id="387"/>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98"/>
            <p14:sldId id="499"/>
            <p14:sldId id="542"/>
            <p14:sldId id="543"/>
            <p14:sldId id="544"/>
            <p14:sldId id="545"/>
            <p14:sldId id="546"/>
            <p14:sldId id="547"/>
            <p14:sldId id="548"/>
            <p14:sldId id="549"/>
            <p14:sldId id="550"/>
            <p14:sldId id="551"/>
            <p14:sldId id="552"/>
            <p14:sldId id="488"/>
            <p14:sldId id="489"/>
            <p14:sldId id="490"/>
            <p14:sldId id="491"/>
            <p14:sldId id="492"/>
            <p14:sldId id="493"/>
            <p14:sldId id="494"/>
            <p14:sldId id="495"/>
            <p14:sldId id="496"/>
            <p14:sldId id="497"/>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1014"/>
            <p14:sldId id="1015"/>
            <p14:sldId id="1016"/>
            <p14:sldId id="1017"/>
            <p14:sldId id="1018"/>
            <p14:sldId id="1019"/>
            <p14:sldId id="1020"/>
            <p14:sldId id="1021"/>
            <p14:sldId id="1022"/>
            <p14:sldId id="1023"/>
            <p14:sldId id="1024"/>
            <p14:sldId id="1025"/>
            <p14:sldId id="1026"/>
            <p14:sldId id="1027"/>
            <p14:sldId id="1028"/>
            <p14:sldId id="1029"/>
            <p14:sldId id="1030"/>
            <p14:sldId id="1031"/>
            <p14:sldId id="1032"/>
            <p14:sldId id="1033"/>
            <p14:sldId id="1034"/>
            <p14:sldId id="1035"/>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1054"/>
            <p14:sldId id="1055"/>
            <p14:sldId id="1056"/>
            <p14:sldId id="1057"/>
            <p14:sldId id="1058"/>
            <p14:sldId id="1059"/>
            <p14:sldId id="1060"/>
            <p14:sldId id="1061"/>
            <p14:sldId id="1062"/>
            <p14:sldId id="1063"/>
            <p14:sldId id="1064"/>
            <p14:sldId id="1065"/>
            <p14:sldId id="1066"/>
            <p14:sldId id="10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1014" autoAdjust="0"/>
  </p:normalViewPr>
  <p:slideViewPr>
    <p:cSldViewPr>
      <p:cViewPr varScale="1">
        <p:scale>
          <a:sx n="72" d="100"/>
          <a:sy n="72" d="100"/>
        </p:scale>
        <p:origin x="376" y="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slide" Target="slides/slide321.xml"/><Relationship Id="rId366" Type="http://schemas.openxmlformats.org/officeDocument/2006/relationships/slide" Target="slides/slide363.xml"/><Relationship Id="rId531" Type="http://schemas.openxmlformats.org/officeDocument/2006/relationships/slide" Target="slides/slide528.xml"/><Relationship Id="rId573" Type="http://schemas.openxmlformats.org/officeDocument/2006/relationships/slide" Target="slides/slide570.xml"/><Relationship Id="rId170" Type="http://schemas.openxmlformats.org/officeDocument/2006/relationships/slide" Target="slides/slide167.xml"/><Relationship Id="rId226" Type="http://schemas.openxmlformats.org/officeDocument/2006/relationships/slide" Target="slides/slide223.xml"/><Relationship Id="rId433" Type="http://schemas.openxmlformats.org/officeDocument/2006/relationships/slide" Target="slides/slide430.xml"/><Relationship Id="rId268" Type="http://schemas.openxmlformats.org/officeDocument/2006/relationships/slide" Target="slides/slide265.xml"/><Relationship Id="rId475" Type="http://schemas.openxmlformats.org/officeDocument/2006/relationships/slide" Target="slides/slide472.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335" Type="http://schemas.openxmlformats.org/officeDocument/2006/relationships/slide" Target="slides/slide332.xml"/><Relationship Id="rId377" Type="http://schemas.openxmlformats.org/officeDocument/2006/relationships/slide" Target="slides/slide374.xml"/><Relationship Id="rId500" Type="http://schemas.openxmlformats.org/officeDocument/2006/relationships/slide" Target="slides/slide497.xml"/><Relationship Id="rId542" Type="http://schemas.openxmlformats.org/officeDocument/2006/relationships/slide" Target="slides/slide539.xml"/><Relationship Id="rId584" Type="http://schemas.openxmlformats.org/officeDocument/2006/relationships/slide" Target="slides/slide581.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402" Type="http://schemas.openxmlformats.org/officeDocument/2006/relationships/slide" Target="slides/slide399.xml"/><Relationship Id="rId279" Type="http://schemas.openxmlformats.org/officeDocument/2006/relationships/slide" Target="slides/slide276.xml"/><Relationship Id="rId444" Type="http://schemas.openxmlformats.org/officeDocument/2006/relationships/slide" Target="slides/slide441.xml"/><Relationship Id="rId486" Type="http://schemas.openxmlformats.org/officeDocument/2006/relationships/slide" Target="slides/slide483.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346" Type="http://schemas.openxmlformats.org/officeDocument/2006/relationships/slide" Target="slides/slide343.xml"/><Relationship Id="rId388" Type="http://schemas.openxmlformats.org/officeDocument/2006/relationships/slide" Target="slides/slide385.xml"/><Relationship Id="rId511" Type="http://schemas.openxmlformats.org/officeDocument/2006/relationships/slide" Target="slides/slide508.xml"/><Relationship Id="rId553" Type="http://schemas.openxmlformats.org/officeDocument/2006/relationships/slide" Target="slides/slide550.xml"/><Relationship Id="rId609" Type="http://schemas.openxmlformats.org/officeDocument/2006/relationships/slide" Target="slides/slide606.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413" Type="http://schemas.openxmlformats.org/officeDocument/2006/relationships/slide" Target="slides/slide410.xml"/><Relationship Id="rId595" Type="http://schemas.openxmlformats.org/officeDocument/2006/relationships/slide" Target="slides/slide592.xml"/><Relationship Id="rId248" Type="http://schemas.openxmlformats.org/officeDocument/2006/relationships/slide" Target="slides/slide245.xml"/><Relationship Id="rId455" Type="http://schemas.openxmlformats.org/officeDocument/2006/relationships/slide" Target="slides/slide452.xml"/><Relationship Id="rId497" Type="http://schemas.openxmlformats.org/officeDocument/2006/relationships/slide" Target="slides/slide494.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357" Type="http://schemas.openxmlformats.org/officeDocument/2006/relationships/slide" Target="slides/slide354.xml"/><Relationship Id="rId522" Type="http://schemas.openxmlformats.org/officeDocument/2006/relationships/slide" Target="slides/slide519.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399" Type="http://schemas.openxmlformats.org/officeDocument/2006/relationships/slide" Target="slides/slide396.xml"/><Relationship Id="rId564" Type="http://schemas.openxmlformats.org/officeDocument/2006/relationships/slide" Target="slides/slide561.xml"/><Relationship Id="rId259" Type="http://schemas.openxmlformats.org/officeDocument/2006/relationships/slide" Target="slides/slide256.xml"/><Relationship Id="rId424" Type="http://schemas.openxmlformats.org/officeDocument/2006/relationships/slide" Target="slides/slide421.xml"/><Relationship Id="rId466" Type="http://schemas.openxmlformats.org/officeDocument/2006/relationships/slide" Target="slides/slide463.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slide" Target="slides/slide323.xml"/><Relationship Id="rId533" Type="http://schemas.openxmlformats.org/officeDocument/2006/relationships/slide" Target="slides/slide530.xml"/><Relationship Id="rId65" Type="http://schemas.openxmlformats.org/officeDocument/2006/relationships/slide" Target="slides/slide62.xml"/><Relationship Id="rId130" Type="http://schemas.openxmlformats.org/officeDocument/2006/relationships/slide" Target="slides/slide127.xml"/><Relationship Id="rId368" Type="http://schemas.openxmlformats.org/officeDocument/2006/relationships/slide" Target="slides/slide365.xml"/><Relationship Id="rId575" Type="http://schemas.openxmlformats.org/officeDocument/2006/relationships/slide" Target="slides/slide572.xml"/><Relationship Id="rId172" Type="http://schemas.openxmlformats.org/officeDocument/2006/relationships/slide" Target="slides/slide169.xml"/><Relationship Id="rId228" Type="http://schemas.openxmlformats.org/officeDocument/2006/relationships/slide" Target="slides/slide225.xml"/><Relationship Id="rId435" Type="http://schemas.openxmlformats.org/officeDocument/2006/relationships/slide" Target="slides/slide432.xml"/><Relationship Id="rId477" Type="http://schemas.openxmlformats.org/officeDocument/2006/relationships/slide" Target="slides/slide474.xml"/><Relationship Id="rId600" Type="http://schemas.openxmlformats.org/officeDocument/2006/relationships/slide" Target="slides/slide597.xml"/><Relationship Id="rId281" Type="http://schemas.openxmlformats.org/officeDocument/2006/relationships/slide" Target="slides/slide278.xml"/><Relationship Id="rId337" Type="http://schemas.openxmlformats.org/officeDocument/2006/relationships/slide" Target="slides/slide334.xml"/><Relationship Id="rId502" Type="http://schemas.openxmlformats.org/officeDocument/2006/relationships/slide" Target="slides/slide499.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379" Type="http://schemas.openxmlformats.org/officeDocument/2006/relationships/slide" Target="slides/slide376.xml"/><Relationship Id="rId544" Type="http://schemas.openxmlformats.org/officeDocument/2006/relationships/slide" Target="slides/slide541.xml"/><Relationship Id="rId586" Type="http://schemas.openxmlformats.org/officeDocument/2006/relationships/slide" Target="slides/slide583.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390" Type="http://schemas.openxmlformats.org/officeDocument/2006/relationships/slide" Target="slides/slide387.xml"/><Relationship Id="rId404" Type="http://schemas.openxmlformats.org/officeDocument/2006/relationships/slide" Target="slides/slide401.xml"/><Relationship Id="rId446" Type="http://schemas.openxmlformats.org/officeDocument/2006/relationships/slide" Target="slides/slide443.xml"/><Relationship Id="rId611" Type="http://schemas.openxmlformats.org/officeDocument/2006/relationships/presProps" Target="presProps.xml"/><Relationship Id="rId250" Type="http://schemas.openxmlformats.org/officeDocument/2006/relationships/slide" Target="slides/slide247.xml"/><Relationship Id="rId292" Type="http://schemas.openxmlformats.org/officeDocument/2006/relationships/slide" Target="slides/slide289.xml"/><Relationship Id="rId306" Type="http://schemas.openxmlformats.org/officeDocument/2006/relationships/slide" Target="slides/slide303.xml"/><Relationship Id="rId488" Type="http://schemas.openxmlformats.org/officeDocument/2006/relationships/slide" Target="slides/slide485.xml"/><Relationship Id="rId45" Type="http://schemas.openxmlformats.org/officeDocument/2006/relationships/slide" Target="slides/slide42.xml"/><Relationship Id="rId87" Type="http://schemas.openxmlformats.org/officeDocument/2006/relationships/slide" Target="slides/slide84.xml"/><Relationship Id="rId110" Type="http://schemas.openxmlformats.org/officeDocument/2006/relationships/slide" Target="slides/slide107.xml"/><Relationship Id="rId348" Type="http://schemas.openxmlformats.org/officeDocument/2006/relationships/slide" Target="slides/slide345.xml"/><Relationship Id="rId513" Type="http://schemas.openxmlformats.org/officeDocument/2006/relationships/slide" Target="slides/slide510.xml"/><Relationship Id="rId555" Type="http://schemas.openxmlformats.org/officeDocument/2006/relationships/slide" Target="slides/slide552.xml"/><Relationship Id="rId597" Type="http://schemas.openxmlformats.org/officeDocument/2006/relationships/slide" Target="slides/slide594.xml"/><Relationship Id="rId152" Type="http://schemas.openxmlformats.org/officeDocument/2006/relationships/slide" Target="slides/slide149.xml"/><Relationship Id="rId194" Type="http://schemas.openxmlformats.org/officeDocument/2006/relationships/slide" Target="slides/slide191.xml"/><Relationship Id="rId208" Type="http://schemas.openxmlformats.org/officeDocument/2006/relationships/slide" Target="slides/slide205.xml"/><Relationship Id="rId415" Type="http://schemas.openxmlformats.org/officeDocument/2006/relationships/slide" Target="slides/slide412.xml"/><Relationship Id="rId457" Type="http://schemas.openxmlformats.org/officeDocument/2006/relationships/slide" Target="slides/slide454.xml"/><Relationship Id="rId261" Type="http://schemas.openxmlformats.org/officeDocument/2006/relationships/slide" Target="slides/slide258.xml"/><Relationship Id="rId499" Type="http://schemas.openxmlformats.org/officeDocument/2006/relationships/slide" Target="slides/slide496.xml"/><Relationship Id="rId14" Type="http://schemas.openxmlformats.org/officeDocument/2006/relationships/slide" Target="slides/slide11.xml"/><Relationship Id="rId56" Type="http://schemas.openxmlformats.org/officeDocument/2006/relationships/slide" Target="slides/slide53.xml"/><Relationship Id="rId317" Type="http://schemas.openxmlformats.org/officeDocument/2006/relationships/slide" Target="slides/slide314.xml"/><Relationship Id="rId359" Type="http://schemas.openxmlformats.org/officeDocument/2006/relationships/slide" Target="slides/slide356.xml"/><Relationship Id="rId524" Type="http://schemas.openxmlformats.org/officeDocument/2006/relationships/slide" Target="slides/slide521.xml"/><Relationship Id="rId566" Type="http://schemas.openxmlformats.org/officeDocument/2006/relationships/slide" Target="slides/slide563.xml"/><Relationship Id="rId98" Type="http://schemas.openxmlformats.org/officeDocument/2006/relationships/slide" Target="slides/slide95.xml"/><Relationship Id="rId121" Type="http://schemas.openxmlformats.org/officeDocument/2006/relationships/slide" Target="slides/slide118.xml"/><Relationship Id="rId163" Type="http://schemas.openxmlformats.org/officeDocument/2006/relationships/slide" Target="slides/slide160.xml"/><Relationship Id="rId219" Type="http://schemas.openxmlformats.org/officeDocument/2006/relationships/slide" Target="slides/slide216.xml"/><Relationship Id="rId370" Type="http://schemas.openxmlformats.org/officeDocument/2006/relationships/slide" Target="slides/slide367.xml"/><Relationship Id="rId426" Type="http://schemas.openxmlformats.org/officeDocument/2006/relationships/slide" Target="slides/slide423.xml"/><Relationship Id="rId230" Type="http://schemas.openxmlformats.org/officeDocument/2006/relationships/slide" Target="slides/slide227.xml"/><Relationship Id="rId468" Type="http://schemas.openxmlformats.org/officeDocument/2006/relationships/slide" Target="slides/slide465.xml"/><Relationship Id="rId25" Type="http://schemas.openxmlformats.org/officeDocument/2006/relationships/slide" Target="slides/slide22.xml"/><Relationship Id="rId67" Type="http://schemas.openxmlformats.org/officeDocument/2006/relationships/slide" Target="slides/slide64.xml"/><Relationship Id="rId272" Type="http://schemas.openxmlformats.org/officeDocument/2006/relationships/slide" Target="slides/slide269.xml"/><Relationship Id="rId328" Type="http://schemas.openxmlformats.org/officeDocument/2006/relationships/slide" Target="slides/slide325.xml"/><Relationship Id="rId535" Type="http://schemas.openxmlformats.org/officeDocument/2006/relationships/slide" Target="slides/slide532.xml"/><Relationship Id="rId577" Type="http://schemas.openxmlformats.org/officeDocument/2006/relationships/slide" Target="slides/slide574.xml"/><Relationship Id="rId132" Type="http://schemas.openxmlformats.org/officeDocument/2006/relationships/slide" Target="slides/slide129.xml"/><Relationship Id="rId174" Type="http://schemas.openxmlformats.org/officeDocument/2006/relationships/slide" Target="slides/slide171.xml"/><Relationship Id="rId381" Type="http://schemas.openxmlformats.org/officeDocument/2006/relationships/slide" Target="slides/slide378.xml"/><Relationship Id="rId602" Type="http://schemas.openxmlformats.org/officeDocument/2006/relationships/slide" Target="slides/slide599.xml"/><Relationship Id="rId241" Type="http://schemas.openxmlformats.org/officeDocument/2006/relationships/slide" Target="slides/slide238.xml"/><Relationship Id="rId437" Type="http://schemas.openxmlformats.org/officeDocument/2006/relationships/slide" Target="slides/slide434.xml"/><Relationship Id="rId479" Type="http://schemas.openxmlformats.org/officeDocument/2006/relationships/slide" Target="slides/slide476.xml"/><Relationship Id="rId36" Type="http://schemas.openxmlformats.org/officeDocument/2006/relationships/slide" Target="slides/slide33.xml"/><Relationship Id="rId283" Type="http://schemas.openxmlformats.org/officeDocument/2006/relationships/slide" Target="slides/slide280.xml"/><Relationship Id="rId339" Type="http://schemas.openxmlformats.org/officeDocument/2006/relationships/slide" Target="slides/slide336.xml"/><Relationship Id="rId490" Type="http://schemas.openxmlformats.org/officeDocument/2006/relationships/slide" Target="slides/slide487.xml"/><Relationship Id="rId504" Type="http://schemas.openxmlformats.org/officeDocument/2006/relationships/slide" Target="slides/slide501.xml"/><Relationship Id="rId546" Type="http://schemas.openxmlformats.org/officeDocument/2006/relationships/slide" Target="slides/slide543.xml"/><Relationship Id="rId78" Type="http://schemas.openxmlformats.org/officeDocument/2006/relationships/slide" Target="slides/slide75.xml"/><Relationship Id="rId101" Type="http://schemas.openxmlformats.org/officeDocument/2006/relationships/slide" Target="slides/slide98.xml"/><Relationship Id="rId143" Type="http://schemas.openxmlformats.org/officeDocument/2006/relationships/slide" Target="slides/slide140.xml"/><Relationship Id="rId185" Type="http://schemas.openxmlformats.org/officeDocument/2006/relationships/slide" Target="slides/slide182.xml"/><Relationship Id="rId350" Type="http://schemas.openxmlformats.org/officeDocument/2006/relationships/slide" Target="slides/slide347.xml"/><Relationship Id="rId406" Type="http://schemas.openxmlformats.org/officeDocument/2006/relationships/slide" Target="slides/slide403.xml"/><Relationship Id="rId588" Type="http://schemas.openxmlformats.org/officeDocument/2006/relationships/slide" Target="slides/slide585.xml"/><Relationship Id="rId9" Type="http://schemas.openxmlformats.org/officeDocument/2006/relationships/slide" Target="slides/slide6.xml"/><Relationship Id="rId210" Type="http://schemas.openxmlformats.org/officeDocument/2006/relationships/slide" Target="slides/slide207.xml"/><Relationship Id="rId392" Type="http://schemas.openxmlformats.org/officeDocument/2006/relationships/slide" Target="slides/slide389.xml"/><Relationship Id="rId448" Type="http://schemas.openxmlformats.org/officeDocument/2006/relationships/slide" Target="slides/slide445.xml"/><Relationship Id="rId613" Type="http://schemas.openxmlformats.org/officeDocument/2006/relationships/theme" Target="theme/theme1.xml"/><Relationship Id="rId252" Type="http://schemas.openxmlformats.org/officeDocument/2006/relationships/slide" Target="slides/slide249.xml"/><Relationship Id="rId294" Type="http://schemas.openxmlformats.org/officeDocument/2006/relationships/slide" Target="slides/slide291.xml"/><Relationship Id="rId308" Type="http://schemas.openxmlformats.org/officeDocument/2006/relationships/slide" Target="slides/slide305.xml"/><Relationship Id="rId515" Type="http://schemas.openxmlformats.org/officeDocument/2006/relationships/slide" Target="slides/slide512.xml"/><Relationship Id="rId47" Type="http://schemas.openxmlformats.org/officeDocument/2006/relationships/slide" Target="slides/slide44.xml"/><Relationship Id="rId89" Type="http://schemas.openxmlformats.org/officeDocument/2006/relationships/slide" Target="slides/slide86.xml"/><Relationship Id="rId112" Type="http://schemas.openxmlformats.org/officeDocument/2006/relationships/slide" Target="slides/slide109.xml"/><Relationship Id="rId154" Type="http://schemas.openxmlformats.org/officeDocument/2006/relationships/slide" Target="slides/slide151.xml"/><Relationship Id="rId361" Type="http://schemas.openxmlformats.org/officeDocument/2006/relationships/slide" Target="slides/slide358.xml"/><Relationship Id="rId557" Type="http://schemas.openxmlformats.org/officeDocument/2006/relationships/slide" Target="slides/slide554.xml"/><Relationship Id="rId599" Type="http://schemas.openxmlformats.org/officeDocument/2006/relationships/slide" Target="slides/slide596.xml"/><Relationship Id="rId196" Type="http://schemas.openxmlformats.org/officeDocument/2006/relationships/slide" Target="slides/slide193.xml"/><Relationship Id="rId417" Type="http://schemas.openxmlformats.org/officeDocument/2006/relationships/slide" Target="slides/slide414.xml"/><Relationship Id="rId459" Type="http://schemas.openxmlformats.org/officeDocument/2006/relationships/slide" Target="slides/slide456.xml"/><Relationship Id="rId16" Type="http://schemas.openxmlformats.org/officeDocument/2006/relationships/slide" Target="slides/slide13.xml"/><Relationship Id="rId221" Type="http://schemas.openxmlformats.org/officeDocument/2006/relationships/slide" Target="slides/slide218.xml"/><Relationship Id="rId263" Type="http://schemas.openxmlformats.org/officeDocument/2006/relationships/slide" Target="slides/slide260.xml"/><Relationship Id="rId319" Type="http://schemas.openxmlformats.org/officeDocument/2006/relationships/slide" Target="slides/slide316.xml"/><Relationship Id="rId470" Type="http://schemas.openxmlformats.org/officeDocument/2006/relationships/slide" Target="slides/slide467.xml"/><Relationship Id="rId526" Type="http://schemas.openxmlformats.org/officeDocument/2006/relationships/slide" Target="slides/slide523.xml"/><Relationship Id="rId58" Type="http://schemas.openxmlformats.org/officeDocument/2006/relationships/slide" Target="slides/slide55.xml"/><Relationship Id="rId123" Type="http://schemas.openxmlformats.org/officeDocument/2006/relationships/slide" Target="slides/slide120.xml"/><Relationship Id="rId330" Type="http://schemas.openxmlformats.org/officeDocument/2006/relationships/slide" Target="slides/slide327.xml"/><Relationship Id="rId568" Type="http://schemas.openxmlformats.org/officeDocument/2006/relationships/slide" Target="slides/slide565.xml"/><Relationship Id="rId165" Type="http://schemas.openxmlformats.org/officeDocument/2006/relationships/slide" Target="slides/slide162.xml"/><Relationship Id="rId372" Type="http://schemas.openxmlformats.org/officeDocument/2006/relationships/slide" Target="slides/slide369.xml"/><Relationship Id="rId428" Type="http://schemas.openxmlformats.org/officeDocument/2006/relationships/slide" Target="slides/slide425.xml"/><Relationship Id="rId232" Type="http://schemas.openxmlformats.org/officeDocument/2006/relationships/slide" Target="slides/slide229.xml"/><Relationship Id="rId274" Type="http://schemas.openxmlformats.org/officeDocument/2006/relationships/slide" Target="slides/slide271.xml"/><Relationship Id="rId481" Type="http://schemas.openxmlformats.org/officeDocument/2006/relationships/slide" Target="slides/slide47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537" Type="http://schemas.openxmlformats.org/officeDocument/2006/relationships/slide" Target="slides/slide534.xml"/><Relationship Id="rId558" Type="http://schemas.openxmlformats.org/officeDocument/2006/relationships/slide" Target="slides/slide555.xml"/><Relationship Id="rId579" Type="http://schemas.openxmlformats.org/officeDocument/2006/relationships/slide" Target="slides/slide576.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341" Type="http://schemas.openxmlformats.org/officeDocument/2006/relationships/slide" Target="slides/slide338.xml"/><Relationship Id="rId362" Type="http://schemas.openxmlformats.org/officeDocument/2006/relationships/slide" Target="slides/slide359.xml"/><Relationship Id="rId383" Type="http://schemas.openxmlformats.org/officeDocument/2006/relationships/slide" Target="slides/slide380.xml"/><Relationship Id="rId418" Type="http://schemas.openxmlformats.org/officeDocument/2006/relationships/slide" Target="slides/slide415.xml"/><Relationship Id="rId439" Type="http://schemas.openxmlformats.org/officeDocument/2006/relationships/slide" Target="slides/slide436.xml"/><Relationship Id="rId590" Type="http://schemas.openxmlformats.org/officeDocument/2006/relationships/slide" Target="slides/slide587.xml"/><Relationship Id="rId604" Type="http://schemas.openxmlformats.org/officeDocument/2006/relationships/slide" Target="slides/slide601.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450" Type="http://schemas.openxmlformats.org/officeDocument/2006/relationships/slide" Target="slides/slide447.xml"/><Relationship Id="rId471" Type="http://schemas.openxmlformats.org/officeDocument/2006/relationships/slide" Target="slides/slide468.xml"/><Relationship Id="rId506" Type="http://schemas.openxmlformats.org/officeDocument/2006/relationships/slide" Target="slides/slide50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492" Type="http://schemas.openxmlformats.org/officeDocument/2006/relationships/slide" Target="slides/slide489.xml"/><Relationship Id="rId527" Type="http://schemas.openxmlformats.org/officeDocument/2006/relationships/slide" Target="slides/slide524.xml"/><Relationship Id="rId548" Type="http://schemas.openxmlformats.org/officeDocument/2006/relationships/slide" Target="slides/slide545.xml"/><Relationship Id="rId569" Type="http://schemas.openxmlformats.org/officeDocument/2006/relationships/slide" Target="slides/slide566.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slide" Target="slides/slide328.xml"/><Relationship Id="rId352" Type="http://schemas.openxmlformats.org/officeDocument/2006/relationships/slide" Target="slides/slide349.xml"/><Relationship Id="rId373" Type="http://schemas.openxmlformats.org/officeDocument/2006/relationships/slide" Target="slides/slide370.xml"/><Relationship Id="rId394" Type="http://schemas.openxmlformats.org/officeDocument/2006/relationships/slide" Target="slides/slide391.xml"/><Relationship Id="rId408" Type="http://schemas.openxmlformats.org/officeDocument/2006/relationships/slide" Target="slides/slide405.xml"/><Relationship Id="rId429" Type="http://schemas.openxmlformats.org/officeDocument/2006/relationships/slide" Target="slides/slide426.xml"/><Relationship Id="rId580" Type="http://schemas.openxmlformats.org/officeDocument/2006/relationships/slide" Target="slides/slide577.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440" Type="http://schemas.openxmlformats.org/officeDocument/2006/relationships/slide" Target="slides/slide437.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461" Type="http://schemas.openxmlformats.org/officeDocument/2006/relationships/slide" Target="slides/slide458.xml"/><Relationship Id="rId482" Type="http://schemas.openxmlformats.org/officeDocument/2006/relationships/slide" Target="slides/slide479.xml"/><Relationship Id="rId517" Type="http://schemas.openxmlformats.org/officeDocument/2006/relationships/slide" Target="slides/slide514.xml"/><Relationship Id="rId538" Type="http://schemas.openxmlformats.org/officeDocument/2006/relationships/slide" Target="slides/slide535.xml"/><Relationship Id="rId559" Type="http://schemas.openxmlformats.org/officeDocument/2006/relationships/slide" Target="slides/slide556.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342" Type="http://schemas.openxmlformats.org/officeDocument/2006/relationships/slide" Target="slides/slide339.xml"/><Relationship Id="rId363" Type="http://schemas.openxmlformats.org/officeDocument/2006/relationships/slide" Target="slides/slide360.xml"/><Relationship Id="rId384" Type="http://schemas.openxmlformats.org/officeDocument/2006/relationships/slide" Target="slides/slide381.xml"/><Relationship Id="rId419" Type="http://schemas.openxmlformats.org/officeDocument/2006/relationships/slide" Target="slides/slide416.xml"/><Relationship Id="rId570" Type="http://schemas.openxmlformats.org/officeDocument/2006/relationships/slide" Target="slides/slide567.xml"/><Relationship Id="rId591" Type="http://schemas.openxmlformats.org/officeDocument/2006/relationships/slide" Target="slides/slide588.xml"/><Relationship Id="rId605" Type="http://schemas.openxmlformats.org/officeDocument/2006/relationships/slide" Target="slides/slide602.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430" Type="http://schemas.openxmlformats.org/officeDocument/2006/relationships/slide" Target="slides/slide427.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451" Type="http://schemas.openxmlformats.org/officeDocument/2006/relationships/slide" Target="slides/slide448.xml"/><Relationship Id="rId472" Type="http://schemas.openxmlformats.org/officeDocument/2006/relationships/slide" Target="slides/slide469.xml"/><Relationship Id="rId493" Type="http://schemas.openxmlformats.org/officeDocument/2006/relationships/slide" Target="slides/slide490.xml"/><Relationship Id="rId507" Type="http://schemas.openxmlformats.org/officeDocument/2006/relationships/slide" Target="slides/slide504.xml"/><Relationship Id="rId528" Type="http://schemas.openxmlformats.org/officeDocument/2006/relationships/slide" Target="slides/slide525.xml"/><Relationship Id="rId549" Type="http://schemas.openxmlformats.org/officeDocument/2006/relationships/slide" Target="slides/slide54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slide" Target="slides/slide329.xml"/><Relationship Id="rId353" Type="http://schemas.openxmlformats.org/officeDocument/2006/relationships/slide" Target="slides/slide350.xml"/><Relationship Id="rId374" Type="http://schemas.openxmlformats.org/officeDocument/2006/relationships/slide" Target="slides/slide371.xml"/><Relationship Id="rId395" Type="http://schemas.openxmlformats.org/officeDocument/2006/relationships/slide" Target="slides/slide392.xml"/><Relationship Id="rId409" Type="http://schemas.openxmlformats.org/officeDocument/2006/relationships/slide" Target="slides/slide406.xml"/><Relationship Id="rId560" Type="http://schemas.openxmlformats.org/officeDocument/2006/relationships/slide" Target="slides/slide557.xml"/><Relationship Id="rId581" Type="http://schemas.openxmlformats.org/officeDocument/2006/relationships/slide" Target="slides/slide578.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420" Type="http://schemas.openxmlformats.org/officeDocument/2006/relationships/slide" Target="slides/slide417.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41" Type="http://schemas.openxmlformats.org/officeDocument/2006/relationships/slide" Target="slides/slide438.xml"/><Relationship Id="rId462" Type="http://schemas.openxmlformats.org/officeDocument/2006/relationships/slide" Target="slides/slide459.xml"/><Relationship Id="rId483" Type="http://schemas.openxmlformats.org/officeDocument/2006/relationships/slide" Target="slides/slide480.xml"/><Relationship Id="rId518" Type="http://schemas.openxmlformats.org/officeDocument/2006/relationships/slide" Target="slides/slide515.xml"/><Relationship Id="rId539" Type="http://schemas.openxmlformats.org/officeDocument/2006/relationships/slide" Target="slides/slide53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343" Type="http://schemas.openxmlformats.org/officeDocument/2006/relationships/slide" Target="slides/slide340.xml"/><Relationship Id="rId364" Type="http://schemas.openxmlformats.org/officeDocument/2006/relationships/slide" Target="slides/slide361.xml"/><Relationship Id="rId550" Type="http://schemas.openxmlformats.org/officeDocument/2006/relationships/slide" Target="slides/slide547.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385" Type="http://schemas.openxmlformats.org/officeDocument/2006/relationships/slide" Target="slides/slide382.xml"/><Relationship Id="rId571" Type="http://schemas.openxmlformats.org/officeDocument/2006/relationships/slide" Target="slides/slide568.xml"/><Relationship Id="rId592" Type="http://schemas.openxmlformats.org/officeDocument/2006/relationships/slide" Target="slides/slide589.xml"/><Relationship Id="rId606" Type="http://schemas.openxmlformats.org/officeDocument/2006/relationships/slide" Target="slides/slide603.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410" Type="http://schemas.openxmlformats.org/officeDocument/2006/relationships/slide" Target="slides/slide407.xml"/><Relationship Id="rId431" Type="http://schemas.openxmlformats.org/officeDocument/2006/relationships/slide" Target="slides/slide428.xml"/><Relationship Id="rId452" Type="http://schemas.openxmlformats.org/officeDocument/2006/relationships/slide" Target="slides/slide449.xml"/><Relationship Id="rId473" Type="http://schemas.openxmlformats.org/officeDocument/2006/relationships/slide" Target="slides/slide470.xml"/><Relationship Id="rId494" Type="http://schemas.openxmlformats.org/officeDocument/2006/relationships/slide" Target="slides/slide491.xml"/><Relationship Id="rId508" Type="http://schemas.openxmlformats.org/officeDocument/2006/relationships/slide" Target="slides/slide505.xml"/><Relationship Id="rId529" Type="http://schemas.openxmlformats.org/officeDocument/2006/relationships/slide" Target="slides/slide526.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slide" Target="slides/slide330.xml"/><Relationship Id="rId354" Type="http://schemas.openxmlformats.org/officeDocument/2006/relationships/slide" Target="slides/slide351.xml"/><Relationship Id="rId540" Type="http://schemas.openxmlformats.org/officeDocument/2006/relationships/slide" Target="slides/slide537.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75" Type="http://schemas.openxmlformats.org/officeDocument/2006/relationships/slide" Target="slides/slide372.xml"/><Relationship Id="rId396" Type="http://schemas.openxmlformats.org/officeDocument/2006/relationships/slide" Target="slides/slide393.xml"/><Relationship Id="rId561" Type="http://schemas.openxmlformats.org/officeDocument/2006/relationships/slide" Target="slides/slide558.xml"/><Relationship Id="rId582" Type="http://schemas.openxmlformats.org/officeDocument/2006/relationships/slide" Target="slides/slide579.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400" Type="http://schemas.openxmlformats.org/officeDocument/2006/relationships/slide" Target="slides/slide397.xml"/><Relationship Id="rId421" Type="http://schemas.openxmlformats.org/officeDocument/2006/relationships/slide" Target="slides/slide418.xml"/><Relationship Id="rId442" Type="http://schemas.openxmlformats.org/officeDocument/2006/relationships/slide" Target="slides/slide439.xml"/><Relationship Id="rId463" Type="http://schemas.openxmlformats.org/officeDocument/2006/relationships/slide" Target="slides/slide460.xml"/><Relationship Id="rId484" Type="http://schemas.openxmlformats.org/officeDocument/2006/relationships/slide" Target="slides/slide481.xml"/><Relationship Id="rId519" Type="http://schemas.openxmlformats.org/officeDocument/2006/relationships/slide" Target="slides/slide516.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344" Type="http://schemas.openxmlformats.org/officeDocument/2006/relationships/slide" Target="slides/slide341.xml"/><Relationship Id="rId530" Type="http://schemas.openxmlformats.org/officeDocument/2006/relationships/slide" Target="slides/slide527.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365" Type="http://schemas.openxmlformats.org/officeDocument/2006/relationships/slide" Target="slides/slide362.xml"/><Relationship Id="rId386" Type="http://schemas.openxmlformats.org/officeDocument/2006/relationships/slide" Target="slides/slide383.xml"/><Relationship Id="rId551" Type="http://schemas.openxmlformats.org/officeDocument/2006/relationships/slide" Target="slides/slide548.xml"/><Relationship Id="rId572" Type="http://schemas.openxmlformats.org/officeDocument/2006/relationships/slide" Target="slides/slide569.xml"/><Relationship Id="rId593" Type="http://schemas.openxmlformats.org/officeDocument/2006/relationships/slide" Target="slides/slide590.xml"/><Relationship Id="rId607" Type="http://schemas.openxmlformats.org/officeDocument/2006/relationships/slide" Target="slides/slide604.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411" Type="http://schemas.openxmlformats.org/officeDocument/2006/relationships/slide" Target="slides/slide408.xml"/><Relationship Id="rId432" Type="http://schemas.openxmlformats.org/officeDocument/2006/relationships/slide" Target="slides/slide429.xml"/><Relationship Id="rId453" Type="http://schemas.openxmlformats.org/officeDocument/2006/relationships/slide" Target="slides/slide450.xml"/><Relationship Id="rId474" Type="http://schemas.openxmlformats.org/officeDocument/2006/relationships/slide" Target="slides/slide471.xml"/><Relationship Id="rId509" Type="http://schemas.openxmlformats.org/officeDocument/2006/relationships/slide" Target="slides/slide506.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495" Type="http://schemas.openxmlformats.org/officeDocument/2006/relationships/slide" Target="slides/slide492.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slide" Target="slides/slide331.xml"/><Relationship Id="rId355" Type="http://schemas.openxmlformats.org/officeDocument/2006/relationships/slide" Target="slides/slide352.xml"/><Relationship Id="rId376" Type="http://schemas.openxmlformats.org/officeDocument/2006/relationships/slide" Target="slides/slide373.xml"/><Relationship Id="rId397" Type="http://schemas.openxmlformats.org/officeDocument/2006/relationships/slide" Target="slides/slide394.xml"/><Relationship Id="rId520" Type="http://schemas.openxmlformats.org/officeDocument/2006/relationships/slide" Target="slides/slide517.xml"/><Relationship Id="rId541" Type="http://schemas.openxmlformats.org/officeDocument/2006/relationships/slide" Target="slides/slide538.xml"/><Relationship Id="rId562" Type="http://schemas.openxmlformats.org/officeDocument/2006/relationships/slide" Target="slides/slide559.xml"/><Relationship Id="rId583" Type="http://schemas.openxmlformats.org/officeDocument/2006/relationships/slide" Target="slides/slide580.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01" Type="http://schemas.openxmlformats.org/officeDocument/2006/relationships/slide" Target="slides/slide398.xml"/><Relationship Id="rId422" Type="http://schemas.openxmlformats.org/officeDocument/2006/relationships/slide" Target="slides/slide419.xml"/><Relationship Id="rId443" Type="http://schemas.openxmlformats.org/officeDocument/2006/relationships/slide" Target="slides/slide440.xml"/><Relationship Id="rId464" Type="http://schemas.openxmlformats.org/officeDocument/2006/relationships/slide" Target="slides/slide461.xml"/><Relationship Id="rId303" Type="http://schemas.openxmlformats.org/officeDocument/2006/relationships/slide" Target="slides/slide300.xml"/><Relationship Id="rId485" Type="http://schemas.openxmlformats.org/officeDocument/2006/relationships/slide" Target="slides/slide482.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345" Type="http://schemas.openxmlformats.org/officeDocument/2006/relationships/slide" Target="slides/slide342.xml"/><Relationship Id="rId387" Type="http://schemas.openxmlformats.org/officeDocument/2006/relationships/slide" Target="slides/slide384.xml"/><Relationship Id="rId510" Type="http://schemas.openxmlformats.org/officeDocument/2006/relationships/slide" Target="slides/slide507.xml"/><Relationship Id="rId552" Type="http://schemas.openxmlformats.org/officeDocument/2006/relationships/slide" Target="slides/slide549.xml"/><Relationship Id="rId594" Type="http://schemas.openxmlformats.org/officeDocument/2006/relationships/slide" Target="slides/slide591.xml"/><Relationship Id="rId608" Type="http://schemas.openxmlformats.org/officeDocument/2006/relationships/slide" Target="slides/slide60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412" Type="http://schemas.openxmlformats.org/officeDocument/2006/relationships/slide" Target="slides/slide409.xml"/><Relationship Id="rId107" Type="http://schemas.openxmlformats.org/officeDocument/2006/relationships/slide" Target="slides/slide104.xml"/><Relationship Id="rId289" Type="http://schemas.openxmlformats.org/officeDocument/2006/relationships/slide" Target="slides/slide286.xml"/><Relationship Id="rId454" Type="http://schemas.openxmlformats.org/officeDocument/2006/relationships/slide" Target="slides/slide451.xml"/><Relationship Id="rId496" Type="http://schemas.openxmlformats.org/officeDocument/2006/relationships/slide" Target="slides/slide493.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356" Type="http://schemas.openxmlformats.org/officeDocument/2006/relationships/slide" Target="slides/slide353.xml"/><Relationship Id="rId398" Type="http://schemas.openxmlformats.org/officeDocument/2006/relationships/slide" Target="slides/slide395.xml"/><Relationship Id="rId521" Type="http://schemas.openxmlformats.org/officeDocument/2006/relationships/slide" Target="slides/slide518.xml"/><Relationship Id="rId563" Type="http://schemas.openxmlformats.org/officeDocument/2006/relationships/slide" Target="slides/slide560.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423" Type="http://schemas.openxmlformats.org/officeDocument/2006/relationships/slide" Target="slides/slide420.xml"/><Relationship Id="rId258" Type="http://schemas.openxmlformats.org/officeDocument/2006/relationships/slide" Target="slides/slide255.xml"/><Relationship Id="rId465" Type="http://schemas.openxmlformats.org/officeDocument/2006/relationships/slide" Target="slides/slide462.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slide" Target="slides/slide322.xml"/><Relationship Id="rId367" Type="http://schemas.openxmlformats.org/officeDocument/2006/relationships/slide" Target="slides/slide364.xml"/><Relationship Id="rId532" Type="http://schemas.openxmlformats.org/officeDocument/2006/relationships/slide" Target="slides/slide529.xml"/><Relationship Id="rId574" Type="http://schemas.openxmlformats.org/officeDocument/2006/relationships/slide" Target="slides/slide571.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434" Type="http://schemas.openxmlformats.org/officeDocument/2006/relationships/slide" Target="slides/slide431.xml"/><Relationship Id="rId476" Type="http://schemas.openxmlformats.org/officeDocument/2006/relationships/slide" Target="slides/slide473.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slide" Target="slides/slide333.xml"/><Relationship Id="rId501" Type="http://schemas.openxmlformats.org/officeDocument/2006/relationships/slide" Target="slides/slide498.xml"/><Relationship Id="rId543" Type="http://schemas.openxmlformats.org/officeDocument/2006/relationships/slide" Target="slides/slide540.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378" Type="http://schemas.openxmlformats.org/officeDocument/2006/relationships/slide" Target="slides/slide375.xml"/><Relationship Id="rId403" Type="http://schemas.openxmlformats.org/officeDocument/2006/relationships/slide" Target="slides/slide400.xml"/><Relationship Id="rId585" Type="http://schemas.openxmlformats.org/officeDocument/2006/relationships/slide" Target="slides/slide582.xml"/><Relationship Id="rId6" Type="http://schemas.openxmlformats.org/officeDocument/2006/relationships/slide" Target="slides/slide3.xml"/><Relationship Id="rId238" Type="http://schemas.openxmlformats.org/officeDocument/2006/relationships/slide" Target="slides/slide235.xml"/><Relationship Id="rId445" Type="http://schemas.openxmlformats.org/officeDocument/2006/relationships/slide" Target="slides/slide442.xml"/><Relationship Id="rId487" Type="http://schemas.openxmlformats.org/officeDocument/2006/relationships/slide" Target="slides/slide484.xml"/><Relationship Id="rId610" Type="http://schemas.openxmlformats.org/officeDocument/2006/relationships/notesMaster" Target="notesMasters/notesMaster1.xml"/><Relationship Id="rId291" Type="http://schemas.openxmlformats.org/officeDocument/2006/relationships/slide" Target="slides/slide288.xml"/><Relationship Id="rId305" Type="http://schemas.openxmlformats.org/officeDocument/2006/relationships/slide" Target="slides/slide302.xml"/><Relationship Id="rId347" Type="http://schemas.openxmlformats.org/officeDocument/2006/relationships/slide" Target="slides/slide344.xml"/><Relationship Id="rId512" Type="http://schemas.openxmlformats.org/officeDocument/2006/relationships/slide" Target="slides/slide509.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389" Type="http://schemas.openxmlformats.org/officeDocument/2006/relationships/slide" Target="slides/slide386.xml"/><Relationship Id="rId554" Type="http://schemas.openxmlformats.org/officeDocument/2006/relationships/slide" Target="slides/slide551.xml"/><Relationship Id="rId596" Type="http://schemas.openxmlformats.org/officeDocument/2006/relationships/slide" Target="slides/slide593.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414" Type="http://schemas.openxmlformats.org/officeDocument/2006/relationships/slide" Target="slides/slide411.xml"/><Relationship Id="rId456" Type="http://schemas.openxmlformats.org/officeDocument/2006/relationships/slide" Target="slides/slide453.xml"/><Relationship Id="rId498" Type="http://schemas.openxmlformats.org/officeDocument/2006/relationships/slide" Target="slides/slide495.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23" Type="http://schemas.openxmlformats.org/officeDocument/2006/relationships/slide" Target="slides/slide520.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358" Type="http://schemas.openxmlformats.org/officeDocument/2006/relationships/slide" Target="slides/slide355.xml"/><Relationship Id="rId565" Type="http://schemas.openxmlformats.org/officeDocument/2006/relationships/slide" Target="slides/slide562.xml"/><Relationship Id="rId162" Type="http://schemas.openxmlformats.org/officeDocument/2006/relationships/slide" Target="slides/slide159.xml"/><Relationship Id="rId218" Type="http://schemas.openxmlformats.org/officeDocument/2006/relationships/slide" Target="slides/slide215.xml"/><Relationship Id="rId425" Type="http://schemas.openxmlformats.org/officeDocument/2006/relationships/slide" Target="slides/slide422.xml"/><Relationship Id="rId467" Type="http://schemas.openxmlformats.org/officeDocument/2006/relationships/slide" Target="slides/slide464.xml"/><Relationship Id="rId271" Type="http://schemas.openxmlformats.org/officeDocument/2006/relationships/slide" Target="slides/slide268.xml"/><Relationship Id="rId24" Type="http://schemas.openxmlformats.org/officeDocument/2006/relationships/slide" Target="slides/slide21.xml"/><Relationship Id="rId66" Type="http://schemas.openxmlformats.org/officeDocument/2006/relationships/slide" Target="slides/slide63.xml"/><Relationship Id="rId131" Type="http://schemas.openxmlformats.org/officeDocument/2006/relationships/slide" Target="slides/slide128.xml"/><Relationship Id="rId327" Type="http://schemas.openxmlformats.org/officeDocument/2006/relationships/slide" Target="slides/slide324.xml"/><Relationship Id="rId369" Type="http://schemas.openxmlformats.org/officeDocument/2006/relationships/slide" Target="slides/slide366.xml"/><Relationship Id="rId534" Type="http://schemas.openxmlformats.org/officeDocument/2006/relationships/slide" Target="slides/slide531.xml"/><Relationship Id="rId576" Type="http://schemas.openxmlformats.org/officeDocument/2006/relationships/slide" Target="slides/slide573.xml"/><Relationship Id="rId173" Type="http://schemas.openxmlformats.org/officeDocument/2006/relationships/slide" Target="slides/slide170.xml"/><Relationship Id="rId229" Type="http://schemas.openxmlformats.org/officeDocument/2006/relationships/slide" Target="slides/slide226.xml"/><Relationship Id="rId380" Type="http://schemas.openxmlformats.org/officeDocument/2006/relationships/slide" Target="slides/slide377.xml"/><Relationship Id="rId436" Type="http://schemas.openxmlformats.org/officeDocument/2006/relationships/slide" Target="slides/slide433.xml"/><Relationship Id="rId601" Type="http://schemas.openxmlformats.org/officeDocument/2006/relationships/slide" Target="slides/slide598.xml"/><Relationship Id="rId240" Type="http://schemas.openxmlformats.org/officeDocument/2006/relationships/slide" Target="slides/slide237.xml"/><Relationship Id="rId478" Type="http://schemas.openxmlformats.org/officeDocument/2006/relationships/slide" Target="slides/slide475.xml"/><Relationship Id="rId35" Type="http://schemas.openxmlformats.org/officeDocument/2006/relationships/slide" Target="slides/slide32.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38" Type="http://schemas.openxmlformats.org/officeDocument/2006/relationships/slide" Target="slides/slide335.xml"/><Relationship Id="rId503" Type="http://schemas.openxmlformats.org/officeDocument/2006/relationships/slide" Target="slides/slide500.xml"/><Relationship Id="rId545" Type="http://schemas.openxmlformats.org/officeDocument/2006/relationships/slide" Target="slides/slide542.xml"/><Relationship Id="rId587" Type="http://schemas.openxmlformats.org/officeDocument/2006/relationships/slide" Target="slides/slide584.xml"/><Relationship Id="rId8" Type="http://schemas.openxmlformats.org/officeDocument/2006/relationships/slide" Target="slides/slide5.xml"/><Relationship Id="rId142" Type="http://schemas.openxmlformats.org/officeDocument/2006/relationships/slide" Target="slides/slide139.xml"/><Relationship Id="rId184" Type="http://schemas.openxmlformats.org/officeDocument/2006/relationships/slide" Target="slides/slide181.xml"/><Relationship Id="rId391" Type="http://schemas.openxmlformats.org/officeDocument/2006/relationships/slide" Target="slides/slide388.xml"/><Relationship Id="rId405" Type="http://schemas.openxmlformats.org/officeDocument/2006/relationships/slide" Target="slides/slide402.xml"/><Relationship Id="rId447" Type="http://schemas.openxmlformats.org/officeDocument/2006/relationships/slide" Target="slides/slide444.xml"/><Relationship Id="rId612" Type="http://schemas.openxmlformats.org/officeDocument/2006/relationships/viewProps" Target="viewProps.xml"/><Relationship Id="rId251" Type="http://schemas.openxmlformats.org/officeDocument/2006/relationships/slide" Target="slides/slide248.xml"/><Relationship Id="rId489" Type="http://schemas.openxmlformats.org/officeDocument/2006/relationships/slide" Target="slides/slide486.xml"/><Relationship Id="rId46" Type="http://schemas.openxmlformats.org/officeDocument/2006/relationships/slide" Target="slides/slide43.xml"/><Relationship Id="rId293" Type="http://schemas.openxmlformats.org/officeDocument/2006/relationships/slide" Target="slides/slide290.xml"/><Relationship Id="rId307" Type="http://schemas.openxmlformats.org/officeDocument/2006/relationships/slide" Target="slides/slide304.xml"/><Relationship Id="rId349" Type="http://schemas.openxmlformats.org/officeDocument/2006/relationships/slide" Target="slides/slide346.xml"/><Relationship Id="rId514" Type="http://schemas.openxmlformats.org/officeDocument/2006/relationships/slide" Target="slides/slide511.xml"/><Relationship Id="rId556" Type="http://schemas.openxmlformats.org/officeDocument/2006/relationships/slide" Target="slides/slide553.xml"/><Relationship Id="rId88" Type="http://schemas.openxmlformats.org/officeDocument/2006/relationships/slide" Target="slides/slide85.xml"/><Relationship Id="rId111" Type="http://schemas.openxmlformats.org/officeDocument/2006/relationships/slide" Target="slides/slide108.xml"/><Relationship Id="rId153" Type="http://schemas.openxmlformats.org/officeDocument/2006/relationships/slide" Target="slides/slide150.xml"/><Relationship Id="rId195" Type="http://schemas.openxmlformats.org/officeDocument/2006/relationships/slide" Target="slides/slide192.xml"/><Relationship Id="rId209" Type="http://schemas.openxmlformats.org/officeDocument/2006/relationships/slide" Target="slides/slide206.xml"/><Relationship Id="rId360" Type="http://schemas.openxmlformats.org/officeDocument/2006/relationships/slide" Target="slides/slide357.xml"/><Relationship Id="rId416" Type="http://schemas.openxmlformats.org/officeDocument/2006/relationships/slide" Target="slides/slide413.xml"/><Relationship Id="rId598" Type="http://schemas.openxmlformats.org/officeDocument/2006/relationships/slide" Target="slides/slide595.xml"/><Relationship Id="rId220" Type="http://schemas.openxmlformats.org/officeDocument/2006/relationships/slide" Target="slides/slide217.xml"/><Relationship Id="rId458" Type="http://schemas.openxmlformats.org/officeDocument/2006/relationships/slide" Target="slides/slide455.xml"/><Relationship Id="rId15" Type="http://schemas.openxmlformats.org/officeDocument/2006/relationships/slide" Target="slides/slide12.xml"/><Relationship Id="rId57" Type="http://schemas.openxmlformats.org/officeDocument/2006/relationships/slide" Target="slides/slide54.xml"/><Relationship Id="rId262" Type="http://schemas.openxmlformats.org/officeDocument/2006/relationships/slide" Target="slides/slide259.xml"/><Relationship Id="rId318" Type="http://schemas.openxmlformats.org/officeDocument/2006/relationships/slide" Target="slides/slide315.xml"/><Relationship Id="rId525" Type="http://schemas.openxmlformats.org/officeDocument/2006/relationships/slide" Target="slides/slide522.xml"/><Relationship Id="rId567" Type="http://schemas.openxmlformats.org/officeDocument/2006/relationships/slide" Target="slides/slide564.xml"/><Relationship Id="rId99" Type="http://schemas.openxmlformats.org/officeDocument/2006/relationships/slide" Target="slides/slide96.xml"/><Relationship Id="rId122" Type="http://schemas.openxmlformats.org/officeDocument/2006/relationships/slide" Target="slides/slide119.xml"/><Relationship Id="rId164" Type="http://schemas.openxmlformats.org/officeDocument/2006/relationships/slide" Target="slides/slide161.xml"/><Relationship Id="rId371" Type="http://schemas.openxmlformats.org/officeDocument/2006/relationships/slide" Target="slides/slide368.xml"/><Relationship Id="rId427" Type="http://schemas.openxmlformats.org/officeDocument/2006/relationships/slide" Target="slides/slide424.xml"/><Relationship Id="rId469" Type="http://schemas.openxmlformats.org/officeDocument/2006/relationships/slide" Target="slides/slide466.xml"/><Relationship Id="rId26" Type="http://schemas.openxmlformats.org/officeDocument/2006/relationships/slide" Target="slides/slide23.xml"/><Relationship Id="rId231" Type="http://schemas.openxmlformats.org/officeDocument/2006/relationships/slide" Target="slides/slide228.xml"/><Relationship Id="rId273" Type="http://schemas.openxmlformats.org/officeDocument/2006/relationships/slide" Target="slides/slide270.xml"/><Relationship Id="rId329" Type="http://schemas.openxmlformats.org/officeDocument/2006/relationships/slide" Target="slides/slide326.xml"/><Relationship Id="rId480" Type="http://schemas.openxmlformats.org/officeDocument/2006/relationships/slide" Target="slides/slide477.xml"/><Relationship Id="rId536" Type="http://schemas.openxmlformats.org/officeDocument/2006/relationships/slide" Target="slides/slide533.xml"/><Relationship Id="rId68" Type="http://schemas.openxmlformats.org/officeDocument/2006/relationships/slide" Target="slides/slide65.xml"/><Relationship Id="rId133" Type="http://schemas.openxmlformats.org/officeDocument/2006/relationships/slide" Target="slides/slide130.xml"/><Relationship Id="rId175" Type="http://schemas.openxmlformats.org/officeDocument/2006/relationships/slide" Target="slides/slide172.xml"/><Relationship Id="rId340" Type="http://schemas.openxmlformats.org/officeDocument/2006/relationships/slide" Target="slides/slide337.xml"/><Relationship Id="rId578" Type="http://schemas.openxmlformats.org/officeDocument/2006/relationships/slide" Target="slides/slide575.xml"/><Relationship Id="rId200" Type="http://schemas.openxmlformats.org/officeDocument/2006/relationships/slide" Target="slides/slide197.xml"/><Relationship Id="rId382" Type="http://schemas.openxmlformats.org/officeDocument/2006/relationships/slide" Target="slides/slide379.xml"/><Relationship Id="rId438" Type="http://schemas.openxmlformats.org/officeDocument/2006/relationships/slide" Target="slides/slide435.xml"/><Relationship Id="rId603" Type="http://schemas.openxmlformats.org/officeDocument/2006/relationships/slide" Target="slides/slide600.xml"/><Relationship Id="rId242" Type="http://schemas.openxmlformats.org/officeDocument/2006/relationships/slide" Target="slides/slide239.xml"/><Relationship Id="rId284" Type="http://schemas.openxmlformats.org/officeDocument/2006/relationships/slide" Target="slides/slide281.xml"/><Relationship Id="rId491" Type="http://schemas.openxmlformats.org/officeDocument/2006/relationships/slide" Target="slides/slide488.xml"/><Relationship Id="rId505" Type="http://schemas.openxmlformats.org/officeDocument/2006/relationships/slide" Target="slides/slide502.xml"/><Relationship Id="rId37" Type="http://schemas.openxmlformats.org/officeDocument/2006/relationships/slide" Target="slides/slide34.xml"/><Relationship Id="rId79" Type="http://schemas.openxmlformats.org/officeDocument/2006/relationships/slide" Target="slides/slide76.xml"/><Relationship Id="rId102" Type="http://schemas.openxmlformats.org/officeDocument/2006/relationships/slide" Target="slides/slide99.xml"/><Relationship Id="rId144" Type="http://schemas.openxmlformats.org/officeDocument/2006/relationships/slide" Target="slides/slide141.xml"/><Relationship Id="rId547" Type="http://schemas.openxmlformats.org/officeDocument/2006/relationships/slide" Target="slides/slide544.xml"/><Relationship Id="rId589" Type="http://schemas.openxmlformats.org/officeDocument/2006/relationships/slide" Target="slides/slide586.xml"/><Relationship Id="rId90" Type="http://schemas.openxmlformats.org/officeDocument/2006/relationships/slide" Target="slides/slide87.xml"/><Relationship Id="rId186" Type="http://schemas.openxmlformats.org/officeDocument/2006/relationships/slide" Target="slides/slide183.xml"/><Relationship Id="rId351" Type="http://schemas.openxmlformats.org/officeDocument/2006/relationships/slide" Target="slides/slide348.xml"/><Relationship Id="rId393" Type="http://schemas.openxmlformats.org/officeDocument/2006/relationships/slide" Target="slides/slide390.xml"/><Relationship Id="rId407" Type="http://schemas.openxmlformats.org/officeDocument/2006/relationships/slide" Target="slides/slide404.xml"/><Relationship Id="rId449" Type="http://schemas.openxmlformats.org/officeDocument/2006/relationships/slide" Target="slides/slide446.xml"/><Relationship Id="rId614" Type="http://schemas.openxmlformats.org/officeDocument/2006/relationships/tableStyles" Target="tableStyles.xml"/><Relationship Id="rId211" Type="http://schemas.openxmlformats.org/officeDocument/2006/relationships/slide" Target="slides/slide208.xml"/><Relationship Id="rId253" Type="http://schemas.openxmlformats.org/officeDocument/2006/relationships/slide" Target="slides/slide250.xml"/><Relationship Id="rId295" Type="http://schemas.openxmlformats.org/officeDocument/2006/relationships/slide" Target="slides/slide292.xml"/><Relationship Id="rId309" Type="http://schemas.openxmlformats.org/officeDocument/2006/relationships/slide" Target="slides/slide306.xml"/><Relationship Id="rId460" Type="http://schemas.openxmlformats.org/officeDocument/2006/relationships/slide" Target="slides/slide457.xml"/><Relationship Id="rId516" Type="http://schemas.openxmlformats.org/officeDocument/2006/relationships/slide" Target="slides/slide5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EED50-B6DD-4C16-8C52-25742B0DAACE}"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1C6AF009-8194-4F19-B071-09B9193E4135}">
      <dgm:prSet phldrT="[Text]" custT="1"/>
      <dgm:spPr/>
      <dgm:t>
        <a:bodyPr/>
        <a:lstStyle/>
        <a:p>
          <a:r>
            <a:rPr lang="en-US" sz="2000" dirty="0" smtClean="0"/>
            <a:t>Traditional</a:t>
          </a:r>
          <a:endParaRPr lang="en-US" sz="2000" dirty="0"/>
        </a:p>
      </dgm:t>
    </dgm:pt>
    <dgm:pt modelId="{97429D97-5AC2-4B78-B2B7-241BDCBC8DEB}" type="parTrans" cxnId="{CAEAFD75-6ADD-473A-BA66-FCCE15D23C9B}">
      <dgm:prSet/>
      <dgm:spPr/>
      <dgm:t>
        <a:bodyPr/>
        <a:lstStyle/>
        <a:p>
          <a:endParaRPr lang="en-US" sz="2400"/>
        </a:p>
      </dgm:t>
    </dgm:pt>
    <dgm:pt modelId="{6D80F418-5F33-448A-A511-4B5DEEF44B7C}" type="sibTrans" cxnId="{CAEAFD75-6ADD-473A-BA66-FCCE15D23C9B}">
      <dgm:prSet/>
      <dgm:spPr/>
      <dgm:t>
        <a:bodyPr/>
        <a:lstStyle/>
        <a:p>
          <a:endParaRPr lang="en-US" sz="2400"/>
        </a:p>
      </dgm:t>
    </dgm:pt>
    <dgm:pt modelId="{1F450E71-D8AA-448C-B6A8-106B148F8362}">
      <dgm:prSet phldrT="[Text]" custT="1"/>
      <dgm:spPr/>
      <dgm:t>
        <a:bodyPr/>
        <a:lstStyle/>
        <a:p>
          <a:r>
            <a:rPr lang="en-US" sz="2000" dirty="0" smtClean="0"/>
            <a:t>One hot encoding</a:t>
          </a:r>
          <a:endParaRPr lang="en-US" sz="2000" dirty="0"/>
        </a:p>
      </dgm:t>
    </dgm:pt>
    <dgm:pt modelId="{2BB7B04E-FFD7-4B07-B68F-126A6F16B708}" type="parTrans" cxnId="{F5801A37-2264-4AFD-B108-499A04FC7C96}">
      <dgm:prSet/>
      <dgm:spPr/>
      <dgm:t>
        <a:bodyPr/>
        <a:lstStyle/>
        <a:p>
          <a:endParaRPr lang="en-US" sz="2400"/>
        </a:p>
      </dgm:t>
    </dgm:pt>
    <dgm:pt modelId="{CF777554-B232-4C7E-8C05-5CB1DCE8ECE2}" type="sibTrans" cxnId="{F5801A37-2264-4AFD-B108-499A04FC7C96}">
      <dgm:prSet/>
      <dgm:spPr/>
      <dgm:t>
        <a:bodyPr/>
        <a:lstStyle/>
        <a:p>
          <a:endParaRPr lang="en-US" sz="2400"/>
        </a:p>
      </dgm:t>
    </dgm:pt>
    <dgm:pt modelId="{E4EBD21F-39AF-4C92-B89F-B0F0D6F7D96D}">
      <dgm:prSet phldrT="[Text]" custT="1"/>
      <dgm:spPr/>
      <dgm:t>
        <a:bodyPr/>
        <a:lstStyle/>
        <a:p>
          <a:r>
            <a:rPr lang="en-US" sz="2000" dirty="0" smtClean="0"/>
            <a:t>Count / frequency encoding</a:t>
          </a:r>
          <a:endParaRPr lang="en-US" sz="2000" dirty="0"/>
        </a:p>
      </dgm:t>
    </dgm:pt>
    <dgm:pt modelId="{AF5F28D6-6712-4F7A-BAE0-735249EC2631}" type="parTrans" cxnId="{0E09A3DD-40B3-4FF6-9CFF-82D3C94EC944}">
      <dgm:prSet/>
      <dgm:spPr/>
      <dgm:t>
        <a:bodyPr/>
        <a:lstStyle/>
        <a:p>
          <a:endParaRPr lang="en-US" sz="2400"/>
        </a:p>
      </dgm:t>
    </dgm:pt>
    <dgm:pt modelId="{E6D2A80A-8B39-43D5-A074-51E4BE117800}" type="sibTrans" cxnId="{0E09A3DD-40B3-4FF6-9CFF-82D3C94EC944}">
      <dgm:prSet/>
      <dgm:spPr/>
      <dgm:t>
        <a:bodyPr/>
        <a:lstStyle/>
        <a:p>
          <a:endParaRPr lang="en-US" sz="2400"/>
        </a:p>
      </dgm:t>
    </dgm:pt>
    <dgm:pt modelId="{2E572746-66ED-4362-97BD-FFD772A52ACE}">
      <dgm:prSet phldrT="[Text]" custT="1"/>
      <dgm:spPr/>
      <dgm:t>
        <a:bodyPr/>
        <a:lstStyle/>
        <a:p>
          <a:r>
            <a:rPr lang="en-US" sz="2000" dirty="0" smtClean="0"/>
            <a:t>Monotonic relationship</a:t>
          </a:r>
          <a:endParaRPr lang="en-US" sz="2000" dirty="0"/>
        </a:p>
      </dgm:t>
    </dgm:pt>
    <dgm:pt modelId="{9A0AF1F5-7429-4241-B0C9-CF22CD8AEA15}" type="parTrans" cxnId="{6A866CB0-C30B-4DDB-A383-42409AABD036}">
      <dgm:prSet/>
      <dgm:spPr/>
      <dgm:t>
        <a:bodyPr/>
        <a:lstStyle/>
        <a:p>
          <a:endParaRPr lang="en-US" sz="2400"/>
        </a:p>
      </dgm:t>
    </dgm:pt>
    <dgm:pt modelId="{3851BF64-D891-477A-BEB4-7C08D52E5305}" type="sibTrans" cxnId="{6A866CB0-C30B-4DDB-A383-42409AABD036}">
      <dgm:prSet/>
      <dgm:spPr/>
      <dgm:t>
        <a:bodyPr/>
        <a:lstStyle/>
        <a:p>
          <a:endParaRPr lang="en-US" sz="2400"/>
        </a:p>
      </dgm:t>
    </dgm:pt>
    <dgm:pt modelId="{38F8CB67-B7FC-4F29-96F3-AD33D77BF8B0}">
      <dgm:prSet phldrT="[Text]" custT="1"/>
      <dgm:spPr/>
      <dgm:t>
        <a:bodyPr/>
        <a:lstStyle/>
        <a:p>
          <a:r>
            <a:rPr lang="en-US" sz="2000" dirty="0" smtClean="0"/>
            <a:t>Ordered label encoding</a:t>
          </a:r>
          <a:endParaRPr lang="en-US" sz="2000" dirty="0"/>
        </a:p>
      </dgm:t>
    </dgm:pt>
    <dgm:pt modelId="{39DB513E-223B-4A7E-829A-75DDE97ACFFF}" type="parTrans" cxnId="{F25AB7B8-7CE3-4674-BB57-5689E9DDFA22}">
      <dgm:prSet/>
      <dgm:spPr/>
      <dgm:t>
        <a:bodyPr/>
        <a:lstStyle/>
        <a:p>
          <a:endParaRPr lang="en-US" sz="2400"/>
        </a:p>
      </dgm:t>
    </dgm:pt>
    <dgm:pt modelId="{749E588F-D781-46A6-BB33-D0956D35A02F}" type="sibTrans" cxnId="{F25AB7B8-7CE3-4674-BB57-5689E9DDFA22}">
      <dgm:prSet/>
      <dgm:spPr/>
      <dgm:t>
        <a:bodyPr/>
        <a:lstStyle/>
        <a:p>
          <a:endParaRPr lang="en-US" sz="2400"/>
        </a:p>
      </dgm:t>
    </dgm:pt>
    <dgm:pt modelId="{5D1B28FC-19D8-49F7-A4AB-150B0C0BE9B0}">
      <dgm:prSet phldrT="[Text]" custT="1"/>
      <dgm:spPr/>
      <dgm:t>
        <a:bodyPr/>
        <a:lstStyle/>
        <a:p>
          <a:r>
            <a:rPr lang="en-US" sz="2000" dirty="0" smtClean="0"/>
            <a:t>Mean encoding</a:t>
          </a:r>
          <a:endParaRPr lang="en-US" sz="2000" dirty="0"/>
        </a:p>
      </dgm:t>
    </dgm:pt>
    <dgm:pt modelId="{6D3173FA-805C-48F6-9A5A-942EDD86BD34}" type="parTrans" cxnId="{2F776C47-A2B9-4095-B650-33FBBAEACAC8}">
      <dgm:prSet/>
      <dgm:spPr/>
      <dgm:t>
        <a:bodyPr/>
        <a:lstStyle/>
        <a:p>
          <a:endParaRPr lang="en-US" sz="2400"/>
        </a:p>
      </dgm:t>
    </dgm:pt>
    <dgm:pt modelId="{77D78B7A-101A-4BA3-919D-9CEAE0B98C12}" type="sibTrans" cxnId="{2F776C47-A2B9-4095-B650-33FBBAEACAC8}">
      <dgm:prSet/>
      <dgm:spPr/>
      <dgm:t>
        <a:bodyPr/>
        <a:lstStyle/>
        <a:p>
          <a:endParaRPr lang="en-US" sz="2400"/>
        </a:p>
      </dgm:t>
    </dgm:pt>
    <dgm:pt modelId="{8733E578-7154-4DAF-B217-44465EBF5F2A}">
      <dgm:prSet phldrT="[Text]" custT="1"/>
      <dgm:spPr/>
      <dgm:t>
        <a:bodyPr/>
        <a:lstStyle/>
        <a:p>
          <a:r>
            <a:rPr lang="en-US" sz="2000" dirty="0" smtClean="0"/>
            <a:t>Alternatives</a:t>
          </a:r>
          <a:endParaRPr lang="en-US" sz="2000" dirty="0"/>
        </a:p>
      </dgm:t>
    </dgm:pt>
    <dgm:pt modelId="{51B64267-0199-4EAE-A052-25A634ACB310}" type="parTrans" cxnId="{53542876-D7D2-4023-A0E5-453FA682A480}">
      <dgm:prSet/>
      <dgm:spPr/>
      <dgm:t>
        <a:bodyPr/>
        <a:lstStyle/>
        <a:p>
          <a:endParaRPr lang="en-US" sz="2400"/>
        </a:p>
      </dgm:t>
    </dgm:pt>
    <dgm:pt modelId="{663ADC7B-C51F-42A0-8B0B-684B78D8F222}" type="sibTrans" cxnId="{53542876-D7D2-4023-A0E5-453FA682A480}">
      <dgm:prSet/>
      <dgm:spPr/>
      <dgm:t>
        <a:bodyPr/>
        <a:lstStyle/>
        <a:p>
          <a:endParaRPr lang="en-US" sz="2400"/>
        </a:p>
      </dgm:t>
    </dgm:pt>
    <dgm:pt modelId="{9CC653EB-52D9-4ECF-8EAC-63CE6A9B6700}">
      <dgm:prSet phldrT="[Text]" custT="1"/>
      <dgm:spPr/>
      <dgm:t>
        <a:bodyPr/>
        <a:lstStyle/>
        <a:p>
          <a:r>
            <a:rPr lang="en-US" sz="2000" dirty="0" smtClean="0"/>
            <a:t>Binary encoding</a:t>
          </a:r>
          <a:endParaRPr lang="en-US" sz="2000" dirty="0"/>
        </a:p>
      </dgm:t>
    </dgm:pt>
    <dgm:pt modelId="{1E0F997B-70D1-4789-9E52-C505642DCD1E}" type="parTrans" cxnId="{D1E5542D-2CE6-4E99-B71B-4031EC7EE025}">
      <dgm:prSet/>
      <dgm:spPr/>
      <dgm:t>
        <a:bodyPr/>
        <a:lstStyle/>
        <a:p>
          <a:endParaRPr lang="en-US" sz="2400"/>
        </a:p>
      </dgm:t>
    </dgm:pt>
    <dgm:pt modelId="{4387425A-F8A4-46BE-9592-57F58EB15D7A}" type="sibTrans" cxnId="{D1E5542D-2CE6-4E99-B71B-4031EC7EE025}">
      <dgm:prSet/>
      <dgm:spPr/>
      <dgm:t>
        <a:bodyPr/>
        <a:lstStyle/>
        <a:p>
          <a:endParaRPr lang="en-US" sz="2400"/>
        </a:p>
      </dgm:t>
    </dgm:pt>
    <dgm:pt modelId="{3FA87C33-D327-42AB-84B7-4BA275B83C1A}">
      <dgm:prSet phldrT="[Text]" custT="1"/>
      <dgm:spPr/>
      <dgm:t>
        <a:bodyPr/>
        <a:lstStyle/>
        <a:p>
          <a:r>
            <a:rPr lang="en-US" sz="2000" dirty="0" smtClean="0"/>
            <a:t>Feature hashing</a:t>
          </a:r>
          <a:endParaRPr lang="en-US" sz="2000" dirty="0"/>
        </a:p>
      </dgm:t>
    </dgm:pt>
    <dgm:pt modelId="{33A7A16C-F333-426C-A8EF-5A13CE508EF4}" type="parTrans" cxnId="{B762701B-875E-4D5C-8E1F-01A2235BCD68}">
      <dgm:prSet/>
      <dgm:spPr/>
      <dgm:t>
        <a:bodyPr/>
        <a:lstStyle/>
        <a:p>
          <a:endParaRPr lang="en-US" sz="2400"/>
        </a:p>
      </dgm:t>
    </dgm:pt>
    <dgm:pt modelId="{68057C20-3A32-4688-9F6F-F09BE4E3C856}" type="sibTrans" cxnId="{B762701B-875E-4D5C-8E1F-01A2235BCD68}">
      <dgm:prSet/>
      <dgm:spPr/>
      <dgm:t>
        <a:bodyPr/>
        <a:lstStyle/>
        <a:p>
          <a:endParaRPr lang="en-US" sz="2400"/>
        </a:p>
      </dgm:t>
    </dgm:pt>
    <dgm:pt modelId="{6D331AC5-3C65-45DD-B571-85603C980105}">
      <dgm:prSet phldrT="[Text]" custT="1"/>
      <dgm:spPr/>
      <dgm:t>
        <a:bodyPr/>
        <a:lstStyle/>
        <a:p>
          <a:r>
            <a:rPr lang="en-US" sz="2000" dirty="0" smtClean="0"/>
            <a:t>Label Encoding</a:t>
          </a:r>
          <a:endParaRPr lang="en-US" sz="2000" dirty="0"/>
        </a:p>
      </dgm:t>
    </dgm:pt>
    <dgm:pt modelId="{8FE1EDA0-DCBC-48FE-8C30-467DB7FAEF84}" type="parTrans" cxnId="{DE90DEF0-E31B-4D1A-A72F-A33CD496D869}">
      <dgm:prSet/>
      <dgm:spPr/>
      <dgm:t>
        <a:bodyPr/>
        <a:lstStyle/>
        <a:p>
          <a:endParaRPr lang="en-US" sz="2400"/>
        </a:p>
      </dgm:t>
    </dgm:pt>
    <dgm:pt modelId="{0CF99599-AC36-4C39-AA9C-58AF030B5414}" type="sibTrans" cxnId="{DE90DEF0-E31B-4D1A-A72F-A33CD496D869}">
      <dgm:prSet/>
      <dgm:spPr/>
      <dgm:t>
        <a:bodyPr/>
        <a:lstStyle/>
        <a:p>
          <a:endParaRPr lang="en-US" sz="2400"/>
        </a:p>
      </dgm:t>
    </dgm:pt>
    <dgm:pt modelId="{A75A1708-9420-4F92-BAE7-21498839A575}">
      <dgm:prSet phldrT="[Text]" custT="1"/>
      <dgm:spPr/>
      <dgm:t>
        <a:bodyPr/>
        <a:lstStyle/>
        <a:p>
          <a:r>
            <a:rPr lang="en-US" sz="2000" dirty="0" smtClean="0"/>
            <a:t>Ordinal Encoding</a:t>
          </a:r>
          <a:endParaRPr lang="en-US" sz="2000" dirty="0"/>
        </a:p>
      </dgm:t>
    </dgm:pt>
    <dgm:pt modelId="{D26CEDE0-0B9A-4B73-B78B-70190B841ECA}" type="parTrans" cxnId="{B1691C10-2CA3-4B2E-8DAB-D3DCD7BDF967}">
      <dgm:prSet/>
      <dgm:spPr/>
      <dgm:t>
        <a:bodyPr/>
        <a:lstStyle/>
        <a:p>
          <a:endParaRPr lang="en-US"/>
        </a:p>
      </dgm:t>
    </dgm:pt>
    <dgm:pt modelId="{2D15604E-6C2B-45DB-A148-AD18DF6EAA99}" type="sibTrans" cxnId="{B1691C10-2CA3-4B2E-8DAB-D3DCD7BDF967}">
      <dgm:prSet/>
      <dgm:spPr/>
      <dgm:t>
        <a:bodyPr/>
        <a:lstStyle/>
        <a:p>
          <a:endParaRPr lang="en-US"/>
        </a:p>
      </dgm:t>
    </dgm:pt>
    <dgm:pt modelId="{FF889721-E53F-4AC0-8EC8-DF8C1CB27881}">
      <dgm:prSet phldrT="[Text]" custT="1"/>
      <dgm:spPr/>
      <dgm:t>
        <a:bodyPr/>
        <a:lstStyle/>
        <a:p>
          <a:r>
            <a:rPr lang="en-US" sz="2000" dirty="0" err="1" smtClean="0"/>
            <a:t>Helmert</a:t>
          </a:r>
          <a:r>
            <a:rPr lang="en-US" sz="2000" dirty="0" smtClean="0"/>
            <a:t> Encoding</a:t>
          </a:r>
          <a:endParaRPr lang="en-US" sz="2000" dirty="0"/>
        </a:p>
      </dgm:t>
    </dgm:pt>
    <dgm:pt modelId="{B281110B-7E64-4FCF-BB56-46E18F1699D1}" type="parTrans" cxnId="{C7733F56-D4EE-41F4-8847-00B61500EA16}">
      <dgm:prSet/>
      <dgm:spPr/>
      <dgm:t>
        <a:bodyPr/>
        <a:lstStyle/>
        <a:p>
          <a:endParaRPr lang="en-US"/>
        </a:p>
      </dgm:t>
    </dgm:pt>
    <dgm:pt modelId="{D11DD8D0-C9F9-478E-8549-95417DEA4AD3}" type="sibTrans" cxnId="{C7733F56-D4EE-41F4-8847-00B61500EA16}">
      <dgm:prSet/>
      <dgm:spPr/>
      <dgm:t>
        <a:bodyPr/>
        <a:lstStyle/>
        <a:p>
          <a:endParaRPr lang="en-US"/>
        </a:p>
      </dgm:t>
    </dgm:pt>
    <dgm:pt modelId="{F58B13CE-3BA5-4CD2-BCE0-B114B9578658}">
      <dgm:prSet phldrT="[Text]" custT="1"/>
      <dgm:spPr/>
      <dgm:t>
        <a:bodyPr/>
        <a:lstStyle/>
        <a:p>
          <a:r>
            <a:rPr lang="en-US" sz="2000" dirty="0" smtClean="0"/>
            <a:t>Frequency Encoding</a:t>
          </a:r>
          <a:endParaRPr lang="en-US" sz="2000" dirty="0"/>
        </a:p>
      </dgm:t>
    </dgm:pt>
    <dgm:pt modelId="{45AD2FA6-1620-4FE0-B742-C85DC1E5B727}" type="parTrans" cxnId="{E66F7E18-7B4F-4EC5-8961-883074668981}">
      <dgm:prSet/>
      <dgm:spPr/>
      <dgm:t>
        <a:bodyPr/>
        <a:lstStyle/>
        <a:p>
          <a:endParaRPr lang="en-US"/>
        </a:p>
      </dgm:t>
    </dgm:pt>
    <dgm:pt modelId="{AE3F47E0-AB8C-4B26-9B63-5C7BEAFD2BD1}" type="sibTrans" cxnId="{E66F7E18-7B4F-4EC5-8961-883074668981}">
      <dgm:prSet/>
      <dgm:spPr/>
      <dgm:t>
        <a:bodyPr/>
        <a:lstStyle/>
        <a:p>
          <a:endParaRPr lang="en-US"/>
        </a:p>
      </dgm:t>
    </dgm:pt>
    <dgm:pt modelId="{7873047B-C130-457D-86F4-3ADEB17D2747}">
      <dgm:prSet phldrT="[Text]" custT="1"/>
      <dgm:spPr/>
      <dgm:t>
        <a:bodyPr/>
        <a:lstStyle/>
        <a:p>
          <a:r>
            <a:rPr lang="en-US" sz="2000" b="0" i="0" dirty="0" smtClean="0"/>
            <a:t>Weight of Evidence Encoding</a:t>
          </a:r>
          <a:endParaRPr lang="en-US" sz="2000" dirty="0"/>
        </a:p>
      </dgm:t>
    </dgm:pt>
    <dgm:pt modelId="{F68F25F4-E7A9-4C0A-B9BE-16CF9E470178}" type="parTrans" cxnId="{C2D22ABB-8DCC-4031-B75A-9330A61142B1}">
      <dgm:prSet/>
      <dgm:spPr/>
      <dgm:t>
        <a:bodyPr/>
        <a:lstStyle/>
        <a:p>
          <a:endParaRPr lang="en-US"/>
        </a:p>
      </dgm:t>
    </dgm:pt>
    <dgm:pt modelId="{4E5C6021-53ED-40D2-AC3A-6084A189A472}" type="sibTrans" cxnId="{C2D22ABB-8DCC-4031-B75A-9330A61142B1}">
      <dgm:prSet/>
      <dgm:spPr/>
      <dgm:t>
        <a:bodyPr/>
        <a:lstStyle/>
        <a:p>
          <a:endParaRPr lang="en-US"/>
        </a:p>
      </dgm:t>
    </dgm:pt>
    <dgm:pt modelId="{132CE780-E1ED-42B6-A726-F6A710E7F976}">
      <dgm:prSet phldrT="[Text]" custT="1"/>
      <dgm:spPr/>
      <dgm:t>
        <a:bodyPr/>
        <a:lstStyle/>
        <a:p>
          <a:r>
            <a:rPr lang="en-US" sz="2000" b="0" i="0" dirty="0" smtClean="0"/>
            <a:t>Probability Ratio Encoding</a:t>
          </a:r>
          <a:endParaRPr lang="en-US" sz="2000" dirty="0"/>
        </a:p>
      </dgm:t>
    </dgm:pt>
    <dgm:pt modelId="{4E0764F7-C1C9-426A-8948-7A6D3FFAE0C2}" type="parTrans" cxnId="{15978B01-600A-44EA-8AB0-05D46B8E248D}">
      <dgm:prSet/>
      <dgm:spPr/>
      <dgm:t>
        <a:bodyPr/>
        <a:lstStyle/>
        <a:p>
          <a:endParaRPr lang="en-US"/>
        </a:p>
      </dgm:t>
    </dgm:pt>
    <dgm:pt modelId="{D9336837-A1D0-4F9E-AD2E-CDAD376DB5C9}" type="sibTrans" cxnId="{15978B01-600A-44EA-8AB0-05D46B8E248D}">
      <dgm:prSet/>
      <dgm:spPr/>
      <dgm:t>
        <a:bodyPr/>
        <a:lstStyle/>
        <a:p>
          <a:endParaRPr lang="en-US"/>
        </a:p>
      </dgm:t>
    </dgm:pt>
    <dgm:pt modelId="{2832CF5D-34ED-4187-9A60-94D6708FF628}">
      <dgm:prSet phldrT="[Text]" custT="1"/>
      <dgm:spPr/>
      <dgm:t>
        <a:bodyPr/>
        <a:lstStyle/>
        <a:p>
          <a:r>
            <a:rPr lang="en-US" sz="2000" b="0" i="0" dirty="0" smtClean="0"/>
            <a:t>Backward Difference Encoding</a:t>
          </a:r>
          <a:endParaRPr lang="en-US" sz="2000" dirty="0"/>
        </a:p>
      </dgm:t>
    </dgm:pt>
    <dgm:pt modelId="{BA508E52-7A20-4C3B-8268-E5D527141CF6}" type="parTrans" cxnId="{AC3F598C-E4B8-4122-82EC-7455B16E1247}">
      <dgm:prSet/>
      <dgm:spPr/>
      <dgm:t>
        <a:bodyPr/>
        <a:lstStyle/>
        <a:p>
          <a:endParaRPr lang="en-US"/>
        </a:p>
      </dgm:t>
    </dgm:pt>
    <dgm:pt modelId="{A6D8E767-14ED-4E26-8CFA-F1E7740E7414}" type="sibTrans" cxnId="{AC3F598C-E4B8-4122-82EC-7455B16E1247}">
      <dgm:prSet/>
      <dgm:spPr/>
      <dgm:t>
        <a:bodyPr/>
        <a:lstStyle/>
        <a:p>
          <a:endParaRPr lang="en-US"/>
        </a:p>
      </dgm:t>
    </dgm:pt>
    <dgm:pt modelId="{76183B68-C218-426A-B774-7C599779DA5B}">
      <dgm:prSet phldrT="[Text]" custT="1"/>
      <dgm:spPr/>
      <dgm:t>
        <a:bodyPr/>
        <a:lstStyle/>
        <a:p>
          <a:r>
            <a:rPr lang="en-US" sz="2000" b="0" i="0" dirty="0" smtClean="0"/>
            <a:t>Leave One Out Encoding</a:t>
          </a:r>
          <a:endParaRPr lang="en-US" sz="2000" dirty="0"/>
        </a:p>
      </dgm:t>
    </dgm:pt>
    <dgm:pt modelId="{BEA5515F-96D1-4AC6-835F-3F882732CDA8}" type="parTrans" cxnId="{077CED87-4130-4D4E-B6A8-DA1886689C81}">
      <dgm:prSet/>
      <dgm:spPr/>
      <dgm:t>
        <a:bodyPr/>
        <a:lstStyle/>
        <a:p>
          <a:endParaRPr lang="en-US"/>
        </a:p>
      </dgm:t>
    </dgm:pt>
    <dgm:pt modelId="{2D7B1BA1-7806-456D-B102-68A5D95981AA}" type="sibTrans" cxnId="{077CED87-4130-4D4E-B6A8-DA1886689C81}">
      <dgm:prSet/>
      <dgm:spPr/>
      <dgm:t>
        <a:bodyPr/>
        <a:lstStyle/>
        <a:p>
          <a:endParaRPr lang="en-US"/>
        </a:p>
      </dgm:t>
    </dgm:pt>
    <dgm:pt modelId="{9179679A-BB45-41E7-9239-F489D1D1481F}">
      <dgm:prSet phldrT="[Text]" custT="1"/>
      <dgm:spPr/>
      <dgm:t>
        <a:bodyPr/>
        <a:lstStyle/>
        <a:p>
          <a:r>
            <a:rPr lang="en-US" sz="2000" b="0" i="0" dirty="0" smtClean="0"/>
            <a:t>James-Stein Encoding</a:t>
          </a:r>
          <a:endParaRPr lang="en-US" sz="2000" dirty="0"/>
        </a:p>
      </dgm:t>
    </dgm:pt>
    <dgm:pt modelId="{4FCBE785-8038-41EC-9FC1-0CA6C7ADFDBD}" type="parTrans" cxnId="{45C4654A-37A3-4DDE-926E-999563C4D03E}">
      <dgm:prSet/>
      <dgm:spPr/>
      <dgm:t>
        <a:bodyPr/>
        <a:lstStyle/>
        <a:p>
          <a:endParaRPr lang="en-US"/>
        </a:p>
      </dgm:t>
    </dgm:pt>
    <dgm:pt modelId="{6E399B74-3A86-4B58-B7BF-1B70C23DCD92}" type="sibTrans" cxnId="{45C4654A-37A3-4DDE-926E-999563C4D03E}">
      <dgm:prSet/>
      <dgm:spPr/>
      <dgm:t>
        <a:bodyPr/>
        <a:lstStyle/>
        <a:p>
          <a:endParaRPr lang="en-US"/>
        </a:p>
      </dgm:t>
    </dgm:pt>
    <dgm:pt modelId="{2D90FFDE-87B2-4BCE-9756-EF3CC72D3758}">
      <dgm:prSet phldrT="[Text]" custT="1"/>
      <dgm:spPr/>
      <dgm:t>
        <a:bodyPr/>
        <a:lstStyle/>
        <a:p>
          <a:r>
            <a:rPr lang="en-US" sz="2000" b="0" i="0" dirty="0" smtClean="0"/>
            <a:t>M-estimator Encoding</a:t>
          </a:r>
          <a:endParaRPr lang="en-US" sz="2000" dirty="0"/>
        </a:p>
      </dgm:t>
    </dgm:pt>
    <dgm:pt modelId="{7B70EACB-4A29-476F-92C9-27FF7530A74B}" type="parTrans" cxnId="{15620D59-A70B-4F1B-89FE-2DBC5C1A12B8}">
      <dgm:prSet/>
      <dgm:spPr/>
      <dgm:t>
        <a:bodyPr/>
        <a:lstStyle/>
        <a:p>
          <a:endParaRPr lang="en-US"/>
        </a:p>
      </dgm:t>
    </dgm:pt>
    <dgm:pt modelId="{4C7F0326-45C4-4443-8A75-C1EAB6A79D6E}" type="sibTrans" cxnId="{15620D59-A70B-4F1B-89FE-2DBC5C1A12B8}">
      <dgm:prSet/>
      <dgm:spPr/>
      <dgm:t>
        <a:bodyPr/>
        <a:lstStyle/>
        <a:p>
          <a:endParaRPr lang="en-US"/>
        </a:p>
      </dgm:t>
    </dgm:pt>
    <dgm:pt modelId="{5998E12B-BB17-456D-8C65-E61CC930CAED}" type="pres">
      <dgm:prSet presAssocID="{76EEED50-B6DD-4C16-8C52-25742B0DAACE}" presName="Name0" presStyleCnt="0">
        <dgm:presLayoutVars>
          <dgm:dir/>
          <dgm:animLvl val="lvl"/>
          <dgm:resizeHandles val="exact"/>
        </dgm:presLayoutVars>
      </dgm:prSet>
      <dgm:spPr/>
      <dgm:t>
        <a:bodyPr/>
        <a:lstStyle/>
        <a:p>
          <a:endParaRPr lang="en-US"/>
        </a:p>
      </dgm:t>
    </dgm:pt>
    <dgm:pt modelId="{774E4D99-D7A0-490B-B617-C774A8D12782}" type="pres">
      <dgm:prSet presAssocID="{1C6AF009-8194-4F19-B071-09B9193E4135}" presName="linNode" presStyleCnt="0"/>
      <dgm:spPr/>
    </dgm:pt>
    <dgm:pt modelId="{D951D113-33AC-4790-A0DC-F2737EB31839}" type="pres">
      <dgm:prSet presAssocID="{1C6AF009-8194-4F19-B071-09B9193E4135}" presName="parTx" presStyleLbl="revTx" presStyleIdx="0" presStyleCnt="3">
        <dgm:presLayoutVars>
          <dgm:chMax val="1"/>
          <dgm:bulletEnabled val="1"/>
        </dgm:presLayoutVars>
      </dgm:prSet>
      <dgm:spPr/>
      <dgm:t>
        <a:bodyPr/>
        <a:lstStyle/>
        <a:p>
          <a:endParaRPr lang="en-US"/>
        </a:p>
      </dgm:t>
    </dgm:pt>
    <dgm:pt modelId="{3BFFBD60-41BD-4860-92FB-03F74B0A8110}" type="pres">
      <dgm:prSet presAssocID="{1C6AF009-8194-4F19-B071-09B9193E4135}" presName="bracket" presStyleLbl="parChTrans1D1" presStyleIdx="0" presStyleCnt="3"/>
      <dgm:spPr/>
    </dgm:pt>
    <dgm:pt modelId="{9507C4B2-9F07-42DA-A60A-CED7D6D56E9C}" type="pres">
      <dgm:prSet presAssocID="{1C6AF009-8194-4F19-B071-09B9193E4135}" presName="spH" presStyleCnt="0"/>
      <dgm:spPr/>
    </dgm:pt>
    <dgm:pt modelId="{4E06BE89-D654-41D7-B743-16E08895F409}" type="pres">
      <dgm:prSet presAssocID="{1C6AF009-8194-4F19-B071-09B9193E4135}" presName="desTx" presStyleLbl="node1" presStyleIdx="0" presStyleCnt="3">
        <dgm:presLayoutVars>
          <dgm:bulletEnabled val="1"/>
        </dgm:presLayoutVars>
      </dgm:prSet>
      <dgm:spPr/>
      <dgm:t>
        <a:bodyPr/>
        <a:lstStyle/>
        <a:p>
          <a:endParaRPr lang="en-US"/>
        </a:p>
      </dgm:t>
    </dgm:pt>
    <dgm:pt modelId="{A49B3C37-F96E-4C9B-856A-15F4E4369B5E}" type="pres">
      <dgm:prSet presAssocID="{6D80F418-5F33-448A-A511-4B5DEEF44B7C}" presName="spV" presStyleCnt="0"/>
      <dgm:spPr/>
    </dgm:pt>
    <dgm:pt modelId="{D6CB8C4A-CD5B-4068-9BF4-BE5D632C481C}" type="pres">
      <dgm:prSet presAssocID="{2E572746-66ED-4362-97BD-FFD772A52ACE}" presName="linNode" presStyleCnt="0"/>
      <dgm:spPr/>
    </dgm:pt>
    <dgm:pt modelId="{63AF6B0A-096A-4977-A211-DFBDFA0B94B9}" type="pres">
      <dgm:prSet presAssocID="{2E572746-66ED-4362-97BD-FFD772A52ACE}" presName="parTx" presStyleLbl="revTx" presStyleIdx="1" presStyleCnt="3">
        <dgm:presLayoutVars>
          <dgm:chMax val="1"/>
          <dgm:bulletEnabled val="1"/>
        </dgm:presLayoutVars>
      </dgm:prSet>
      <dgm:spPr/>
      <dgm:t>
        <a:bodyPr/>
        <a:lstStyle/>
        <a:p>
          <a:endParaRPr lang="en-US"/>
        </a:p>
      </dgm:t>
    </dgm:pt>
    <dgm:pt modelId="{6FB071EF-F0E4-4B8F-BAF8-4CB23AA4FD37}" type="pres">
      <dgm:prSet presAssocID="{2E572746-66ED-4362-97BD-FFD772A52ACE}" presName="bracket" presStyleLbl="parChTrans1D1" presStyleIdx="1" presStyleCnt="3"/>
      <dgm:spPr/>
    </dgm:pt>
    <dgm:pt modelId="{55FAF287-3A40-4C31-8B49-698299CE5ACC}" type="pres">
      <dgm:prSet presAssocID="{2E572746-66ED-4362-97BD-FFD772A52ACE}" presName="spH" presStyleCnt="0"/>
      <dgm:spPr/>
    </dgm:pt>
    <dgm:pt modelId="{39887DDF-8E83-46C1-9BC3-77565F6CAFF9}" type="pres">
      <dgm:prSet presAssocID="{2E572746-66ED-4362-97BD-FFD772A52ACE}" presName="desTx" presStyleLbl="node1" presStyleIdx="1" presStyleCnt="3">
        <dgm:presLayoutVars>
          <dgm:bulletEnabled val="1"/>
        </dgm:presLayoutVars>
      </dgm:prSet>
      <dgm:spPr/>
      <dgm:t>
        <a:bodyPr/>
        <a:lstStyle/>
        <a:p>
          <a:endParaRPr lang="en-US"/>
        </a:p>
      </dgm:t>
    </dgm:pt>
    <dgm:pt modelId="{0B09A989-6615-42AA-B5B6-B32D73EB65D8}" type="pres">
      <dgm:prSet presAssocID="{3851BF64-D891-477A-BEB4-7C08D52E5305}" presName="spV" presStyleCnt="0"/>
      <dgm:spPr/>
    </dgm:pt>
    <dgm:pt modelId="{1A494449-619A-4F32-95B3-8ED8D32FEDFE}" type="pres">
      <dgm:prSet presAssocID="{8733E578-7154-4DAF-B217-44465EBF5F2A}" presName="linNode" presStyleCnt="0"/>
      <dgm:spPr/>
    </dgm:pt>
    <dgm:pt modelId="{10E903C4-6FB7-495B-A706-144AA3EB16F6}" type="pres">
      <dgm:prSet presAssocID="{8733E578-7154-4DAF-B217-44465EBF5F2A}" presName="parTx" presStyleLbl="revTx" presStyleIdx="2" presStyleCnt="3">
        <dgm:presLayoutVars>
          <dgm:chMax val="1"/>
          <dgm:bulletEnabled val="1"/>
        </dgm:presLayoutVars>
      </dgm:prSet>
      <dgm:spPr/>
      <dgm:t>
        <a:bodyPr/>
        <a:lstStyle/>
        <a:p>
          <a:endParaRPr lang="en-US"/>
        </a:p>
      </dgm:t>
    </dgm:pt>
    <dgm:pt modelId="{28D12998-9433-406B-9C60-66B1D395740E}" type="pres">
      <dgm:prSet presAssocID="{8733E578-7154-4DAF-B217-44465EBF5F2A}" presName="bracket" presStyleLbl="parChTrans1D1" presStyleIdx="2" presStyleCnt="3"/>
      <dgm:spPr/>
    </dgm:pt>
    <dgm:pt modelId="{D2FAB267-CF6F-4D9B-A4B3-7874055CD8C6}" type="pres">
      <dgm:prSet presAssocID="{8733E578-7154-4DAF-B217-44465EBF5F2A}" presName="spH" presStyleCnt="0"/>
      <dgm:spPr/>
    </dgm:pt>
    <dgm:pt modelId="{765E5420-7446-467A-B99B-480557A163AB}" type="pres">
      <dgm:prSet presAssocID="{8733E578-7154-4DAF-B217-44465EBF5F2A}" presName="desTx" presStyleLbl="node1" presStyleIdx="2" presStyleCnt="3">
        <dgm:presLayoutVars>
          <dgm:bulletEnabled val="1"/>
        </dgm:presLayoutVars>
      </dgm:prSet>
      <dgm:spPr/>
      <dgm:t>
        <a:bodyPr/>
        <a:lstStyle/>
        <a:p>
          <a:endParaRPr lang="en-US"/>
        </a:p>
      </dgm:t>
    </dgm:pt>
  </dgm:ptLst>
  <dgm:cxnLst>
    <dgm:cxn modelId="{E66F7E18-7B4F-4EC5-8961-883074668981}" srcId="{1C6AF009-8194-4F19-B071-09B9193E4135}" destId="{F58B13CE-3BA5-4CD2-BCE0-B114B9578658}" srcOrd="5" destOrd="0" parTransId="{45AD2FA6-1620-4FE0-B742-C85DC1E5B727}" sibTransId="{AE3F47E0-AB8C-4B26-9B63-5C7BEAFD2BD1}"/>
    <dgm:cxn modelId="{077CED87-4130-4D4E-B6A8-DA1886689C81}" srcId="{8733E578-7154-4DAF-B217-44465EBF5F2A}" destId="{76183B68-C218-426A-B774-7C599779DA5B}" srcOrd="5" destOrd="0" parTransId="{BEA5515F-96D1-4AC6-835F-3F882732CDA8}" sibTransId="{2D7B1BA1-7806-456D-B102-68A5D95981AA}"/>
    <dgm:cxn modelId="{DE90DEF0-E31B-4D1A-A72F-A33CD496D869}" srcId="{1C6AF009-8194-4F19-B071-09B9193E4135}" destId="{6D331AC5-3C65-45DD-B571-85603C980105}" srcOrd="2" destOrd="0" parTransId="{8FE1EDA0-DCBC-48FE-8C30-467DB7FAEF84}" sibTransId="{0CF99599-AC36-4C39-AA9C-58AF030B5414}"/>
    <dgm:cxn modelId="{D6A0D44C-F9B4-4CC2-9182-DC85CDEBAE92}" type="presOf" srcId="{E4EBD21F-39AF-4C92-B89F-B0F0D6F7D96D}" destId="{4E06BE89-D654-41D7-B743-16E08895F409}" srcOrd="0" destOrd="1" presId="urn:diagrams.loki3.com/BracketList"/>
    <dgm:cxn modelId="{7DC5EFD0-5FB9-4888-AA62-AD4A57CF50F1}" type="presOf" srcId="{76EEED50-B6DD-4C16-8C52-25742B0DAACE}" destId="{5998E12B-BB17-456D-8C65-E61CC930CAED}" srcOrd="0" destOrd="0" presId="urn:diagrams.loki3.com/BracketList"/>
    <dgm:cxn modelId="{D1E5542D-2CE6-4E99-B71B-4031EC7EE025}" srcId="{8733E578-7154-4DAF-B217-44465EBF5F2A}" destId="{9CC653EB-52D9-4ECF-8EAC-63CE6A9B6700}" srcOrd="0" destOrd="0" parTransId="{1E0F997B-70D1-4789-9E52-C505642DCD1E}" sibTransId="{4387425A-F8A4-46BE-9592-57F58EB15D7A}"/>
    <dgm:cxn modelId="{CF40F43C-AFAA-4F07-A928-0F6B2452F48E}" type="presOf" srcId="{1F450E71-D8AA-448C-B6A8-106B148F8362}" destId="{4E06BE89-D654-41D7-B743-16E08895F409}" srcOrd="0" destOrd="0" presId="urn:diagrams.loki3.com/BracketList"/>
    <dgm:cxn modelId="{53542876-D7D2-4023-A0E5-453FA682A480}" srcId="{76EEED50-B6DD-4C16-8C52-25742B0DAACE}" destId="{8733E578-7154-4DAF-B217-44465EBF5F2A}" srcOrd="2" destOrd="0" parTransId="{51B64267-0199-4EAE-A052-25A634ACB310}" sibTransId="{663ADC7B-C51F-42A0-8B0B-684B78D8F222}"/>
    <dgm:cxn modelId="{26006224-5442-4261-AF3E-5C83300BE616}" type="presOf" srcId="{38F8CB67-B7FC-4F29-96F3-AD33D77BF8B0}" destId="{39887DDF-8E83-46C1-9BC3-77565F6CAFF9}" srcOrd="0" destOrd="0" presId="urn:diagrams.loki3.com/BracketList"/>
    <dgm:cxn modelId="{79195554-B167-4683-80AC-B7808BE2DBCB}" type="presOf" srcId="{2E572746-66ED-4362-97BD-FFD772A52ACE}" destId="{63AF6B0A-096A-4977-A211-DFBDFA0B94B9}" srcOrd="0" destOrd="0" presId="urn:diagrams.loki3.com/BracketList"/>
    <dgm:cxn modelId="{2F776C47-A2B9-4095-B650-33FBBAEACAC8}" srcId="{2E572746-66ED-4362-97BD-FFD772A52ACE}" destId="{5D1B28FC-19D8-49F7-A4AB-150B0C0BE9B0}" srcOrd="1" destOrd="0" parTransId="{6D3173FA-805C-48F6-9A5A-942EDD86BD34}" sibTransId="{77D78B7A-101A-4BA3-919D-9CEAE0B98C12}"/>
    <dgm:cxn modelId="{15620D59-A70B-4F1B-89FE-2DBC5C1A12B8}" srcId="{8733E578-7154-4DAF-B217-44465EBF5F2A}" destId="{2D90FFDE-87B2-4BCE-9756-EF3CC72D3758}" srcOrd="7" destOrd="0" parTransId="{7B70EACB-4A29-476F-92C9-27FF7530A74B}" sibTransId="{4C7F0326-45C4-4443-8A75-C1EAB6A79D6E}"/>
    <dgm:cxn modelId="{B1691C10-2CA3-4B2E-8DAB-D3DCD7BDF967}" srcId="{1C6AF009-8194-4F19-B071-09B9193E4135}" destId="{A75A1708-9420-4F92-BAE7-21498839A575}" srcOrd="3" destOrd="0" parTransId="{D26CEDE0-0B9A-4B73-B78B-70190B841ECA}" sibTransId="{2D15604E-6C2B-45DB-A148-AD18DF6EAA99}"/>
    <dgm:cxn modelId="{2224AEA3-ECAD-43BC-BE22-A29A6337DEC0}" type="presOf" srcId="{2D90FFDE-87B2-4BCE-9756-EF3CC72D3758}" destId="{765E5420-7446-467A-B99B-480557A163AB}" srcOrd="0" destOrd="7" presId="urn:diagrams.loki3.com/BracketList"/>
    <dgm:cxn modelId="{F5801A37-2264-4AFD-B108-499A04FC7C96}" srcId="{1C6AF009-8194-4F19-B071-09B9193E4135}" destId="{1F450E71-D8AA-448C-B6A8-106B148F8362}" srcOrd="0" destOrd="0" parTransId="{2BB7B04E-FFD7-4B07-B68F-126A6F16B708}" sibTransId="{CF777554-B232-4C7E-8C05-5CB1DCE8ECE2}"/>
    <dgm:cxn modelId="{34240B7A-FF2F-4356-83F5-3111FD1179A4}" type="presOf" srcId="{5D1B28FC-19D8-49F7-A4AB-150B0C0BE9B0}" destId="{39887DDF-8E83-46C1-9BC3-77565F6CAFF9}" srcOrd="0" destOrd="1" presId="urn:diagrams.loki3.com/BracketList"/>
    <dgm:cxn modelId="{C7733F56-D4EE-41F4-8847-00B61500EA16}" srcId="{1C6AF009-8194-4F19-B071-09B9193E4135}" destId="{FF889721-E53F-4AC0-8EC8-DF8C1CB27881}" srcOrd="4" destOrd="0" parTransId="{B281110B-7E64-4FCF-BB56-46E18F1699D1}" sibTransId="{D11DD8D0-C9F9-478E-8549-95417DEA4AD3}"/>
    <dgm:cxn modelId="{78E20E88-1480-43E1-A4CB-0A99304E7C07}" type="presOf" srcId="{1C6AF009-8194-4F19-B071-09B9193E4135}" destId="{D951D113-33AC-4790-A0DC-F2737EB31839}" srcOrd="0" destOrd="0" presId="urn:diagrams.loki3.com/BracketList"/>
    <dgm:cxn modelId="{AC3F598C-E4B8-4122-82EC-7455B16E1247}" srcId="{8733E578-7154-4DAF-B217-44465EBF5F2A}" destId="{2832CF5D-34ED-4187-9A60-94D6708FF628}" srcOrd="4" destOrd="0" parTransId="{BA508E52-7A20-4C3B-8268-E5D527141CF6}" sibTransId="{A6D8E767-14ED-4E26-8CFA-F1E7740E7414}"/>
    <dgm:cxn modelId="{0E09A3DD-40B3-4FF6-9CFF-82D3C94EC944}" srcId="{1C6AF009-8194-4F19-B071-09B9193E4135}" destId="{E4EBD21F-39AF-4C92-B89F-B0F0D6F7D96D}" srcOrd="1" destOrd="0" parTransId="{AF5F28D6-6712-4F7A-BAE0-735249EC2631}" sibTransId="{E6D2A80A-8B39-43D5-A074-51E4BE117800}"/>
    <dgm:cxn modelId="{45C4654A-37A3-4DDE-926E-999563C4D03E}" srcId="{8733E578-7154-4DAF-B217-44465EBF5F2A}" destId="{9179679A-BB45-41E7-9239-F489D1D1481F}" srcOrd="6" destOrd="0" parTransId="{4FCBE785-8038-41EC-9FC1-0CA6C7ADFDBD}" sibTransId="{6E399B74-3A86-4B58-B7BF-1B70C23DCD92}"/>
    <dgm:cxn modelId="{88DDE807-F159-4BC8-8F83-A31E5A47EECD}" type="presOf" srcId="{9CC653EB-52D9-4ECF-8EAC-63CE6A9B6700}" destId="{765E5420-7446-467A-B99B-480557A163AB}" srcOrd="0" destOrd="0" presId="urn:diagrams.loki3.com/BracketList"/>
    <dgm:cxn modelId="{B762701B-875E-4D5C-8E1F-01A2235BCD68}" srcId="{8733E578-7154-4DAF-B217-44465EBF5F2A}" destId="{3FA87C33-D327-42AB-84B7-4BA275B83C1A}" srcOrd="1" destOrd="0" parTransId="{33A7A16C-F333-426C-A8EF-5A13CE508EF4}" sibTransId="{68057C20-3A32-4688-9F6F-F09BE4E3C856}"/>
    <dgm:cxn modelId="{9F2E2A7B-E976-4C28-910F-165538C11374}" type="presOf" srcId="{7873047B-C130-457D-86F4-3ADEB17D2747}" destId="{765E5420-7446-467A-B99B-480557A163AB}" srcOrd="0" destOrd="2" presId="urn:diagrams.loki3.com/BracketList"/>
    <dgm:cxn modelId="{C2D22ABB-8DCC-4031-B75A-9330A61142B1}" srcId="{8733E578-7154-4DAF-B217-44465EBF5F2A}" destId="{7873047B-C130-457D-86F4-3ADEB17D2747}" srcOrd="2" destOrd="0" parTransId="{F68F25F4-E7A9-4C0A-B9BE-16CF9E470178}" sibTransId="{4E5C6021-53ED-40D2-AC3A-6084A189A472}"/>
    <dgm:cxn modelId="{F25AB7B8-7CE3-4674-BB57-5689E9DDFA22}" srcId="{2E572746-66ED-4362-97BD-FFD772A52ACE}" destId="{38F8CB67-B7FC-4F29-96F3-AD33D77BF8B0}" srcOrd="0" destOrd="0" parTransId="{39DB513E-223B-4A7E-829A-75DDE97ACFFF}" sibTransId="{749E588F-D781-46A6-BB33-D0956D35A02F}"/>
    <dgm:cxn modelId="{15978B01-600A-44EA-8AB0-05D46B8E248D}" srcId="{8733E578-7154-4DAF-B217-44465EBF5F2A}" destId="{132CE780-E1ED-42B6-A726-F6A710E7F976}" srcOrd="3" destOrd="0" parTransId="{4E0764F7-C1C9-426A-8948-7A6D3FFAE0C2}" sibTransId="{D9336837-A1D0-4F9E-AD2E-CDAD376DB5C9}"/>
    <dgm:cxn modelId="{6A866CB0-C30B-4DDB-A383-42409AABD036}" srcId="{76EEED50-B6DD-4C16-8C52-25742B0DAACE}" destId="{2E572746-66ED-4362-97BD-FFD772A52ACE}" srcOrd="1" destOrd="0" parTransId="{9A0AF1F5-7429-4241-B0C9-CF22CD8AEA15}" sibTransId="{3851BF64-D891-477A-BEB4-7C08D52E5305}"/>
    <dgm:cxn modelId="{A6621CD0-3BBB-4A7C-BAD4-19413CAE671A}" type="presOf" srcId="{8733E578-7154-4DAF-B217-44465EBF5F2A}" destId="{10E903C4-6FB7-495B-A706-144AA3EB16F6}" srcOrd="0" destOrd="0" presId="urn:diagrams.loki3.com/BracketList"/>
    <dgm:cxn modelId="{FE6FC01E-3E3A-4787-88F5-81F0E3BB9A31}" type="presOf" srcId="{76183B68-C218-426A-B774-7C599779DA5B}" destId="{765E5420-7446-467A-B99B-480557A163AB}" srcOrd="0" destOrd="5" presId="urn:diagrams.loki3.com/BracketList"/>
    <dgm:cxn modelId="{CAEAFD75-6ADD-473A-BA66-FCCE15D23C9B}" srcId="{76EEED50-B6DD-4C16-8C52-25742B0DAACE}" destId="{1C6AF009-8194-4F19-B071-09B9193E4135}" srcOrd="0" destOrd="0" parTransId="{97429D97-5AC2-4B78-B2B7-241BDCBC8DEB}" sibTransId="{6D80F418-5F33-448A-A511-4B5DEEF44B7C}"/>
    <dgm:cxn modelId="{F859A4D0-D7BE-40FF-977E-B50BED59B3D1}" type="presOf" srcId="{9179679A-BB45-41E7-9239-F489D1D1481F}" destId="{765E5420-7446-467A-B99B-480557A163AB}" srcOrd="0" destOrd="6" presId="urn:diagrams.loki3.com/BracketList"/>
    <dgm:cxn modelId="{B6042B73-BA55-4F64-AA75-130A65044DBE}" type="presOf" srcId="{FF889721-E53F-4AC0-8EC8-DF8C1CB27881}" destId="{4E06BE89-D654-41D7-B743-16E08895F409}" srcOrd="0" destOrd="4" presId="urn:diagrams.loki3.com/BracketList"/>
    <dgm:cxn modelId="{8FBCBBAC-C69D-4A82-AC29-91AD50656189}" type="presOf" srcId="{132CE780-E1ED-42B6-A726-F6A710E7F976}" destId="{765E5420-7446-467A-B99B-480557A163AB}" srcOrd="0" destOrd="3" presId="urn:diagrams.loki3.com/BracketList"/>
    <dgm:cxn modelId="{A0E3D099-C243-477A-AC49-15A3D4C51116}" type="presOf" srcId="{6D331AC5-3C65-45DD-B571-85603C980105}" destId="{4E06BE89-D654-41D7-B743-16E08895F409}" srcOrd="0" destOrd="2" presId="urn:diagrams.loki3.com/BracketList"/>
    <dgm:cxn modelId="{DED033C7-8854-4245-8204-9525C78C4860}" type="presOf" srcId="{3FA87C33-D327-42AB-84B7-4BA275B83C1A}" destId="{765E5420-7446-467A-B99B-480557A163AB}" srcOrd="0" destOrd="1" presId="urn:diagrams.loki3.com/BracketList"/>
    <dgm:cxn modelId="{C6FCF892-38E0-4326-874B-9F7A7291019A}" type="presOf" srcId="{A75A1708-9420-4F92-BAE7-21498839A575}" destId="{4E06BE89-D654-41D7-B743-16E08895F409}" srcOrd="0" destOrd="3" presId="urn:diagrams.loki3.com/BracketList"/>
    <dgm:cxn modelId="{1F153676-9F24-4397-8087-80B71B4A5105}" type="presOf" srcId="{2832CF5D-34ED-4187-9A60-94D6708FF628}" destId="{765E5420-7446-467A-B99B-480557A163AB}" srcOrd="0" destOrd="4" presId="urn:diagrams.loki3.com/BracketList"/>
    <dgm:cxn modelId="{5FF1E16E-58AB-49BE-97D6-3A5A9D3662E2}" type="presOf" srcId="{F58B13CE-3BA5-4CD2-BCE0-B114B9578658}" destId="{4E06BE89-D654-41D7-B743-16E08895F409}" srcOrd="0" destOrd="5" presId="urn:diagrams.loki3.com/BracketList"/>
    <dgm:cxn modelId="{F6E25DD0-3E3E-41BD-B532-82C27CDACA26}" type="presParOf" srcId="{5998E12B-BB17-456D-8C65-E61CC930CAED}" destId="{774E4D99-D7A0-490B-B617-C774A8D12782}" srcOrd="0" destOrd="0" presId="urn:diagrams.loki3.com/BracketList"/>
    <dgm:cxn modelId="{A39509CC-3600-4B84-B2BE-E6E126E97907}" type="presParOf" srcId="{774E4D99-D7A0-490B-B617-C774A8D12782}" destId="{D951D113-33AC-4790-A0DC-F2737EB31839}" srcOrd="0" destOrd="0" presId="urn:diagrams.loki3.com/BracketList"/>
    <dgm:cxn modelId="{A13A9682-4631-4941-93A7-863113C18949}" type="presParOf" srcId="{774E4D99-D7A0-490B-B617-C774A8D12782}" destId="{3BFFBD60-41BD-4860-92FB-03F74B0A8110}" srcOrd="1" destOrd="0" presId="urn:diagrams.loki3.com/BracketList"/>
    <dgm:cxn modelId="{C8B2E4A0-EB2F-48FA-BCDA-6105968780A5}" type="presParOf" srcId="{774E4D99-D7A0-490B-B617-C774A8D12782}" destId="{9507C4B2-9F07-42DA-A60A-CED7D6D56E9C}" srcOrd="2" destOrd="0" presId="urn:diagrams.loki3.com/BracketList"/>
    <dgm:cxn modelId="{42A82013-0CEB-462B-9085-A09A35FA44FF}" type="presParOf" srcId="{774E4D99-D7A0-490B-B617-C774A8D12782}" destId="{4E06BE89-D654-41D7-B743-16E08895F409}" srcOrd="3" destOrd="0" presId="urn:diagrams.loki3.com/BracketList"/>
    <dgm:cxn modelId="{A0818832-B899-418C-9714-24A8775986C4}" type="presParOf" srcId="{5998E12B-BB17-456D-8C65-E61CC930CAED}" destId="{A49B3C37-F96E-4C9B-856A-15F4E4369B5E}" srcOrd="1" destOrd="0" presId="urn:diagrams.loki3.com/BracketList"/>
    <dgm:cxn modelId="{71314518-9A41-442D-A5E9-21B0DFE8D613}" type="presParOf" srcId="{5998E12B-BB17-456D-8C65-E61CC930CAED}" destId="{D6CB8C4A-CD5B-4068-9BF4-BE5D632C481C}" srcOrd="2" destOrd="0" presId="urn:diagrams.loki3.com/BracketList"/>
    <dgm:cxn modelId="{FE09B5D8-2E22-4D6E-A54E-1F6A4471FE05}" type="presParOf" srcId="{D6CB8C4A-CD5B-4068-9BF4-BE5D632C481C}" destId="{63AF6B0A-096A-4977-A211-DFBDFA0B94B9}" srcOrd="0" destOrd="0" presId="urn:diagrams.loki3.com/BracketList"/>
    <dgm:cxn modelId="{5B68974D-A37B-4A93-9DD4-CC3E9D2D010F}" type="presParOf" srcId="{D6CB8C4A-CD5B-4068-9BF4-BE5D632C481C}" destId="{6FB071EF-F0E4-4B8F-BAF8-4CB23AA4FD37}" srcOrd="1" destOrd="0" presId="urn:diagrams.loki3.com/BracketList"/>
    <dgm:cxn modelId="{FA04A7F6-ED77-4C11-B5B7-9F4154A3C976}" type="presParOf" srcId="{D6CB8C4A-CD5B-4068-9BF4-BE5D632C481C}" destId="{55FAF287-3A40-4C31-8B49-698299CE5ACC}" srcOrd="2" destOrd="0" presId="urn:diagrams.loki3.com/BracketList"/>
    <dgm:cxn modelId="{72CF7A4F-642D-4C70-8EA9-BE59D6AB656A}" type="presParOf" srcId="{D6CB8C4A-CD5B-4068-9BF4-BE5D632C481C}" destId="{39887DDF-8E83-46C1-9BC3-77565F6CAFF9}" srcOrd="3" destOrd="0" presId="urn:diagrams.loki3.com/BracketList"/>
    <dgm:cxn modelId="{60A5EBB9-7145-4C1A-A703-5DC561679183}" type="presParOf" srcId="{5998E12B-BB17-456D-8C65-E61CC930CAED}" destId="{0B09A989-6615-42AA-B5B6-B32D73EB65D8}" srcOrd="3" destOrd="0" presId="urn:diagrams.loki3.com/BracketList"/>
    <dgm:cxn modelId="{EA90CBCB-2E41-4D75-AEBC-2B46DED724A8}" type="presParOf" srcId="{5998E12B-BB17-456D-8C65-E61CC930CAED}" destId="{1A494449-619A-4F32-95B3-8ED8D32FEDFE}" srcOrd="4" destOrd="0" presId="urn:diagrams.loki3.com/BracketList"/>
    <dgm:cxn modelId="{DF3FE8D0-BFB0-44FB-BCA2-A02CCA0C2B19}" type="presParOf" srcId="{1A494449-619A-4F32-95B3-8ED8D32FEDFE}" destId="{10E903C4-6FB7-495B-A706-144AA3EB16F6}" srcOrd="0" destOrd="0" presId="urn:diagrams.loki3.com/BracketList"/>
    <dgm:cxn modelId="{C1B9B22A-1C4B-45ED-8EBF-8BC1B5E66F8B}" type="presParOf" srcId="{1A494449-619A-4F32-95B3-8ED8D32FEDFE}" destId="{28D12998-9433-406B-9C60-66B1D395740E}" srcOrd="1" destOrd="0" presId="urn:diagrams.loki3.com/BracketList"/>
    <dgm:cxn modelId="{18C9BC96-90D3-4C61-8333-A1F06E37C250}" type="presParOf" srcId="{1A494449-619A-4F32-95B3-8ED8D32FEDFE}" destId="{D2FAB267-CF6F-4D9B-A4B3-7874055CD8C6}" srcOrd="2" destOrd="0" presId="urn:diagrams.loki3.com/BracketList"/>
    <dgm:cxn modelId="{0FCB5CB5-90E9-4C34-9982-ECD42CAE0C4D}" type="presParOf" srcId="{1A494449-619A-4F32-95B3-8ED8D32FEDFE}" destId="{765E5420-7446-467A-B99B-480557A163AB}"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AEEB5D-07BA-4212-A1F6-7E3759ED591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BD164E91-B453-45AF-A2CB-9F3AD276BC64}">
      <dgm:prSet phldrT="[Text]" custT="1"/>
      <dgm:spPr/>
      <dgm:t>
        <a:bodyPr/>
        <a:lstStyle/>
        <a:p>
          <a:r>
            <a:rPr lang="en-US" sz="1800"/>
            <a:t>Repeated Analysis</a:t>
          </a:r>
          <a:endParaRPr lang="en-US" sz="1800" dirty="0"/>
        </a:p>
      </dgm:t>
    </dgm:pt>
    <dgm:pt modelId="{63F0FBC4-EAA7-4501-B457-764AB872A12A}" type="parTrans" cxnId="{02663BC2-563E-49E3-9214-C91FC4DFB093}">
      <dgm:prSet/>
      <dgm:spPr/>
      <dgm:t>
        <a:bodyPr/>
        <a:lstStyle/>
        <a:p>
          <a:endParaRPr lang="en-US" sz="1800">
            <a:solidFill>
              <a:schemeClr val="tx1">
                <a:lumMod val="50000"/>
              </a:schemeClr>
            </a:solidFill>
          </a:endParaRPr>
        </a:p>
      </dgm:t>
    </dgm:pt>
    <dgm:pt modelId="{4847A35B-AC3E-4C31-B0B3-AA524E537888}" type="sibTrans" cxnId="{02663BC2-563E-49E3-9214-C91FC4DFB093}">
      <dgm:prSet/>
      <dgm:spPr/>
      <dgm:t>
        <a:bodyPr/>
        <a:lstStyle/>
        <a:p>
          <a:endParaRPr lang="en-US" sz="1800">
            <a:solidFill>
              <a:schemeClr val="tx1">
                <a:lumMod val="50000"/>
              </a:schemeClr>
            </a:solidFill>
          </a:endParaRPr>
        </a:p>
      </dgm:t>
    </dgm:pt>
    <dgm:pt modelId="{54C7E322-4688-48B8-8B7A-AB8C74D902FC}">
      <dgm:prSet phldrT="[Text]" custT="1"/>
      <dgm:spPr/>
      <dgm:t>
        <a:bodyPr/>
        <a:lstStyle/>
        <a:p>
          <a:r>
            <a:rPr lang="en-US" sz="1800" dirty="0"/>
            <a:t>Pre &amp; Post Analysis</a:t>
          </a:r>
        </a:p>
      </dgm:t>
    </dgm:pt>
    <dgm:pt modelId="{6F5B5768-2AA3-4892-B137-BF76FDCCB499}" type="parTrans" cxnId="{04B83D9C-1520-48C0-9BB6-2028FD69AAEB}">
      <dgm:prSet/>
      <dgm:spPr/>
      <dgm:t>
        <a:bodyPr/>
        <a:lstStyle/>
        <a:p>
          <a:endParaRPr lang="en-US" sz="1800">
            <a:solidFill>
              <a:schemeClr val="tx1">
                <a:lumMod val="50000"/>
              </a:schemeClr>
            </a:solidFill>
          </a:endParaRPr>
        </a:p>
      </dgm:t>
    </dgm:pt>
    <dgm:pt modelId="{869544B9-EBBD-47F2-96D5-E73985AF1CE2}" type="sibTrans" cxnId="{04B83D9C-1520-48C0-9BB6-2028FD69AAEB}">
      <dgm:prSet/>
      <dgm:spPr/>
      <dgm:t>
        <a:bodyPr/>
        <a:lstStyle/>
        <a:p>
          <a:endParaRPr lang="en-US" sz="1800">
            <a:solidFill>
              <a:schemeClr val="tx1">
                <a:lumMod val="50000"/>
              </a:schemeClr>
            </a:solidFill>
          </a:endParaRPr>
        </a:p>
      </dgm:t>
    </dgm:pt>
    <dgm:pt modelId="{A6A0EABD-30AD-48DD-AD84-965F84A9AA02}">
      <dgm:prSet phldrT="[Text]" custT="1"/>
      <dgm:spPr/>
      <dgm:t>
        <a:bodyPr/>
        <a:lstStyle/>
        <a:p>
          <a:r>
            <a:rPr lang="en-US" sz="1400"/>
            <a:t>Aids in doing comparison of same parameters month on month</a:t>
          </a:r>
          <a:endParaRPr lang="en-US" sz="1400" dirty="0"/>
        </a:p>
      </dgm:t>
    </dgm:pt>
    <dgm:pt modelId="{6213C0D5-8FC4-4F19-8E4F-7800E48E9C3F}" type="parTrans" cxnId="{362A67C2-B4BB-4959-88F7-9DFA653896A2}">
      <dgm:prSet/>
      <dgm:spPr/>
      <dgm:t>
        <a:bodyPr/>
        <a:lstStyle/>
        <a:p>
          <a:endParaRPr lang="en-US" sz="1800">
            <a:solidFill>
              <a:schemeClr val="tx1">
                <a:lumMod val="50000"/>
              </a:schemeClr>
            </a:solidFill>
          </a:endParaRPr>
        </a:p>
      </dgm:t>
    </dgm:pt>
    <dgm:pt modelId="{2E819038-1D28-422E-A66A-6D70E406CEA5}" type="sibTrans" cxnId="{362A67C2-B4BB-4959-88F7-9DFA653896A2}">
      <dgm:prSet/>
      <dgm:spPr/>
      <dgm:t>
        <a:bodyPr/>
        <a:lstStyle/>
        <a:p>
          <a:endParaRPr lang="en-US" sz="1800">
            <a:solidFill>
              <a:schemeClr val="tx1">
                <a:lumMod val="50000"/>
              </a:schemeClr>
            </a:solidFill>
          </a:endParaRPr>
        </a:p>
      </dgm:t>
    </dgm:pt>
    <dgm:pt modelId="{034E0F40-2505-463F-8DDE-3CE1FE27A772}">
      <dgm:prSet phldrT="[Text]" custT="1"/>
      <dgm:spPr/>
      <dgm:t>
        <a:bodyPr/>
        <a:lstStyle/>
        <a:p>
          <a:r>
            <a:rPr lang="en-US" sz="1800"/>
            <a:t>Easy option to fetch reports</a:t>
          </a:r>
          <a:endParaRPr lang="en-US" sz="1800" dirty="0"/>
        </a:p>
      </dgm:t>
    </dgm:pt>
    <dgm:pt modelId="{0F29BDC9-E46E-418E-9BD6-456F38D5A755}" type="parTrans" cxnId="{39DC218D-F8E5-433B-BEEF-95A779FEED9B}">
      <dgm:prSet/>
      <dgm:spPr/>
      <dgm:t>
        <a:bodyPr/>
        <a:lstStyle/>
        <a:p>
          <a:endParaRPr lang="en-US" sz="1800">
            <a:solidFill>
              <a:schemeClr val="tx1">
                <a:lumMod val="50000"/>
              </a:schemeClr>
            </a:solidFill>
          </a:endParaRPr>
        </a:p>
      </dgm:t>
    </dgm:pt>
    <dgm:pt modelId="{4BDFED54-9F0D-46FD-B5D9-E70B987E9EBD}" type="sibTrans" cxnId="{39DC218D-F8E5-433B-BEEF-95A779FEED9B}">
      <dgm:prSet/>
      <dgm:spPr/>
      <dgm:t>
        <a:bodyPr/>
        <a:lstStyle/>
        <a:p>
          <a:endParaRPr lang="en-US" sz="1800">
            <a:solidFill>
              <a:schemeClr val="tx1">
                <a:lumMod val="50000"/>
              </a:schemeClr>
            </a:solidFill>
          </a:endParaRPr>
        </a:p>
      </dgm:t>
    </dgm:pt>
    <dgm:pt modelId="{734EB6EA-7442-4B5B-94A0-8B34AC7B89F9}">
      <dgm:prSet phldrT="[Text]" custT="1"/>
      <dgm:spPr/>
      <dgm:t>
        <a:bodyPr/>
        <a:lstStyle/>
        <a:p>
          <a:r>
            <a:rPr lang="en-US" sz="1400"/>
            <a:t>Aids in doing comparison of same parameters across different customer/regions</a:t>
          </a:r>
          <a:endParaRPr lang="en-US" sz="1400" dirty="0"/>
        </a:p>
      </dgm:t>
    </dgm:pt>
    <dgm:pt modelId="{13A9C60A-E788-48C5-A95C-286731C0A0B1}" type="parTrans" cxnId="{B6D338F9-7D59-480F-AE1A-DCFD4CF55601}">
      <dgm:prSet/>
      <dgm:spPr/>
      <dgm:t>
        <a:bodyPr/>
        <a:lstStyle/>
        <a:p>
          <a:endParaRPr lang="en-US" sz="1800">
            <a:solidFill>
              <a:schemeClr val="tx1">
                <a:lumMod val="50000"/>
              </a:schemeClr>
            </a:solidFill>
          </a:endParaRPr>
        </a:p>
      </dgm:t>
    </dgm:pt>
    <dgm:pt modelId="{1B55080C-9E99-4E30-8BEF-7316EF3112F7}" type="sibTrans" cxnId="{B6D338F9-7D59-480F-AE1A-DCFD4CF55601}">
      <dgm:prSet/>
      <dgm:spPr/>
      <dgm:t>
        <a:bodyPr/>
        <a:lstStyle/>
        <a:p>
          <a:endParaRPr lang="en-US" sz="1800">
            <a:solidFill>
              <a:schemeClr val="tx1">
                <a:lumMod val="50000"/>
              </a:schemeClr>
            </a:solidFill>
          </a:endParaRPr>
        </a:p>
      </dgm:t>
    </dgm:pt>
    <dgm:pt modelId="{03B3AAE5-38E7-4803-9D8B-50D6DD68F816}">
      <dgm:prSet phldrT="[Text]" custT="1"/>
      <dgm:spPr/>
      <dgm:t>
        <a:bodyPr/>
        <a:lstStyle/>
        <a:p>
          <a:r>
            <a:rPr lang="en-US" sz="1400"/>
            <a:t>Ease of performing repeated analysis weekly/monthly, on the same parameters, for same customer</a:t>
          </a:r>
          <a:endParaRPr lang="en-US" sz="1400" dirty="0"/>
        </a:p>
      </dgm:t>
    </dgm:pt>
    <dgm:pt modelId="{1A96F314-3F6D-490A-8713-D6EB0E5E3061}" type="parTrans" cxnId="{2D203271-BB62-4F46-AB67-B0B206474A81}">
      <dgm:prSet/>
      <dgm:spPr/>
      <dgm:t>
        <a:bodyPr/>
        <a:lstStyle/>
        <a:p>
          <a:endParaRPr lang="en-US" sz="1800">
            <a:solidFill>
              <a:schemeClr val="tx1">
                <a:lumMod val="50000"/>
              </a:schemeClr>
            </a:solidFill>
          </a:endParaRPr>
        </a:p>
      </dgm:t>
    </dgm:pt>
    <dgm:pt modelId="{FEC878B2-2A23-435E-8A2C-9C82AD0F6C1D}" type="sibTrans" cxnId="{2D203271-BB62-4F46-AB67-B0B206474A81}">
      <dgm:prSet/>
      <dgm:spPr/>
      <dgm:t>
        <a:bodyPr/>
        <a:lstStyle/>
        <a:p>
          <a:endParaRPr lang="en-US" sz="1800">
            <a:solidFill>
              <a:schemeClr val="tx1">
                <a:lumMod val="50000"/>
              </a:schemeClr>
            </a:solidFill>
          </a:endParaRPr>
        </a:p>
      </dgm:t>
    </dgm:pt>
    <dgm:pt modelId="{F1C30601-0DB6-412B-A676-94B16AB7F82F}">
      <dgm:prSet phldrT="[Text]" custT="1"/>
      <dgm:spPr/>
      <dgm:t>
        <a:bodyPr/>
        <a:lstStyle/>
        <a:p>
          <a:r>
            <a:rPr lang="en-US" sz="1400"/>
            <a:t>Based on actions identified from analysis, results to be monitored</a:t>
          </a:r>
          <a:endParaRPr lang="en-US" sz="1400" dirty="0"/>
        </a:p>
      </dgm:t>
    </dgm:pt>
    <dgm:pt modelId="{D9DD2139-8467-4DF4-A042-AD03F733BC98}" type="parTrans" cxnId="{663F99F9-695D-4F5C-9791-9CE27C4AD98C}">
      <dgm:prSet/>
      <dgm:spPr/>
      <dgm:t>
        <a:bodyPr/>
        <a:lstStyle/>
        <a:p>
          <a:endParaRPr lang="en-US" sz="1800">
            <a:solidFill>
              <a:schemeClr val="tx1">
                <a:lumMod val="50000"/>
              </a:schemeClr>
            </a:solidFill>
          </a:endParaRPr>
        </a:p>
      </dgm:t>
    </dgm:pt>
    <dgm:pt modelId="{C438877C-328A-4011-807F-F62C69A89442}" type="sibTrans" cxnId="{663F99F9-695D-4F5C-9791-9CE27C4AD98C}">
      <dgm:prSet/>
      <dgm:spPr/>
      <dgm:t>
        <a:bodyPr/>
        <a:lstStyle/>
        <a:p>
          <a:endParaRPr lang="en-US" sz="1800">
            <a:solidFill>
              <a:schemeClr val="tx1">
                <a:lumMod val="50000"/>
              </a:schemeClr>
            </a:solidFill>
          </a:endParaRPr>
        </a:p>
      </dgm:t>
    </dgm:pt>
    <dgm:pt modelId="{1AB03043-A286-45F7-AEF2-5090435F1750}">
      <dgm:prSet phldrT="[Text]" custT="1"/>
      <dgm:spPr/>
      <dgm:t>
        <a:bodyPr/>
        <a:lstStyle/>
        <a:p>
          <a:r>
            <a:rPr lang="en-US" sz="1400"/>
            <a:t>To support in performing the RCA for problematic areas identified through analysis, tool provides the feature of creating &amp; downloading reports</a:t>
          </a:r>
          <a:endParaRPr lang="en-US" sz="1400" dirty="0"/>
        </a:p>
      </dgm:t>
    </dgm:pt>
    <dgm:pt modelId="{BA2750E9-E2D2-4F9C-B291-7F9A30F0353C}" type="parTrans" cxnId="{ABFE44C4-C20A-47E1-B49C-77382A9F9243}">
      <dgm:prSet/>
      <dgm:spPr/>
      <dgm:t>
        <a:bodyPr/>
        <a:lstStyle/>
        <a:p>
          <a:endParaRPr lang="en-US" sz="1800">
            <a:solidFill>
              <a:schemeClr val="tx1">
                <a:lumMod val="50000"/>
              </a:schemeClr>
            </a:solidFill>
          </a:endParaRPr>
        </a:p>
      </dgm:t>
    </dgm:pt>
    <dgm:pt modelId="{B27528A7-76A0-4E8C-8B23-EA6FCB83B291}" type="sibTrans" cxnId="{ABFE44C4-C20A-47E1-B49C-77382A9F9243}">
      <dgm:prSet/>
      <dgm:spPr/>
      <dgm:t>
        <a:bodyPr/>
        <a:lstStyle/>
        <a:p>
          <a:endParaRPr lang="en-US" sz="1800">
            <a:solidFill>
              <a:schemeClr val="tx1">
                <a:lumMod val="50000"/>
              </a:schemeClr>
            </a:solidFill>
          </a:endParaRPr>
        </a:p>
      </dgm:t>
    </dgm:pt>
    <dgm:pt modelId="{9A2222D3-4DEF-4999-99A3-C15EC7404C25}">
      <dgm:prSet phldrT="[Text]" custT="1"/>
      <dgm:spPr/>
      <dgm:t>
        <a:bodyPr/>
        <a:lstStyle/>
        <a:p>
          <a:r>
            <a:rPr lang="en-US" sz="1800" dirty="0"/>
            <a:t>Highlighting Key Insights based on Analysis</a:t>
          </a:r>
        </a:p>
      </dgm:t>
    </dgm:pt>
    <dgm:pt modelId="{627F547A-DC7E-4EE5-A4AA-1F942D8A4EFC}" type="parTrans" cxnId="{91417534-27AD-49A0-880F-884B9DE8BE74}">
      <dgm:prSet/>
      <dgm:spPr/>
      <dgm:t>
        <a:bodyPr/>
        <a:lstStyle/>
        <a:p>
          <a:endParaRPr lang="en-US" sz="1600">
            <a:solidFill>
              <a:schemeClr val="tx1">
                <a:lumMod val="50000"/>
              </a:schemeClr>
            </a:solidFill>
          </a:endParaRPr>
        </a:p>
      </dgm:t>
    </dgm:pt>
    <dgm:pt modelId="{686EEF98-7741-4BE4-9259-DED9A63BC423}" type="sibTrans" cxnId="{91417534-27AD-49A0-880F-884B9DE8BE74}">
      <dgm:prSet/>
      <dgm:spPr/>
      <dgm:t>
        <a:bodyPr/>
        <a:lstStyle/>
        <a:p>
          <a:endParaRPr lang="en-US" sz="1600">
            <a:solidFill>
              <a:schemeClr val="tx1">
                <a:lumMod val="50000"/>
              </a:schemeClr>
            </a:solidFill>
          </a:endParaRPr>
        </a:p>
      </dgm:t>
    </dgm:pt>
    <dgm:pt modelId="{96555298-DB8A-427C-9381-E02800BAA14C}">
      <dgm:prSet phldrT="[Text]" custT="1"/>
      <dgm:spPr/>
      <dgm:t>
        <a:bodyPr/>
        <a:lstStyle/>
        <a:p>
          <a:r>
            <a:rPr lang="en-US" sz="1400" dirty="0"/>
            <a:t>Key highlights &amp; Lowlights from data depicted as textual &amp; tabular insights in the tool</a:t>
          </a:r>
        </a:p>
      </dgm:t>
    </dgm:pt>
    <dgm:pt modelId="{44E5C431-14CF-42A4-87C5-A6873400B5A0}" type="parTrans" cxnId="{006976EC-D081-4A8D-83B7-457917F7F3D1}">
      <dgm:prSet/>
      <dgm:spPr/>
      <dgm:t>
        <a:bodyPr/>
        <a:lstStyle/>
        <a:p>
          <a:endParaRPr lang="en-US" sz="1600">
            <a:solidFill>
              <a:schemeClr val="tx1">
                <a:lumMod val="50000"/>
              </a:schemeClr>
            </a:solidFill>
          </a:endParaRPr>
        </a:p>
      </dgm:t>
    </dgm:pt>
    <dgm:pt modelId="{11913958-8C3D-4640-A735-CCA843DDB826}" type="sibTrans" cxnId="{006976EC-D081-4A8D-83B7-457917F7F3D1}">
      <dgm:prSet/>
      <dgm:spPr/>
      <dgm:t>
        <a:bodyPr/>
        <a:lstStyle/>
        <a:p>
          <a:endParaRPr lang="en-US" sz="1600">
            <a:solidFill>
              <a:schemeClr val="tx1">
                <a:lumMod val="50000"/>
              </a:schemeClr>
            </a:solidFill>
          </a:endParaRPr>
        </a:p>
      </dgm:t>
    </dgm:pt>
    <dgm:pt modelId="{7D09C0F9-43EC-486C-A08C-168234EF45BF}">
      <dgm:prSet phldrT="[Text]" custT="1"/>
      <dgm:spPr/>
      <dgm:t>
        <a:bodyPr/>
        <a:lstStyle/>
        <a:p>
          <a:r>
            <a:rPr lang="en-US" sz="1400"/>
            <a:t>Aids in identifying key improvement areas in order to improve FTR &amp; Incoming WO Quality</a:t>
          </a:r>
          <a:endParaRPr lang="en-US" sz="3200" dirty="0"/>
        </a:p>
      </dgm:t>
    </dgm:pt>
    <dgm:pt modelId="{334A3E56-69EC-4F89-B4AB-8512B8785AEB}" type="parTrans" cxnId="{DD626872-F3AC-4D7B-89DA-E56391F422B1}">
      <dgm:prSet/>
      <dgm:spPr/>
      <dgm:t>
        <a:bodyPr/>
        <a:lstStyle/>
        <a:p>
          <a:endParaRPr lang="en-US" sz="1600">
            <a:solidFill>
              <a:schemeClr val="tx1">
                <a:lumMod val="50000"/>
              </a:schemeClr>
            </a:solidFill>
          </a:endParaRPr>
        </a:p>
      </dgm:t>
    </dgm:pt>
    <dgm:pt modelId="{4CB3CCCB-B180-487E-A44F-CF0EE4685CBD}" type="sibTrans" cxnId="{DD626872-F3AC-4D7B-89DA-E56391F422B1}">
      <dgm:prSet/>
      <dgm:spPr/>
      <dgm:t>
        <a:bodyPr/>
        <a:lstStyle/>
        <a:p>
          <a:endParaRPr lang="en-US" sz="1600">
            <a:solidFill>
              <a:schemeClr val="tx1">
                <a:lumMod val="50000"/>
              </a:schemeClr>
            </a:solidFill>
          </a:endParaRPr>
        </a:p>
      </dgm:t>
    </dgm:pt>
    <dgm:pt modelId="{AF11920A-E0CF-44BD-833E-9074EE5AB166}" type="pres">
      <dgm:prSet presAssocID="{9CAEEB5D-07BA-4212-A1F6-7E3759ED591A}" presName="linear" presStyleCnt="0">
        <dgm:presLayoutVars>
          <dgm:animLvl val="lvl"/>
          <dgm:resizeHandles val="exact"/>
        </dgm:presLayoutVars>
      </dgm:prSet>
      <dgm:spPr/>
      <dgm:t>
        <a:bodyPr/>
        <a:lstStyle/>
        <a:p>
          <a:endParaRPr lang="en-US"/>
        </a:p>
      </dgm:t>
    </dgm:pt>
    <dgm:pt modelId="{2EB111C6-AACC-4028-B23F-18D2A633AA39}" type="pres">
      <dgm:prSet presAssocID="{9A2222D3-4DEF-4999-99A3-C15EC7404C25}" presName="parentText" presStyleLbl="node1" presStyleIdx="0" presStyleCnt="4">
        <dgm:presLayoutVars>
          <dgm:chMax val="0"/>
          <dgm:bulletEnabled val="1"/>
        </dgm:presLayoutVars>
      </dgm:prSet>
      <dgm:spPr/>
      <dgm:t>
        <a:bodyPr/>
        <a:lstStyle/>
        <a:p>
          <a:endParaRPr lang="en-US"/>
        </a:p>
      </dgm:t>
    </dgm:pt>
    <dgm:pt modelId="{91493B85-3C3C-49F2-B599-ACE470EFEC06}" type="pres">
      <dgm:prSet presAssocID="{9A2222D3-4DEF-4999-99A3-C15EC7404C25}" presName="childText" presStyleLbl="revTx" presStyleIdx="0" presStyleCnt="4">
        <dgm:presLayoutVars>
          <dgm:bulletEnabled val="1"/>
        </dgm:presLayoutVars>
      </dgm:prSet>
      <dgm:spPr/>
      <dgm:t>
        <a:bodyPr/>
        <a:lstStyle/>
        <a:p>
          <a:endParaRPr lang="en-US"/>
        </a:p>
      </dgm:t>
    </dgm:pt>
    <dgm:pt modelId="{7401E89D-E3F3-4F66-9C7B-08E004EA5920}" type="pres">
      <dgm:prSet presAssocID="{BD164E91-B453-45AF-A2CB-9F3AD276BC64}" presName="parentText" presStyleLbl="node1" presStyleIdx="1" presStyleCnt="4">
        <dgm:presLayoutVars>
          <dgm:chMax val="0"/>
          <dgm:bulletEnabled val="1"/>
        </dgm:presLayoutVars>
      </dgm:prSet>
      <dgm:spPr/>
      <dgm:t>
        <a:bodyPr/>
        <a:lstStyle/>
        <a:p>
          <a:endParaRPr lang="en-US"/>
        </a:p>
      </dgm:t>
    </dgm:pt>
    <dgm:pt modelId="{E52A10DB-CB12-42A4-BADF-E8CB33ED1F96}" type="pres">
      <dgm:prSet presAssocID="{BD164E91-B453-45AF-A2CB-9F3AD276BC64}" presName="childText" presStyleLbl="revTx" presStyleIdx="1" presStyleCnt="4">
        <dgm:presLayoutVars>
          <dgm:bulletEnabled val="1"/>
        </dgm:presLayoutVars>
      </dgm:prSet>
      <dgm:spPr/>
      <dgm:t>
        <a:bodyPr/>
        <a:lstStyle/>
        <a:p>
          <a:endParaRPr lang="en-US"/>
        </a:p>
      </dgm:t>
    </dgm:pt>
    <dgm:pt modelId="{DB4B3892-8288-4605-985A-F26F4B6F73DA}" type="pres">
      <dgm:prSet presAssocID="{54C7E322-4688-48B8-8B7A-AB8C74D902FC}" presName="parentText" presStyleLbl="node1" presStyleIdx="2" presStyleCnt="4">
        <dgm:presLayoutVars>
          <dgm:chMax val="0"/>
          <dgm:bulletEnabled val="1"/>
        </dgm:presLayoutVars>
      </dgm:prSet>
      <dgm:spPr/>
      <dgm:t>
        <a:bodyPr/>
        <a:lstStyle/>
        <a:p>
          <a:endParaRPr lang="en-US"/>
        </a:p>
      </dgm:t>
    </dgm:pt>
    <dgm:pt modelId="{600EDCA0-E477-41FA-85EF-19624BB3444A}" type="pres">
      <dgm:prSet presAssocID="{54C7E322-4688-48B8-8B7A-AB8C74D902FC}" presName="childText" presStyleLbl="revTx" presStyleIdx="2" presStyleCnt="4">
        <dgm:presLayoutVars>
          <dgm:bulletEnabled val="1"/>
        </dgm:presLayoutVars>
      </dgm:prSet>
      <dgm:spPr/>
      <dgm:t>
        <a:bodyPr/>
        <a:lstStyle/>
        <a:p>
          <a:endParaRPr lang="en-US"/>
        </a:p>
      </dgm:t>
    </dgm:pt>
    <dgm:pt modelId="{7D4077B4-B1BB-4337-817F-0280F72D180E}" type="pres">
      <dgm:prSet presAssocID="{034E0F40-2505-463F-8DDE-3CE1FE27A772}" presName="parentText" presStyleLbl="node1" presStyleIdx="3" presStyleCnt="4">
        <dgm:presLayoutVars>
          <dgm:chMax val="0"/>
          <dgm:bulletEnabled val="1"/>
        </dgm:presLayoutVars>
      </dgm:prSet>
      <dgm:spPr/>
      <dgm:t>
        <a:bodyPr/>
        <a:lstStyle/>
        <a:p>
          <a:endParaRPr lang="en-US"/>
        </a:p>
      </dgm:t>
    </dgm:pt>
    <dgm:pt modelId="{3DE626CD-0E37-4B1A-ABBD-6ED2CFD71656}" type="pres">
      <dgm:prSet presAssocID="{034E0F40-2505-463F-8DDE-3CE1FE27A772}" presName="childText" presStyleLbl="revTx" presStyleIdx="3" presStyleCnt="4">
        <dgm:presLayoutVars>
          <dgm:bulletEnabled val="1"/>
        </dgm:presLayoutVars>
      </dgm:prSet>
      <dgm:spPr/>
      <dgm:t>
        <a:bodyPr/>
        <a:lstStyle/>
        <a:p>
          <a:endParaRPr lang="en-US"/>
        </a:p>
      </dgm:t>
    </dgm:pt>
  </dgm:ptLst>
  <dgm:cxnLst>
    <dgm:cxn modelId="{30BA365F-C965-4EFF-B16D-8F9B70CE96FA}" type="presOf" srcId="{F1C30601-0DB6-412B-A676-94B16AB7F82F}" destId="{600EDCA0-E477-41FA-85EF-19624BB3444A}" srcOrd="0" destOrd="0" presId="urn:microsoft.com/office/officeart/2005/8/layout/vList2"/>
    <dgm:cxn modelId="{87ED7DD7-241E-4D88-9C34-1EA811F131EF}" type="presOf" srcId="{BD164E91-B453-45AF-A2CB-9F3AD276BC64}" destId="{7401E89D-E3F3-4F66-9C7B-08E004EA5920}" srcOrd="0" destOrd="0" presId="urn:microsoft.com/office/officeart/2005/8/layout/vList2"/>
    <dgm:cxn modelId="{2B5B96F2-06BC-42AE-86F3-1435215F8BB4}" type="presOf" srcId="{A6A0EABD-30AD-48DD-AD84-965F84A9AA02}" destId="{600EDCA0-E477-41FA-85EF-19624BB3444A}" srcOrd="0" destOrd="1" presId="urn:microsoft.com/office/officeart/2005/8/layout/vList2"/>
    <dgm:cxn modelId="{04B83D9C-1520-48C0-9BB6-2028FD69AAEB}" srcId="{9CAEEB5D-07BA-4212-A1F6-7E3759ED591A}" destId="{54C7E322-4688-48B8-8B7A-AB8C74D902FC}" srcOrd="2" destOrd="0" parTransId="{6F5B5768-2AA3-4892-B137-BF76FDCCB499}" sibTransId="{869544B9-EBBD-47F2-96D5-E73985AF1CE2}"/>
    <dgm:cxn modelId="{ABFE44C4-C20A-47E1-B49C-77382A9F9243}" srcId="{034E0F40-2505-463F-8DDE-3CE1FE27A772}" destId="{1AB03043-A286-45F7-AEF2-5090435F1750}" srcOrd="0" destOrd="0" parTransId="{BA2750E9-E2D2-4F9C-B291-7F9A30F0353C}" sibTransId="{B27528A7-76A0-4E8C-8B23-EA6FCB83B291}"/>
    <dgm:cxn modelId="{1D916F10-FE25-4E0F-88A8-481948569F0E}" type="presOf" srcId="{9A2222D3-4DEF-4999-99A3-C15EC7404C25}" destId="{2EB111C6-AACC-4028-B23F-18D2A633AA39}" srcOrd="0" destOrd="0" presId="urn:microsoft.com/office/officeart/2005/8/layout/vList2"/>
    <dgm:cxn modelId="{5FAB2324-1169-480A-9145-A2544C1E3B19}" type="presOf" srcId="{734EB6EA-7442-4B5B-94A0-8B34AC7B89F9}" destId="{600EDCA0-E477-41FA-85EF-19624BB3444A}" srcOrd="0" destOrd="2" presId="urn:microsoft.com/office/officeart/2005/8/layout/vList2"/>
    <dgm:cxn modelId="{36C085FC-1909-4388-9F2E-42F7BEAEAE9C}" type="presOf" srcId="{9CAEEB5D-07BA-4212-A1F6-7E3759ED591A}" destId="{AF11920A-E0CF-44BD-833E-9074EE5AB166}" srcOrd="0" destOrd="0" presId="urn:microsoft.com/office/officeart/2005/8/layout/vList2"/>
    <dgm:cxn modelId="{663F99F9-695D-4F5C-9791-9CE27C4AD98C}" srcId="{54C7E322-4688-48B8-8B7A-AB8C74D902FC}" destId="{F1C30601-0DB6-412B-A676-94B16AB7F82F}" srcOrd="0" destOrd="0" parTransId="{D9DD2139-8467-4DF4-A042-AD03F733BC98}" sibTransId="{C438877C-328A-4011-807F-F62C69A89442}"/>
    <dgm:cxn modelId="{A9E55196-B694-4A4F-9C24-233281F1CFD1}" type="presOf" srcId="{034E0F40-2505-463F-8DDE-3CE1FE27A772}" destId="{7D4077B4-B1BB-4337-817F-0280F72D180E}" srcOrd="0" destOrd="0" presId="urn:microsoft.com/office/officeart/2005/8/layout/vList2"/>
    <dgm:cxn modelId="{362A67C2-B4BB-4959-88F7-9DFA653896A2}" srcId="{54C7E322-4688-48B8-8B7A-AB8C74D902FC}" destId="{A6A0EABD-30AD-48DD-AD84-965F84A9AA02}" srcOrd="1" destOrd="0" parTransId="{6213C0D5-8FC4-4F19-8E4F-7800E48E9C3F}" sibTransId="{2E819038-1D28-422E-A66A-6D70E406CEA5}"/>
    <dgm:cxn modelId="{39DC218D-F8E5-433B-BEEF-95A779FEED9B}" srcId="{9CAEEB5D-07BA-4212-A1F6-7E3759ED591A}" destId="{034E0F40-2505-463F-8DDE-3CE1FE27A772}" srcOrd="3" destOrd="0" parTransId="{0F29BDC9-E46E-418E-9BD6-456F38D5A755}" sibTransId="{4BDFED54-9F0D-46FD-B5D9-E70B987E9EBD}"/>
    <dgm:cxn modelId="{541B177A-EEF7-447E-A067-06F38CFC980C}" type="presOf" srcId="{96555298-DB8A-427C-9381-E02800BAA14C}" destId="{91493B85-3C3C-49F2-B599-ACE470EFEC06}" srcOrd="0" destOrd="1" presId="urn:microsoft.com/office/officeart/2005/8/layout/vList2"/>
    <dgm:cxn modelId="{9F6F9F64-0BD6-4673-BFAF-536A6A46FE3A}" type="presOf" srcId="{54C7E322-4688-48B8-8B7A-AB8C74D902FC}" destId="{DB4B3892-8288-4605-985A-F26F4B6F73DA}" srcOrd="0" destOrd="0" presId="urn:microsoft.com/office/officeart/2005/8/layout/vList2"/>
    <dgm:cxn modelId="{721E1FF2-7085-49E6-8B0D-38AE1CD0B77D}" type="presOf" srcId="{03B3AAE5-38E7-4803-9D8B-50D6DD68F816}" destId="{E52A10DB-CB12-42A4-BADF-E8CB33ED1F96}" srcOrd="0" destOrd="0" presId="urn:microsoft.com/office/officeart/2005/8/layout/vList2"/>
    <dgm:cxn modelId="{006976EC-D081-4A8D-83B7-457917F7F3D1}" srcId="{9A2222D3-4DEF-4999-99A3-C15EC7404C25}" destId="{96555298-DB8A-427C-9381-E02800BAA14C}" srcOrd="1" destOrd="0" parTransId="{44E5C431-14CF-42A4-87C5-A6873400B5A0}" sibTransId="{11913958-8C3D-4640-A735-CCA843DDB826}"/>
    <dgm:cxn modelId="{DD626872-F3AC-4D7B-89DA-E56391F422B1}" srcId="{9A2222D3-4DEF-4999-99A3-C15EC7404C25}" destId="{7D09C0F9-43EC-486C-A08C-168234EF45BF}" srcOrd="0" destOrd="0" parTransId="{334A3E56-69EC-4F89-B4AB-8512B8785AEB}" sibTransId="{4CB3CCCB-B180-487E-A44F-CF0EE4685CBD}"/>
    <dgm:cxn modelId="{835537FB-5600-46F3-B2F3-5BAAEB7C3CBD}" type="presOf" srcId="{1AB03043-A286-45F7-AEF2-5090435F1750}" destId="{3DE626CD-0E37-4B1A-ABBD-6ED2CFD71656}" srcOrd="0" destOrd="0" presId="urn:microsoft.com/office/officeart/2005/8/layout/vList2"/>
    <dgm:cxn modelId="{E1E5EC0F-3205-4067-9BFD-61D3113ACF76}" type="presOf" srcId="{7D09C0F9-43EC-486C-A08C-168234EF45BF}" destId="{91493B85-3C3C-49F2-B599-ACE470EFEC06}" srcOrd="0" destOrd="0" presId="urn:microsoft.com/office/officeart/2005/8/layout/vList2"/>
    <dgm:cxn modelId="{91417534-27AD-49A0-880F-884B9DE8BE74}" srcId="{9CAEEB5D-07BA-4212-A1F6-7E3759ED591A}" destId="{9A2222D3-4DEF-4999-99A3-C15EC7404C25}" srcOrd="0" destOrd="0" parTransId="{627F547A-DC7E-4EE5-A4AA-1F942D8A4EFC}" sibTransId="{686EEF98-7741-4BE4-9259-DED9A63BC423}"/>
    <dgm:cxn modelId="{02663BC2-563E-49E3-9214-C91FC4DFB093}" srcId="{9CAEEB5D-07BA-4212-A1F6-7E3759ED591A}" destId="{BD164E91-B453-45AF-A2CB-9F3AD276BC64}" srcOrd="1" destOrd="0" parTransId="{63F0FBC4-EAA7-4501-B457-764AB872A12A}" sibTransId="{4847A35B-AC3E-4C31-B0B3-AA524E537888}"/>
    <dgm:cxn modelId="{2D203271-BB62-4F46-AB67-B0B206474A81}" srcId="{BD164E91-B453-45AF-A2CB-9F3AD276BC64}" destId="{03B3AAE5-38E7-4803-9D8B-50D6DD68F816}" srcOrd="0" destOrd="0" parTransId="{1A96F314-3F6D-490A-8713-D6EB0E5E3061}" sibTransId="{FEC878B2-2A23-435E-8A2C-9C82AD0F6C1D}"/>
    <dgm:cxn modelId="{B6D338F9-7D59-480F-AE1A-DCFD4CF55601}" srcId="{54C7E322-4688-48B8-8B7A-AB8C74D902FC}" destId="{734EB6EA-7442-4B5B-94A0-8B34AC7B89F9}" srcOrd="2" destOrd="0" parTransId="{13A9C60A-E788-48C5-A95C-286731C0A0B1}" sibTransId="{1B55080C-9E99-4E30-8BEF-7316EF3112F7}"/>
    <dgm:cxn modelId="{32A27CA8-0144-4A14-B121-996FEC360839}" type="presParOf" srcId="{AF11920A-E0CF-44BD-833E-9074EE5AB166}" destId="{2EB111C6-AACC-4028-B23F-18D2A633AA39}" srcOrd="0" destOrd="0" presId="urn:microsoft.com/office/officeart/2005/8/layout/vList2"/>
    <dgm:cxn modelId="{7D831205-F919-4FC1-9772-EEA1B52DFE3E}" type="presParOf" srcId="{AF11920A-E0CF-44BD-833E-9074EE5AB166}" destId="{91493B85-3C3C-49F2-B599-ACE470EFEC06}" srcOrd="1" destOrd="0" presId="urn:microsoft.com/office/officeart/2005/8/layout/vList2"/>
    <dgm:cxn modelId="{CBF0326F-2E84-42B1-BF7B-D0EF9BCF007D}" type="presParOf" srcId="{AF11920A-E0CF-44BD-833E-9074EE5AB166}" destId="{7401E89D-E3F3-4F66-9C7B-08E004EA5920}" srcOrd="2" destOrd="0" presId="urn:microsoft.com/office/officeart/2005/8/layout/vList2"/>
    <dgm:cxn modelId="{C5337A3B-8B54-4C07-9695-633A1602EBF8}" type="presParOf" srcId="{AF11920A-E0CF-44BD-833E-9074EE5AB166}" destId="{E52A10DB-CB12-42A4-BADF-E8CB33ED1F96}" srcOrd="3" destOrd="0" presId="urn:microsoft.com/office/officeart/2005/8/layout/vList2"/>
    <dgm:cxn modelId="{D6285489-D884-47E5-B043-CE8F09230253}" type="presParOf" srcId="{AF11920A-E0CF-44BD-833E-9074EE5AB166}" destId="{DB4B3892-8288-4605-985A-F26F4B6F73DA}" srcOrd="4" destOrd="0" presId="urn:microsoft.com/office/officeart/2005/8/layout/vList2"/>
    <dgm:cxn modelId="{D395DA95-A819-43FA-B8EF-B6D2DF8A25C5}" type="presParOf" srcId="{AF11920A-E0CF-44BD-833E-9074EE5AB166}" destId="{600EDCA0-E477-41FA-85EF-19624BB3444A}" srcOrd="5" destOrd="0" presId="urn:microsoft.com/office/officeart/2005/8/layout/vList2"/>
    <dgm:cxn modelId="{9C8EC6BE-D0F1-4D92-9167-BDB93C69B676}" type="presParOf" srcId="{AF11920A-E0CF-44BD-833E-9074EE5AB166}" destId="{7D4077B4-B1BB-4337-817F-0280F72D180E}" srcOrd="6" destOrd="0" presId="urn:microsoft.com/office/officeart/2005/8/layout/vList2"/>
    <dgm:cxn modelId="{5B10362B-1D52-4C7B-B181-8A1B9E7FE14E}" type="presParOf" srcId="{AF11920A-E0CF-44BD-833E-9074EE5AB166}" destId="{3DE626CD-0E37-4B1A-ABBD-6ED2CFD71656}"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908899-9956-4A3B-9008-45DE4FD52987}" type="doc">
      <dgm:prSet loTypeId="urn:microsoft.com/office/officeart/2005/8/layout/bProcess3" loCatId="process" qsTypeId="urn:microsoft.com/office/officeart/2005/8/quickstyle/simple1" qsCatId="simple" csTypeId="urn:microsoft.com/office/officeart/2005/8/colors/accent2_2" csCatId="accent2" phldr="1"/>
      <dgm:spPr/>
      <dgm:t>
        <a:bodyPr/>
        <a:lstStyle/>
        <a:p>
          <a:endParaRPr lang="en-US"/>
        </a:p>
      </dgm:t>
    </dgm:pt>
    <dgm:pt modelId="{CE4C07D8-EA49-4C5E-8BC3-98FA07EE4F26}">
      <dgm:prSet phldrT="[Text]" custT="1"/>
      <dgm:spPr/>
      <dgm:t>
        <a:bodyPr/>
        <a:lstStyle/>
        <a:p>
          <a:pPr algn="l"/>
          <a:r>
            <a:rPr lang="en-US" sz="1200" b="1" u="sng" dirty="0"/>
            <a:t>Stage –1</a:t>
          </a:r>
        </a:p>
        <a:p>
          <a:pPr algn="l"/>
          <a:r>
            <a:rPr lang="en-US" sz="1200" dirty="0"/>
            <a:t> 1. Informed Consent</a:t>
          </a:r>
        </a:p>
        <a:p>
          <a:pPr algn="l"/>
          <a:r>
            <a:rPr lang="en-US" sz="1200" dirty="0"/>
            <a:t>2.  Impact on society</a:t>
          </a:r>
        </a:p>
      </dgm:t>
    </dgm:pt>
    <dgm:pt modelId="{46EC652B-E0F6-4138-B31E-005CEED7B51D}" type="parTrans" cxnId="{109C0985-AFE7-40BE-865F-15CF940FEAEF}">
      <dgm:prSet/>
      <dgm:spPr/>
      <dgm:t>
        <a:bodyPr/>
        <a:lstStyle/>
        <a:p>
          <a:pPr algn="l"/>
          <a:endParaRPr lang="en-US" sz="1600"/>
        </a:p>
      </dgm:t>
    </dgm:pt>
    <dgm:pt modelId="{33D94959-4C29-4908-A6EF-5B7B76C2B240}" type="sibTrans" cxnId="{109C0985-AFE7-40BE-865F-15CF940FEAEF}">
      <dgm:prSet custT="1"/>
      <dgm:spPr/>
      <dgm:t>
        <a:bodyPr/>
        <a:lstStyle/>
        <a:p>
          <a:pPr algn="l"/>
          <a:endParaRPr lang="en-US" sz="1600"/>
        </a:p>
      </dgm:t>
    </dgm:pt>
    <dgm:pt modelId="{DCC7417F-D571-4FAA-8D50-EE8CEA598162}">
      <dgm:prSet phldrT="[Text]" custT="1"/>
      <dgm:spPr/>
      <dgm:t>
        <a:bodyPr/>
        <a:lstStyle/>
        <a:p>
          <a:pPr algn="l"/>
          <a:r>
            <a:rPr lang="en-US" sz="1200" b="1" u="sng" dirty="0"/>
            <a:t>Stage –2</a:t>
          </a:r>
        </a:p>
        <a:p>
          <a:pPr algn="l"/>
          <a:r>
            <a:rPr lang="en-US" sz="1200" dirty="0"/>
            <a:t>1. Does collecting data impede on anyone’s </a:t>
          </a:r>
          <a:r>
            <a:rPr lang="en-US" sz="1200" b="1" u="sng" dirty="0"/>
            <a:t>privacy</a:t>
          </a:r>
          <a:r>
            <a:rPr lang="en-US" sz="1200" dirty="0"/>
            <a:t>? </a:t>
          </a:r>
        </a:p>
        <a:p>
          <a:pPr algn="l"/>
          <a:r>
            <a:rPr lang="en-US" sz="1200" dirty="0"/>
            <a:t>2. Are systems used to collect data </a:t>
          </a:r>
          <a:r>
            <a:rPr lang="en-US" sz="1200" b="1" u="sng" dirty="0"/>
            <a:t>biased</a:t>
          </a:r>
          <a:r>
            <a:rPr lang="en-US" sz="1200" dirty="0"/>
            <a:t> against any groups?</a:t>
          </a:r>
        </a:p>
        <a:p>
          <a:pPr algn="l"/>
          <a:r>
            <a:rPr lang="en-US" sz="1200" dirty="0"/>
            <a:t>3. Any copyright issues is using data</a:t>
          </a:r>
        </a:p>
      </dgm:t>
    </dgm:pt>
    <dgm:pt modelId="{BF19F8B5-FB31-42B0-BEAA-86E3B09A2402}" type="parTrans" cxnId="{FC2ACABA-E10D-4D12-8CD1-72D726CED19F}">
      <dgm:prSet/>
      <dgm:spPr/>
      <dgm:t>
        <a:bodyPr/>
        <a:lstStyle/>
        <a:p>
          <a:pPr algn="l"/>
          <a:endParaRPr lang="en-US" sz="1600"/>
        </a:p>
      </dgm:t>
    </dgm:pt>
    <dgm:pt modelId="{66CD22BF-40D9-4A9E-BACD-1DFEDB4464DD}" type="sibTrans" cxnId="{FC2ACABA-E10D-4D12-8CD1-72D726CED19F}">
      <dgm:prSet custT="1"/>
      <dgm:spPr/>
      <dgm:t>
        <a:bodyPr/>
        <a:lstStyle/>
        <a:p>
          <a:pPr algn="l"/>
          <a:endParaRPr lang="en-US" sz="1600"/>
        </a:p>
      </dgm:t>
    </dgm:pt>
    <dgm:pt modelId="{C1DEBF71-21CC-460D-8A7C-708D99DC8300}">
      <dgm:prSet phldrT="[Text]" custT="1"/>
      <dgm:spPr/>
      <dgm:t>
        <a:bodyPr/>
        <a:lstStyle/>
        <a:p>
          <a:pPr algn="l"/>
          <a:r>
            <a:rPr lang="en-US" sz="1400" b="1" u="sng" dirty="0"/>
            <a:t>Stage –3</a:t>
          </a:r>
        </a:p>
        <a:p>
          <a:pPr algn="l"/>
          <a:r>
            <a:rPr lang="en-US" sz="1200" b="0" u="none" dirty="0"/>
            <a:t>Data Validity</a:t>
          </a:r>
          <a:endParaRPr lang="en-US" sz="1200" dirty="0"/>
        </a:p>
      </dgm:t>
    </dgm:pt>
    <dgm:pt modelId="{B9A013A9-BFC0-4B2D-BC4E-7DD64D935562}" type="parTrans" cxnId="{545427E4-1078-47D5-A625-BB53D319A839}">
      <dgm:prSet/>
      <dgm:spPr/>
      <dgm:t>
        <a:bodyPr/>
        <a:lstStyle/>
        <a:p>
          <a:pPr algn="l"/>
          <a:endParaRPr lang="en-US" sz="1600"/>
        </a:p>
      </dgm:t>
    </dgm:pt>
    <dgm:pt modelId="{35BE97FD-3CFE-4122-A695-699905B1F5F0}" type="sibTrans" cxnId="{545427E4-1078-47D5-A625-BB53D319A839}">
      <dgm:prSet custT="1"/>
      <dgm:spPr/>
      <dgm:t>
        <a:bodyPr/>
        <a:lstStyle/>
        <a:p>
          <a:pPr algn="l"/>
          <a:endParaRPr lang="en-US" sz="1600"/>
        </a:p>
      </dgm:t>
    </dgm:pt>
    <dgm:pt modelId="{FBDE3785-7139-4FD7-B31C-D09AE81ECDB3}">
      <dgm:prSet phldrT="[Text]" custT="1"/>
      <dgm:spPr/>
      <dgm:t>
        <a:bodyPr/>
        <a:lstStyle/>
        <a:p>
          <a:pPr algn="l"/>
          <a:r>
            <a:rPr lang="en-US" sz="1400" b="1" u="sng" dirty="0"/>
            <a:t>Stage –4</a:t>
          </a:r>
        </a:p>
        <a:p>
          <a:pPr algn="l"/>
          <a:r>
            <a:rPr lang="en-US" sz="1200" dirty="0"/>
            <a:t> 1. What bias is the team introducing? (dependent variable selection) - Should the team include features that could be discriminatory? race, gender, or income </a:t>
          </a:r>
        </a:p>
        <a:p>
          <a:pPr algn="l"/>
          <a:r>
            <a:rPr lang="en-US" sz="1200" dirty="0"/>
            <a:t>2. Is the analysis sufficiently transparent? Machine learning models can be opaque, particularly around what variables are driving predictions</a:t>
          </a:r>
          <a:endParaRPr lang="en-US" sz="1800" dirty="0"/>
        </a:p>
      </dgm:t>
    </dgm:pt>
    <dgm:pt modelId="{54CC71B1-C754-4ADB-A8D4-40E2654C42C2}" type="parTrans" cxnId="{BFA2F05E-9B5E-475B-BEA5-2A62440DCA4F}">
      <dgm:prSet/>
      <dgm:spPr/>
      <dgm:t>
        <a:bodyPr/>
        <a:lstStyle/>
        <a:p>
          <a:pPr algn="l"/>
          <a:endParaRPr lang="en-US" sz="1600"/>
        </a:p>
      </dgm:t>
    </dgm:pt>
    <dgm:pt modelId="{E426DDD9-0AD1-441C-89D4-DF28EC8F66DB}" type="sibTrans" cxnId="{BFA2F05E-9B5E-475B-BEA5-2A62440DCA4F}">
      <dgm:prSet custT="1"/>
      <dgm:spPr/>
      <dgm:t>
        <a:bodyPr/>
        <a:lstStyle/>
        <a:p>
          <a:pPr algn="l"/>
          <a:endParaRPr lang="en-US" sz="1600"/>
        </a:p>
      </dgm:t>
    </dgm:pt>
    <dgm:pt modelId="{BD98C552-3B6F-4EDA-A2DD-D8E0272DB343}">
      <dgm:prSet phldrT="[Text]" custT="1"/>
      <dgm:spPr/>
      <dgm:t>
        <a:bodyPr/>
        <a:lstStyle/>
        <a:p>
          <a:pPr algn="l"/>
          <a:r>
            <a:rPr lang="en-US" sz="1200" b="1" u="sng" dirty="0"/>
            <a:t>Stage –5</a:t>
          </a:r>
        </a:p>
        <a:p>
          <a:pPr algn="l"/>
          <a:r>
            <a:rPr lang="en-US" sz="1200" dirty="0"/>
            <a:t>1. Are the people using models aware of its shortcomings? </a:t>
          </a:r>
        </a:p>
        <a:p>
          <a:pPr algn="l"/>
          <a:r>
            <a:rPr lang="en-US" sz="1200" dirty="0"/>
            <a:t>2. What are the consequences of not acting on false negatives (and acting on false positives)? </a:t>
          </a:r>
          <a:endParaRPr lang="en-US" sz="1200" b="1" u="sng" dirty="0"/>
        </a:p>
      </dgm:t>
    </dgm:pt>
    <dgm:pt modelId="{E02A3E9F-B4D4-40CF-93D7-BE07A57B266B}" type="parTrans" cxnId="{CAFE3140-2611-4731-B13C-D29904A4A947}">
      <dgm:prSet/>
      <dgm:spPr/>
      <dgm:t>
        <a:bodyPr/>
        <a:lstStyle/>
        <a:p>
          <a:pPr algn="l"/>
          <a:endParaRPr lang="en-US" sz="1600"/>
        </a:p>
      </dgm:t>
    </dgm:pt>
    <dgm:pt modelId="{9B259CC6-3B2E-44D0-B538-2CA4E31B8B00}" type="sibTrans" cxnId="{CAFE3140-2611-4731-B13C-D29904A4A947}">
      <dgm:prSet custT="1"/>
      <dgm:spPr/>
      <dgm:t>
        <a:bodyPr/>
        <a:lstStyle/>
        <a:p>
          <a:pPr algn="l"/>
          <a:endParaRPr lang="en-US" sz="1600"/>
        </a:p>
      </dgm:t>
    </dgm:pt>
    <dgm:pt modelId="{753FCC39-3FC9-4897-A177-867322EE4687}">
      <dgm:prSet phldrT="[Text]" custT="1"/>
      <dgm:spPr/>
      <dgm:t>
        <a:bodyPr/>
        <a:lstStyle/>
        <a:p>
          <a:pPr algn="l"/>
          <a:r>
            <a:rPr lang="en-US" sz="1200" b="1" u="sng" dirty="0"/>
            <a:t>Stage –6</a:t>
          </a:r>
        </a:p>
        <a:p>
          <a:pPr algn="l"/>
          <a:r>
            <a:rPr lang="en-US" sz="1200" dirty="0"/>
            <a:t>Interpret and Present Results</a:t>
          </a:r>
        </a:p>
      </dgm:t>
    </dgm:pt>
    <dgm:pt modelId="{9C2B6C20-ED51-49F0-A77D-1C515B874CFD}" type="parTrans" cxnId="{306B1224-35A3-4E8F-89C7-ECF5859A22FC}">
      <dgm:prSet/>
      <dgm:spPr/>
      <dgm:t>
        <a:bodyPr/>
        <a:lstStyle/>
        <a:p>
          <a:pPr algn="l"/>
          <a:endParaRPr lang="en-US" sz="1600"/>
        </a:p>
      </dgm:t>
    </dgm:pt>
    <dgm:pt modelId="{A6E44AFD-3605-4B91-B37C-0776D62977A9}" type="sibTrans" cxnId="{306B1224-35A3-4E8F-89C7-ECF5859A22FC}">
      <dgm:prSet custT="1"/>
      <dgm:spPr/>
      <dgm:t>
        <a:bodyPr/>
        <a:lstStyle/>
        <a:p>
          <a:pPr algn="l"/>
          <a:endParaRPr lang="en-US" sz="1600"/>
        </a:p>
      </dgm:t>
    </dgm:pt>
    <dgm:pt modelId="{779DCAA4-FAF2-4363-AFA0-196972148DFD}">
      <dgm:prSet phldrT="[Text]" custT="1"/>
      <dgm:spPr/>
      <dgm:t>
        <a:bodyPr/>
        <a:lstStyle/>
        <a:p>
          <a:pPr algn="l"/>
          <a:r>
            <a:rPr lang="en-US" sz="1200" b="1" u="sng" dirty="0"/>
            <a:t>Stage –7</a:t>
          </a:r>
        </a:p>
        <a:p>
          <a:pPr algn="l"/>
          <a:r>
            <a:rPr lang="en-US" sz="1200" dirty="0"/>
            <a:t>Deployment &amp; Operational Support</a:t>
          </a:r>
        </a:p>
      </dgm:t>
    </dgm:pt>
    <dgm:pt modelId="{C007E4B0-A19F-42B8-AA4D-AF02F8C2FC4F}" type="parTrans" cxnId="{E1707FC5-258B-463D-94C4-F47A2DE85B12}">
      <dgm:prSet/>
      <dgm:spPr/>
      <dgm:t>
        <a:bodyPr/>
        <a:lstStyle/>
        <a:p>
          <a:pPr algn="l"/>
          <a:endParaRPr lang="en-US" sz="1600"/>
        </a:p>
      </dgm:t>
    </dgm:pt>
    <dgm:pt modelId="{7D1F10BA-D712-481B-A56B-B44639D7567D}" type="sibTrans" cxnId="{E1707FC5-258B-463D-94C4-F47A2DE85B12}">
      <dgm:prSet/>
      <dgm:spPr/>
      <dgm:t>
        <a:bodyPr/>
        <a:lstStyle/>
        <a:p>
          <a:pPr algn="l"/>
          <a:endParaRPr lang="en-US" sz="1600"/>
        </a:p>
      </dgm:t>
    </dgm:pt>
    <dgm:pt modelId="{9E4569E7-3270-4AE3-A0AC-24744C59581B}" type="pres">
      <dgm:prSet presAssocID="{AF908899-9956-4A3B-9008-45DE4FD52987}" presName="Name0" presStyleCnt="0">
        <dgm:presLayoutVars>
          <dgm:dir/>
          <dgm:resizeHandles val="exact"/>
        </dgm:presLayoutVars>
      </dgm:prSet>
      <dgm:spPr/>
      <dgm:t>
        <a:bodyPr/>
        <a:lstStyle/>
        <a:p>
          <a:endParaRPr lang="en-US"/>
        </a:p>
      </dgm:t>
    </dgm:pt>
    <dgm:pt modelId="{1E9E1C24-345C-4BE0-ABB1-97F7F2896C55}" type="pres">
      <dgm:prSet presAssocID="{CE4C07D8-EA49-4C5E-8BC3-98FA07EE4F26}" presName="node" presStyleLbl="node1" presStyleIdx="0" presStyleCnt="7" custScaleX="129355">
        <dgm:presLayoutVars>
          <dgm:bulletEnabled val="1"/>
        </dgm:presLayoutVars>
      </dgm:prSet>
      <dgm:spPr/>
      <dgm:t>
        <a:bodyPr/>
        <a:lstStyle/>
        <a:p>
          <a:endParaRPr lang="en-US"/>
        </a:p>
      </dgm:t>
    </dgm:pt>
    <dgm:pt modelId="{93DF85B5-EBF4-4565-BE00-B0A2166C9C9C}" type="pres">
      <dgm:prSet presAssocID="{33D94959-4C29-4908-A6EF-5B7B76C2B240}" presName="sibTrans" presStyleLbl="sibTrans1D1" presStyleIdx="0" presStyleCnt="6"/>
      <dgm:spPr/>
      <dgm:t>
        <a:bodyPr/>
        <a:lstStyle/>
        <a:p>
          <a:endParaRPr lang="en-US"/>
        </a:p>
      </dgm:t>
    </dgm:pt>
    <dgm:pt modelId="{1DB7B83C-389E-4E8B-B968-0EE31A534817}" type="pres">
      <dgm:prSet presAssocID="{33D94959-4C29-4908-A6EF-5B7B76C2B240}" presName="connectorText" presStyleLbl="sibTrans1D1" presStyleIdx="0" presStyleCnt="6"/>
      <dgm:spPr/>
      <dgm:t>
        <a:bodyPr/>
        <a:lstStyle/>
        <a:p>
          <a:endParaRPr lang="en-US"/>
        </a:p>
      </dgm:t>
    </dgm:pt>
    <dgm:pt modelId="{27AABC7A-92AD-4866-BCD6-90E2CA43C303}" type="pres">
      <dgm:prSet presAssocID="{DCC7417F-D571-4FAA-8D50-EE8CEA598162}" presName="node" presStyleLbl="node1" presStyleIdx="1" presStyleCnt="7" custScaleX="253184" custScaleY="150603" custLinFactNeighborX="27002">
        <dgm:presLayoutVars>
          <dgm:bulletEnabled val="1"/>
        </dgm:presLayoutVars>
      </dgm:prSet>
      <dgm:spPr/>
      <dgm:t>
        <a:bodyPr/>
        <a:lstStyle/>
        <a:p>
          <a:endParaRPr lang="en-US"/>
        </a:p>
      </dgm:t>
    </dgm:pt>
    <dgm:pt modelId="{70210DB6-E306-4E6E-AA3B-4B252FF4A930}" type="pres">
      <dgm:prSet presAssocID="{66CD22BF-40D9-4A9E-BACD-1DFEDB4464DD}" presName="sibTrans" presStyleLbl="sibTrans1D1" presStyleIdx="1" presStyleCnt="6"/>
      <dgm:spPr/>
      <dgm:t>
        <a:bodyPr/>
        <a:lstStyle/>
        <a:p>
          <a:endParaRPr lang="en-US"/>
        </a:p>
      </dgm:t>
    </dgm:pt>
    <dgm:pt modelId="{83814613-33CD-44C9-ACFE-D52E72D7B743}" type="pres">
      <dgm:prSet presAssocID="{66CD22BF-40D9-4A9E-BACD-1DFEDB4464DD}" presName="connectorText" presStyleLbl="sibTrans1D1" presStyleIdx="1" presStyleCnt="6"/>
      <dgm:spPr/>
      <dgm:t>
        <a:bodyPr/>
        <a:lstStyle/>
        <a:p>
          <a:endParaRPr lang="en-US"/>
        </a:p>
      </dgm:t>
    </dgm:pt>
    <dgm:pt modelId="{2F29AE5B-5927-47C8-8D8D-AEC4501164DF}" type="pres">
      <dgm:prSet presAssocID="{C1DEBF71-21CC-460D-8A7C-708D99DC8300}" presName="node" presStyleLbl="node1" presStyleIdx="2" presStyleCnt="7" custScaleX="136518" custLinFactNeighborX="53818">
        <dgm:presLayoutVars>
          <dgm:bulletEnabled val="1"/>
        </dgm:presLayoutVars>
      </dgm:prSet>
      <dgm:spPr/>
      <dgm:t>
        <a:bodyPr/>
        <a:lstStyle/>
        <a:p>
          <a:endParaRPr lang="en-US"/>
        </a:p>
      </dgm:t>
    </dgm:pt>
    <dgm:pt modelId="{8BECC854-850F-4083-846A-6B3DA385D0B7}" type="pres">
      <dgm:prSet presAssocID="{35BE97FD-3CFE-4122-A695-699905B1F5F0}" presName="sibTrans" presStyleLbl="sibTrans1D1" presStyleIdx="2" presStyleCnt="6"/>
      <dgm:spPr/>
      <dgm:t>
        <a:bodyPr/>
        <a:lstStyle/>
        <a:p>
          <a:endParaRPr lang="en-US"/>
        </a:p>
      </dgm:t>
    </dgm:pt>
    <dgm:pt modelId="{05AEE161-81F8-40F9-A912-2D594B521605}" type="pres">
      <dgm:prSet presAssocID="{35BE97FD-3CFE-4122-A695-699905B1F5F0}" presName="connectorText" presStyleLbl="sibTrans1D1" presStyleIdx="2" presStyleCnt="6"/>
      <dgm:spPr/>
      <dgm:t>
        <a:bodyPr/>
        <a:lstStyle/>
        <a:p>
          <a:endParaRPr lang="en-US"/>
        </a:p>
      </dgm:t>
    </dgm:pt>
    <dgm:pt modelId="{2454731E-94D6-4362-807C-04AF31DB0C61}" type="pres">
      <dgm:prSet presAssocID="{FBDE3785-7139-4FD7-B31C-D09AE81ECDB3}" presName="node" presStyleLbl="node1" presStyleIdx="3" presStyleCnt="7" custScaleX="216426" custScaleY="212744" custLinFactNeighborY="36644">
        <dgm:presLayoutVars>
          <dgm:bulletEnabled val="1"/>
        </dgm:presLayoutVars>
      </dgm:prSet>
      <dgm:spPr/>
      <dgm:t>
        <a:bodyPr/>
        <a:lstStyle/>
        <a:p>
          <a:endParaRPr lang="en-US"/>
        </a:p>
      </dgm:t>
    </dgm:pt>
    <dgm:pt modelId="{2E7EC7D7-331B-4748-8FD7-3AE1B3FC1147}" type="pres">
      <dgm:prSet presAssocID="{E426DDD9-0AD1-441C-89D4-DF28EC8F66DB}" presName="sibTrans" presStyleLbl="sibTrans1D1" presStyleIdx="3" presStyleCnt="6"/>
      <dgm:spPr/>
      <dgm:t>
        <a:bodyPr/>
        <a:lstStyle/>
        <a:p>
          <a:endParaRPr lang="en-US"/>
        </a:p>
      </dgm:t>
    </dgm:pt>
    <dgm:pt modelId="{69DCED8D-E0A4-45F6-9581-2E0236215298}" type="pres">
      <dgm:prSet presAssocID="{E426DDD9-0AD1-441C-89D4-DF28EC8F66DB}" presName="connectorText" presStyleLbl="sibTrans1D1" presStyleIdx="3" presStyleCnt="6"/>
      <dgm:spPr/>
      <dgm:t>
        <a:bodyPr/>
        <a:lstStyle/>
        <a:p>
          <a:endParaRPr lang="en-US"/>
        </a:p>
      </dgm:t>
    </dgm:pt>
    <dgm:pt modelId="{F0D75951-5491-45D2-B6E7-7995B3EE0BC7}" type="pres">
      <dgm:prSet presAssocID="{BD98C552-3B6F-4EDA-A2DD-D8E0272DB343}" presName="node" presStyleLbl="node1" presStyleIdx="4" presStyleCnt="7" custScaleX="160440" custScaleY="175402" custLinFactNeighborY="36644">
        <dgm:presLayoutVars>
          <dgm:bulletEnabled val="1"/>
        </dgm:presLayoutVars>
      </dgm:prSet>
      <dgm:spPr/>
      <dgm:t>
        <a:bodyPr/>
        <a:lstStyle/>
        <a:p>
          <a:endParaRPr lang="en-US"/>
        </a:p>
      </dgm:t>
    </dgm:pt>
    <dgm:pt modelId="{16378292-EF6A-46C7-8667-84902DB8F85B}" type="pres">
      <dgm:prSet presAssocID="{9B259CC6-3B2E-44D0-B538-2CA4E31B8B00}" presName="sibTrans" presStyleLbl="sibTrans1D1" presStyleIdx="4" presStyleCnt="6"/>
      <dgm:spPr/>
      <dgm:t>
        <a:bodyPr/>
        <a:lstStyle/>
        <a:p>
          <a:endParaRPr lang="en-US"/>
        </a:p>
      </dgm:t>
    </dgm:pt>
    <dgm:pt modelId="{F5B1579D-B685-47AE-BEA6-204CC1051723}" type="pres">
      <dgm:prSet presAssocID="{9B259CC6-3B2E-44D0-B538-2CA4E31B8B00}" presName="connectorText" presStyleLbl="sibTrans1D1" presStyleIdx="4" presStyleCnt="6"/>
      <dgm:spPr/>
      <dgm:t>
        <a:bodyPr/>
        <a:lstStyle/>
        <a:p>
          <a:endParaRPr lang="en-US"/>
        </a:p>
      </dgm:t>
    </dgm:pt>
    <dgm:pt modelId="{617D62CA-7E81-4657-9122-108DEEEB5DC2}" type="pres">
      <dgm:prSet presAssocID="{753FCC39-3FC9-4897-A177-867322EE4687}" presName="node" presStyleLbl="node1" presStyleIdx="5" presStyleCnt="7" custLinFactNeighborY="36644">
        <dgm:presLayoutVars>
          <dgm:bulletEnabled val="1"/>
        </dgm:presLayoutVars>
      </dgm:prSet>
      <dgm:spPr/>
      <dgm:t>
        <a:bodyPr/>
        <a:lstStyle/>
        <a:p>
          <a:endParaRPr lang="en-US"/>
        </a:p>
      </dgm:t>
    </dgm:pt>
    <dgm:pt modelId="{4EC8FDD6-4296-44A2-AA55-5DA3F4B7F435}" type="pres">
      <dgm:prSet presAssocID="{A6E44AFD-3605-4B91-B37C-0776D62977A9}" presName="sibTrans" presStyleLbl="sibTrans1D1" presStyleIdx="5" presStyleCnt="6"/>
      <dgm:spPr/>
      <dgm:t>
        <a:bodyPr/>
        <a:lstStyle/>
        <a:p>
          <a:endParaRPr lang="en-US"/>
        </a:p>
      </dgm:t>
    </dgm:pt>
    <dgm:pt modelId="{BF0F5196-9A69-48E5-9F37-F10CFA7CD854}" type="pres">
      <dgm:prSet presAssocID="{A6E44AFD-3605-4B91-B37C-0776D62977A9}" presName="connectorText" presStyleLbl="sibTrans1D1" presStyleIdx="5" presStyleCnt="6"/>
      <dgm:spPr/>
      <dgm:t>
        <a:bodyPr/>
        <a:lstStyle/>
        <a:p>
          <a:endParaRPr lang="en-US"/>
        </a:p>
      </dgm:t>
    </dgm:pt>
    <dgm:pt modelId="{184219C1-FDE4-4961-9BFC-65353A45E034}" type="pres">
      <dgm:prSet presAssocID="{779DCAA4-FAF2-4363-AFA0-196972148DFD}" presName="node" presStyleLbl="node1" presStyleIdx="6" presStyleCnt="7" custScaleY="102186" custLinFactNeighborY="36780">
        <dgm:presLayoutVars>
          <dgm:bulletEnabled val="1"/>
        </dgm:presLayoutVars>
      </dgm:prSet>
      <dgm:spPr/>
      <dgm:t>
        <a:bodyPr/>
        <a:lstStyle/>
        <a:p>
          <a:endParaRPr lang="en-US"/>
        </a:p>
      </dgm:t>
    </dgm:pt>
  </dgm:ptLst>
  <dgm:cxnLst>
    <dgm:cxn modelId="{78FBD072-9953-4446-931E-8350EFACA870}" type="presOf" srcId="{BD98C552-3B6F-4EDA-A2DD-D8E0272DB343}" destId="{F0D75951-5491-45D2-B6E7-7995B3EE0BC7}" srcOrd="0" destOrd="0" presId="urn:microsoft.com/office/officeart/2005/8/layout/bProcess3"/>
    <dgm:cxn modelId="{273C17A2-A0F0-4A26-8EAB-25BC80727F2D}" type="presOf" srcId="{E426DDD9-0AD1-441C-89D4-DF28EC8F66DB}" destId="{2E7EC7D7-331B-4748-8FD7-3AE1B3FC1147}" srcOrd="0" destOrd="0" presId="urn:microsoft.com/office/officeart/2005/8/layout/bProcess3"/>
    <dgm:cxn modelId="{306B1224-35A3-4E8F-89C7-ECF5859A22FC}" srcId="{AF908899-9956-4A3B-9008-45DE4FD52987}" destId="{753FCC39-3FC9-4897-A177-867322EE4687}" srcOrd="5" destOrd="0" parTransId="{9C2B6C20-ED51-49F0-A77D-1C515B874CFD}" sibTransId="{A6E44AFD-3605-4B91-B37C-0776D62977A9}"/>
    <dgm:cxn modelId="{B9AB17F4-311C-4E03-9CA9-364623B383B0}" type="presOf" srcId="{A6E44AFD-3605-4B91-B37C-0776D62977A9}" destId="{BF0F5196-9A69-48E5-9F37-F10CFA7CD854}" srcOrd="1" destOrd="0" presId="urn:microsoft.com/office/officeart/2005/8/layout/bProcess3"/>
    <dgm:cxn modelId="{109C0985-AFE7-40BE-865F-15CF940FEAEF}" srcId="{AF908899-9956-4A3B-9008-45DE4FD52987}" destId="{CE4C07D8-EA49-4C5E-8BC3-98FA07EE4F26}" srcOrd="0" destOrd="0" parTransId="{46EC652B-E0F6-4138-B31E-005CEED7B51D}" sibTransId="{33D94959-4C29-4908-A6EF-5B7B76C2B240}"/>
    <dgm:cxn modelId="{66A0BCDA-BCA6-44EE-B44D-61D61AC9671A}" type="presOf" srcId="{33D94959-4C29-4908-A6EF-5B7B76C2B240}" destId="{93DF85B5-EBF4-4565-BE00-B0A2166C9C9C}" srcOrd="0" destOrd="0" presId="urn:microsoft.com/office/officeart/2005/8/layout/bProcess3"/>
    <dgm:cxn modelId="{E1707FC5-258B-463D-94C4-F47A2DE85B12}" srcId="{AF908899-9956-4A3B-9008-45DE4FD52987}" destId="{779DCAA4-FAF2-4363-AFA0-196972148DFD}" srcOrd="6" destOrd="0" parTransId="{C007E4B0-A19F-42B8-AA4D-AF02F8C2FC4F}" sibTransId="{7D1F10BA-D712-481B-A56B-B44639D7567D}"/>
    <dgm:cxn modelId="{CAFE3140-2611-4731-B13C-D29904A4A947}" srcId="{AF908899-9956-4A3B-9008-45DE4FD52987}" destId="{BD98C552-3B6F-4EDA-A2DD-D8E0272DB343}" srcOrd="4" destOrd="0" parTransId="{E02A3E9F-B4D4-40CF-93D7-BE07A57B266B}" sibTransId="{9B259CC6-3B2E-44D0-B538-2CA4E31B8B00}"/>
    <dgm:cxn modelId="{DC70FC41-1780-4EFB-BC9E-6B05C615E1A9}" type="presOf" srcId="{9B259CC6-3B2E-44D0-B538-2CA4E31B8B00}" destId="{F5B1579D-B685-47AE-BEA6-204CC1051723}" srcOrd="1" destOrd="0" presId="urn:microsoft.com/office/officeart/2005/8/layout/bProcess3"/>
    <dgm:cxn modelId="{5EDF185D-CA19-4F98-BD0B-0E5CD6E672FE}" type="presOf" srcId="{779DCAA4-FAF2-4363-AFA0-196972148DFD}" destId="{184219C1-FDE4-4961-9BFC-65353A45E034}" srcOrd="0" destOrd="0" presId="urn:microsoft.com/office/officeart/2005/8/layout/bProcess3"/>
    <dgm:cxn modelId="{8C6919A1-EBBC-413E-AE1D-8A4C3C3238B0}" type="presOf" srcId="{FBDE3785-7139-4FD7-B31C-D09AE81ECDB3}" destId="{2454731E-94D6-4362-807C-04AF31DB0C61}" srcOrd="0" destOrd="0" presId="urn:microsoft.com/office/officeart/2005/8/layout/bProcess3"/>
    <dgm:cxn modelId="{B30FEF0F-C6AD-4E39-8817-C0559BD80293}" type="presOf" srcId="{CE4C07D8-EA49-4C5E-8BC3-98FA07EE4F26}" destId="{1E9E1C24-345C-4BE0-ABB1-97F7F2896C55}" srcOrd="0" destOrd="0" presId="urn:microsoft.com/office/officeart/2005/8/layout/bProcess3"/>
    <dgm:cxn modelId="{24DD5596-B98F-4F36-9863-5F3DD7C1E1DF}" type="presOf" srcId="{A6E44AFD-3605-4B91-B37C-0776D62977A9}" destId="{4EC8FDD6-4296-44A2-AA55-5DA3F4B7F435}" srcOrd="0" destOrd="0" presId="urn:microsoft.com/office/officeart/2005/8/layout/bProcess3"/>
    <dgm:cxn modelId="{405478DD-A88B-4740-B731-7746BC16E2A5}" type="presOf" srcId="{66CD22BF-40D9-4A9E-BACD-1DFEDB4464DD}" destId="{70210DB6-E306-4E6E-AA3B-4B252FF4A930}" srcOrd="0" destOrd="0" presId="urn:microsoft.com/office/officeart/2005/8/layout/bProcess3"/>
    <dgm:cxn modelId="{DB793B1F-1B6E-4E8C-8B06-7B3305C24765}" type="presOf" srcId="{E426DDD9-0AD1-441C-89D4-DF28EC8F66DB}" destId="{69DCED8D-E0A4-45F6-9581-2E0236215298}" srcOrd="1" destOrd="0" presId="urn:microsoft.com/office/officeart/2005/8/layout/bProcess3"/>
    <dgm:cxn modelId="{461C3EFA-5F33-4BF0-BB97-82FF9AFC7989}" type="presOf" srcId="{C1DEBF71-21CC-460D-8A7C-708D99DC8300}" destId="{2F29AE5B-5927-47C8-8D8D-AEC4501164DF}" srcOrd="0" destOrd="0" presId="urn:microsoft.com/office/officeart/2005/8/layout/bProcess3"/>
    <dgm:cxn modelId="{CC149CFD-4C81-4615-9EF1-361546DF1E3B}" type="presOf" srcId="{66CD22BF-40D9-4A9E-BACD-1DFEDB4464DD}" destId="{83814613-33CD-44C9-ACFE-D52E72D7B743}" srcOrd="1" destOrd="0" presId="urn:microsoft.com/office/officeart/2005/8/layout/bProcess3"/>
    <dgm:cxn modelId="{BFA2F05E-9B5E-475B-BEA5-2A62440DCA4F}" srcId="{AF908899-9956-4A3B-9008-45DE4FD52987}" destId="{FBDE3785-7139-4FD7-B31C-D09AE81ECDB3}" srcOrd="3" destOrd="0" parTransId="{54CC71B1-C754-4ADB-A8D4-40E2654C42C2}" sibTransId="{E426DDD9-0AD1-441C-89D4-DF28EC8F66DB}"/>
    <dgm:cxn modelId="{C9A4FD16-2C56-483B-A11B-EE3F5FC50CC8}" type="presOf" srcId="{33D94959-4C29-4908-A6EF-5B7B76C2B240}" destId="{1DB7B83C-389E-4E8B-B968-0EE31A534817}" srcOrd="1" destOrd="0" presId="urn:microsoft.com/office/officeart/2005/8/layout/bProcess3"/>
    <dgm:cxn modelId="{9BDE8932-8DE3-4C83-A393-4D7FFAD38F43}" type="presOf" srcId="{753FCC39-3FC9-4897-A177-867322EE4687}" destId="{617D62CA-7E81-4657-9122-108DEEEB5DC2}" srcOrd="0" destOrd="0" presId="urn:microsoft.com/office/officeart/2005/8/layout/bProcess3"/>
    <dgm:cxn modelId="{EDEF5163-8DB1-484C-9DE1-9C1D71E3D7FF}" type="presOf" srcId="{35BE97FD-3CFE-4122-A695-699905B1F5F0}" destId="{8BECC854-850F-4083-846A-6B3DA385D0B7}" srcOrd="0" destOrd="0" presId="urn:microsoft.com/office/officeart/2005/8/layout/bProcess3"/>
    <dgm:cxn modelId="{D5463CC5-0A75-428D-9A84-874C701F9BB5}" type="presOf" srcId="{35BE97FD-3CFE-4122-A695-699905B1F5F0}" destId="{05AEE161-81F8-40F9-A912-2D594B521605}" srcOrd="1" destOrd="0" presId="urn:microsoft.com/office/officeart/2005/8/layout/bProcess3"/>
    <dgm:cxn modelId="{545427E4-1078-47D5-A625-BB53D319A839}" srcId="{AF908899-9956-4A3B-9008-45DE4FD52987}" destId="{C1DEBF71-21CC-460D-8A7C-708D99DC8300}" srcOrd="2" destOrd="0" parTransId="{B9A013A9-BFC0-4B2D-BC4E-7DD64D935562}" sibTransId="{35BE97FD-3CFE-4122-A695-699905B1F5F0}"/>
    <dgm:cxn modelId="{AC6B41FC-C832-4426-B9CC-0EA5FA1BF9B4}" type="presOf" srcId="{DCC7417F-D571-4FAA-8D50-EE8CEA598162}" destId="{27AABC7A-92AD-4866-BCD6-90E2CA43C303}" srcOrd="0" destOrd="0" presId="urn:microsoft.com/office/officeart/2005/8/layout/bProcess3"/>
    <dgm:cxn modelId="{3CFCA15A-9907-4A4A-9ABE-B947AB77E639}" type="presOf" srcId="{AF908899-9956-4A3B-9008-45DE4FD52987}" destId="{9E4569E7-3270-4AE3-A0AC-24744C59581B}" srcOrd="0" destOrd="0" presId="urn:microsoft.com/office/officeart/2005/8/layout/bProcess3"/>
    <dgm:cxn modelId="{60DB7AAE-ED2D-46CF-91C3-F14B378636D9}" type="presOf" srcId="{9B259CC6-3B2E-44D0-B538-2CA4E31B8B00}" destId="{16378292-EF6A-46C7-8667-84902DB8F85B}" srcOrd="0" destOrd="0" presId="urn:microsoft.com/office/officeart/2005/8/layout/bProcess3"/>
    <dgm:cxn modelId="{FC2ACABA-E10D-4D12-8CD1-72D726CED19F}" srcId="{AF908899-9956-4A3B-9008-45DE4FD52987}" destId="{DCC7417F-D571-4FAA-8D50-EE8CEA598162}" srcOrd="1" destOrd="0" parTransId="{BF19F8B5-FB31-42B0-BEAA-86E3B09A2402}" sibTransId="{66CD22BF-40D9-4A9E-BACD-1DFEDB4464DD}"/>
    <dgm:cxn modelId="{97E33E63-1055-41A6-9CEB-08E81EDA5349}" type="presParOf" srcId="{9E4569E7-3270-4AE3-A0AC-24744C59581B}" destId="{1E9E1C24-345C-4BE0-ABB1-97F7F2896C55}" srcOrd="0" destOrd="0" presId="urn:microsoft.com/office/officeart/2005/8/layout/bProcess3"/>
    <dgm:cxn modelId="{C94644CA-1A7B-4F66-82A6-85C702C0087B}" type="presParOf" srcId="{9E4569E7-3270-4AE3-A0AC-24744C59581B}" destId="{93DF85B5-EBF4-4565-BE00-B0A2166C9C9C}" srcOrd="1" destOrd="0" presId="urn:microsoft.com/office/officeart/2005/8/layout/bProcess3"/>
    <dgm:cxn modelId="{2A958D96-7E86-4B61-BE84-BEC647AFF986}" type="presParOf" srcId="{93DF85B5-EBF4-4565-BE00-B0A2166C9C9C}" destId="{1DB7B83C-389E-4E8B-B968-0EE31A534817}" srcOrd="0" destOrd="0" presId="urn:microsoft.com/office/officeart/2005/8/layout/bProcess3"/>
    <dgm:cxn modelId="{68D571AB-D406-4DB5-814B-DE3B2D56EF53}" type="presParOf" srcId="{9E4569E7-3270-4AE3-A0AC-24744C59581B}" destId="{27AABC7A-92AD-4866-BCD6-90E2CA43C303}" srcOrd="2" destOrd="0" presId="urn:microsoft.com/office/officeart/2005/8/layout/bProcess3"/>
    <dgm:cxn modelId="{04D0F5CB-1BD9-4BA3-B462-1D515CE73157}" type="presParOf" srcId="{9E4569E7-3270-4AE3-A0AC-24744C59581B}" destId="{70210DB6-E306-4E6E-AA3B-4B252FF4A930}" srcOrd="3" destOrd="0" presId="urn:microsoft.com/office/officeart/2005/8/layout/bProcess3"/>
    <dgm:cxn modelId="{E98643E6-0EE4-47D7-B7B2-0A0373F40639}" type="presParOf" srcId="{70210DB6-E306-4E6E-AA3B-4B252FF4A930}" destId="{83814613-33CD-44C9-ACFE-D52E72D7B743}" srcOrd="0" destOrd="0" presId="urn:microsoft.com/office/officeart/2005/8/layout/bProcess3"/>
    <dgm:cxn modelId="{0A41E5EC-655F-40D1-A228-6E5EA1650093}" type="presParOf" srcId="{9E4569E7-3270-4AE3-A0AC-24744C59581B}" destId="{2F29AE5B-5927-47C8-8D8D-AEC4501164DF}" srcOrd="4" destOrd="0" presId="urn:microsoft.com/office/officeart/2005/8/layout/bProcess3"/>
    <dgm:cxn modelId="{03A69925-2EB6-4C60-A1B5-244D03A6EB53}" type="presParOf" srcId="{9E4569E7-3270-4AE3-A0AC-24744C59581B}" destId="{8BECC854-850F-4083-846A-6B3DA385D0B7}" srcOrd="5" destOrd="0" presId="urn:microsoft.com/office/officeart/2005/8/layout/bProcess3"/>
    <dgm:cxn modelId="{E1D092D7-3EB0-4774-A82A-1C59650FB801}" type="presParOf" srcId="{8BECC854-850F-4083-846A-6B3DA385D0B7}" destId="{05AEE161-81F8-40F9-A912-2D594B521605}" srcOrd="0" destOrd="0" presId="urn:microsoft.com/office/officeart/2005/8/layout/bProcess3"/>
    <dgm:cxn modelId="{A9AD4D52-84B4-4B93-91B6-914711B12A4D}" type="presParOf" srcId="{9E4569E7-3270-4AE3-A0AC-24744C59581B}" destId="{2454731E-94D6-4362-807C-04AF31DB0C61}" srcOrd="6" destOrd="0" presId="urn:microsoft.com/office/officeart/2005/8/layout/bProcess3"/>
    <dgm:cxn modelId="{25B8AEA0-BBFE-4FB7-8F55-A939675A7351}" type="presParOf" srcId="{9E4569E7-3270-4AE3-A0AC-24744C59581B}" destId="{2E7EC7D7-331B-4748-8FD7-3AE1B3FC1147}" srcOrd="7" destOrd="0" presId="urn:microsoft.com/office/officeart/2005/8/layout/bProcess3"/>
    <dgm:cxn modelId="{8EF5078D-7D60-49A5-AD62-538BE1F1DED5}" type="presParOf" srcId="{2E7EC7D7-331B-4748-8FD7-3AE1B3FC1147}" destId="{69DCED8D-E0A4-45F6-9581-2E0236215298}" srcOrd="0" destOrd="0" presId="urn:microsoft.com/office/officeart/2005/8/layout/bProcess3"/>
    <dgm:cxn modelId="{60CC58EF-F882-4CB8-9BDD-D2A177511BF2}" type="presParOf" srcId="{9E4569E7-3270-4AE3-A0AC-24744C59581B}" destId="{F0D75951-5491-45D2-B6E7-7995B3EE0BC7}" srcOrd="8" destOrd="0" presId="urn:microsoft.com/office/officeart/2005/8/layout/bProcess3"/>
    <dgm:cxn modelId="{BD366F5C-405E-490B-8205-7CBF01056FBE}" type="presParOf" srcId="{9E4569E7-3270-4AE3-A0AC-24744C59581B}" destId="{16378292-EF6A-46C7-8667-84902DB8F85B}" srcOrd="9" destOrd="0" presId="urn:microsoft.com/office/officeart/2005/8/layout/bProcess3"/>
    <dgm:cxn modelId="{19799057-91E4-4646-B8DA-1BE9B9F4CF30}" type="presParOf" srcId="{16378292-EF6A-46C7-8667-84902DB8F85B}" destId="{F5B1579D-B685-47AE-BEA6-204CC1051723}" srcOrd="0" destOrd="0" presId="urn:microsoft.com/office/officeart/2005/8/layout/bProcess3"/>
    <dgm:cxn modelId="{9271E192-2771-4A15-9981-649D0E18626A}" type="presParOf" srcId="{9E4569E7-3270-4AE3-A0AC-24744C59581B}" destId="{617D62CA-7E81-4657-9122-108DEEEB5DC2}" srcOrd="10" destOrd="0" presId="urn:microsoft.com/office/officeart/2005/8/layout/bProcess3"/>
    <dgm:cxn modelId="{E64B59FB-9D28-41A9-9388-1AC4D73756B2}" type="presParOf" srcId="{9E4569E7-3270-4AE3-A0AC-24744C59581B}" destId="{4EC8FDD6-4296-44A2-AA55-5DA3F4B7F435}" srcOrd="11" destOrd="0" presId="urn:microsoft.com/office/officeart/2005/8/layout/bProcess3"/>
    <dgm:cxn modelId="{F797362D-61B6-4A75-945A-B46C041B9D00}" type="presParOf" srcId="{4EC8FDD6-4296-44A2-AA55-5DA3F4B7F435}" destId="{BF0F5196-9A69-48E5-9F37-F10CFA7CD854}" srcOrd="0" destOrd="0" presId="urn:microsoft.com/office/officeart/2005/8/layout/bProcess3"/>
    <dgm:cxn modelId="{9D84E5E9-6CC6-4DD6-B7C0-FB563E79A736}" type="presParOf" srcId="{9E4569E7-3270-4AE3-A0AC-24744C59581B}" destId="{184219C1-FDE4-4961-9BFC-65353A45E034}"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908899-9956-4A3B-9008-45DE4FD52987}"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CE4C07D8-EA49-4C5E-8BC3-98FA07EE4F26}">
      <dgm:prSet phldrT="[Text]" custT="1"/>
      <dgm:spPr/>
      <dgm:t>
        <a:bodyPr/>
        <a:lstStyle/>
        <a:p>
          <a:r>
            <a:rPr lang="en-US" sz="1100" b="1" u="sng" dirty="0"/>
            <a:t>Stage –1</a:t>
          </a:r>
        </a:p>
        <a:p>
          <a:r>
            <a:rPr lang="en-US" sz="1100" dirty="0"/>
            <a:t> Business Requirement Understanding</a:t>
          </a:r>
        </a:p>
      </dgm:t>
    </dgm:pt>
    <dgm:pt modelId="{46EC652B-E0F6-4138-B31E-005CEED7B51D}" type="parTrans" cxnId="{109C0985-AFE7-40BE-865F-15CF940FEAEF}">
      <dgm:prSet/>
      <dgm:spPr/>
      <dgm:t>
        <a:bodyPr/>
        <a:lstStyle/>
        <a:p>
          <a:endParaRPr lang="en-US" sz="1400"/>
        </a:p>
      </dgm:t>
    </dgm:pt>
    <dgm:pt modelId="{33D94959-4C29-4908-A6EF-5B7B76C2B240}" type="sibTrans" cxnId="{109C0985-AFE7-40BE-865F-15CF940FEAEF}">
      <dgm:prSet custT="1"/>
      <dgm:spPr/>
      <dgm:t>
        <a:bodyPr/>
        <a:lstStyle/>
        <a:p>
          <a:endParaRPr lang="en-US" sz="1400"/>
        </a:p>
      </dgm:t>
    </dgm:pt>
    <dgm:pt modelId="{DCC7417F-D571-4FAA-8D50-EE8CEA598162}">
      <dgm:prSet phldrT="[Text]" custT="1"/>
      <dgm:spPr/>
      <dgm:t>
        <a:bodyPr/>
        <a:lstStyle/>
        <a:p>
          <a:r>
            <a:rPr lang="en-US" sz="1100" b="1" u="sng" dirty="0"/>
            <a:t>Stage –2</a:t>
          </a:r>
        </a:p>
        <a:p>
          <a:r>
            <a:rPr lang="en-US" sz="1100" dirty="0"/>
            <a:t>Data Acquisition &amp; Storage</a:t>
          </a:r>
        </a:p>
      </dgm:t>
    </dgm:pt>
    <dgm:pt modelId="{BF19F8B5-FB31-42B0-BEAA-86E3B09A2402}" type="parTrans" cxnId="{FC2ACABA-E10D-4D12-8CD1-72D726CED19F}">
      <dgm:prSet/>
      <dgm:spPr/>
      <dgm:t>
        <a:bodyPr/>
        <a:lstStyle/>
        <a:p>
          <a:endParaRPr lang="en-US" sz="1400"/>
        </a:p>
      </dgm:t>
    </dgm:pt>
    <dgm:pt modelId="{66CD22BF-40D9-4A9E-BACD-1DFEDB4464DD}" type="sibTrans" cxnId="{FC2ACABA-E10D-4D12-8CD1-72D726CED19F}">
      <dgm:prSet custT="1"/>
      <dgm:spPr/>
      <dgm:t>
        <a:bodyPr/>
        <a:lstStyle/>
        <a:p>
          <a:endParaRPr lang="en-US" sz="1400"/>
        </a:p>
      </dgm:t>
    </dgm:pt>
    <dgm:pt modelId="{C1DEBF71-21CC-460D-8A7C-708D99DC8300}">
      <dgm:prSet phldrT="[Text]" custT="1"/>
      <dgm:spPr/>
      <dgm:t>
        <a:bodyPr/>
        <a:lstStyle/>
        <a:p>
          <a:r>
            <a:rPr lang="en-US" sz="1100" b="1" u="sng" dirty="0"/>
            <a:t>Stage –3</a:t>
          </a:r>
        </a:p>
        <a:p>
          <a:r>
            <a:rPr lang="en-US" sz="1100" dirty="0"/>
            <a:t>Data Preparation</a:t>
          </a:r>
        </a:p>
      </dgm:t>
    </dgm:pt>
    <dgm:pt modelId="{B9A013A9-BFC0-4B2D-BC4E-7DD64D935562}" type="parTrans" cxnId="{545427E4-1078-47D5-A625-BB53D319A839}">
      <dgm:prSet/>
      <dgm:spPr/>
      <dgm:t>
        <a:bodyPr/>
        <a:lstStyle/>
        <a:p>
          <a:endParaRPr lang="en-US" sz="1400"/>
        </a:p>
      </dgm:t>
    </dgm:pt>
    <dgm:pt modelId="{35BE97FD-3CFE-4122-A695-699905B1F5F0}" type="sibTrans" cxnId="{545427E4-1078-47D5-A625-BB53D319A839}">
      <dgm:prSet custT="1"/>
      <dgm:spPr/>
      <dgm:t>
        <a:bodyPr/>
        <a:lstStyle/>
        <a:p>
          <a:endParaRPr lang="en-US" sz="1400"/>
        </a:p>
      </dgm:t>
    </dgm:pt>
    <dgm:pt modelId="{FBDE3785-7139-4FD7-B31C-D09AE81ECDB3}">
      <dgm:prSet phldrT="[Text]" custT="1"/>
      <dgm:spPr/>
      <dgm:t>
        <a:bodyPr/>
        <a:lstStyle/>
        <a:p>
          <a:r>
            <a:rPr lang="en-US" sz="1100" b="1" u="sng" dirty="0"/>
            <a:t>Stage –4</a:t>
          </a:r>
        </a:p>
        <a:p>
          <a:r>
            <a:rPr lang="en-US" sz="1100" dirty="0"/>
            <a:t> Data Model Creation</a:t>
          </a:r>
        </a:p>
      </dgm:t>
    </dgm:pt>
    <dgm:pt modelId="{54CC71B1-C754-4ADB-A8D4-40E2654C42C2}" type="parTrans" cxnId="{BFA2F05E-9B5E-475B-BEA5-2A62440DCA4F}">
      <dgm:prSet/>
      <dgm:spPr/>
      <dgm:t>
        <a:bodyPr/>
        <a:lstStyle/>
        <a:p>
          <a:endParaRPr lang="en-US" sz="1400"/>
        </a:p>
      </dgm:t>
    </dgm:pt>
    <dgm:pt modelId="{E426DDD9-0AD1-441C-89D4-DF28EC8F66DB}" type="sibTrans" cxnId="{BFA2F05E-9B5E-475B-BEA5-2A62440DCA4F}">
      <dgm:prSet custT="1"/>
      <dgm:spPr/>
      <dgm:t>
        <a:bodyPr/>
        <a:lstStyle/>
        <a:p>
          <a:endParaRPr lang="en-US" sz="1400"/>
        </a:p>
      </dgm:t>
    </dgm:pt>
    <dgm:pt modelId="{BD98C552-3B6F-4EDA-A2DD-D8E0272DB343}">
      <dgm:prSet phldrT="[Text]" custT="1"/>
      <dgm:spPr/>
      <dgm:t>
        <a:bodyPr/>
        <a:lstStyle/>
        <a:p>
          <a:r>
            <a:rPr lang="en-US" sz="1100" b="1" u="sng" dirty="0"/>
            <a:t>Stage –5</a:t>
          </a:r>
        </a:p>
        <a:p>
          <a:r>
            <a:rPr lang="en-US" sz="1100" dirty="0"/>
            <a:t>Evaluate and prove Model</a:t>
          </a:r>
        </a:p>
      </dgm:t>
    </dgm:pt>
    <dgm:pt modelId="{E02A3E9F-B4D4-40CF-93D7-BE07A57B266B}" type="parTrans" cxnId="{CAFE3140-2611-4731-B13C-D29904A4A947}">
      <dgm:prSet/>
      <dgm:spPr/>
      <dgm:t>
        <a:bodyPr/>
        <a:lstStyle/>
        <a:p>
          <a:endParaRPr lang="en-US" sz="1400"/>
        </a:p>
      </dgm:t>
    </dgm:pt>
    <dgm:pt modelId="{9B259CC6-3B2E-44D0-B538-2CA4E31B8B00}" type="sibTrans" cxnId="{CAFE3140-2611-4731-B13C-D29904A4A947}">
      <dgm:prSet custT="1"/>
      <dgm:spPr/>
      <dgm:t>
        <a:bodyPr/>
        <a:lstStyle/>
        <a:p>
          <a:endParaRPr lang="en-US" sz="1400"/>
        </a:p>
      </dgm:t>
    </dgm:pt>
    <dgm:pt modelId="{753FCC39-3FC9-4897-A177-867322EE4687}">
      <dgm:prSet phldrT="[Text]" custT="1"/>
      <dgm:spPr/>
      <dgm:t>
        <a:bodyPr/>
        <a:lstStyle/>
        <a:p>
          <a:r>
            <a:rPr lang="en-US" sz="1100" b="1" u="sng" dirty="0"/>
            <a:t>Stage –6</a:t>
          </a:r>
        </a:p>
        <a:p>
          <a:r>
            <a:rPr lang="en-US" sz="1100" dirty="0"/>
            <a:t>Interpret and Present Results</a:t>
          </a:r>
        </a:p>
      </dgm:t>
    </dgm:pt>
    <dgm:pt modelId="{9C2B6C20-ED51-49F0-A77D-1C515B874CFD}" type="parTrans" cxnId="{306B1224-35A3-4E8F-89C7-ECF5859A22FC}">
      <dgm:prSet/>
      <dgm:spPr/>
      <dgm:t>
        <a:bodyPr/>
        <a:lstStyle/>
        <a:p>
          <a:endParaRPr lang="en-US" sz="1400"/>
        </a:p>
      </dgm:t>
    </dgm:pt>
    <dgm:pt modelId="{A6E44AFD-3605-4B91-B37C-0776D62977A9}" type="sibTrans" cxnId="{306B1224-35A3-4E8F-89C7-ECF5859A22FC}">
      <dgm:prSet custT="1"/>
      <dgm:spPr/>
      <dgm:t>
        <a:bodyPr/>
        <a:lstStyle/>
        <a:p>
          <a:endParaRPr lang="en-US" sz="1400"/>
        </a:p>
      </dgm:t>
    </dgm:pt>
    <dgm:pt modelId="{779DCAA4-FAF2-4363-AFA0-196972148DFD}">
      <dgm:prSet phldrT="[Text]" custT="1"/>
      <dgm:spPr/>
      <dgm:t>
        <a:bodyPr/>
        <a:lstStyle/>
        <a:p>
          <a:r>
            <a:rPr lang="en-US" sz="1100" b="1" u="sng" dirty="0"/>
            <a:t>Stage –7</a:t>
          </a:r>
        </a:p>
        <a:p>
          <a:r>
            <a:rPr lang="en-US" sz="1100" dirty="0"/>
            <a:t>Deployment &amp; Operational Support</a:t>
          </a:r>
        </a:p>
      </dgm:t>
    </dgm:pt>
    <dgm:pt modelId="{C007E4B0-A19F-42B8-AA4D-AF02F8C2FC4F}" type="parTrans" cxnId="{E1707FC5-258B-463D-94C4-F47A2DE85B12}">
      <dgm:prSet/>
      <dgm:spPr/>
      <dgm:t>
        <a:bodyPr/>
        <a:lstStyle/>
        <a:p>
          <a:endParaRPr lang="en-US" sz="1400"/>
        </a:p>
      </dgm:t>
    </dgm:pt>
    <dgm:pt modelId="{7D1F10BA-D712-481B-A56B-B44639D7567D}" type="sibTrans" cxnId="{E1707FC5-258B-463D-94C4-F47A2DE85B12}">
      <dgm:prSet/>
      <dgm:spPr/>
      <dgm:t>
        <a:bodyPr/>
        <a:lstStyle/>
        <a:p>
          <a:endParaRPr lang="en-US" sz="1400"/>
        </a:p>
      </dgm:t>
    </dgm:pt>
    <dgm:pt modelId="{F4E58506-5154-422A-A85B-CC8A8F83A976}" type="pres">
      <dgm:prSet presAssocID="{AF908899-9956-4A3B-9008-45DE4FD52987}" presName="CompostProcess" presStyleCnt="0">
        <dgm:presLayoutVars>
          <dgm:dir/>
          <dgm:resizeHandles val="exact"/>
        </dgm:presLayoutVars>
      </dgm:prSet>
      <dgm:spPr/>
      <dgm:t>
        <a:bodyPr/>
        <a:lstStyle/>
        <a:p>
          <a:endParaRPr lang="en-US"/>
        </a:p>
      </dgm:t>
    </dgm:pt>
    <dgm:pt modelId="{E4BB0FD7-F2A3-4842-BD0F-6B40E2E629B1}" type="pres">
      <dgm:prSet presAssocID="{AF908899-9956-4A3B-9008-45DE4FD52987}" presName="arrow" presStyleLbl="bgShp" presStyleIdx="0" presStyleCnt="1"/>
      <dgm:spPr/>
    </dgm:pt>
    <dgm:pt modelId="{97342AFC-E281-4D62-8AF6-787EDBBBFEB4}" type="pres">
      <dgm:prSet presAssocID="{AF908899-9956-4A3B-9008-45DE4FD52987}" presName="linearProcess" presStyleCnt="0"/>
      <dgm:spPr/>
    </dgm:pt>
    <dgm:pt modelId="{6B8235AB-5FB5-4DBC-87A1-F51AC47088C2}" type="pres">
      <dgm:prSet presAssocID="{CE4C07D8-EA49-4C5E-8BC3-98FA07EE4F26}" presName="textNode" presStyleLbl="node1" presStyleIdx="0" presStyleCnt="7">
        <dgm:presLayoutVars>
          <dgm:bulletEnabled val="1"/>
        </dgm:presLayoutVars>
      </dgm:prSet>
      <dgm:spPr/>
      <dgm:t>
        <a:bodyPr/>
        <a:lstStyle/>
        <a:p>
          <a:endParaRPr lang="en-US"/>
        </a:p>
      </dgm:t>
    </dgm:pt>
    <dgm:pt modelId="{82C8A6E1-D895-4CE2-9735-C2766793FDA4}" type="pres">
      <dgm:prSet presAssocID="{33D94959-4C29-4908-A6EF-5B7B76C2B240}" presName="sibTrans" presStyleCnt="0"/>
      <dgm:spPr/>
    </dgm:pt>
    <dgm:pt modelId="{45C13401-CA58-46A4-851A-B07CCD498C59}" type="pres">
      <dgm:prSet presAssocID="{DCC7417F-D571-4FAA-8D50-EE8CEA598162}" presName="textNode" presStyleLbl="node1" presStyleIdx="1" presStyleCnt="7">
        <dgm:presLayoutVars>
          <dgm:bulletEnabled val="1"/>
        </dgm:presLayoutVars>
      </dgm:prSet>
      <dgm:spPr/>
      <dgm:t>
        <a:bodyPr/>
        <a:lstStyle/>
        <a:p>
          <a:endParaRPr lang="en-US"/>
        </a:p>
      </dgm:t>
    </dgm:pt>
    <dgm:pt modelId="{A3D11365-16BD-4890-91E9-3F52C02BFE92}" type="pres">
      <dgm:prSet presAssocID="{66CD22BF-40D9-4A9E-BACD-1DFEDB4464DD}" presName="sibTrans" presStyleCnt="0"/>
      <dgm:spPr/>
    </dgm:pt>
    <dgm:pt modelId="{47B317D8-32BE-4291-8272-FC8EB8A12861}" type="pres">
      <dgm:prSet presAssocID="{C1DEBF71-21CC-460D-8A7C-708D99DC8300}" presName="textNode" presStyleLbl="node1" presStyleIdx="2" presStyleCnt="7">
        <dgm:presLayoutVars>
          <dgm:bulletEnabled val="1"/>
        </dgm:presLayoutVars>
      </dgm:prSet>
      <dgm:spPr/>
      <dgm:t>
        <a:bodyPr/>
        <a:lstStyle/>
        <a:p>
          <a:endParaRPr lang="en-US"/>
        </a:p>
      </dgm:t>
    </dgm:pt>
    <dgm:pt modelId="{867CA3C7-49FC-4640-8A94-C3B6F52A6C2C}" type="pres">
      <dgm:prSet presAssocID="{35BE97FD-3CFE-4122-A695-699905B1F5F0}" presName="sibTrans" presStyleCnt="0"/>
      <dgm:spPr/>
    </dgm:pt>
    <dgm:pt modelId="{A4DC5587-EB8F-4BA6-AFDE-7CCBBCE6741E}" type="pres">
      <dgm:prSet presAssocID="{FBDE3785-7139-4FD7-B31C-D09AE81ECDB3}" presName="textNode" presStyleLbl="node1" presStyleIdx="3" presStyleCnt="7">
        <dgm:presLayoutVars>
          <dgm:bulletEnabled val="1"/>
        </dgm:presLayoutVars>
      </dgm:prSet>
      <dgm:spPr/>
      <dgm:t>
        <a:bodyPr/>
        <a:lstStyle/>
        <a:p>
          <a:endParaRPr lang="en-US"/>
        </a:p>
      </dgm:t>
    </dgm:pt>
    <dgm:pt modelId="{29C5D8B8-91FC-42E2-A2D7-F29EFAD1C3F6}" type="pres">
      <dgm:prSet presAssocID="{E426DDD9-0AD1-441C-89D4-DF28EC8F66DB}" presName="sibTrans" presStyleCnt="0"/>
      <dgm:spPr/>
    </dgm:pt>
    <dgm:pt modelId="{1172F006-FF54-4E31-B267-479C28D0ED21}" type="pres">
      <dgm:prSet presAssocID="{BD98C552-3B6F-4EDA-A2DD-D8E0272DB343}" presName="textNode" presStyleLbl="node1" presStyleIdx="4" presStyleCnt="7">
        <dgm:presLayoutVars>
          <dgm:bulletEnabled val="1"/>
        </dgm:presLayoutVars>
      </dgm:prSet>
      <dgm:spPr/>
      <dgm:t>
        <a:bodyPr/>
        <a:lstStyle/>
        <a:p>
          <a:endParaRPr lang="en-US"/>
        </a:p>
      </dgm:t>
    </dgm:pt>
    <dgm:pt modelId="{0243BDD4-89DE-4A48-93ED-39A9AA3CD60C}" type="pres">
      <dgm:prSet presAssocID="{9B259CC6-3B2E-44D0-B538-2CA4E31B8B00}" presName="sibTrans" presStyleCnt="0"/>
      <dgm:spPr/>
    </dgm:pt>
    <dgm:pt modelId="{C2C21ECB-7F80-4DA3-B773-E429F8F874ED}" type="pres">
      <dgm:prSet presAssocID="{753FCC39-3FC9-4897-A177-867322EE4687}" presName="textNode" presStyleLbl="node1" presStyleIdx="5" presStyleCnt="7">
        <dgm:presLayoutVars>
          <dgm:bulletEnabled val="1"/>
        </dgm:presLayoutVars>
      </dgm:prSet>
      <dgm:spPr/>
      <dgm:t>
        <a:bodyPr/>
        <a:lstStyle/>
        <a:p>
          <a:endParaRPr lang="en-US"/>
        </a:p>
      </dgm:t>
    </dgm:pt>
    <dgm:pt modelId="{74A9C68F-473D-4CE7-8896-1B497350317E}" type="pres">
      <dgm:prSet presAssocID="{A6E44AFD-3605-4B91-B37C-0776D62977A9}" presName="sibTrans" presStyleCnt="0"/>
      <dgm:spPr/>
    </dgm:pt>
    <dgm:pt modelId="{B34D1E44-DC57-48F2-BCB5-E43C1D565F08}" type="pres">
      <dgm:prSet presAssocID="{779DCAA4-FAF2-4363-AFA0-196972148DFD}" presName="textNode" presStyleLbl="node1" presStyleIdx="6" presStyleCnt="7">
        <dgm:presLayoutVars>
          <dgm:bulletEnabled val="1"/>
        </dgm:presLayoutVars>
      </dgm:prSet>
      <dgm:spPr/>
      <dgm:t>
        <a:bodyPr/>
        <a:lstStyle/>
        <a:p>
          <a:endParaRPr lang="en-US"/>
        </a:p>
      </dgm:t>
    </dgm:pt>
  </dgm:ptLst>
  <dgm:cxnLst>
    <dgm:cxn modelId="{61452897-2F75-499F-9FA7-DA9446287AC9}" type="presOf" srcId="{CE4C07D8-EA49-4C5E-8BC3-98FA07EE4F26}" destId="{6B8235AB-5FB5-4DBC-87A1-F51AC47088C2}" srcOrd="0" destOrd="0" presId="urn:microsoft.com/office/officeart/2005/8/layout/hProcess9"/>
    <dgm:cxn modelId="{306B1224-35A3-4E8F-89C7-ECF5859A22FC}" srcId="{AF908899-9956-4A3B-9008-45DE4FD52987}" destId="{753FCC39-3FC9-4897-A177-867322EE4687}" srcOrd="5" destOrd="0" parTransId="{9C2B6C20-ED51-49F0-A77D-1C515B874CFD}" sibTransId="{A6E44AFD-3605-4B91-B37C-0776D62977A9}"/>
    <dgm:cxn modelId="{109C0985-AFE7-40BE-865F-15CF940FEAEF}" srcId="{AF908899-9956-4A3B-9008-45DE4FD52987}" destId="{CE4C07D8-EA49-4C5E-8BC3-98FA07EE4F26}" srcOrd="0" destOrd="0" parTransId="{46EC652B-E0F6-4138-B31E-005CEED7B51D}" sibTransId="{33D94959-4C29-4908-A6EF-5B7B76C2B240}"/>
    <dgm:cxn modelId="{EDC7D779-817C-4C3D-A2C1-BE87C90D96EE}" type="presOf" srcId="{DCC7417F-D571-4FAA-8D50-EE8CEA598162}" destId="{45C13401-CA58-46A4-851A-B07CCD498C59}" srcOrd="0" destOrd="0" presId="urn:microsoft.com/office/officeart/2005/8/layout/hProcess9"/>
    <dgm:cxn modelId="{E1707FC5-258B-463D-94C4-F47A2DE85B12}" srcId="{AF908899-9956-4A3B-9008-45DE4FD52987}" destId="{779DCAA4-FAF2-4363-AFA0-196972148DFD}" srcOrd="6" destOrd="0" parTransId="{C007E4B0-A19F-42B8-AA4D-AF02F8C2FC4F}" sibTransId="{7D1F10BA-D712-481B-A56B-B44639D7567D}"/>
    <dgm:cxn modelId="{CAFE3140-2611-4731-B13C-D29904A4A947}" srcId="{AF908899-9956-4A3B-9008-45DE4FD52987}" destId="{BD98C552-3B6F-4EDA-A2DD-D8E0272DB343}" srcOrd="4" destOrd="0" parTransId="{E02A3E9F-B4D4-40CF-93D7-BE07A57B266B}" sibTransId="{9B259CC6-3B2E-44D0-B538-2CA4E31B8B00}"/>
    <dgm:cxn modelId="{C921F887-76FE-4257-BE54-F8EC46C32C00}" type="presOf" srcId="{AF908899-9956-4A3B-9008-45DE4FD52987}" destId="{F4E58506-5154-422A-A85B-CC8A8F83A976}" srcOrd="0" destOrd="0" presId="urn:microsoft.com/office/officeart/2005/8/layout/hProcess9"/>
    <dgm:cxn modelId="{592A1B61-1DFB-40AF-B4E2-A649B932C6CD}" type="presOf" srcId="{C1DEBF71-21CC-460D-8A7C-708D99DC8300}" destId="{47B317D8-32BE-4291-8272-FC8EB8A12861}" srcOrd="0" destOrd="0" presId="urn:microsoft.com/office/officeart/2005/8/layout/hProcess9"/>
    <dgm:cxn modelId="{420CA4BB-F709-44C4-A552-C23F2176B3A4}" type="presOf" srcId="{753FCC39-3FC9-4897-A177-867322EE4687}" destId="{C2C21ECB-7F80-4DA3-B773-E429F8F874ED}" srcOrd="0" destOrd="0" presId="urn:microsoft.com/office/officeart/2005/8/layout/hProcess9"/>
    <dgm:cxn modelId="{BFA2F05E-9B5E-475B-BEA5-2A62440DCA4F}" srcId="{AF908899-9956-4A3B-9008-45DE4FD52987}" destId="{FBDE3785-7139-4FD7-B31C-D09AE81ECDB3}" srcOrd="3" destOrd="0" parTransId="{54CC71B1-C754-4ADB-A8D4-40E2654C42C2}" sibTransId="{E426DDD9-0AD1-441C-89D4-DF28EC8F66DB}"/>
    <dgm:cxn modelId="{545427E4-1078-47D5-A625-BB53D319A839}" srcId="{AF908899-9956-4A3B-9008-45DE4FD52987}" destId="{C1DEBF71-21CC-460D-8A7C-708D99DC8300}" srcOrd="2" destOrd="0" parTransId="{B9A013A9-BFC0-4B2D-BC4E-7DD64D935562}" sibTransId="{35BE97FD-3CFE-4122-A695-699905B1F5F0}"/>
    <dgm:cxn modelId="{7A66CE43-E5A5-4687-A429-BBB3EFF590CC}" type="presOf" srcId="{BD98C552-3B6F-4EDA-A2DD-D8E0272DB343}" destId="{1172F006-FF54-4E31-B267-479C28D0ED21}" srcOrd="0" destOrd="0" presId="urn:microsoft.com/office/officeart/2005/8/layout/hProcess9"/>
    <dgm:cxn modelId="{A1AE1922-61C4-463F-8E35-F0DBD7658AD7}" type="presOf" srcId="{779DCAA4-FAF2-4363-AFA0-196972148DFD}" destId="{B34D1E44-DC57-48F2-BCB5-E43C1D565F08}" srcOrd="0" destOrd="0" presId="urn:microsoft.com/office/officeart/2005/8/layout/hProcess9"/>
    <dgm:cxn modelId="{FC2ACABA-E10D-4D12-8CD1-72D726CED19F}" srcId="{AF908899-9956-4A3B-9008-45DE4FD52987}" destId="{DCC7417F-D571-4FAA-8D50-EE8CEA598162}" srcOrd="1" destOrd="0" parTransId="{BF19F8B5-FB31-42B0-BEAA-86E3B09A2402}" sibTransId="{66CD22BF-40D9-4A9E-BACD-1DFEDB4464DD}"/>
    <dgm:cxn modelId="{AF8AE769-7121-4FF4-B293-8884591B5A89}" type="presOf" srcId="{FBDE3785-7139-4FD7-B31C-D09AE81ECDB3}" destId="{A4DC5587-EB8F-4BA6-AFDE-7CCBBCE6741E}" srcOrd="0" destOrd="0" presId="urn:microsoft.com/office/officeart/2005/8/layout/hProcess9"/>
    <dgm:cxn modelId="{EF4FB658-6312-4522-8855-68CD2DD9FE07}" type="presParOf" srcId="{F4E58506-5154-422A-A85B-CC8A8F83A976}" destId="{E4BB0FD7-F2A3-4842-BD0F-6B40E2E629B1}" srcOrd="0" destOrd="0" presId="urn:microsoft.com/office/officeart/2005/8/layout/hProcess9"/>
    <dgm:cxn modelId="{27397523-CD85-4319-AEFC-4A7C2EAEAEF1}" type="presParOf" srcId="{F4E58506-5154-422A-A85B-CC8A8F83A976}" destId="{97342AFC-E281-4D62-8AF6-787EDBBBFEB4}" srcOrd="1" destOrd="0" presId="urn:microsoft.com/office/officeart/2005/8/layout/hProcess9"/>
    <dgm:cxn modelId="{FD1EFE49-47C4-45B1-AC61-147F8E56B2F1}" type="presParOf" srcId="{97342AFC-E281-4D62-8AF6-787EDBBBFEB4}" destId="{6B8235AB-5FB5-4DBC-87A1-F51AC47088C2}" srcOrd="0" destOrd="0" presId="urn:microsoft.com/office/officeart/2005/8/layout/hProcess9"/>
    <dgm:cxn modelId="{9A3C0552-CEC6-43A5-B43D-5A02196685F0}" type="presParOf" srcId="{97342AFC-E281-4D62-8AF6-787EDBBBFEB4}" destId="{82C8A6E1-D895-4CE2-9735-C2766793FDA4}" srcOrd="1" destOrd="0" presId="urn:microsoft.com/office/officeart/2005/8/layout/hProcess9"/>
    <dgm:cxn modelId="{257BCAA3-B975-4B20-96A5-CF3E84B7C7C7}" type="presParOf" srcId="{97342AFC-E281-4D62-8AF6-787EDBBBFEB4}" destId="{45C13401-CA58-46A4-851A-B07CCD498C59}" srcOrd="2" destOrd="0" presId="urn:microsoft.com/office/officeart/2005/8/layout/hProcess9"/>
    <dgm:cxn modelId="{AD08206D-F700-4BEF-9E28-057FBCA70367}" type="presParOf" srcId="{97342AFC-E281-4D62-8AF6-787EDBBBFEB4}" destId="{A3D11365-16BD-4890-91E9-3F52C02BFE92}" srcOrd="3" destOrd="0" presId="urn:microsoft.com/office/officeart/2005/8/layout/hProcess9"/>
    <dgm:cxn modelId="{CD715C8D-2D7E-44D2-A61E-CB04EEB37B6A}" type="presParOf" srcId="{97342AFC-E281-4D62-8AF6-787EDBBBFEB4}" destId="{47B317D8-32BE-4291-8272-FC8EB8A12861}" srcOrd="4" destOrd="0" presId="urn:microsoft.com/office/officeart/2005/8/layout/hProcess9"/>
    <dgm:cxn modelId="{B95D6463-5CB4-461A-B461-7828DE10F3C8}" type="presParOf" srcId="{97342AFC-E281-4D62-8AF6-787EDBBBFEB4}" destId="{867CA3C7-49FC-4640-8A94-C3B6F52A6C2C}" srcOrd="5" destOrd="0" presId="urn:microsoft.com/office/officeart/2005/8/layout/hProcess9"/>
    <dgm:cxn modelId="{CB2FB26C-B91B-4536-BECC-012F469546F0}" type="presParOf" srcId="{97342AFC-E281-4D62-8AF6-787EDBBBFEB4}" destId="{A4DC5587-EB8F-4BA6-AFDE-7CCBBCE6741E}" srcOrd="6" destOrd="0" presId="urn:microsoft.com/office/officeart/2005/8/layout/hProcess9"/>
    <dgm:cxn modelId="{CF62BE8C-1251-4537-A9FB-D4A1330B288A}" type="presParOf" srcId="{97342AFC-E281-4D62-8AF6-787EDBBBFEB4}" destId="{29C5D8B8-91FC-42E2-A2D7-F29EFAD1C3F6}" srcOrd="7" destOrd="0" presId="urn:microsoft.com/office/officeart/2005/8/layout/hProcess9"/>
    <dgm:cxn modelId="{5956CD5A-4154-4984-B699-EB6BCDE2622A}" type="presParOf" srcId="{97342AFC-E281-4D62-8AF6-787EDBBBFEB4}" destId="{1172F006-FF54-4E31-B267-479C28D0ED21}" srcOrd="8" destOrd="0" presId="urn:microsoft.com/office/officeart/2005/8/layout/hProcess9"/>
    <dgm:cxn modelId="{C2109EA8-0138-4F0F-8F77-DB3F802790D3}" type="presParOf" srcId="{97342AFC-E281-4D62-8AF6-787EDBBBFEB4}" destId="{0243BDD4-89DE-4A48-93ED-39A9AA3CD60C}" srcOrd="9" destOrd="0" presId="urn:microsoft.com/office/officeart/2005/8/layout/hProcess9"/>
    <dgm:cxn modelId="{0E294244-BCB1-46DE-880C-BD1AA7E09BDF}" type="presParOf" srcId="{97342AFC-E281-4D62-8AF6-787EDBBBFEB4}" destId="{C2C21ECB-7F80-4DA3-B773-E429F8F874ED}" srcOrd="10" destOrd="0" presId="urn:microsoft.com/office/officeart/2005/8/layout/hProcess9"/>
    <dgm:cxn modelId="{79CF75DA-169F-492E-8D8D-01B0E34D7394}" type="presParOf" srcId="{97342AFC-E281-4D62-8AF6-787EDBBBFEB4}" destId="{74A9C68F-473D-4CE7-8896-1B497350317E}" srcOrd="11" destOrd="0" presId="urn:microsoft.com/office/officeart/2005/8/layout/hProcess9"/>
    <dgm:cxn modelId="{7CD9CB7C-8E28-4E10-85F8-6FD6027017EE}" type="presParOf" srcId="{97342AFC-E281-4D62-8AF6-787EDBBBFEB4}" destId="{B34D1E44-DC57-48F2-BCB5-E43C1D565F08}"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A70F763-E3E8-4FBA-BA41-21E0978ABDCE}"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1238334A-1599-4DC6-AB46-7E691563AAC2}">
      <dgm:prSet phldrT="[Text]"/>
      <dgm:spPr/>
      <dgm:t>
        <a:bodyPr/>
        <a:lstStyle/>
        <a:p>
          <a:r>
            <a:rPr lang="en-US" dirty="0"/>
            <a:t>Privacy</a:t>
          </a:r>
        </a:p>
      </dgm:t>
    </dgm:pt>
    <dgm:pt modelId="{07ED0575-7AE1-4380-BB2F-4B6CD56D00CD}" type="parTrans" cxnId="{23C4BD07-3D39-4E50-B3EC-D8E5C1E8594C}">
      <dgm:prSet/>
      <dgm:spPr/>
      <dgm:t>
        <a:bodyPr/>
        <a:lstStyle/>
        <a:p>
          <a:endParaRPr lang="en-US"/>
        </a:p>
      </dgm:t>
    </dgm:pt>
    <dgm:pt modelId="{8C5E7377-2D8C-4727-A2F3-2B79E90A903E}" type="sibTrans" cxnId="{23C4BD07-3D39-4E50-B3EC-D8E5C1E8594C}">
      <dgm:prSet/>
      <dgm:spPr/>
      <dgm:t>
        <a:bodyPr/>
        <a:lstStyle/>
        <a:p>
          <a:endParaRPr lang="en-US"/>
        </a:p>
      </dgm:t>
    </dgm:pt>
    <dgm:pt modelId="{6952165F-F2B4-4F7B-9DCF-C39E73A95390}">
      <dgm:prSet phldrT="[Text]"/>
      <dgm:spPr/>
      <dgm:t>
        <a:bodyPr/>
        <a:lstStyle/>
        <a:p>
          <a:r>
            <a:rPr lang="en-US" dirty="0"/>
            <a:t>Confidentiality</a:t>
          </a:r>
        </a:p>
      </dgm:t>
    </dgm:pt>
    <dgm:pt modelId="{E60C6079-FAAE-4D20-9D6B-3E9CCBBB3E88}" type="parTrans" cxnId="{BE4E83EF-D5BB-49EC-AC88-C888967CB9CB}">
      <dgm:prSet/>
      <dgm:spPr/>
      <dgm:t>
        <a:bodyPr/>
        <a:lstStyle/>
        <a:p>
          <a:endParaRPr lang="en-US"/>
        </a:p>
      </dgm:t>
    </dgm:pt>
    <dgm:pt modelId="{E2F4A5C8-5841-4BEA-8B74-B07AB0717F7E}" type="sibTrans" cxnId="{BE4E83EF-D5BB-49EC-AC88-C888967CB9CB}">
      <dgm:prSet/>
      <dgm:spPr/>
      <dgm:t>
        <a:bodyPr/>
        <a:lstStyle/>
        <a:p>
          <a:endParaRPr lang="en-US"/>
        </a:p>
      </dgm:t>
    </dgm:pt>
    <dgm:pt modelId="{9F06DC0E-7295-4F17-B515-50201A9294FB}">
      <dgm:prSet phldrT="[Text]"/>
      <dgm:spPr/>
      <dgm:t>
        <a:bodyPr/>
        <a:lstStyle/>
        <a:p>
          <a:r>
            <a:rPr lang="en-US" dirty="0"/>
            <a:t>Unauthorized</a:t>
          </a:r>
        </a:p>
      </dgm:t>
    </dgm:pt>
    <dgm:pt modelId="{D0862E40-0B59-4B81-B12C-193A86E60820}" type="parTrans" cxnId="{B8350DFD-69B7-4DB9-B738-D139E8C7B3BC}">
      <dgm:prSet/>
      <dgm:spPr/>
      <dgm:t>
        <a:bodyPr/>
        <a:lstStyle/>
        <a:p>
          <a:endParaRPr lang="en-US"/>
        </a:p>
      </dgm:t>
    </dgm:pt>
    <dgm:pt modelId="{95B1D216-D0CB-4971-95E4-10E758015A27}" type="sibTrans" cxnId="{B8350DFD-69B7-4DB9-B738-D139E8C7B3BC}">
      <dgm:prSet/>
      <dgm:spPr/>
      <dgm:t>
        <a:bodyPr/>
        <a:lstStyle/>
        <a:p>
          <a:endParaRPr lang="en-US"/>
        </a:p>
      </dgm:t>
    </dgm:pt>
    <dgm:pt modelId="{07D71270-0985-4424-B8FC-AF499780730D}">
      <dgm:prSet phldrT="[Text]"/>
      <dgm:spPr/>
      <dgm:t>
        <a:bodyPr/>
        <a:lstStyle/>
        <a:p>
          <a:r>
            <a:rPr lang="en-US" dirty="0"/>
            <a:t>Anonymity</a:t>
          </a:r>
        </a:p>
      </dgm:t>
    </dgm:pt>
    <dgm:pt modelId="{98D28691-4B37-4287-8462-1F787BD7702D}" type="parTrans" cxnId="{24ED717D-9478-43D3-AEAF-7416A7EE59EE}">
      <dgm:prSet/>
      <dgm:spPr/>
      <dgm:t>
        <a:bodyPr/>
        <a:lstStyle/>
        <a:p>
          <a:endParaRPr lang="en-US"/>
        </a:p>
      </dgm:t>
    </dgm:pt>
    <dgm:pt modelId="{445979A0-2BF1-4AE3-BCA0-17CA04AB6AFB}" type="sibTrans" cxnId="{24ED717D-9478-43D3-AEAF-7416A7EE59EE}">
      <dgm:prSet/>
      <dgm:spPr/>
      <dgm:t>
        <a:bodyPr/>
        <a:lstStyle/>
        <a:p>
          <a:endParaRPr lang="en-US"/>
        </a:p>
      </dgm:t>
    </dgm:pt>
    <dgm:pt modelId="{D5B21C03-0762-4CA8-B094-BA103A292453}">
      <dgm:prSet phldrT="[Text]"/>
      <dgm:spPr/>
      <dgm:t>
        <a:bodyPr/>
        <a:lstStyle/>
        <a:p>
          <a:r>
            <a:rPr lang="en-US" dirty="0"/>
            <a:t>HIPPA Regulations</a:t>
          </a:r>
        </a:p>
      </dgm:t>
    </dgm:pt>
    <dgm:pt modelId="{7E8A690A-F7AF-4FF1-8A37-94D07344D941}" type="parTrans" cxnId="{49A89226-A2DC-4CB1-81C3-E4548A1E85B6}">
      <dgm:prSet/>
      <dgm:spPr/>
      <dgm:t>
        <a:bodyPr/>
        <a:lstStyle/>
        <a:p>
          <a:endParaRPr lang="en-US"/>
        </a:p>
      </dgm:t>
    </dgm:pt>
    <dgm:pt modelId="{6BB6C804-6083-4FE6-9354-43B0D85529C3}" type="sibTrans" cxnId="{49A89226-A2DC-4CB1-81C3-E4548A1E85B6}">
      <dgm:prSet/>
      <dgm:spPr/>
      <dgm:t>
        <a:bodyPr/>
        <a:lstStyle/>
        <a:p>
          <a:endParaRPr lang="en-US"/>
        </a:p>
      </dgm:t>
    </dgm:pt>
    <dgm:pt modelId="{B985C523-69BF-4A06-B8E5-356C14EAA966}">
      <dgm:prSet phldrT="[Text]"/>
      <dgm:spPr/>
      <dgm:t>
        <a:bodyPr/>
        <a:lstStyle/>
        <a:p>
          <a:r>
            <a:rPr lang="en-US" dirty="0"/>
            <a:t>Proprietary data</a:t>
          </a:r>
        </a:p>
      </dgm:t>
    </dgm:pt>
    <dgm:pt modelId="{E1928007-C576-471A-9450-5F6A7DCD1100}" type="parTrans" cxnId="{9C13A852-5332-4D9B-819A-5F018D023669}">
      <dgm:prSet/>
      <dgm:spPr/>
      <dgm:t>
        <a:bodyPr/>
        <a:lstStyle/>
        <a:p>
          <a:endParaRPr lang="en-US"/>
        </a:p>
      </dgm:t>
    </dgm:pt>
    <dgm:pt modelId="{69971B42-22DE-48F7-86E9-FE9D4C44CBF3}" type="sibTrans" cxnId="{9C13A852-5332-4D9B-819A-5F018D023669}">
      <dgm:prSet/>
      <dgm:spPr/>
      <dgm:t>
        <a:bodyPr/>
        <a:lstStyle/>
        <a:p>
          <a:endParaRPr lang="en-US"/>
        </a:p>
      </dgm:t>
    </dgm:pt>
    <dgm:pt modelId="{1F9BEED0-3F0B-47DA-A51E-12DEC404C031}">
      <dgm:prSet phldrT="[Text]"/>
      <dgm:spPr/>
      <dgm:t>
        <a:bodyPr/>
        <a:lstStyle/>
        <a:p>
          <a:r>
            <a:rPr lang="en-US" dirty="0"/>
            <a:t>Copyright</a:t>
          </a:r>
        </a:p>
      </dgm:t>
    </dgm:pt>
    <dgm:pt modelId="{1093F231-B9E3-477B-B7FB-20D3530FFDD8}" type="parTrans" cxnId="{6CF57F21-9336-41AD-8262-BB08860D74E5}">
      <dgm:prSet/>
      <dgm:spPr/>
      <dgm:t>
        <a:bodyPr/>
        <a:lstStyle/>
        <a:p>
          <a:endParaRPr lang="en-US"/>
        </a:p>
      </dgm:t>
    </dgm:pt>
    <dgm:pt modelId="{2798F338-9C24-4222-85D0-AE58B31B1A9E}" type="sibTrans" cxnId="{6CF57F21-9336-41AD-8262-BB08860D74E5}">
      <dgm:prSet/>
      <dgm:spPr/>
      <dgm:t>
        <a:bodyPr/>
        <a:lstStyle/>
        <a:p>
          <a:endParaRPr lang="en-US"/>
        </a:p>
      </dgm:t>
    </dgm:pt>
    <dgm:pt modelId="{57BD72CF-723A-4D2E-A3F2-3CF1E95C8761}">
      <dgm:prSet phldrT="[Text]"/>
      <dgm:spPr/>
      <dgm:t>
        <a:bodyPr/>
        <a:lstStyle/>
        <a:p>
          <a:r>
            <a:rPr lang="en-US" dirty="0"/>
            <a:t>Data ownership-Data on webpages, PDFs, images etc.</a:t>
          </a:r>
        </a:p>
      </dgm:t>
    </dgm:pt>
    <dgm:pt modelId="{7F7178F3-FE9C-4EB6-826C-6AC523DBD245}" type="parTrans" cxnId="{420089FA-D77D-4484-BB46-B23F9F69FFCA}">
      <dgm:prSet/>
      <dgm:spPr/>
      <dgm:t>
        <a:bodyPr/>
        <a:lstStyle/>
        <a:p>
          <a:endParaRPr lang="en-US"/>
        </a:p>
      </dgm:t>
    </dgm:pt>
    <dgm:pt modelId="{2FA9ECCB-C6C9-4D76-8BA5-4475DEF88853}" type="sibTrans" cxnId="{420089FA-D77D-4484-BB46-B23F9F69FFCA}">
      <dgm:prSet/>
      <dgm:spPr/>
      <dgm:t>
        <a:bodyPr/>
        <a:lstStyle/>
        <a:p>
          <a:endParaRPr lang="en-US"/>
        </a:p>
      </dgm:t>
    </dgm:pt>
    <dgm:pt modelId="{F46113D4-8A02-484C-A6D7-F40DA6B005C1}">
      <dgm:prSet phldrT="[Text]"/>
      <dgm:spPr/>
      <dgm:t>
        <a:bodyPr/>
        <a:lstStyle/>
        <a:p>
          <a:r>
            <a:rPr lang="en-US" dirty="0"/>
            <a:t>Sources not designed for sharing</a:t>
          </a:r>
        </a:p>
      </dgm:t>
    </dgm:pt>
    <dgm:pt modelId="{8EF4C818-45BF-4AEF-B8F3-61B82F43AC1E}" type="parTrans" cxnId="{C7FCC01F-1782-497F-AFDA-D2F3BDEDE058}">
      <dgm:prSet/>
      <dgm:spPr/>
      <dgm:t>
        <a:bodyPr/>
        <a:lstStyle/>
        <a:p>
          <a:endParaRPr lang="en-US"/>
        </a:p>
      </dgm:t>
    </dgm:pt>
    <dgm:pt modelId="{AB195768-975E-451B-9794-212451FEB855}" type="sibTrans" cxnId="{C7FCC01F-1782-497F-AFDA-D2F3BDEDE058}">
      <dgm:prSet/>
      <dgm:spPr/>
      <dgm:t>
        <a:bodyPr/>
        <a:lstStyle/>
        <a:p>
          <a:endParaRPr lang="en-US"/>
        </a:p>
      </dgm:t>
    </dgm:pt>
    <dgm:pt modelId="{DDD3507A-6E20-4D61-A195-004806A69965}">
      <dgm:prSet phldrT="[Text]"/>
      <dgm:spPr/>
      <dgm:t>
        <a:bodyPr/>
        <a:lstStyle/>
        <a:p>
          <a:r>
            <a:rPr lang="en-US" dirty="0"/>
            <a:t>Use may violate copyright</a:t>
          </a:r>
        </a:p>
      </dgm:t>
    </dgm:pt>
    <dgm:pt modelId="{3DD42FAB-B1D9-47B4-BD0F-3A2CA91C4768}" type="parTrans" cxnId="{63A4B176-96FE-4B74-B7C7-9F367ECE8DF4}">
      <dgm:prSet/>
      <dgm:spPr/>
      <dgm:t>
        <a:bodyPr/>
        <a:lstStyle/>
        <a:p>
          <a:endParaRPr lang="en-US"/>
        </a:p>
      </dgm:t>
    </dgm:pt>
    <dgm:pt modelId="{9B33CEDB-4C09-44B0-BC80-DC32EE1168A5}" type="sibTrans" cxnId="{63A4B176-96FE-4B74-B7C7-9F367ECE8DF4}">
      <dgm:prSet/>
      <dgm:spPr/>
      <dgm:t>
        <a:bodyPr/>
        <a:lstStyle/>
        <a:p>
          <a:endParaRPr lang="en-US"/>
        </a:p>
      </dgm:t>
    </dgm:pt>
    <dgm:pt modelId="{D58432D2-4E11-4E0C-97D4-BA28E7E5F693}" type="pres">
      <dgm:prSet presAssocID="{BA70F763-E3E8-4FBA-BA41-21E0978ABDCE}" presName="theList" presStyleCnt="0">
        <dgm:presLayoutVars>
          <dgm:dir/>
          <dgm:animLvl val="lvl"/>
          <dgm:resizeHandles val="exact"/>
        </dgm:presLayoutVars>
      </dgm:prSet>
      <dgm:spPr/>
      <dgm:t>
        <a:bodyPr/>
        <a:lstStyle/>
        <a:p>
          <a:endParaRPr lang="en-US"/>
        </a:p>
      </dgm:t>
    </dgm:pt>
    <dgm:pt modelId="{55CEF8DD-89D8-43DA-A910-4B526FEAA0E7}" type="pres">
      <dgm:prSet presAssocID="{1238334A-1599-4DC6-AB46-7E691563AAC2}" presName="compNode" presStyleCnt="0"/>
      <dgm:spPr/>
    </dgm:pt>
    <dgm:pt modelId="{E53765EF-EFE7-4B80-817B-FEEF45B18ECB}" type="pres">
      <dgm:prSet presAssocID="{1238334A-1599-4DC6-AB46-7E691563AAC2}" presName="aNode" presStyleLbl="bgShp" presStyleIdx="0" presStyleCnt="3"/>
      <dgm:spPr/>
      <dgm:t>
        <a:bodyPr/>
        <a:lstStyle/>
        <a:p>
          <a:endParaRPr lang="en-US"/>
        </a:p>
      </dgm:t>
    </dgm:pt>
    <dgm:pt modelId="{AA9AE78C-ADAE-486A-BE8B-DC248BE45914}" type="pres">
      <dgm:prSet presAssocID="{1238334A-1599-4DC6-AB46-7E691563AAC2}" presName="textNode" presStyleLbl="bgShp" presStyleIdx="0" presStyleCnt="3"/>
      <dgm:spPr/>
      <dgm:t>
        <a:bodyPr/>
        <a:lstStyle/>
        <a:p>
          <a:endParaRPr lang="en-US"/>
        </a:p>
      </dgm:t>
    </dgm:pt>
    <dgm:pt modelId="{858C9ADF-9DFF-4EFA-9F0E-3966F21F7489}" type="pres">
      <dgm:prSet presAssocID="{1238334A-1599-4DC6-AB46-7E691563AAC2}" presName="compChildNode" presStyleCnt="0"/>
      <dgm:spPr/>
    </dgm:pt>
    <dgm:pt modelId="{292BA062-07D7-4209-A5CA-7C33B39F18BC}" type="pres">
      <dgm:prSet presAssocID="{1238334A-1599-4DC6-AB46-7E691563AAC2}" presName="theInnerList" presStyleCnt="0"/>
      <dgm:spPr/>
    </dgm:pt>
    <dgm:pt modelId="{94D285EB-7F9A-4D41-88B4-643339BCAD7D}" type="pres">
      <dgm:prSet presAssocID="{6952165F-F2B4-4F7B-9DCF-C39E73A95390}" presName="childNode" presStyleLbl="node1" presStyleIdx="0" presStyleCnt="7">
        <dgm:presLayoutVars>
          <dgm:bulletEnabled val="1"/>
        </dgm:presLayoutVars>
      </dgm:prSet>
      <dgm:spPr/>
      <dgm:t>
        <a:bodyPr/>
        <a:lstStyle/>
        <a:p>
          <a:endParaRPr lang="en-US"/>
        </a:p>
      </dgm:t>
    </dgm:pt>
    <dgm:pt modelId="{117E04B0-5D9F-47E9-95E9-D8585BE3DB9D}" type="pres">
      <dgm:prSet presAssocID="{6952165F-F2B4-4F7B-9DCF-C39E73A95390}" presName="aSpace2" presStyleCnt="0"/>
      <dgm:spPr/>
    </dgm:pt>
    <dgm:pt modelId="{378B3C7A-8FF6-4E44-B353-4C8CE14C46D2}" type="pres">
      <dgm:prSet presAssocID="{9F06DC0E-7295-4F17-B515-50201A9294FB}" presName="childNode" presStyleLbl="node1" presStyleIdx="1" presStyleCnt="7">
        <dgm:presLayoutVars>
          <dgm:bulletEnabled val="1"/>
        </dgm:presLayoutVars>
      </dgm:prSet>
      <dgm:spPr/>
      <dgm:t>
        <a:bodyPr/>
        <a:lstStyle/>
        <a:p>
          <a:endParaRPr lang="en-US"/>
        </a:p>
      </dgm:t>
    </dgm:pt>
    <dgm:pt modelId="{B2B15160-148C-410B-93DE-08D55BDE8A56}" type="pres">
      <dgm:prSet presAssocID="{9F06DC0E-7295-4F17-B515-50201A9294FB}" presName="aSpace2" presStyleCnt="0"/>
      <dgm:spPr/>
    </dgm:pt>
    <dgm:pt modelId="{5F5B548F-7C98-4C8F-B525-8F1A89406C8E}" type="pres">
      <dgm:prSet presAssocID="{F46113D4-8A02-484C-A6D7-F40DA6B005C1}" presName="childNode" presStyleLbl="node1" presStyleIdx="2" presStyleCnt="7">
        <dgm:presLayoutVars>
          <dgm:bulletEnabled val="1"/>
        </dgm:presLayoutVars>
      </dgm:prSet>
      <dgm:spPr/>
      <dgm:t>
        <a:bodyPr/>
        <a:lstStyle/>
        <a:p>
          <a:endParaRPr lang="en-US"/>
        </a:p>
      </dgm:t>
    </dgm:pt>
    <dgm:pt modelId="{C517BC11-72E2-43A3-A3AA-A729759EFE91}" type="pres">
      <dgm:prSet presAssocID="{1238334A-1599-4DC6-AB46-7E691563AAC2}" presName="aSpace" presStyleCnt="0"/>
      <dgm:spPr/>
    </dgm:pt>
    <dgm:pt modelId="{A1A99B64-0943-4192-8D06-ABE62872BD35}" type="pres">
      <dgm:prSet presAssocID="{07D71270-0985-4424-B8FC-AF499780730D}" presName="compNode" presStyleCnt="0"/>
      <dgm:spPr/>
    </dgm:pt>
    <dgm:pt modelId="{5F4CF4A4-3282-4338-B872-950AB8A935F0}" type="pres">
      <dgm:prSet presAssocID="{07D71270-0985-4424-B8FC-AF499780730D}" presName="aNode" presStyleLbl="bgShp" presStyleIdx="1" presStyleCnt="3"/>
      <dgm:spPr/>
      <dgm:t>
        <a:bodyPr/>
        <a:lstStyle/>
        <a:p>
          <a:endParaRPr lang="en-US"/>
        </a:p>
      </dgm:t>
    </dgm:pt>
    <dgm:pt modelId="{399C534A-1672-4698-9075-697CEEEB3609}" type="pres">
      <dgm:prSet presAssocID="{07D71270-0985-4424-B8FC-AF499780730D}" presName="textNode" presStyleLbl="bgShp" presStyleIdx="1" presStyleCnt="3"/>
      <dgm:spPr/>
      <dgm:t>
        <a:bodyPr/>
        <a:lstStyle/>
        <a:p>
          <a:endParaRPr lang="en-US"/>
        </a:p>
      </dgm:t>
    </dgm:pt>
    <dgm:pt modelId="{2D0EE483-0AA9-4924-B60B-53DBF0FA6EA5}" type="pres">
      <dgm:prSet presAssocID="{07D71270-0985-4424-B8FC-AF499780730D}" presName="compChildNode" presStyleCnt="0"/>
      <dgm:spPr/>
    </dgm:pt>
    <dgm:pt modelId="{1947BCF2-08B1-4220-B0B7-413F3682D3C3}" type="pres">
      <dgm:prSet presAssocID="{07D71270-0985-4424-B8FC-AF499780730D}" presName="theInnerList" presStyleCnt="0"/>
      <dgm:spPr/>
    </dgm:pt>
    <dgm:pt modelId="{5C10655F-9E02-45F2-ABBF-A1077D63513E}" type="pres">
      <dgm:prSet presAssocID="{D5B21C03-0762-4CA8-B094-BA103A292453}" presName="childNode" presStyleLbl="node1" presStyleIdx="3" presStyleCnt="7">
        <dgm:presLayoutVars>
          <dgm:bulletEnabled val="1"/>
        </dgm:presLayoutVars>
      </dgm:prSet>
      <dgm:spPr/>
      <dgm:t>
        <a:bodyPr/>
        <a:lstStyle/>
        <a:p>
          <a:endParaRPr lang="en-US"/>
        </a:p>
      </dgm:t>
    </dgm:pt>
    <dgm:pt modelId="{AB1D2A51-9866-453F-B83F-28E8BE6643DD}" type="pres">
      <dgm:prSet presAssocID="{D5B21C03-0762-4CA8-B094-BA103A292453}" presName="aSpace2" presStyleCnt="0"/>
      <dgm:spPr/>
    </dgm:pt>
    <dgm:pt modelId="{277ABC1C-F749-4316-8A5A-822BF6C6F38E}" type="pres">
      <dgm:prSet presAssocID="{B985C523-69BF-4A06-B8E5-356C14EAA966}" presName="childNode" presStyleLbl="node1" presStyleIdx="4" presStyleCnt="7">
        <dgm:presLayoutVars>
          <dgm:bulletEnabled val="1"/>
        </dgm:presLayoutVars>
      </dgm:prSet>
      <dgm:spPr/>
      <dgm:t>
        <a:bodyPr/>
        <a:lstStyle/>
        <a:p>
          <a:endParaRPr lang="en-US"/>
        </a:p>
      </dgm:t>
    </dgm:pt>
    <dgm:pt modelId="{7AB0A585-0CA8-4EC5-9D3E-8D06BAC128C5}" type="pres">
      <dgm:prSet presAssocID="{07D71270-0985-4424-B8FC-AF499780730D}" presName="aSpace" presStyleCnt="0"/>
      <dgm:spPr/>
    </dgm:pt>
    <dgm:pt modelId="{022A86D2-D4E2-4F80-A950-81AAF854DAE0}" type="pres">
      <dgm:prSet presAssocID="{1F9BEED0-3F0B-47DA-A51E-12DEC404C031}" presName="compNode" presStyleCnt="0"/>
      <dgm:spPr/>
    </dgm:pt>
    <dgm:pt modelId="{408E5FAE-7918-4223-9FE6-F845042174AB}" type="pres">
      <dgm:prSet presAssocID="{1F9BEED0-3F0B-47DA-A51E-12DEC404C031}" presName="aNode" presStyleLbl="bgShp" presStyleIdx="2" presStyleCnt="3"/>
      <dgm:spPr/>
      <dgm:t>
        <a:bodyPr/>
        <a:lstStyle/>
        <a:p>
          <a:endParaRPr lang="en-US"/>
        </a:p>
      </dgm:t>
    </dgm:pt>
    <dgm:pt modelId="{41BA6916-A263-4A49-B250-FE1CBD7A4926}" type="pres">
      <dgm:prSet presAssocID="{1F9BEED0-3F0B-47DA-A51E-12DEC404C031}" presName="textNode" presStyleLbl="bgShp" presStyleIdx="2" presStyleCnt="3"/>
      <dgm:spPr/>
      <dgm:t>
        <a:bodyPr/>
        <a:lstStyle/>
        <a:p>
          <a:endParaRPr lang="en-US"/>
        </a:p>
      </dgm:t>
    </dgm:pt>
    <dgm:pt modelId="{E30BBD7F-3E1D-4D5B-B718-CDD5E4A8B8D2}" type="pres">
      <dgm:prSet presAssocID="{1F9BEED0-3F0B-47DA-A51E-12DEC404C031}" presName="compChildNode" presStyleCnt="0"/>
      <dgm:spPr/>
    </dgm:pt>
    <dgm:pt modelId="{67D0F991-9898-4566-8E7A-24CA9E89974A}" type="pres">
      <dgm:prSet presAssocID="{1F9BEED0-3F0B-47DA-A51E-12DEC404C031}" presName="theInnerList" presStyleCnt="0"/>
      <dgm:spPr/>
    </dgm:pt>
    <dgm:pt modelId="{64A0644D-03EA-4E65-AB56-157873AD7B41}" type="pres">
      <dgm:prSet presAssocID="{57BD72CF-723A-4D2E-A3F2-3CF1E95C8761}" presName="childNode" presStyleLbl="node1" presStyleIdx="5" presStyleCnt="7">
        <dgm:presLayoutVars>
          <dgm:bulletEnabled val="1"/>
        </dgm:presLayoutVars>
      </dgm:prSet>
      <dgm:spPr/>
      <dgm:t>
        <a:bodyPr/>
        <a:lstStyle/>
        <a:p>
          <a:endParaRPr lang="en-US"/>
        </a:p>
      </dgm:t>
    </dgm:pt>
    <dgm:pt modelId="{EC9958C2-5C21-42FA-8AF3-16873C92DE30}" type="pres">
      <dgm:prSet presAssocID="{57BD72CF-723A-4D2E-A3F2-3CF1E95C8761}" presName="aSpace2" presStyleCnt="0"/>
      <dgm:spPr/>
    </dgm:pt>
    <dgm:pt modelId="{ECB0063F-4016-44D9-B928-9A680C070B91}" type="pres">
      <dgm:prSet presAssocID="{DDD3507A-6E20-4D61-A195-004806A69965}" presName="childNode" presStyleLbl="node1" presStyleIdx="6" presStyleCnt="7">
        <dgm:presLayoutVars>
          <dgm:bulletEnabled val="1"/>
        </dgm:presLayoutVars>
      </dgm:prSet>
      <dgm:spPr/>
      <dgm:t>
        <a:bodyPr/>
        <a:lstStyle/>
        <a:p>
          <a:endParaRPr lang="en-US"/>
        </a:p>
      </dgm:t>
    </dgm:pt>
  </dgm:ptLst>
  <dgm:cxnLst>
    <dgm:cxn modelId="{680241BC-2CFF-489E-B526-EF9B79F75285}" type="presOf" srcId="{1F9BEED0-3F0B-47DA-A51E-12DEC404C031}" destId="{41BA6916-A263-4A49-B250-FE1CBD7A4926}" srcOrd="1" destOrd="0" presId="urn:microsoft.com/office/officeart/2005/8/layout/lProcess2"/>
    <dgm:cxn modelId="{4DDB8A63-450C-49DC-ADCD-219A1AB07649}" type="presOf" srcId="{D5B21C03-0762-4CA8-B094-BA103A292453}" destId="{5C10655F-9E02-45F2-ABBF-A1077D63513E}" srcOrd="0" destOrd="0" presId="urn:microsoft.com/office/officeart/2005/8/layout/lProcess2"/>
    <dgm:cxn modelId="{9C13A852-5332-4D9B-819A-5F018D023669}" srcId="{07D71270-0985-4424-B8FC-AF499780730D}" destId="{B985C523-69BF-4A06-B8E5-356C14EAA966}" srcOrd="1" destOrd="0" parTransId="{E1928007-C576-471A-9450-5F6A7DCD1100}" sibTransId="{69971B42-22DE-48F7-86E9-FE9D4C44CBF3}"/>
    <dgm:cxn modelId="{BE4E83EF-D5BB-49EC-AC88-C888967CB9CB}" srcId="{1238334A-1599-4DC6-AB46-7E691563AAC2}" destId="{6952165F-F2B4-4F7B-9DCF-C39E73A95390}" srcOrd="0" destOrd="0" parTransId="{E60C6079-FAAE-4D20-9D6B-3E9CCBBB3E88}" sibTransId="{E2F4A5C8-5841-4BEA-8B74-B07AB0717F7E}"/>
    <dgm:cxn modelId="{EA56216B-0811-4CD4-8389-43D9C5C9C010}" type="presOf" srcId="{07D71270-0985-4424-B8FC-AF499780730D}" destId="{5F4CF4A4-3282-4338-B872-950AB8A935F0}" srcOrd="0" destOrd="0" presId="urn:microsoft.com/office/officeart/2005/8/layout/lProcess2"/>
    <dgm:cxn modelId="{31B1D080-E243-4EDC-8EA8-2B87B340AAF6}" type="presOf" srcId="{9F06DC0E-7295-4F17-B515-50201A9294FB}" destId="{378B3C7A-8FF6-4E44-B353-4C8CE14C46D2}" srcOrd="0" destOrd="0" presId="urn:microsoft.com/office/officeart/2005/8/layout/lProcess2"/>
    <dgm:cxn modelId="{5CF9087E-2478-43C4-91E1-64BDB649A4E6}" type="presOf" srcId="{1F9BEED0-3F0B-47DA-A51E-12DEC404C031}" destId="{408E5FAE-7918-4223-9FE6-F845042174AB}" srcOrd="0" destOrd="0" presId="urn:microsoft.com/office/officeart/2005/8/layout/lProcess2"/>
    <dgm:cxn modelId="{23B13627-400F-4F98-8213-962EED78A28C}" type="presOf" srcId="{DDD3507A-6E20-4D61-A195-004806A69965}" destId="{ECB0063F-4016-44D9-B928-9A680C070B91}" srcOrd="0" destOrd="0" presId="urn:microsoft.com/office/officeart/2005/8/layout/lProcess2"/>
    <dgm:cxn modelId="{420089FA-D77D-4484-BB46-B23F9F69FFCA}" srcId="{1F9BEED0-3F0B-47DA-A51E-12DEC404C031}" destId="{57BD72CF-723A-4D2E-A3F2-3CF1E95C8761}" srcOrd="0" destOrd="0" parTransId="{7F7178F3-FE9C-4EB6-826C-6AC523DBD245}" sibTransId="{2FA9ECCB-C6C9-4D76-8BA5-4475DEF88853}"/>
    <dgm:cxn modelId="{23C4BD07-3D39-4E50-B3EC-D8E5C1E8594C}" srcId="{BA70F763-E3E8-4FBA-BA41-21E0978ABDCE}" destId="{1238334A-1599-4DC6-AB46-7E691563AAC2}" srcOrd="0" destOrd="0" parTransId="{07ED0575-7AE1-4380-BB2F-4B6CD56D00CD}" sibTransId="{8C5E7377-2D8C-4727-A2F3-2B79E90A903E}"/>
    <dgm:cxn modelId="{D5E388FA-BE3A-41B7-99F7-A7D7C5756904}" type="presOf" srcId="{6952165F-F2B4-4F7B-9DCF-C39E73A95390}" destId="{94D285EB-7F9A-4D41-88B4-643339BCAD7D}" srcOrd="0" destOrd="0" presId="urn:microsoft.com/office/officeart/2005/8/layout/lProcess2"/>
    <dgm:cxn modelId="{00992EE1-5D04-460B-96C9-90C6C7736930}" type="presOf" srcId="{F46113D4-8A02-484C-A6D7-F40DA6B005C1}" destId="{5F5B548F-7C98-4C8F-B525-8F1A89406C8E}" srcOrd="0" destOrd="0" presId="urn:microsoft.com/office/officeart/2005/8/layout/lProcess2"/>
    <dgm:cxn modelId="{AF5091A7-1070-4F5B-8179-CDA000A38431}" type="presOf" srcId="{1238334A-1599-4DC6-AB46-7E691563AAC2}" destId="{AA9AE78C-ADAE-486A-BE8B-DC248BE45914}" srcOrd="1" destOrd="0" presId="urn:microsoft.com/office/officeart/2005/8/layout/lProcess2"/>
    <dgm:cxn modelId="{24ED717D-9478-43D3-AEAF-7416A7EE59EE}" srcId="{BA70F763-E3E8-4FBA-BA41-21E0978ABDCE}" destId="{07D71270-0985-4424-B8FC-AF499780730D}" srcOrd="1" destOrd="0" parTransId="{98D28691-4B37-4287-8462-1F787BD7702D}" sibTransId="{445979A0-2BF1-4AE3-BCA0-17CA04AB6AFB}"/>
    <dgm:cxn modelId="{4B22B706-1A3B-4ED5-B857-6887FC4BD354}" type="presOf" srcId="{1238334A-1599-4DC6-AB46-7E691563AAC2}" destId="{E53765EF-EFE7-4B80-817B-FEEF45B18ECB}" srcOrd="0" destOrd="0" presId="urn:microsoft.com/office/officeart/2005/8/layout/lProcess2"/>
    <dgm:cxn modelId="{63A4B176-96FE-4B74-B7C7-9F367ECE8DF4}" srcId="{1F9BEED0-3F0B-47DA-A51E-12DEC404C031}" destId="{DDD3507A-6E20-4D61-A195-004806A69965}" srcOrd="1" destOrd="0" parTransId="{3DD42FAB-B1D9-47B4-BD0F-3A2CA91C4768}" sibTransId="{9B33CEDB-4C09-44B0-BC80-DC32EE1168A5}"/>
    <dgm:cxn modelId="{49A89226-A2DC-4CB1-81C3-E4548A1E85B6}" srcId="{07D71270-0985-4424-B8FC-AF499780730D}" destId="{D5B21C03-0762-4CA8-B094-BA103A292453}" srcOrd="0" destOrd="0" parTransId="{7E8A690A-F7AF-4FF1-8A37-94D07344D941}" sibTransId="{6BB6C804-6083-4FE6-9354-43B0D85529C3}"/>
    <dgm:cxn modelId="{1558E6FC-D7B6-463C-8EB2-9089FDAE836F}" type="presOf" srcId="{57BD72CF-723A-4D2E-A3F2-3CF1E95C8761}" destId="{64A0644D-03EA-4E65-AB56-157873AD7B41}" srcOrd="0" destOrd="0" presId="urn:microsoft.com/office/officeart/2005/8/layout/lProcess2"/>
    <dgm:cxn modelId="{567A93EC-4E2A-4F68-8C22-8CE285F8EF62}" type="presOf" srcId="{BA70F763-E3E8-4FBA-BA41-21E0978ABDCE}" destId="{D58432D2-4E11-4E0C-97D4-BA28E7E5F693}" srcOrd="0" destOrd="0" presId="urn:microsoft.com/office/officeart/2005/8/layout/lProcess2"/>
    <dgm:cxn modelId="{374B73D8-35EE-4F54-88B6-C5D8094D5EF3}" type="presOf" srcId="{07D71270-0985-4424-B8FC-AF499780730D}" destId="{399C534A-1672-4698-9075-697CEEEB3609}" srcOrd="1" destOrd="0" presId="urn:microsoft.com/office/officeart/2005/8/layout/lProcess2"/>
    <dgm:cxn modelId="{B64E4EBD-AF2A-4C58-AF92-6183FF452B70}" type="presOf" srcId="{B985C523-69BF-4A06-B8E5-356C14EAA966}" destId="{277ABC1C-F749-4316-8A5A-822BF6C6F38E}" srcOrd="0" destOrd="0" presId="urn:microsoft.com/office/officeart/2005/8/layout/lProcess2"/>
    <dgm:cxn modelId="{C7FCC01F-1782-497F-AFDA-D2F3BDEDE058}" srcId="{1238334A-1599-4DC6-AB46-7E691563AAC2}" destId="{F46113D4-8A02-484C-A6D7-F40DA6B005C1}" srcOrd="2" destOrd="0" parTransId="{8EF4C818-45BF-4AEF-B8F3-61B82F43AC1E}" sibTransId="{AB195768-975E-451B-9794-212451FEB855}"/>
    <dgm:cxn modelId="{6CF57F21-9336-41AD-8262-BB08860D74E5}" srcId="{BA70F763-E3E8-4FBA-BA41-21E0978ABDCE}" destId="{1F9BEED0-3F0B-47DA-A51E-12DEC404C031}" srcOrd="2" destOrd="0" parTransId="{1093F231-B9E3-477B-B7FB-20D3530FFDD8}" sibTransId="{2798F338-9C24-4222-85D0-AE58B31B1A9E}"/>
    <dgm:cxn modelId="{B8350DFD-69B7-4DB9-B738-D139E8C7B3BC}" srcId="{1238334A-1599-4DC6-AB46-7E691563AAC2}" destId="{9F06DC0E-7295-4F17-B515-50201A9294FB}" srcOrd="1" destOrd="0" parTransId="{D0862E40-0B59-4B81-B12C-193A86E60820}" sibTransId="{95B1D216-D0CB-4971-95E4-10E758015A27}"/>
    <dgm:cxn modelId="{50E8363D-6C4F-4109-9657-B44C10FF9A31}" type="presParOf" srcId="{D58432D2-4E11-4E0C-97D4-BA28E7E5F693}" destId="{55CEF8DD-89D8-43DA-A910-4B526FEAA0E7}" srcOrd="0" destOrd="0" presId="urn:microsoft.com/office/officeart/2005/8/layout/lProcess2"/>
    <dgm:cxn modelId="{A9C7A4C9-F029-4D6E-BD22-C79CD730E5B2}" type="presParOf" srcId="{55CEF8DD-89D8-43DA-A910-4B526FEAA0E7}" destId="{E53765EF-EFE7-4B80-817B-FEEF45B18ECB}" srcOrd="0" destOrd="0" presId="urn:microsoft.com/office/officeart/2005/8/layout/lProcess2"/>
    <dgm:cxn modelId="{F2D44594-6865-4B66-82D5-2C85381380DE}" type="presParOf" srcId="{55CEF8DD-89D8-43DA-A910-4B526FEAA0E7}" destId="{AA9AE78C-ADAE-486A-BE8B-DC248BE45914}" srcOrd="1" destOrd="0" presId="urn:microsoft.com/office/officeart/2005/8/layout/lProcess2"/>
    <dgm:cxn modelId="{45E5817D-12C9-4FFA-847F-D016A4AF3263}" type="presParOf" srcId="{55CEF8DD-89D8-43DA-A910-4B526FEAA0E7}" destId="{858C9ADF-9DFF-4EFA-9F0E-3966F21F7489}" srcOrd="2" destOrd="0" presId="urn:microsoft.com/office/officeart/2005/8/layout/lProcess2"/>
    <dgm:cxn modelId="{A0EC0050-ACE9-40A4-A2C5-9023FAF6AB88}" type="presParOf" srcId="{858C9ADF-9DFF-4EFA-9F0E-3966F21F7489}" destId="{292BA062-07D7-4209-A5CA-7C33B39F18BC}" srcOrd="0" destOrd="0" presId="urn:microsoft.com/office/officeart/2005/8/layout/lProcess2"/>
    <dgm:cxn modelId="{15643D12-30B1-4C5D-A933-1396716BD681}" type="presParOf" srcId="{292BA062-07D7-4209-A5CA-7C33B39F18BC}" destId="{94D285EB-7F9A-4D41-88B4-643339BCAD7D}" srcOrd="0" destOrd="0" presId="urn:microsoft.com/office/officeart/2005/8/layout/lProcess2"/>
    <dgm:cxn modelId="{1D43FCB1-2969-48F9-8B92-7561A11752FF}" type="presParOf" srcId="{292BA062-07D7-4209-A5CA-7C33B39F18BC}" destId="{117E04B0-5D9F-47E9-95E9-D8585BE3DB9D}" srcOrd="1" destOrd="0" presId="urn:microsoft.com/office/officeart/2005/8/layout/lProcess2"/>
    <dgm:cxn modelId="{5DA3E908-7B71-43AB-8E46-FF8B1AA38C1B}" type="presParOf" srcId="{292BA062-07D7-4209-A5CA-7C33B39F18BC}" destId="{378B3C7A-8FF6-4E44-B353-4C8CE14C46D2}" srcOrd="2" destOrd="0" presId="urn:microsoft.com/office/officeart/2005/8/layout/lProcess2"/>
    <dgm:cxn modelId="{5B9B5FEF-9182-478B-A4AC-5A8A2C468E6E}" type="presParOf" srcId="{292BA062-07D7-4209-A5CA-7C33B39F18BC}" destId="{B2B15160-148C-410B-93DE-08D55BDE8A56}" srcOrd="3" destOrd="0" presId="urn:microsoft.com/office/officeart/2005/8/layout/lProcess2"/>
    <dgm:cxn modelId="{CCC1E513-BECC-4173-A108-719571D432C3}" type="presParOf" srcId="{292BA062-07D7-4209-A5CA-7C33B39F18BC}" destId="{5F5B548F-7C98-4C8F-B525-8F1A89406C8E}" srcOrd="4" destOrd="0" presId="urn:microsoft.com/office/officeart/2005/8/layout/lProcess2"/>
    <dgm:cxn modelId="{1136F595-5093-4884-9DE2-FFCDF507C467}" type="presParOf" srcId="{D58432D2-4E11-4E0C-97D4-BA28E7E5F693}" destId="{C517BC11-72E2-43A3-A3AA-A729759EFE91}" srcOrd="1" destOrd="0" presId="urn:microsoft.com/office/officeart/2005/8/layout/lProcess2"/>
    <dgm:cxn modelId="{4847992E-B418-431B-975C-93E850A63D62}" type="presParOf" srcId="{D58432D2-4E11-4E0C-97D4-BA28E7E5F693}" destId="{A1A99B64-0943-4192-8D06-ABE62872BD35}" srcOrd="2" destOrd="0" presId="urn:microsoft.com/office/officeart/2005/8/layout/lProcess2"/>
    <dgm:cxn modelId="{320ADFE8-FF86-4213-936C-39D56514A488}" type="presParOf" srcId="{A1A99B64-0943-4192-8D06-ABE62872BD35}" destId="{5F4CF4A4-3282-4338-B872-950AB8A935F0}" srcOrd="0" destOrd="0" presId="urn:microsoft.com/office/officeart/2005/8/layout/lProcess2"/>
    <dgm:cxn modelId="{FC92394D-5887-48AD-8AF2-CF7165FD4F17}" type="presParOf" srcId="{A1A99B64-0943-4192-8D06-ABE62872BD35}" destId="{399C534A-1672-4698-9075-697CEEEB3609}" srcOrd="1" destOrd="0" presId="urn:microsoft.com/office/officeart/2005/8/layout/lProcess2"/>
    <dgm:cxn modelId="{FD8AAAE0-927B-4CAB-9247-B9584CAEE152}" type="presParOf" srcId="{A1A99B64-0943-4192-8D06-ABE62872BD35}" destId="{2D0EE483-0AA9-4924-B60B-53DBF0FA6EA5}" srcOrd="2" destOrd="0" presId="urn:microsoft.com/office/officeart/2005/8/layout/lProcess2"/>
    <dgm:cxn modelId="{95B90792-2339-42AF-A88E-A6234BC30F17}" type="presParOf" srcId="{2D0EE483-0AA9-4924-B60B-53DBF0FA6EA5}" destId="{1947BCF2-08B1-4220-B0B7-413F3682D3C3}" srcOrd="0" destOrd="0" presId="urn:microsoft.com/office/officeart/2005/8/layout/lProcess2"/>
    <dgm:cxn modelId="{2A5FDFC0-70CE-4C4C-82DC-FAF62EAAEF91}" type="presParOf" srcId="{1947BCF2-08B1-4220-B0B7-413F3682D3C3}" destId="{5C10655F-9E02-45F2-ABBF-A1077D63513E}" srcOrd="0" destOrd="0" presId="urn:microsoft.com/office/officeart/2005/8/layout/lProcess2"/>
    <dgm:cxn modelId="{2B207036-1277-422C-928D-F18FA9E7C24B}" type="presParOf" srcId="{1947BCF2-08B1-4220-B0B7-413F3682D3C3}" destId="{AB1D2A51-9866-453F-B83F-28E8BE6643DD}" srcOrd="1" destOrd="0" presId="urn:microsoft.com/office/officeart/2005/8/layout/lProcess2"/>
    <dgm:cxn modelId="{76B14054-7621-4810-8B05-560E7BBDDABF}" type="presParOf" srcId="{1947BCF2-08B1-4220-B0B7-413F3682D3C3}" destId="{277ABC1C-F749-4316-8A5A-822BF6C6F38E}" srcOrd="2" destOrd="0" presId="urn:microsoft.com/office/officeart/2005/8/layout/lProcess2"/>
    <dgm:cxn modelId="{60A82E82-C3F6-4210-A585-ED979C890AB1}" type="presParOf" srcId="{D58432D2-4E11-4E0C-97D4-BA28E7E5F693}" destId="{7AB0A585-0CA8-4EC5-9D3E-8D06BAC128C5}" srcOrd="3" destOrd="0" presId="urn:microsoft.com/office/officeart/2005/8/layout/lProcess2"/>
    <dgm:cxn modelId="{7076F629-FD83-44D3-BCCD-AEBE5E7DB878}" type="presParOf" srcId="{D58432D2-4E11-4E0C-97D4-BA28E7E5F693}" destId="{022A86D2-D4E2-4F80-A950-81AAF854DAE0}" srcOrd="4" destOrd="0" presId="urn:microsoft.com/office/officeart/2005/8/layout/lProcess2"/>
    <dgm:cxn modelId="{E54026F3-BDDD-49EF-91B1-86E1BAD2A425}" type="presParOf" srcId="{022A86D2-D4E2-4F80-A950-81AAF854DAE0}" destId="{408E5FAE-7918-4223-9FE6-F845042174AB}" srcOrd="0" destOrd="0" presId="urn:microsoft.com/office/officeart/2005/8/layout/lProcess2"/>
    <dgm:cxn modelId="{1ABFF1E1-E29D-4FB9-B5FA-EF73FEB5F38F}" type="presParOf" srcId="{022A86D2-D4E2-4F80-A950-81AAF854DAE0}" destId="{41BA6916-A263-4A49-B250-FE1CBD7A4926}" srcOrd="1" destOrd="0" presId="urn:microsoft.com/office/officeart/2005/8/layout/lProcess2"/>
    <dgm:cxn modelId="{1E187A3A-A214-4696-9A7A-A03D9FE283A7}" type="presParOf" srcId="{022A86D2-D4E2-4F80-A950-81AAF854DAE0}" destId="{E30BBD7F-3E1D-4D5B-B718-CDD5E4A8B8D2}" srcOrd="2" destOrd="0" presId="urn:microsoft.com/office/officeart/2005/8/layout/lProcess2"/>
    <dgm:cxn modelId="{84CB3507-DF4C-46EF-B2F3-160CD5192372}" type="presParOf" srcId="{E30BBD7F-3E1D-4D5B-B718-CDD5E4A8B8D2}" destId="{67D0F991-9898-4566-8E7A-24CA9E89974A}" srcOrd="0" destOrd="0" presId="urn:microsoft.com/office/officeart/2005/8/layout/lProcess2"/>
    <dgm:cxn modelId="{37AB7F11-7528-454A-B1A9-3952EDAAE427}" type="presParOf" srcId="{67D0F991-9898-4566-8E7A-24CA9E89974A}" destId="{64A0644D-03EA-4E65-AB56-157873AD7B41}" srcOrd="0" destOrd="0" presId="urn:microsoft.com/office/officeart/2005/8/layout/lProcess2"/>
    <dgm:cxn modelId="{90FB996C-AC2B-4075-9EEB-87F108137852}" type="presParOf" srcId="{67D0F991-9898-4566-8E7A-24CA9E89974A}" destId="{EC9958C2-5C21-42FA-8AF3-16873C92DE30}" srcOrd="1" destOrd="0" presId="urn:microsoft.com/office/officeart/2005/8/layout/lProcess2"/>
    <dgm:cxn modelId="{18273976-235C-4402-B381-EC123A4ACD69}" type="presParOf" srcId="{67D0F991-9898-4566-8E7A-24CA9E89974A}" destId="{ECB0063F-4016-44D9-B928-9A680C070B91}"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3E664-BCED-4664-83B2-7CF1A62CF987}" type="doc">
      <dgm:prSet loTypeId="urn:microsoft.com/office/officeart/2005/8/layout/hierarchy4" loCatId="hierarchy" qsTypeId="urn:microsoft.com/office/officeart/2005/8/quickstyle/simple3" qsCatId="simple" csTypeId="urn:microsoft.com/office/officeart/2005/8/colors/accent1_2" csCatId="accent1" phldr="1"/>
      <dgm:spPr/>
      <dgm:t>
        <a:bodyPr/>
        <a:lstStyle/>
        <a:p>
          <a:endParaRPr lang="en-US"/>
        </a:p>
      </dgm:t>
    </dgm:pt>
    <dgm:pt modelId="{E3B5A36D-7194-4894-B1C5-6AA493F307E8}">
      <dgm:prSet phldrT="[Text]" custT="1"/>
      <dgm:spPr/>
      <dgm:t>
        <a:bodyPr/>
        <a:lstStyle/>
        <a:p>
          <a:r>
            <a:rPr lang="en-US" sz="1600" dirty="0"/>
            <a:t>Feature Engineering</a:t>
          </a:r>
        </a:p>
      </dgm:t>
    </dgm:pt>
    <dgm:pt modelId="{A54B864D-F01D-44CC-9C42-BBF86708B33F}" type="parTrans" cxnId="{BB47B31F-ACC4-4675-9442-95B8428464FE}">
      <dgm:prSet/>
      <dgm:spPr/>
      <dgm:t>
        <a:bodyPr/>
        <a:lstStyle/>
        <a:p>
          <a:endParaRPr lang="en-US" sz="2400"/>
        </a:p>
      </dgm:t>
    </dgm:pt>
    <dgm:pt modelId="{6C436BE0-A693-48F8-87CC-89BCE9F06642}" type="sibTrans" cxnId="{BB47B31F-ACC4-4675-9442-95B8428464FE}">
      <dgm:prSet/>
      <dgm:spPr/>
      <dgm:t>
        <a:bodyPr/>
        <a:lstStyle/>
        <a:p>
          <a:endParaRPr lang="en-US" sz="2400"/>
        </a:p>
      </dgm:t>
    </dgm:pt>
    <dgm:pt modelId="{69C505AC-AF7E-4670-9D53-C704FF73BF08}">
      <dgm:prSet phldrT="[Text]" custT="1"/>
      <dgm:spPr/>
      <dgm:t>
        <a:bodyPr/>
        <a:lstStyle/>
        <a:p>
          <a:r>
            <a:rPr lang="en-US" sz="1600" dirty="0"/>
            <a:t>Feature Creation</a:t>
          </a:r>
        </a:p>
      </dgm:t>
    </dgm:pt>
    <dgm:pt modelId="{59321D97-38B8-448F-93D3-2944FE294241}" type="parTrans" cxnId="{A9D77F76-47A6-4791-91A9-079D991F9C57}">
      <dgm:prSet custT="1"/>
      <dgm:spPr/>
      <dgm:t>
        <a:bodyPr/>
        <a:lstStyle/>
        <a:p>
          <a:endParaRPr lang="en-US" sz="700"/>
        </a:p>
      </dgm:t>
    </dgm:pt>
    <dgm:pt modelId="{C4741E39-5106-4E84-8BFB-FAB149BF5D25}" type="sibTrans" cxnId="{A9D77F76-47A6-4791-91A9-079D991F9C57}">
      <dgm:prSet/>
      <dgm:spPr/>
      <dgm:t>
        <a:bodyPr/>
        <a:lstStyle/>
        <a:p>
          <a:endParaRPr lang="en-US" sz="2400"/>
        </a:p>
      </dgm:t>
    </dgm:pt>
    <dgm:pt modelId="{18E08A03-696E-4D96-998D-4011B3C5F893}">
      <dgm:prSet phldrT="[Text]" custT="1"/>
      <dgm:spPr/>
      <dgm:t>
        <a:bodyPr/>
        <a:lstStyle/>
        <a:p>
          <a:r>
            <a:rPr lang="en-US" sz="1600" dirty="0"/>
            <a:t>Feature Reduction</a:t>
          </a:r>
        </a:p>
      </dgm:t>
    </dgm:pt>
    <dgm:pt modelId="{95A74C07-0F3D-4FED-BEFE-82CB0A75F368}" type="parTrans" cxnId="{9A5BCE8C-EF08-4783-9430-87FE1606ECE9}">
      <dgm:prSet custT="1"/>
      <dgm:spPr/>
      <dgm:t>
        <a:bodyPr/>
        <a:lstStyle/>
        <a:p>
          <a:endParaRPr lang="en-US" sz="700"/>
        </a:p>
      </dgm:t>
    </dgm:pt>
    <dgm:pt modelId="{F37FFA0F-83DF-4343-8C6F-F5ED921F6A3E}" type="sibTrans" cxnId="{9A5BCE8C-EF08-4783-9430-87FE1606ECE9}">
      <dgm:prSet/>
      <dgm:spPr/>
      <dgm:t>
        <a:bodyPr/>
        <a:lstStyle/>
        <a:p>
          <a:endParaRPr lang="en-US" sz="2400"/>
        </a:p>
      </dgm:t>
    </dgm:pt>
    <dgm:pt modelId="{2F06E03E-64B8-45D2-85F0-BD0BBA442E4F}">
      <dgm:prSet phldrT="[Text]" custT="1"/>
      <dgm:spPr/>
      <dgm:t>
        <a:bodyPr/>
        <a:lstStyle/>
        <a:p>
          <a:r>
            <a:rPr lang="en-US" sz="1600" dirty="0"/>
            <a:t>Feature Selection</a:t>
          </a:r>
        </a:p>
      </dgm:t>
    </dgm:pt>
    <dgm:pt modelId="{65F9B2EA-E762-4C36-A5DB-4FFDA6F8A5C8}" type="parTrans" cxnId="{414A0AC4-7731-46D2-8E94-EE722D4C862D}">
      <dgm:prSet custT="1"/>
      <dgm:spPr/>
      <dgm:t>
        <a:bodyPr/>
        <a:lstStyle/>
        <a:p>
          <a:endParaRPr lang="en-US" sz="700"/>
        </a:p>
      </dgm:t>
    </dgm:pt>
    <dgm:pt modelId="{A4397DC9-F2F3-4ED1-95C1-02C91F2979EE}" type="sibTrans" cxnId="{414A0AC4-7731-46D2-8E94-EE722D4C862D}">
      <dgm:prSet/>
      <dgm:spPr/>
      <dgm:t>
        <a:bodyPr/>
        <a:lstStyle/>
        <a:p>
          <a:endParaRPr lang="en-US" sz="2400"/>
        </a:p>
      </dgm:t>
    </dgm:pt>
    <dgm:pt modelId="{DE6A3C29-C163-41F5-953C-6703B989D8B6}">
      <dgm:prSet phldrT="[Text]" custT="1"/>
      <dgm:spPr/>
      <dgm:t>
        <a:bodyPr/>
        <a:lstStyle/>
        <a:p>
          <a:r>
            <a:rPr lang="en-US" sz="1600" dirty="0"/>
            <a:t>Mapping Data to new space</a:t>
          </a:r>
        </a:p>
      </dgm:t>
    </dgm:pt>
    <dgm:pt modelId="{F88F9D11-A584-46DB-B85A-24B7E065802D}" type="parTrans" cxnId="{0A739745-DCBF-4482-A65A-54134E25529B}">
      <dgm:prSet/>
      <dgm:spPr/>
      <dgm:t>
        <a:bodyPr/>
        <a:lstStyle/>
        <a:p>
          <a:endParaRPr lang="en-US"/>
        </a:p>
      </dgm:t>
    </dgm:pt>
    <dgm:pt modelId="{76D42CF5-51A2-4E77-BB0F-659A439FF6C6}" type="sibTrans" cxnId="{0A739745-DCBF-4482-A65A-54134E25529B}">
      <dgm:prSet/>
      <dgm:spPr/>
      <dgm:t>
        <a:bodyPr/>
        <a:lstStyle/>
        <a:p>
          <a:endParaRPr lang="en-US"/>
        </a:p>
      </dgm:t>
    </dgm:pt>
    <dgm:pt modelId="{D906ED64-AF2E-4C29-AD01-B299952B9A22}">
      <dgm:prSet phldrT="[Text]" custT="1"/>
      <dgm:spPr/>
      <dgm:t>
        <a:bodyPr/>
        <a:lstStyle/>
        <a:p>
          <a:r>
            <a:rPr lang="en-US" sz="1600" dirty="0"/>
            <a:t>Feature extraction (splitting etc.)</a:t>
          </a:r>
        </a:p>
      </dgm:t>
    </dgm:pt>
    <dgm:pt modelId="{37CA3032-E745-4135-98BD-2110B8232010}" type="parTrans" cxnId="{ACCBB05E-D43A-47E0-B152-93D4A5E313E1}">
      <dgm:prSet/>
      <dgm:spPr/>
      <dgm:t>
        <a:bodyPr/>
        <a:lstStyle/>
        <a:p>
          <a:endParaRPr lang="en-US"/>
        </a:p>
      </dgm:t>
    </dgm:pt>
    <dgm:pt modelId="{722B5ECA-3333-4D24-A744-859F8ACAC0A5}" type="sibTrans" cxnId="{ACCBB05E-D43A-47E0-B152-93D4A5E313E1}">
      <dgm:prSet/>
      <dgm:spPr/>
      <dgm:t>
        <a:bodyPr/>
        <a:lstStyle/>
        <a:p>
          <a:endParaRPr lang="en-US"/>
        </a:p>
      </dgm:t>
    </dgm:pt>
    <dgm:pt modelId="{0F7EFBF0-B84B-469E-A815-22ADB3A45C1B}">
      <dgm:prSet phldrT="[Text]" custT="1"/>
      <dgm:spPr/>
      <dgm:t>
        <a:bodyPr/>
        <a:lstStyle/>
        <a:p>
          <a:r>
            <a:rPr lang="en-US" sz="1600" dirty="0"/>
            <a:t>New Feature Construction</a:t>
          </a:r>
        </a:p>
      </dgm:t>
    </dgm:pt>
    <dgm:pt modelId="{1957B822-583C-482B-AFC8-CC4A416EA9E7}" type="parTrans" cxnId="{15504EDE-5967-49D1-BD3D-F9D25C24E52E}">
      <dgm:prSet/>
      <dgm:spPr/>
      <dgm:t>
        <a:bodyPr/>
        <a:lstStyle/>
        <a:p>
          <a:endParaRPr lang="en-US"/>
        </a:p>
      </dgm:t>
    </dgm:pt>
    <dgm:pt modelId="{4C721429-463E-43CF-A555-566EB24D4D73}" type="sibTrans" cxnId="{15504EDE-5967-49D1-BD3D-F9D25C24E52E}">
      <dgm:prSet/>
      <dgm:spPr/>
      <dgm:t>
        <a:bodyPr/>
        <a:lstStyle/>
        <a:p>
          <a:endParaRPr lang="en-US"/>
        </a:p>
      </dgm:t>
    </dgm:pt>
    <dgm:pt modelId="{EA0F74BA-0133-4B73-87C9-01DCAED0B29F}" type="pres">
      <dgm:prSet presAssocID="{1633E664-BCED-4664-83B2-7CF1A62CF987}" presName="Name0" presStyleCnt="0">
        <dgm:presLayoutVars>
          <dgm:chPref val="1"/>
          <dgm:dir/>
          <dgm:animOne val="branch"/>
          <dgm:animLvl val="lvl"/>
          <dgm:resizeHandles/>
        </dgm:presLayoutVars>
      </dgm:prSet>
      <dgm:spPr/>
      <dgm:t>
        <a:bodyPr/>
        <a:lstStyle/>
        <a:p>
          <a:endParaRPr lang="en-US"/>
        </a:p>
      </dgm:t>
    </dgm:pt>
    <dgm:pt modelId="{11C38886-0A51-4812-9ED8-7BA7CAA129AD}" type="pres">
      <dgm:prSet presAssocID="{E3B5A36D-7194-4894-B1C5-6AA493F307E8}" presName="vertOne" presStyleCnt="0"/>
      <dgm:spPr/>
    </dgm:pt>
    <dgm:pt modelId="{F0DD9685-ED3D-493C-B590-13C28537F1F2}" type="pres">
      <dgm:prSet presAssocID="{E3B5A36D-7194-4894-B1C5-6AA493F307E8}" presName="txOne" presStyleLbl="node0" presStyleIdx="0" presStyleCnt="1">
        <dgm:presLayoutVars>
          <dgm:chPref val="3"/>
        </dgm:presLayoutVars>
      </dgm:prSet>
      <dgm:spPr/>
      <dgm:t>
        <a:bodyPr/>
        <a:lstStyle/>
        <a:p>
          <a:endParaRPr lang="en-US"/>
        </a:p>
      </dgm:t>
    </dgm:pt>
    <dgm:pt modelId="{205FA6ED-077A-45C7-90F3-18282B64BAFB}" type="pres">
      <dgm:prSet presAssocID="{E3B5A36D-7194-4894-B1C5-6AA493F307E8}" presName="parTransOne" presStyleCnt="0"/>
      <dgm:spPr/>
    </dgm:pt>
    <dgm:pt modelId="{6E98A780-6B03-4450-8E8D-4766D758D59E}" type="pres">
      <dgm:prSet presAssocID="{E3B5A36D-7194-4894-B1C5-6AA493F307E8}" presName="horzOne" presStyleCnt="0"/>
      <dgm:spPr/>
    </dgm:pt>
    <dgm:pt modelId="{E292B116-9BC0-42B7-9B64-3CFE29F643D2}" type="pres">
      <dgm:prSet presAssocID="{69C505AC-AF7E-4670-9D53-C704FF73BF08}" presName="vertTwo" presStyleCnt="0"/>
      <dgm:spPr/>
    </dgm:pt>
    <dgm:pt modelId="{236549E0-0230-4BF4-A99E-81F861CC1CAC}" type="pres">
      <dgm:prSet presAssocID="{69C505AC-AF7E-4670-9D53-C704FF73BF08}" presName="txTwo" presStyleLbl="node2" presStyleIdx="0" presStyleCnt="3">
        <dgm:presLayoutVars>
          <dgm:chPref val="3"/>
        </dgm:presLayoutVars>
      </dgm:prSet>
      <dgm:spPr/>
      <dgm:t>
        <a:bodyPr/>
        <a:lstStyle/>
        <a:p>
          <a:endParaRPr lang="en-US"/>
        </a:p>
      </dgm:t>
    </dgm:pt>
    <dgm:pt modelId="{424DF677-915F-4455-B03D-A3FFC77F5A44}" type="pres">
      <dgm:prSet presAssocID="{69C505AC-AF7E-4670-9D53-C704FF73BF08}" presName="parTransTwo" presStyleCnt="0"/>
      <dgm:spPr/>
    </dgm:pt>
    <dgm:pt modelId="{CCB84E71-7AC6-4070-AFAB-6DE072846449}" type="pres">
      <dgm:prSet presAssocID="{69C505AC-AF7E-4670-9D53-C704FF73BF08}" presName="horzTwo" presStyleCnt="0"/>
      <dgm:spPr/>
    </dgm:pt>
    <dgm:pt modelId="{7801151D-CF7A-4FA8-AE83-44A84920DC2D}" type="pres">
      <dgm:prSet presAssocID="{DE6A3C29-C163-41F5-953C-6703B989D8B6}" presName="vertThree" presStyleCnt="0"/>
      <dgm:spPr/>
    </dgm:pt>
    <dgm:pt modelId="{9C2DC3B5-9704-4E04-B5FA-3CAE5D40D138}" type="pres">
      <dgm:prSet presAssocID="{DE6A3C29-C163-41F5-953C-6703B989D8B6}" presName="txThree" presStyleLbl="node3" presStyleIdx="0" presStyleCnt="3">
        <dgm:presLayoutVars>
          <dgm:chPref val="3"/>
        </dgm:presLayoutVars>
      </dgm:prSet>
      <dgm:spPr/>
      <dgm:t>
        <a:bodyPr/>
        <a:lstStyle/>
        <a:p>
          <a:endParaRPr lang="en-US"/>
        </a:p>
      </dgm:t>
    </dgm:pt>
    <dgm:pt modelId="{1B25B6B2-6854-403E-8B15-52C6A9E8B297}" type="pres">
      <dgm:prSet presAssocID="{DE6A3C29-C163-41F5-953C-6703B989D8B6}" presName="horzThree" presStyleCnt="0"/>
      <dgm:spPr/>
    </dgm:pt>
    <dgm:pt modelId="{F57A88BD-22F8-4485-9371-FD35E7700E85}" type="pres">
      <dgm:prSet presAssocID="{76D42CF5-51A2-4E77-BB0F-659A439FF6C6}" presName="sibSpaceThree" presStyleCnt="0"/>
      <dgm:spPr/>
    </dgm:pt>
    <dgm:pt modelId="{FD3132B7-8C03-4289-AEC0-C07F3D1A0C76}" type="pres">
      <dgm:prSet presAssocID="{D906ED64-AF2E-4C29-AD01-B299952B9A22}" presName="vertThree" presStyleCnt="0"/>
      <dgm:spPr/>
    </dgm:pt>
    <dgm:pt modelId="{C393BAF3-B771-4782-8875-D8BBB7882009}" type="pres">
      <dgm:prSet presAssocID="{D906ED64-AF2E-4C29-AD01-B299952B9A22}" presName="txThree" presStyleLbl="node3" presStyleIdx="1" presStyleCnt="3">
        <dgm:presLayoutVars>
          <dgm:chPref val="3"/>
        </dgm:presLayoutVars>
      </dgm:prSet>
      <dgm:spPr/>
      <dgm:t>
        <a:bodyPr/>
        <a:lstStyle/>
        <a:p>
          <a:endParaRPr lang="en-US"/>
        </a:p>
      </dgm:t>
    </dgm:pt>
    <dgm:pt modelId="{E99D5E90-2D15-4F58-B894-990509921D79}" type="pres">
      <dgm:prSet presAssocID="{D906ED64-AF2E-4C29-AD01-B299952B9A22}" presName="horzThree" presStyleCnt="0"/>
      <dgm:spPr/>
    </dgm:pt>
    <dgm:pt modelId="{77963364-9042-4C92-990F-60CE6E1F0A90}" type="pres">
      <dgm:prSet presAssocID="{722B5ECA-3333-4D24-A744-859F8ACAC0A5}" presName="sibSpaceThree" presStyleCnt="0"/>
      <dgm:spPr/>
    </dgm:pt>
    <dgm:pt modelId="{1EA3DEE0-BC2A-4107-A6A2-B114D62E6EAC}" type="pres">
      <dgm:prSet presAssocID="{0F7EFBF0-B84B-469E-A815-22ADB3A45C1B}" presName="vertThree" presStyleCnt="0"/>
      <dgm:spPr/>
    </dgm:pt>
    <dgm:pt modelId="{7D1ED034-5306-4435-9147-3CF41478432B}" type="pres">
      <dgm:prSet presAssocID="{0F7EFBF0-B84B-469E-A815-22ADB3A45C1B}" presName="txThree" presStyleLbl="node3" presStyleIdx="2" presStyleCnt="3">
        <dgm:presLayoutVars>
          <dgm:chPref val="3"/>
        </dgm:presLayoutVars>
      </dgm:prSet>
      <dgm:spPr/>
      <dgm:t>
        <a:bodyPr/>
        <a:lstStyle/>
        <a:p>
          <a:endParaRPr lang="en-US"/>
        </a:p>
      </dgm:t>
    </dgm:pt>
    <dgm:pt modelId="{17CB608B-7FC2-42DE-AF6B-BDF5F43B5933}" type="pres">
      <dgm:prSet presAssocID="{0F7EFBF0-B84B-469E-A815-22ADB3A45C1B}" presName="horzThree" presStyleCnt="0"/>
      <dgm:spPr/>
    </dgm:pt>
    <dgm:pt modelId="{6DF15FA4-7E14-461B-86A0-6B0EF17B1382}" type="pres">
      <dgm:prSet presAssocID="{C4741E39-5106-4E84-8BFB-FAB149BF5D25}" presName="sibSpaceTwo" presStyleCnt="0"/>
      <dgm:spPr/>
    </dgm:pt>
    <dgm:pt modelId="{9F7B3875-B9E1-4566-8974-3DA8186835FF}" type="pres">
      <dgm:prSet presAssocID="{18E08A03-696E-4D96-998D-4011B3C5F893}" presName="vertTwo" presStyleCnt="0"/>
      <dgm:spPr/>
    </dgm:pt>
    <dgm:pt modelId="{EE103C75-88C9-4E07-BE38-DB6DCDE8A295}" type="pres">
      <dgm:prSet presAssocID="{18E08A03-696E-4D96-998D-4011B3C5F893}" presName="txTwo" presStyleLbl="node2" presStyleIdx="1" presStyleCnt="3">
        <dgm:presLayoutVars>
          <dgm:chPref val="3"/>
        </dgm:presLayoutVars>
      </dgm:prSet>
      <dgm:spPr/>
      <dgm:t>
        <a:bodyPr/>
        <a:lstStyle/>
        <a:p>
          <a:endParaRPr lang="en-US"/>
        </a:p>
      </dgm:t>
    </dgm:pt>
    <dgm:pt modelId="{2E44FA06-D48D-43F2-83A4-290FCFE86C02}" type="pres">
      <dgm:prSet presAssocID="{18E08A03-696E-4D96-998D-4011B3C5F893}" presName="horzTwo" presStyleCnt="0"/>
      <dgm:spPr/>
    </dgm:pt>
    <dgm:pt modelId="{D00D01EE-8132-458F-A2FA-5739856983A1}" type="pres">
      <dgm:prSet presAssocID="{F37FFA0F-83DF-4343-8C6F-F5ED921F6A3E}" presName="sibSpaceTwo" presStyleCnt="0"/>
      <dgm:spPr/>
    </dgm:pt>
    <dgm:pt modelId="{8BE13D35-15A0-43A3-BC0D-E9381B77403A}" type="pres">
      <dgm:prSet presAssocID="{2F06E03E-64B8-45D2-85F0-BD0BBA442E4F}" presName="vertTwo" presStyleCnt="0"/>
      <dgm:spPr/>
    </dgm:pt>
    <dgm:pt modelId="{421F6202-2475-4945-99FA-44E354A893EE}" type="pres">
      <dgm:prSet presAssocID="{2F06E03E-64B8-45D2-85F0-BD0BBA442E4F}" presName="txTwo" presStyleLbl="node2" presStyleIdx="2" presStyleCnt="3">
        <dgm:presLayoutVars>
          <dgm:chPref val="3"/>
        </dgm:presLayoutVars>
      </dgm:prSet>
      <dgm:spPr/>
      <dgm:t>
        <a:bodyPr/>
        <a:lstStyle/>
        <a:p>
          <a:endParaRPr lang="en-US"/>
        </a:p>
      </dgm:t>
    </dgm:pt>
    <dgm:pt modelId="{9B44D7CE-747A-42A6-9C89-75AEA5A2F0C3}" type="pres">
      <dgm:prSet presAssocID="{2F06E03E-64B8-45D2-85F0-BD0BBA442E4F}" presName="horzTwo" presStyleCnt="0"/>
      <dgm:spPr/>
    </dgm:pt>
  </dgm:ptLst>
  <dgm:cxnLst>
    <dgm:cxn modelId="{3C0C85B7-43FF-4552-B38B-A246CA78E0E7}" type="presOf" srcId="{69C505AC-AF7E-4670-9D53-C704FF73BF08}" destId="{236549E0-0230-4BF4-A99E-81F861CC1CAC}" srcOrd="0" destOrd="0" presId="urn:microsoft.com/office/officeart/2005/8/layout/hierarchy4"/>
    <dgm:cxn modelId="{15504EDE-5967-49D1-BD3D-F9D25C24E52E}" srcId="{69C505AC-AF7E-4670-9D53-C704FF73BF08}" destId="{0F7EFBF0-B84B-469E-A815-22ADB3A45C1B}" srcOrd="2" destOrd="0" parTransId="{1957B822-583C-482B-AFC8-CC4A416EA9E7}" sibTransId="{4C721429-463E-43CF-A555-566EB24D4D73}"/>
    <dgm:cxn modelId="{F2D53579-244C-4922-B04D-FDD47F7BC41C}" type="presOf" srcId="{0F7EFBF0-B84B-469E-A815-22ADB3A45C1B}" destId="{7D1ED034-5306-4435-9147-3CF41478432B}" srcOrd="0" destOrd="0" presId="urn:microsoft.com/office/officeart/2005/8/layout/hierarchy4"/>
    <dgm:cxn modelId="{C77C8ADC-F46D-49E9-BAAB-A76356053946}" type="presOf" srcId="{E3B5A36D-7194-4894-B1C5-6AA493F307E8}" destId="{F0DD9685-ED3D-493C-B590-13C28537F1F2}" srcOrd="0" destOrd="0" presId="urn:microsoft.com/office/officeart/2005/8/layout/hierarchy4"/>
    <dgm:cxn modelId="{BB47B31F-ACC4-4675-9442-95B8428464FE}" srcId="{1633E664-BCED-4664-83B2-7CF1A62CF987}" destId="{E3B5A36D-7194-4894-B1C5-6AA493F307E8}" srcOrd="0" destOrd="0" parTransId="{A54B864D-F01D-44CC-9C42-BBF86708B33F}" sibTransId="{6C436BE0-A693-48F8-87CC-89BCE9F06642}"/>
    <dgm:cxn modelId="{8D8EF297-051D-42DD-B76F-8B0A803D393C}" type="presOf" srcId="{18E08A03-696E-4D96-998D-4011B3C5F893}" destId="{EE103C75-88C9-4E07-BE38-DB6DCDE8A295}" srcOrd="0" destOrd="0" presId="urn:microsoft.com/office/officeart/2005/8/layout/hierarchy4"/>
    <dgm:cxn modelId="{3DEA5C8B-88F8-4D01-8D33-7FEC35D7A301}" type="presOf" srcId="{DE6A3C29-C163-41F5-953C-6703B989D8B6}" destId="{9C2DC3B5-9704-4E04-B5FA-3CAE5D40D138}" srcOrd="0" destOrd="0" presId="urn:microsoft.com/office/officeart/2005/8/layout/hierarchy4"/>
    <dgm:cxn modelId="{A9D77F76-47A6-4791-91A9-079D991F9C57}" srcId="{E3B5A36D-7194-4894-B1C5-6AA493F307E8}" destId="{69C505AC-AF7E-4670-9D53-C704FF73BF08}" srcOrd="0" destOrd="0" parTransId="{59321D97-38B8-448F-93D3-2944FE294241}" sibTransId="{C4741E39-5106-4E84-8BFB-FAB149BF5D25}"/>
    <dgm:cxn modelId="{0A739745-DCBF-4482-A65A-54134E25529B}" srcId="{69C505AC-AF7E-4670-9D53-C704FF73BF08}" destId="{DE6A3C29-C163-41F5-953C-6703B989D8B6}" srcOrd="0" destOrd="0" parTransId="{F88F9D11-A584-46DB-B85A-24B7E065802D}" sibTransId="{76D42CF5-51A2-4E77-BB0F-659A439FF6C6}"/>
    <dgm:cxn modelId="{9A5BCE8C-EF08-4783-9430-87FE1606ECE9}" srcId="{E3B5A36D-7194-4894-B1C5-6AA493F307E8}" destId="{18E08A03-696E-4D96-998D-4011B3C5F893}" srcOrd="1" destOrd="0" parTransId="{95A74C07-0F3D-4FED-BEFE-82CB0A75F368}" sibTransId="{F37FFA0F-83DF-4343-8C6F-F5ED921F6A3E}"/>
    <dgm:cxn modelId="{C498EE7F-F37B-47BD-8DA3-5E56A851F3BC}" type="presOf" srcId="{1633E664-BCED-4664-83B2-7CF1A62CF987}" destId="{EA0F74BA-0133-4B73-87C9-01DCAED0B29F}" srcOrd="0" destOrd="0" presId="urn:microsoft.com/office/officeart/2005/8/layout/hierarchy4"/>
    <dgm:cxn modelId="{5EE64C66-C437-4695-8CB2-7033FF1A9B0D}" type="presOf" srcId="{D906ED64-AF2E-4C29-AD01-B299952B9A22}" destId="{C393BAF3-B771-4782-8875-D8BBB7882009}" srcOrd="0" destOrd="0" presId="urn:microsoft.com/office/officeart/2005/8/layout/hierarchy4"/>
    <dgm:cxn modelId="{CBB3DAD9-6051-4028-AB7D-8D3569FF4C27}" type="presOf" srcId="{2F06E03E-64B8-45D2-85F0-BD0BBA442E4F}" destId="{421F6202-2475-4945-99FA-44E354A893EE}" srcOrd="0" destOrd="0" presId="urn:microsoft.com/office/officeart/2005/8/layout/hierarchy4"/>
    <dgm:cxn modelId="{414A0AC4-7731-46D2-8E94-EE722D4C862D}" srcId="{E3B5A36D-7194-4894-B1C5-6AA493F307E8}" destId="{2F06E03E-64B8-45D2-85F0-BD0BBA442E4F}" srcOrd="2" destOrd="0" parTransId="{65F9B2EA-E762-4C36-A5DB-4FFDA6F8A5C8}" sibTransId="{A4397DC9-F2F3-4ED1-95C1-02C91F2979EE}"/>
    <dgm:cxn modelId="{ACCBB05E-D43A-47E0-B152-93D4A5E313E1}" srcId="{69C505AC-AF7E-4670-9D53-C704FF73BF08}" destId="{D906ED64-AF2E-4C29-AD01-B299952B9A22}" srcOrd="1" destOrd="0" parTransId="{37CA3032-E745-4135-98BD-2110B8232010}" sibTransId="{722B5ECA-3333-4D24-A744-859F8ACAC0A5}"/>
    <dgm:cxn modelId="{EDB58008-6242-4FF6-AB50-BFE5355599E8}" type="presParOf" srcId="{EA0F74BA-0133-4B73-87C9-01DCAED0B29F}" destId="{11C38886-0A51-4812-9ED8-7BA7CAA129AD}" srcOrd="0" destOrd="0" presId="urn:microsoft.com/office/officeart/2005/8/layout/hierarchy4"/>
    <dgm:cxn modelId="{00514DF7-EC2A-495D-B7F5-44EFF5B0F688}" type="presParOf" srcId="{11C38886-0A51-4812-9ED8-7BA7CAA129AD}" destId="{F0DD9685-ED3D-493C-B590-13C28537F1F2}" srcOrd="0" destOrd="0" presId="urn:microsoft.com/office/officeart/2005/8/layout/hierarchy4"/>
    <dgm:cxn modelId="{D3D31E72-578F-4A7E-A544-6F08CD157313}" type="presParOf" srcId="{11C38886-0A51-4812-9ED8-7BA7CAA129AD}" destId="{205FA6ED-077A-45C7-90F3-18282B64BAFB}" srcOrd="1" destOrd="0" presId="urn:microsoft.com/office/officeart/2005/8/layout/hierarchy4"/>
    <dgm:cxn modelId="{2AA0FA35-5DF7-4F2D-99B9-BF10E88BEDEA}" type="presParOf" srcId="{11C38886-0A51-4812-9ED8-7BA7CAA129AD}" destId="{6E98A780-6B03-4450-8E8D-4766D758D59E}" srcOrd="2" destOrd="0" presId="urn:microsoft.com/office/officeart/2005/8/layout/hierarchy4"/>
    <dgm:cxn modelId="{A68F4600-335D-4549-BDB1-1E19FA3B32D5}" type="presParOf" srcId="{6E98A780-6B03-4450-8E8D-4766D758D59E}" destId="{E292B116-9BC0-42B7-9B64-3CFE29F643D2}" srcOrd="0" destOrd="0" presId="urn:microsoft.com/office/officeart/2005/8/layout/hierarchy4"/>
    <dgm:cxn modelId="{21776EFE-5D48-49B4-A14E-4B1E266BA4FC}" type="presParOf" srcId="{E292B116-9BC0-42B7-9B64-3CFE29F643D2}" destId="{236549E0-0230-4BF4-A99E-81F861CC1CAC}" srcOrd="0" destOrd="0" presId="urn:microsoft.com/office/officeart/2005/8/layout/hierarchy4"/>
    <dgm:cxn modelId="{8C268275-3940-4DF3-BF35-8391F46317A1}" type="presParOf" srcId="{E292B116-9BC0-42B7-9B64-3CFE29F643D2}" destId="{424DF677-915F-4455-B03D-A3FFC77F5A44}" srcOrd="1" destOrd="0" presId="urn:microsoft.com/office/officeart/2005/8/layout/hierarchy4"/>
    <dgm:cxn modelId="{C073E00B-31D6-414C-A1CF-699724012FD7}" type="presParOf" srcId="{E292B116-9BC0-42B7-9B64-3CFE29F643D2}" destId="{CCB84E71-7AC6-4070-AFAB-6DE072846449}" srcOrd="2" destOrd="0" presId="urn:microsoft.com/office/officeart/2005/8/layout/hierarchy4"/>
    <dgm:cxn modelId="{38BA26BA-7CD5-49ED-AABE-6BFA33F21D03}" type="presParOf" srcId="{CCB84E71-7AC6-4070-AFAB-6DE072846449}" destId="{7801151D-CF7A-4FA8-AE83-44A84920DC2D}" srcOrd="0" destOrd="0" presId="urn:microsoft.com/office/officeart/2005/8/layout/hierarchy4"/>
    <dgm:cxn modelId="{5133C316-70CA-4341-B393-3953BCE5B9FA}" type="presParOf" srcId="{7801151D-CF7A-4FA8-AE83-44A84920DC2D}" destId="{9C2DC3B5-9704-4E04-B5FA-3CAE5D40D138}" srcOrd="0" destOrd="0" presId="urn:microsoft.com/office/officeart/2005/8/layout/hierarchy4"/>
    <dgm:cxn modelId="{C838DBF5-E572-42EB-8105-8E16D5730284}" type="presParOf" srcId="{7801151D-CF7A-4FA8-AE83-44A84920DC2D}" destId="{1B25B6B2-6854-403E-8B15-52C6A9E8B297}" srcOrd="1" destOrd="0" presId="urn:microsoft.com/office/officeart/2005/8/layout/hierarchy4"/>
    <dgm:cxn modelId="{9EA87176-6B31-4C36-A3E1-FB8F78C907A0}" type="presParOf" srcId="{CCB84E71-7AC6-4070-AFAB-6DE072846449}" destId="{F57A88BD-22F8-4485-9371-FD35E7700E85}" srcOrd="1" destOrd="0" presId="urn:microsoft.com/office/officeart/2005/8/layout/hierarchy4"/>
    <dgm:cxn modelId="{6BCFABD0-981C-4E62-9EDF-93F38B68A7D5}" type="presParOf" srcId="{CCB84E71-7AC6-4070-AFAB-6DE072846449}" destId="{FD3132B7-8C03-4289-AEC0-C07F3D1A0C76}" srcOrd="2" destOrd="0" presId="urn:microsoft.com/office/officeart/2005/8/layout/hierarchy4"/>
    <dgm:cxn modelId="{23E61F9D-14B4-4C29-9246-763A9210977B}" type="presParOf" srcId="{FD3132B7-8C03-4289-AEC0-C07F3D1A0C76}" destId="{C393BAF3-B771-4782-8875-D8BBB7882009}" srcOrd="0" destOrd="0" presId="urn:microsoft.com/office/officeart/2005/8/layout/hierarchy4"/>
    <dgm:cxn modelId="{5BBBFD69-0C36-4266-AED8-A629B73C336D}" type="presParOf" srcId="{FD3132B7-8C03-4289-AEC0-C07F3D1A0C76}" destId="{E99D5E90-2D15-4F58-B894-990509921D79}" srcOrd="1" destOrd="0" presId="urn:microsoft.com/office/officeart/2005/8/layout/hierarchy4"/>
    <dgm:cxn modelId="{C0B991DE-DF6E-47C3-BA38-77A5B86FFA04}" type="presParOf" srcId="{CCB84E71-7AC6-4070-AFAB-6DE072846449}" destId="{77963364-9042-4C92-990F-60CE6E1F0A90}" srcOrd="3" destOrd="0" presId="urn:microsoft.com/office/officeart/2005/8/layout/hierarchy4"/>
    <dgm:cxn modelId="{50ED1242-E2BC-4BD2-A565-27BB20718BBE}" type="presParOf" srcId="{CCB84E71-7AC6-4070-AFAB-6DE072846449}" destId="{1EA3DEE0-BC2A-4107-A6A2-B114D62E6EAC}" srcOrd="4" destOrd="0" presId="urn:microsoft.com/office/officeart/2005/8/layout/hierarchy4"/>
    <dgm:cxn modelId="{20BC74BA-1D29-43BB-84EE-1A81EA8673FA}" type="presParOf" srcId="{1EA3DEE0-BC2A-4107-A6A2-B114D62E6EAC}" destId="{7D1ED034-5306-4435-9147-3CF41478432B}" srcOrd="0" destOrd="0" presId="urn:microsoft.com/office/officeart/2005/8/layout/hierarchy4"/>
    <dgm:cxn modelId="{EFAF4D14-3907-4629-A8CC-8466A948EB52}" type="presParOf" srcId="{1EA3DEE0-BC2A-4107-A6A2-B114D62E6EAC}" destId="{17CB608B-7FC2-42DE-AF6B-BDF5F43B5933}" srcOrd="1" destOrd="0" presId="urn:microsoft.com/office/officeart/2005/8/layout/hierarchy4"/>
    <dgm:cxn modelId="{C54E9A19-602D-4744-82F0-C8B746CA92A4}" type="presParOf" srcId="{6E98A780-6B03-4450-8E8D-4766D758D59E}" destId="{6DF15FA4-7E14-461B-86A0-6B0EF17B1382}" srcOrd="1" destOrd="0" presId="urn:microsoft.com/office/officeart/2005/8/layout/hierarchy4"/>
    <dgm:cxn modelId="{AECE08AB-57D1-487D-AF60-CB73D221B1FE}" type="presParOf" srcId="{6E98A780-6B03-4450-8E8D-4766D758D59E}" destId="{9F7B3875-B9E1-4566-8974-3DA8186835FF}" srcOrd="2" destOrd="0" presId="urn:microsoft.com/office/officeart/2005/8/layout/hierarchy4"/>
    <dgm:cxn modelId="{40D0FD52-F3B8-41B7-A1B9-A26D2D41F3F5}" type="presParOf" srcId="{9F7B3875-B9E1-4566-8974-3DA8186835FF}" destId="{EE103C75-88C9-4E07-BE38-DB6DCDE8A295}" srcOrd="0" destOrd="0" presId="urn:microsoft.com/office/officeart/2005/8/layout/hierarchy4"/>
    <dgm:cxn modelId="{4F529622-F514-48AF-BCAD-789409D75425}" type="presParOf" srcId="{9F7B3875-B9E1-4566-8974-3DA8186835FF}" destId="{2E44FA06-D48D-43F2-83A4-290FCFE86C02}" srcOrd="1" destOrd="0" presId="urn:microsoft.com/office/officeart/2005/8/layout/hierarchy4"/>
    <dgm:cxn modelId="{8D6564EE-FF24-48E2-9CE5-9A37A6A56469}" type="presParOf" srcId="{6E98A780-6B03-4450-8E8D-4766D758D59E}" destId="{D00D01EE-8132-458F-A2FA-5739856983A1}" srcOrd="3" destOrd="0" presId="urn:microsoft.com/office/officeart/2005/8/layout/hierarchy4"/>
    <dgm:cxn modelId="{D73E5049-BA81-4047-828A-C7F0EC15EB59}" type="presParOf" srcId="{6E98A780-6B03-4450-8E8D-4766D758D59E}" destId="{8BE13D35-15A0-43A3-BC0D-E9381B77403A}" srcOrd="4" destOrd="0" presId="urn:microsoft.com/office/officeart/2005/8/layout/hierarchy4"/>
    <dgm:cxn modelId="{C240D81E-7EF5-4D3F-864D-4F3C156162E1}" type="presParOf" srcId="{8BE13D35-15A0-43A3-BC0D-E9381B77403A}" destId="{421F6202-2475-4945-99FA-44E354A893EE}" srcOrd="0" destOrd="0" presId="urn:microsoft.com/office/officeart/2005/8/layout/hierarchy4"/>
    <dgm:cxn modelId="{24A85203-7FBA-41F3-B41A-AC98F9823E0F}" type="presParOf" srcId="{8BE13D35-15A0-43A3-BC0D-E9381B77403A}" destId="{9B44D7CE-747A-42A6-9C89-75AEA5A2F0C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33E664-BCED-4664-83B2-7CF1A62CF987}" type="doc">
      <dgm:prSet loTypeId="urn:microsoft.com/office/officeart/2005/8/layout/hierarchy4" loCatId="hierarchy" qsTypeId="urn:microsoft.com/office/officeart/2005/8/quickstyle/simple3" qsCatId="simple" csTypeId="urn:microsoft.com/office/officeart/2005/8/colors/accent1_2" csCatId="accent1" phldr="1"/>
      <dgm:spPr/>
      <dgm:t>
        <a:bodyPr/>
        <a:lstStyle/>
        <a:p>
          <a:endParaRPr lang="en-US"/>
        </a:p>
      </dgm:t>
    </dgm:pt>
    <dgm:pt modelId="{E3B5A36D-7194-4894-B1C5-6AA493F307E8}">
      <dgm:prSet phldrT="[Text]" custT="1"/>
      <dgm:spPr/>
      <dgm:t>
        <a:bodyPr/>
        <a:lstStyle/>
        <a:p>
          <a:r>
            <a:rPr lang="en-US" sz="1600" dirty="0"/>
            <a:t>Feature Engineering</a:t>
          </a:r>
        </a:p>
      </dgm:t>
    </dgm:pt>
    <dgm:pt modelId="{A54B864D-F01D-44CC-9C42-BBF86708B33F}" type="parTrans" cxnId="{BB47B31F-ACC4-4675-9442-95B8428464FE}">
      <dgm:prSet/>
      <dgm:spPr/>
      <dgm:t>
        <a:bodyPr/>
        <a:lstStyle/>
        <a:p>
          <a:endParaRPr lang="en-US" sz="2400"/>
        </a:p>
      </dgm:t>
    </dgm:pt>
    <dgm:pt modelId="{6C436BE0-A693-48F8-87CC-89BCE9F06642}" type="sibTrans" cxnId="{BB47B31F-ACC4-4675-9442-95B8428464FE}">
      <dgm:prSet/>
      <dgm:spPr/>
      <dgm:t>
        <a:bodyPr/>
        <a:lstStyle/>
        <a:p>
          <a:endParaRPr lang="en-US" sz="2400"/>
        </a:p>
      </dgm:t>
    </dgm:pt>
    <dgm:pt modelId="{69C505AC-AF7E-4670-9D53-C704FF73BF08}">
      <dgm:prSet phldrT="[Text]" custT="1"/>
      <dgm:spPr/>
      <dgm:t>
        <a:bodyPr/>
        <a:lstStyle/>
        <a:p>
          <a:r>
            <a:rPr lang="en-US" sz="1600" dirty="0"/>
            <a:t>Feature Creation/ Construction</a:t>
          </a:r>
        </a:p>
      </dgm:t>
    </dgm:pt>
    <dgm:pt modelId="{59321D97-38B8-448F-93D3-2944FE294241}" type="parTrans" cxnId="{A9D77F76-47A6-4791-91A9-079D991F9C57}">
      <dgm:prSet custT="1"/>
      <dgm:spPr/>
      <dgm:t>
        <a:bodyPr/>
        <a:lstStyle/>
        <a:p>
          <a:endParaRPr lang="en-US" sz="700"/>
        </a:p>
      </dgm:t>
    </dgm:pt>
    <dgm:pt modelId="{C4741E39-5106-4E84-8BFB-FAB149BF5D25}" type="sibTrans" cxnId="{A9D77F76-47A6-4791-91A9-079D991F9C57}">
      <dgm:prSet/>
      <dgm:spPr/>
      <dgm:t>
        <a:bodyPr/>
        <a:lstStyle/>
        <a:p>
          <a:endParaRPr lang="en-US" sz="2400"/>
        </a:p>
      </dgm:t>
    </dgm:pt>
    <dgm:pt modelId="{2F06E03E-64B8-45D2-85F0-BD0BBA442E4F}">
      <dgm:prSet phldrT="[Text]" custT="1"/>
      <dgm:spPr/>
      <dgm:t>
        <a:bodyPr/>
        <a:lstStyle/>
        <a:p>
          <a:r>
            <a:rPr lang="en-US" sz="1600" dirty="0"/>
            <a:t>Feature Selection</a:t>
          </a:r>
        </a:p>
      </dgm:t>
    </dgm:pt>
    <dgm:pt modelId="{65F9B2EA-E762-4C36-A5DB-4FFDA6F8A5C8}" type="parTrans" cxnId="{414A0AC4-7731-46D2-8E94-EE722D4C862D}">
      <dgm:prSet custT="1"/>
      <dgm:spPr/>
      <dgm:t>
        <a:bodyPr/>
        <a:lstStyle/>
        <a:p>
          <a:endParaRPr lang="en-US" sz="700"/>
        </a:p>
      </dgm:t>
    </dgm:pt>
    <dgm:pt modelId="{A4397DC9-F2F3-4ED1-95C1-02C91F2979EE}" type="sibTrans" cxnId="{414A0AC4-7731-46D2-8E94-EE722D4C862D}">
      <dgm:prSet/>
      <dgm:spPr/>
      <dgm:t>
        <a:bodyPr/>
        <a:lstStyle/>
        <a:p>
          <a:endParaRPr lang="en-US" sz="2400"/>
        </a:p>
      </dgm:t>
    </dgm:pt>
    <dgm:pt modelId="{DE6A3C29-C163-41F5-953C-6703B989D8B6}">
      <dgm:prSet phldrT="[Text]" custT="1"/>
      <dgm:spPr/>
      <dgm:t>
        <a:bodyPr/>
        <a:lstStyle/>
        <a:p>
          <a:r>
            <a:rPr lang="en-US" sz="1600" dirty="0"/>
            <a:t>Mapping Data to new space</a:t>
          </a:r>
        </a:p>
      </dgm:t>
    </dgm:pt>
    <dgm:pt modelId="{F88F9D11-A584-46DB-B85A-24B7E065802D}" type="parTrans" cxnId="{0A739745-DCBF-4482-A65A-54134E25529B}">
      <dgm:prSet/>
      <dgm:spPr/>
      <dgm:t>
        <a:bodyPr/>
        <a:lstStyle/>
        <a:p>
          <a:endParaRPr lang="en-US"/>
        </a:p>
      </dgm:t>
    </dgm:pt>
    <dgm:pt modelId="{76D42CF5-51A2-4E77-BB0F-659A439FF6C6}" type="sibTrans" cxnId="{0A739745-DCBF-4482-A65A-54134E25529B}">
      <dgm:prSet/>
      <dgm:spPr/>
      <dgm:t>
        <a:bodyPr/>
        <a:lstStyle/>
        <a:p>
          <a:endParaRPr lang="en-US"/>
        </a:p>
      </dgm:t>
    </dgm:pt>
    <dgm:pt modelId="{0F7EFBF0-B84B-469E-A815-22ADB3A45C1B}">
      <dgm:prSet phldrT="[Text]" custT="1"/>
      <dgm:spPr/>
      <dgm:t>
        <a:bodyPr/>
        <a:lstStyle/>
        <a:p>
          <a:r>
            <a:rPr lang="en-US" sz="1600" dirty="0"/>
            <a:t>New Feature Construction</a:t>
          </a:r>
        </a:p>
      </dgm:t>
    </dgm:pt>
    <dgm:pt modelId="{1957B822-583C-482B-AFC8-CC4A416EA9E7}" type="parTrans" cxnId="{15504EDE-5967-49D1-BD3D-F9D25C24E52E}">
      <dgm:prSet/>
      <dgm:spPr/>
      <dgm:t>
        <a:bodyPr/>
        <a:lstStyle/>
        <a:p>
          <a:endParaRPr lang="en-US"/>
        </a:p>
      </dgm:t>
    </dgm:pt>
    <dgm:pt modelId="{4C721429-463E-43CF-A555-566EB24D4D73}" type="sibTrans" cxnId="{15504EDE-5967-49D1-BD3D-F9D25C24E52E}">
      <dgm:prSet/>
      <dgm:spPr/>
      <dgm:t>
        <a:bodyPr/>
        <a:lstStyle/>
        <a:p>
          <a:endParaRPr lang="en-US"/>
        </a:p>
      </dgm:t>
    </dgm:pt>
    <dgm:pt modelId="{26C8CC50-3A21-47AB-A1F8-9BC1CB3744F2}">
      <dgm:prSet phldrT="[Text]" custT="1"/>
      <dgm:spPr/>
      <dgm:t>
        <a:bodyPr/>
        <a:lstStyle/>
        <a:p>
          <a:r>
            <a:rPr lang="en-US" sz="1600" dirty="0"/>
            <a:t>Feature Extraction</a:t>
          </a:r>
        </a:p>
      </dgm:t>
    </dgm:pt>
    <dgm:pt modelId="{BEAA7E52-8F70-4C3F-A670-EB0834FEBB60}" type="parTrans" cxnId="{06DD3105-AE14-4E25-8405-EC527C0DBFF3}">
      <dgm:prSet/>
      <dgm:spPr/>
      <dgm:t>
        <a:bodyPr/>
        <a:lstStyle/>
        <a:p>
          <a:endParaRPr lang="en-US"/>
        </a:p>
      </dgm:t>
    </dgm:pt>
    <dgm:pt modelId="{59136006-5A10-4EA2-AA8F-74E7D9AA547F}" type="sibTrans" cxnId="{06DD3105-AE14-4E25-8405-EC527C0DBFF3}">
      <dgm:prSet/>
      <dgm:spPr/>
      <dgm:t>
        <a:bodyPr/>
        <a:lstStyle/>
        <a:p>
          <a:endParaRPr lang="en-US"/>
        </a:p>
      </dgm:t>
    </dgm:pt>
    <dgm:pt modelId="{6358E48A-A437-4F2E-B1D1-476A98AA94DD}">
      <dgm:prSet phldrT="[Text]" custT="1"/>
      <dgm:spPr/>
      <dgm:t>
        <a:bodyPr/>
        <a:lstStyle/>
        <a:p>
          <a:r>
            <a:rPr lang="en-US" sz="1600" dirty="0"/>
            <a:t>Dimensionality Reduction</a:t>
          </a:r>
        </a:p>
      </dgm:t>
    </dgm:pt>
    <dgm:pt modelId="{0AC106E6-C6C1-4E7B-BE63-606F14516119}" type="parTrans" cxnId="{D3EC460C-813A-4F96-8F1E-86B5DDEFC84D}">
      <dgm:prSet/>
      <dgm:spPr/>
      <dgm:t>
        <a:bodyPr/>
        <a:lstStyle/>
        <a:p>
          <a:endParaRPr lang="en-US"/>
        </a:p>
      </dgm:t>
    </dgm:pt>
    <dgm:pt modelId="{0E480F84-9C36-4408-A3E6-18ECAD02404F}" type="sibTrans" cxnId="{D3EC460C-813A-4F96-8F1E-86B5DDEFC84D}">
      <dgm:prSet/>
      <dgm:spPr/>
      <dgm:t>
        <a:bodyPr/>
        <a:lstStyle/>
        <a:p>
          <a:endParaRPr lang="en-US"/>
        </a:p>
      </dgm:t>
    </dgm:pt>
    <dgm:pt modelId="{53292B4F-3215-4497-BD4C-F61FAC10C921}">
      <dgm:prSet phldrT="[Text]" custT="1"/>
      <dgm:spPr/>
      <dgm:t>
        <a:bodyPr/>
        <a:lstStyle/>
        <a:p>
          <a:r>
            <a:rPr lang="en-US" sz="1600" dirty="0"/>
            <a:t>E.g. Categorical to numerical</a:t>
          </a:r>
        </a:p>
      </dgm:t>
    </dgm:pt>
    <dgm:pt modelId="{A93CDDEB-D71E-45C0-ABBE-F3EA7A4F1F1B}" type="parTrans" cxnId="{80C3BB01-079D-49CA-A427-FCB7D918D164}">
      <dgm:prSet/>
      <dgm:spPr/>
      <dgm:t>
        <a:bodyPr/>
        <a:lstStyle/>
        <a:p>
          <a:endParaRPr lang="en-US"/>
        </a:p>
      </dgm:t>
    </dgm:pt>
    <dgm:pt modelId="{A943719A-2B94-4AFD-B90F-6246CEDC0C2B}" type="sibTrans" cxnId="{80C3BB01-079D-49CA-A427-FCB7D918D164}">
      <dgm:prSet/>
      <dgm:spPr/>
      <dgm:t>
        <a:bodyPr/>
        <a:lstStyle/>
        <a:p>
          <a:endParaRPr lang="en-US"/>
        </a:p>
      </dgm:t>
    </dgm:pt>
    <dgm:pt modelId="{1887D805-3B7D-457B-9507-F17645267357}">
      <dgm:prSet phldrT="[Text]" custT="1"/>
      <dgm:spPr/>
      <dgm:t>
        <a:bodyPr/>
        <a:lstStyle/>
        <a:p>
          <a:r>
            <a:rPr lang="en-US" sz="1600" dirty="0"/>
            <a:t>Create Derived Features</a:t>
          </a:r>
        </a:p>
      </dgm:t>
    </dgm:pt>
    <dgm:pt modelId="{0F166C26-E17A-42B8-92F3-21CA085BB891}" type="parTrans" cxnId="{A23DF353-2AAF-4093-89B6-142FFA885A14}">
      <dgm:prSet/>
      <dgm:spPr/>
      <dgm:t>
        <a:bodyPr/>
        <a:lstStyle/>
        <a:p>
          <a:endParaRPr lang="en-US"/>
        </a:p>
      </dgm:t>
    </dgm:pt>
    <dgm:pt modelId="{74964309-C9DB-43EB-AB6C-C36640DA4845}" type="sibTrans" cxnId="{A23DF353-2AAF-4093-89B6-142FFA885A14}">
      <dgm:prSet/>
      <dgm:spPr/>
      <dgm:t>
        <a:bodyPr/>
        <a:lstStyle/>
        <a:p>
          <a:endParaRPr lang="en-US"/>
        </a:p>
      </dgm:t>
    </dgm:pt>
    <dgm:pt modelId="{EA0F74BA-0133-4B73-87C9-01DCAED0B29F}" type="pres">
      <dgm:prSet presAssocID="{1633E664-BCED-4664-83B2-7CF1A62CF987}" presName="Name0" presStyleCnt="0">
        <dgm:presLayoutVars>
          <dgm:chPref val="1"/>
          <dgm:dir/>
          <dgm:animOne val="branch"/>
          <dgm:animLvl val="lvl"/>
          <dgm:resizeHandles/>
        </dgm:presLayoutVars>
      </dgm:prSet>
      <dgm:spPr/>
      <dgm:t>
        <a:bodyPr/>
        <a:lstStyle/>
        <a:p>
          <a:endParaRPr lang="en-US"/>
        </a:p>
      </dgm:t>
    </dgm:pt>
    <dgm:pt modelId="{11C38886-0A51-4812-9ED8-7BA7CAA129AD}" type="pres">
      <dgm:prSet presAssocID="{E3B5A36D-7194-4894-B1C5-6AA493F307E8}" presName="vertOne" presStyleCnt="0"/>
      <dgm:spPr/>
    </dgm:pt>
    <dgm:pt modelId="{F0DD9685-ED3D-493C-B590-13C28537F1F2}" type="pres">
      <dgm:prSet presAssocID="{E3B5A36D-7194-4894-B1C5-6AA493F307E8}" presName="txOne" presStyleLbl="node0" presStyleIdx="0" presStyleCnt="1">
        <dgm:presLayoutVars>
          <dgm:chPref val="3"/>
        </dgm:presLayoutVars>
      </dgm:prSet>
      <dgm:spPr/>
      <dgm:t>
        <a:bodyPr/>
        <a:lstStyle/>
        <a:p>
          <a:endParaRPr lang="en-US"/>
        </a:p>
      </dgm:t>
    </dgm:pt>
    <dgm:pt modelId="{205FA6ED-077A-45C7-90F3-18282B64BAFB}" type="pres">
      <dgm:prSet presAssocID="{E3B5A36D-7194-4894-B1C5-6AA493F307E8}" presName="parTransOne" presStyleCnt="0"/>
      <dgm:spPr/>
    </dgm:pt>
    <dgm:pt modelId="{6E98A780-6B03-4450-8E8D-4766D758D59E}" type="pres">
      <dgm:prSet presAssocID="{E3B5A36D-7194-4894-B1C5-6AA493F307E8}" presName="horzOne" presStyleCnt="0"/>
      <dgm:spPr/>
    </dgm:pt>
    <dgm:pt modelId="{E292B116-9BC0-42B7-9B64-3CFE29F643D2}" type="pres">
      <dgm:prSet presAssocID="{69C505AC-AF7E-4670-9D53-C704FF73BF08}" presName="vertTwo" presStyleCnt="0"/>
      <dgm:spPr/>
    </dgm:pt>
    <dgm:pt modelId="{236549E0-0230-4BF4-A99E-81F861CC1CAC}" type="pres">
      <dgm:prSet presAssocID="{69C505AC-AF7E-4670-9D53-C704FF73BF08}" presName="txTwo" presStyleLbl="node2" presStyleIdx="0" presStyleCnt="2">
        <dgm:presLayoutVars>
          <dgm:chPref val="3"/>
        </dgm:presLayoutVars>
      </dgm:prSet>
      <dgm:spPr/>
      <dgm:t>
        <a:bodyPr/>
        <a:lstStyle/>
        <a:p>
          <a:endParaRPr lang="en-US"/>
        </a:p>
      </dgm:t>
    </dgm:pt>
    <dgm:pt modelId="{424DF677-915F-4455-B03D-A3FFC77F5A44}" type="pres">
      <dgm:prSet presAssocID="{69C505AC-AF7E-4670-9D53-C704FF73BF08}" presName="parTransTwo" presStyleCnt="0"/>
      <dgm:spPr/>
    </dgm:pt>
    <dgm:pt modelId="{CCB84E71-7AC6-4070-AFAB-6DE072846449}" type="pres">
      <dgm:prSet presAssocID="{69C505AC-AF7E-4670-9D53-C704FF73BF08}" presName="horzTwo" presStyleCnt="0"/>
      <dgm:spPr/>
    </dgm:pt>
    <dgm:pt modelId="{7801151D-CF7A-4FA8-AE83-44A84920DC2D}" type="pres">
      <dgm:prSet presAssocID="{DE6A3C29-C163-41F5-953C-6703B989D8B6}" presName="vertThree" presStyleCnt="0"/>
      <dgm:spPr/>
    </dgm:pt>
    <dgm:pt modelId="{9C2DC3B5-9704-4E04-B5FA-3CAE5D40D138}" type="pres">
      <dgm:prSet presAssocID="{DE6A3C29-C163-41F5-953C-6703B989D8B6}" presName="txThree" presStyleLbl="node3" presStyleIdx="0" presStyleCnt="3">
        <dgm:presLayoutVars>
          <dgm:chPref val="3"/>
        </dgm:presLayoutVars>
      </dgm:prSet>
      <dgm:spPr/>
      <dgm:t>
        <a:bodyPr/>
        <a:lstStyle/>
        <a:p>
          <a:endParaRPr lang="en-US"/>
        </a:p>
      </dgm:t>
    </dgm:pt>
    <dgm:pt modelId="{1B25B6B2-6854-403E-8B15-52C6A9E8B297}" type="pres">
      <dgm:prSet presAssocID="{DE6A3C29-C163-41F5-953C-6703B989D8B6}" presName="horzThree" presStyleCnt="0"/>
      <dgm:spPr/>
    </dgm:pt>
    <dgm:pt modelId="{F57A88BD-22F8-4485-9371-FD35E7700E85}" type="pres">
      <dgm:prSet presAssocID="{76D42CF5-51A2-4E77-BB0F-659A439FF6C6}" presName="sibSpaceThree" presStyleCnt="0"/>
      <dgm:spPr/>
    </dgm:pt>
    <dgm:pt modelId="{1EA3DEE0-BC2A-4107-A6A2-B114D62E6EAC}" type="pres">
      <dgm:prSet presAssocID="{0F7EFBF0-B84B-469E-A815-22ADB3A45C1B}" presName="vertThree" presStyleCnt="0"/>
      <dgm:spPr/>
    </dgm:pt>
    <dgm:pt modelId="{7D1ED034-5306-4435-9147-3CF41478432B}" type="pres">
      <dgm:prSet presAssocID="{0F7EFBF0-B84B-469E-A815-22ADB3A45C1B}" presName="txThree" presStyleLbl="node3" presStyleIdx="1" presStyleCnt="3">
        <dgm:presLayoutVars>
          <dgm:chPref val="3"/>
        </dgm:presLayoutVars>
      </dgm:prSet>
      <dgm:spPr/>
      <dgm:t>
        <a:bodyPr/>
        <a:lstStyle/>
        <a:p>
          <a:endParaRPr lang="en-US"/>
        </a:p>
      </dgm:t>
    </dgm:pt>
    <dgm:pt modelId="{C3A68256-1A70-49FD-AB65-7E3B4ECD8730}" type="pres">
      <dgm:prSet presAssocID="{0F7EFBF0-B84B-469E-A815-22ADB3A45C1B}" presName="parTransThree" presStyleCnt="0"/>
      <dgm:spPr/>
    </dgm:pt>
    <dgm:pt modelId="{17CB608B-7FC2-42DE-AF6B-BDF5F43B5933}" type="pres">
      <dgm:prSet presAssocID="{0F7EFBF0-B84B-469E-A815-22ADB3A45C1B}" presName="horzThree" presStyleCnt="0"/>
      <dgm:spPr/>
    </dgm:pt>
    <dgm:pt modelId="{D38D84DA-44ED-472B-A3ED-50FDE2915B8B}" type="pres">
      <dgm:prSet presAssocID="{53292B4F-3215-4497-BD4C-F61FAC10C921}" presName="vertFour" presStyleCnt="0">
        <dgm:presLayoutVars>
          <dgm:chPref val="3"/>
        </dgm:presLayoutVars>
      </dgm:prSet>
      <dgm:spPr/>
    </dgm:pt>
    <dgm:pt modelId="{669980AF-1911-4EA0-A11F-122C5A28E78E}" type="pres">
      <dgm:prSet presAssocID="{53292B4F-3215-4497-BD4C-F61FAC10C921}" presName="txFour" presStyleLbl="node4" presStyleIdx="0" presStyleCnt="3">
        <dgm:presLayoutVars>
          <dgm:chPref val="3"/>
        </dgm:presLayoutVars>
      </dgm:prSet>
      <dgm:spPr/>
      <dgm:t>
        <a:bodyPr/>
        <a:lstStyle/>
        <a:p>
          <a:endParaRPr lang="en-US"/>
        </a:p>
      </dgm:t>
    </dgm:pt>
    <dgm:pt modelId="{697BC8CF-DBAD-455D-BF74-602AB40F2D10}" type="pres">
      <dgm:prSet presAssocID="{53292B4F-3215-4497-BD4C-F61FAC10C921}" presName="horzFour" presStyleCnt="0"/>
      <dgm:spPr/>
    </dgm:pt>
    <dgm:pt modelId="{22E5401A-746D-420B-974E-5D460C3506CB}" type="pres">
      <dgm:prSet presAssocID="{A943719A-2B94-4AFD-B90F-6246CEDC0C2B}" presName="sibSpaceFour" presStyleCnt="0"/>
      <dgm:spPr/>
    </dgm:pt>
    <dgm:pt modelId="{4400F1F5-37FE-4C14-9D20-E43677D6EA68}" type="pres">
      <dgm:prSet presAssocID="{1887D805-3B7D-457B-9507-F17645267357}" presName="vertFour" presStyleCnt="0">
        <dgm:presLayoutVars>
          <dgm:chPref val="3"/>
        </dgm:presLayoutVars>
      </dgm:prSet>
      <dgm:spPr/>
    </dgm:pt>
    <dgm:pt modelId="{93FBFCC6-A4A0-4700-83F2-7F2F38A84122}" type="pres">
      <dgm:prSet presAssocID="{1887D805-3B7D-457B-9507-F17645267357}" presName="txFour" presStyleLbl="node4" presStyleIdx="1" presStyleCnt="3">
        <dgm:presLayoutVars>
          <dgm:chPref val="3"/>
        </dgm:presLayoutVars>
      </dgm:prSet>
      <dgm:spPr/>
      <dgm:t>
        <a:bodyPr/>
        <a:lstStyle/>
        <a:p>
          <a:endParaRPr lang="en-US"/>
        </a:p>
      </dgm:t>
    </dgm:pt>
    <dgm:pt modelId="{995E424A-0891-4D4E-834E-B6D25F4D30BC}" type="pres">
      <dgm:prSet presAssocID="{1887D805-3B7D-457B-9507-F17645267357}" presName="horzFour" presStyleCnt="0"/>
      <dgm:spPr/>
    </dgm:pt>
    <dgm:pt modelId="{6B11A2F1-B25F-47D0-81EF-47A06BCC7BCF}" type="pres">
      <dgm:prSet presAssocID="{4C721429-463E-43CF-A555-566EB24D4D73}" presName="sibSpaceThree" presStyleCnt="0"/>
      <dgm:spPr/>
    </dgm:pt>
    <dgm:pt modelId="{DD6FD6C6-0E01-4FFB-AE2C-90C9E3418B41}" type="pres">
      <dgm:prSet presAssocID="{26C8CC50-3A21-47AB-A1F8-9BC1CB3744F2}" presName="vertThree" presStyleCnt="0"/>
      <dgm:spPr/>
    </dgm:pt>
    <dgm:pt modelId="{1B00D1BB-E260-4993-8984-461616A57F40}" type="pres">
      <dgm:prSet presAssocID="{26C8CC50-3A21-47AB-A1F8-9BC1CB3744F2}" presName="txThree" presStyleLbl="node3" presStyleIdx="2" presStyleCnt="3">
        <dgm:presLayoutVars>
          <dgm:chPref val="3"/>
        </dgm:presLayoutVars>
      </dgm:prSet>
      <dgm:spPr/>
      <dgm:t>
        <a:bodyPr/>
        <a:lstStyle/>
        <a:p>
          <a:endParaRPr lang="en-US"/>
        </a:p>
      </dgm:t>
    </dgm:pt>
    <dgm:pt modelId="{E9A5900D-3F16-46F9-A895-CCB715A448E0}" type="pres">
      <dgm:prSet presAssocID="{26C8CC50-3A21-47AB-A1F8-9BC1CB3744F2}" presName="parTransThree" presStyleCnt="0"/>
      <dgm:spPr/>
    </dgm:pt>
    <dgm:pt modelId="{426F02F3-9148-4214-B4B2-CDBBE60E65DC}" type="pres">
      <dgm:prSet presAssocID="{26C8CC50-3A21-47AB-A1F8-9BC1CB3744F2}" presName="horzThree" presStyleCnt="0"/>
      <dgm:spPr/>
    </dgm:pt>
    <dgm:pt modelId="{0F2653E8-8E3F-4BA7-95D0-89A9C2F53DE5}" type="pres">
      <dgm:prSet presAssocID="{6358E48A-A437-4F2E-B1D1-476A98AA94DD}" presName="vertFour" presStyleCnt="0">
        <dgm:presLayoutVars>
          <dgm:chPref val="3"/>
        </dgm:presLayoutVars>
      </dgm:prSet>
      <dgm:spPr/>
    </dgm:pt>
    <dgm:pt modelId="{FDB8CA9E-DB12-4251-9D8A-8265CD408E9B}" type="pres">
      <dgm:prSet presAssocID="{6358E48A-A437-4F2E-B1D1-476A98AA94DD}" presName="txFour" presStyleLbl="node4" presStyleIdx="2" presStyleCnt="3">
        <dgm:presLayoutVars>
          <dgm:chPref val="3"/>
        </dgm:presLayoutVars>
      </dgm:prSet>
      <dgm:spPr/>
      <dgm:t>
        <a:bodyPr/>
        <a:lstStyle/>
        <a:p>
          <a:endParaRPr lang="en-US"/>
        </a:p>
      </dgm:t>
    </dgm:pt>
    <dgm:pt modelId="{00607BC5-C82D-424A-9C0C-B6038A8B09D0}" type="pres">
      <dgm:prSet presAssocID="{6358E48A-A437-4F2E-B1D1-476A98AA94DD}" presName="horzFour" presStyleCnt="0"/>
      <dgm:spPr/>
    </dgm:pt>
    <dgm:pt modelId="{6DF15FA4-7E14-461B-86A0-6B0EF17B1382}" type="pres">
      <dgm:prSet presAssocID="{C4741E39-5106-4E84-8BFB-FAB149BF5D25}" presName="sibSpaceTwo" presStyleCnt="0"/>
      <dgm:spPr/>
    </dgm:pt>
    <dgm:pt modelId="{8BE13D35-15A0-43A3-BC0D-E9381B77403A}" type="pres">
      <dgm:prSet presAssocID="{2F06E03E-64B8-45D2-85F0-BD0BBA442E4F}" presName="vertTwo" presStyleCnt="0"/>
      <dgm:spPr/>
    </dgm:pt>
    <dgm:pt modelId="{421F6202-2475-4945-99FA-44E354A893EE}" type="pres">
      <dgm:prSet presAssocID="{2F06E03E-64B8-45D2-85F0-BD0BBA442E4F}" presName="txTwo" presStyleLbl="node2" presStyleIdx="1" presStyleCnt="2">
        <dgm:presLayoutVars>
          <dgm:chPref val="3"/>
        </dgm:presLayoutVars>
      </dgm:prSet>
      <dgm:spPr/>
      <dgm:t>
        <a:bodyPr/>
        <a:lstStyle/>
        <a:p>
          <a:endParaRPr lang="en-US"/>
        </a:p>
      </dgm:t>
    </dgm:pt>
    <dgm:pt modelId="{9B44D7CE-747A-42A6-9C89-75AEA5A2F0C3}" type="pres">
      <dgm:prSet presAssocID="{2F06E03E-64B8-45D2-85F0-BD0BBA442E4F}" presName="horzTwo" presStyleCnt="0"/>
      <dgm:spPr/>
    </dgm:pt>
  </dgm:ptLst>
  <dgm:cxnLst>
    <dgm:cxn modelId="{D3EC460C-813A-4F96-8F1E-86B5DDEFC84D}" srcId="{26C8CC50-3A21-47AB-A1F8-9BC1CB3744F2}" destId="{6358E48A-A437-4F2E-B1D1-476A98AA94DD}" srcOrd="0" destOrd="0" parTransId="{0AC106E6-C6C1-4E7B-BE63-606F14516119}" sibTransId="{0E480F84-9C36-4408-A3E6-18ECAD02404F}"/>
    <dgm:cxn modelId="{CBB3DAD9-6051-4028-AB7D-8D3569FF4C27}" type="presOf" srcId="{2F06E03E-64B8-45D2-85F0-BD0BBA442E4F}" destId="{421F6202-2475-4945-99FA-44E354A893EE}" srcOrd="0" destOrd="0" presId="urn:microsoft.com/office/officeart/2005/8/layout/hierarchy4"/>
    <dgm:cxn modelId="{C77C8ADC-F46D-49E9-BAAB-A76356053946}" type="presOf" srcId="{E3B5A36D-7194-4894-B1C5-6AA493F307E8}" destId="{F0DD9685-ED3D-493C-B590-13C28537F1F2}" srcOrd="0" destOrd="0" presId="urn:microsoft.com/office/officeart/2005/8/layout/hierarchy4"/>
    <dgm:cxn modelId="{3DEA5C8B-88F8-4D01-8D33-7FEC35D7A301}" type="presOf" srcId="{DE6A3C29-C163-41F5-953C-6703B989D8B6}" destId="{9C2DC3B5-9704-4E04-B5FA-3CAE5D40D138}" srcOrd="0" destOrd="0" presId="urn:microsoft.com/office/officeart/2005/8/layout/hierarchy4"/>
    <dgm:cxn modelId="{80C3BB01-079D-49CA-A427-FCB7D918D164}" srcId="{0F7EFBF0-B84B-469E-A815-22ADB3A45C1B}" destId="{53292B4F-3215-4497-BD4C-F61FAC10C921}" srcOrd="0" destOrd="0" parTransId="{A93CDDEB-D71E-45C0-ABBE-F3EA7A4F1F1B}" sibTransId="{A943719A-2B94-4AFD-B90F-6246CEDC0C2B}"/>
    <dgm:cxn modelId="{DCCCED5D-DA9D-479C-A6FA-19B590245FEA}" type="presOf" srcId="{53292B4F-3215-4497-BD4C-F61FAC10C921}" destId="{669980AF-1911-4EA0-A11F-122C5A28E78E}" srcOrd="0" destOrd="0" presId="urn:microsoft.com/office/officeart/2005/8/layout/hierarchy4"/>
    <dgm:cxn modelId="{15504EDE-5967-49D1-BD3D-F9D25C24E52E}" srcId="{69C505AC-AF7E-4670-9D53-C704FF73BF08}" destId="{0F7EFBF0-B84B-469E-A815-22ADB3A45C1B}" srcOrd="1" destOrd="0" parTransId="{1957B822-583C-482B-AFC8-CC4A416EA9E7}" sibTransId="{4C721429-463E-43CF-A555-566EB24D4D73}"/>
    <dgm:cxn modelId="{3C0C85B7-43FF-4552-B38B-A246CA78E0E7}" type="presOf" srcId="{69C505AC-AF7E-4670-9D53-C704FF73BF08}" destId="{236549E0-0230-4BF4-A99E-81F861CC1CAC}" srcOrd="0" destOrd="0" presId="urn:microsoft.com/office/officeart/2005/8/layout/hierarchy4"/>
    <dgm:cxn modelId="{414A0AC4-7731-46D2-8E94-EE722D4C862D}" srcId="{E3B5A36D-7194-4894-B1C5-6AA493F307E8}" destId="{2F06E03E-64B8-45D2-85F0-BD0BBA442E4F}" srcOrd="1" destOrd="0" parTransId="{65F9B2EA-E762-4C36-A5DB-4FFDA6F8A5C8}" sibTransId="{A4397DC9-F2F3-4ED1-95C1-02C91F2979EE}"/>
    <dgm:cxn modelId="{A39FBDBC-8FDD-463A-BA17-A1722DA0426D}" type="presOf" srcId="{1887D805-3B7D-457B-9507-F17645267357}" destId="{93FBFCC6-A4A0-4700-83F2-7F2F38A84122}" srcOrd="0" destOrd="0" presId="urn:microsoft.com/office/officeart/2005/8/layout/hierarchy4"/>
    <dgm:cxn modelId="{A23DF353-2AAF-4093-89B6-142FFA885A14}" srcId="{0F7EFBF0-B84B-469E-A815-22ADB3A45C1B}" destId="{1887D805-3B7D-457B-9507-F17645267357}" srcOrd="1" destOrd="0" parTransId="{0F166C26-E17A-42B8-92F3-21CA085BB891}" sibTransId="{74964309-C9DB-43EB-AB6C-C36640DA4845}"/>
    <dgm:cxn modelId="{A9D77F76-47A6-4791-91A9-079D991F9C57}" srcId="{E3B5A36D-7194-4894-B1C5-6AA493F307E8}" destId="{69C505AC-AF7E-4670-9D53-C704FF73BF08}" srcOrd="0" destOrd="0" parTransId="{59321D97-38B8-448F-93D3-2944FE294241}" sibTransId="{C4741E39-5106-4E84-8BFB-FAB149BF5D25}"/>
    <dgm:cxn modelId="{E8757A8D-01E1-4152-ADEF-258C4071022E}" type="presOf" srcId="{6358E48A-A437-4F2E-B1D1-476A98AA94DD}" destId="{FDB8CA9E-DB12-4251-9D8A-8265CD408E9B}" srcOrd="0" destOrd="0" presId="urn:microsoft.com/office/officeart/2005/8/layout/hierarchy4"/>
    <dgm:cxn modelId="{06DD3105-AE14-4E25-8405-EC527C0DBFF3}" srcId="{69C505AC-AF7E-4670-9D53-C704FF73BF08}" destId="{26C8CC50-3A21-47AB-A1F8-9BC1CB3744F2}" srcOrd="2" destOrd="0" parTransId="{BEAA7E52-8F70-4C3F-A670-EB0834FEBB60}" sibTransId="{59136006-5A10-4EA2-AA8F-74E7D9AA547F}"/>
    <dgm:cxn modelId="{C498EE7F-F37B-47BD-8DA3-5E56A851F3BC}" type="presOf" srcId="{1633E664-BCED-4664-83B2-7CF1A62CF987}" destId="{EA0F74BA-0133-4B73-87C9-01DCAED0B29F}" srcOrd="0" destOrd="0" presId="urn:microsoft.com/office/officeart/2005/8/layout/hierarchy4"/>
    <dgm:cxn modelId="{F2D53579-244C-4922-B04D-FDD47F7BC41C}" type="presOf" srcId="{0F7EFBF0-B84B-469E-A815-22ADB3A45C1B}" destId="{7D1ED034-5306-4435-9147-3CF41478432B}" srcOrd="0" destOrd="0" presId="urn:microsoft.com/office/officeart/2005/8/layout/hierarchy4"/>
    <dgm:cxn modelId="{BB47B31F-ACC4-4675-9442-95B8428464FE}" srcId="{1633E664-BCED-4664-83B2-7CF1A62CF987}" destId="{E3B5A36D-7194-4894-B1C5-6AA493F307E8}" srcOrd="0" destOrd="0" parTransId="{A54B864D-F01D-44CC-9C42-BBF86708B33F}" sibTransId="{6C436BE0-A693-48F8-87CC-89BCE9F06642}"/>
    <dgm:cxn modelId="{4826DA75-8E03-468C-87F5-99F658BF0777}" type="presOf" srcId="{26C8CC50-3A21-47AB-A1F8-9BC1CB3744F2}" destId="{1B00D1BB-E260-4993-8984-461616A57F40}" srcOrd="0" destOrd="0" presId="urn:microsoft.com/office/officeart/2005/8/layout/hierarchy4"/>
    <dgm:cxn modelId="{0A739745-DCBF-4482-A65A-54134E25529B}" srcId="{69C505AC-AF7E-4670-9D53-C704FF73BF08}" destId="{DE6A3C29-C163-41F5-953C-6703B989D8B6}" srcOrd="0" destOrd="0" parTransId="{F88F9D11-A584-46DB-B85A-24B7E065802D}" sibTransId="{76D42CF5-51A2-4E77-BB0F-659A439FF6C6}"/>
    <dgm:cxn modelId="{EDB58008-6242-4FF6-AB50-BFE5355599E8}" type="presParOf" srcId="{EA0F74BA-0133-4B73-87C9-01DCAED0B29F}" destId="{11C38886-0A51-4812-9ED8-7BA7CAA129AD}" srcOrd="0" destOrd="0" presId="urn:microsoft.com/office/officeart/2005/8/layout/hierarchy4"/>
    <dgm:cxn modelId="{00514DF7-EC2A-495D-B7F5-44EFF5B0F688}" type="presParOf" srcId="{11C38886-0A51-4812-9ED8-7BA7CAA129AD}" destId="{F0DD9685-ED3D-493C-B590-13C28537F1F2}" srcOrd="0" destOrd="0" presId="urn:microsoft.com/office/officeart/2005/8/layout/hierarchy4"/>
    <dgm:cxn modelId="{D3D31E72-578F-4A7E-A544-6F08CD157313}" type="presParOf" srcId="{11C38886-0A51-4812-9ED8-7BA7CAA129AD}" destId="{205FA6ED-077A-45C7-90F3-18282B64BAFB}" srcOrd="1" destOrd="0" presId="urn:microsoft.com/office/officeart/2005/8/layout/hierarchy4"/>
    <dgm:cxn modelId="{2AA0FA35-5DF7-4F2D-99B9-BF10E88BEDEA}" type="presParOf" srcId="{11C38886-0A51-4812-9ED8-7BA7CAA129AD}" destId="{6E98A780-6B03-4450-8E8D-4766D758D59E}" srcOrd="2" destOrd="0" presId="urn:microsoft.com/office/officeart/2005/8/layout/hierarchy4"/>
    <dgm:cxn modelId="{A68F4600-335D-4549-BDB1-1E19FA3B32D5}" type="presParOf" srcId="{6E98A780-6B03-4450-8E8D-4766D758D59E}" destId="{E292B116-9BC0-42B7-9B64-3CFE29F643D2}" srcOrd="0" destOrd="0" presId="urn:microsoft.com/office/officeart/2005/8/layout/hierarchy4"/>
    <dgm:cxn modelId="{21776EFE-5D48-49B4-A14E-4B1E266BA4FC}" type="presParOf" srcId="{E292B116-9BC0-42B7-9B64-3CFE29F643D2}" destId="{236549E0-0230-4BF4-A99E-81F861CC1CAC}" srcOrd="0" destOrd="0" presId="urn:microsoft.com/office/officeart/2005/8/layout/hierarchy4"/>
    <dgm:cxn modelId="{8C268275-3940-4DF3-BF35-8391F46317A1}" type="presParOf" srcId="{E292B116-9BC0-42B7-9B64-3CFE29F643D2}" destId="{424DF677-915F-4455-B03D-A3FFC77F5A44}" srcOrd="1" destOrd="0" presId="urn:microsoft.com/office/officeart/2005/8/layout/hierarchy4"/>
    <dgm:cxn modelId="{C073E00B-31D6-414C-A1CF-699724012FD7}" type="presParOf" srcId="{E292B116-9BC0-42B7-9B64-3CFE29F643D2}" destId="{CCB84E71-7AC6-4070-AFAB-6DE072846449}" srcOrd="2" destOrd="0" presId="urn:microsoft.com/office/officeart/2005/8/layout/hierarchy4"/>
    <dgm:cxn modelId="{38BA26BA-7CD5-49ED-AABE-6BFA33F21D03}" type="presParOf" srcId="{CCB84E71-7AC6-4070-AFAB-6DE072846449}" destId="{7801151D-CF7A-4FA8-AE83-44A84920DC2D}" srcOrd="0" destOrd="0" presId="urn:microsoft.com/office/officeart/2005/8/layout/hierarchy4"/>
    <dgm:cxn modelId="{5133C316-70CA-4341-B393-3953BCE5B9FA}" type="presParOf" srcId="{7801151D-CF7A-4FA8-AE83-44A84920DC2D}" destId="{9C2DC3B5-9704-4E04-B5FA-3CAE5D40D138}" srcOrd="0" destOrd="0" presId="urn:microsoft.com/office/officeart/2005/8/layout/hierarchy4"/>
    <dgm:cxn modelId="{C838DBF5-E572-42EB-8105-8E16D5730284}" type="presParOf" srcId="{7801151D-CF7A-4FA8-AE83-44A84920DC2D}" destId="{1B25B6B2-6854-403E-8B15-52C6A9E8B297}" srcOrd="1" destOrd="0" presId="urn:microsoft.com/office/officeart/2005/8/layout/hierarchy4"/>
    <dgm:cxn modelId="{9EA87176-6B31-4C36-A3E1-FB8F78C907A0}" type="presParOf" srcId="{CCB84E71-7AC6-4070-AFAB-6DE072846449}" destId="{F57A88BD-22F8-4485-9371-FD35E7700E85}" srcOrd="1" destOrd="0" presId="urn:microsoft.com/office/officeart/2005/8/layout/hierarchy4"/>
    <dgm:cxn modelId="{50ED1242-E2BC-4BD2-A565-27BB20718BBE}" type="presParOf" srcId="{CCB84E71-7AC6-4070-AFAB-6DE072846449}" destId="{1EA3DEE0-BC2A-4107-A6A2-B114D62E6EAC}" srcOrd="2" destOrd="0" presId="urn:microsoft.com/office/officeart/2005/8/layout/hierarchy4"/>
    <dgm:cxn modelId="{20BC74BA-1D29-43BB-84EE-1A81EA8673FA}" type="presParOf" srcId="{1EA3DEE0-BC2A-4107-A6A2-B114D62E6EAC}" destId="{7D1ED034-5306-4435-9147-3CF41478432B}" srcOrd="0" destOrd="0" presId="urn:microsoft.com/office/officeart/2005/8/layout/hierarchy4"/>
    <dgm:cxn modelId="{2A2E81AD-A244-4721-A33E-A2F57862752B}" type="presParOf" srcId="{1EA3DEE0-BC2A-4107-A6A2-B114D62E6EAC}" destId="{C3A68256-1A70-49FD-AB65-7E3B4ECD8730}" srcOrd="1" destOrd="0" presId="urn:microsoft.com/office/officeart/2005/8/layout/hierarchy4"/>
    <dgm:cxn modelId="{EFAF4D14-3907-4629-A8CC-8466A948EB52}" type="presParOf" srcId="{1EA3DEE0-BC2A-4107-A6A2-B114D62E6EAC}" destId="{17CB608B-7FC2-42DE-AF6B-BDF5F43B5933}" srcOrd="2" destOrd="0" presId="urn:microsoft.com/office/officeart/2005/8/layout/hierarchy4"/>
    <dgm:cxn modelId="{65F16C28-B418-467E-8402-590BF035FE69}" type="presParOf" srcId="{17CB608B-7FC2-42DE-AF6B-BDF5F43B5933}" destId="{D38D84DA-44ED-472B-A3ED-50FDE2915B8B}" srcOrd="0" destOrd="0" presId="urn:microsoft.com/office/officeart/2005/8/layout/hierarchy4"/>
    <dgm:cxn modelId="{59149442-F36F-464C-BABE-53919162D0C4}" type="presParOf" srcId="{D38D84DA-44ED-472B-A3ED-50FDE2915B8B}" destId="{669980AF-1911-4EA0-A11F-122C5A28E78E}" srcOrd="0" destOrd="0" presId="urn:microsoft.com/office/officeart/2005/8/layout/hierarchy4"/>
    <dgm:cxn modelId="{0B4B453F-5614-4563-A243-2B8A3110356D}" type="presParOf" srcId="{D38D84DA-44ED-472B-A3ED-50FDE2915B8B}" destId="{697BC8CF-DBAD-455D-BF74-602AB40F2D10}" srcOrd="1" destOrd="0" presId="urn:microsoft.com/office/officeart/2005/8/layout/hierarchy4"/>
    <dgm:cxn modelId="{E60DA17E-3327-463D-AB0F-8946391375A8}" type="presParOf" srcId="{17CB608B-7FC2-42DE-AF6B-BDF5F43B5933}" destId="{22E5401A-746D-420B-974E-5D460C3506CB}" srcOrd="1" destOrd="0" presId="urn:microsoft.com/office/officeart/2005/8/layout/hierarchy4"/>
    <dgm:cxn modelId="{8B84E753-F1EF-443E-A8FE-2B24DE500C15}" type="presParOf" srcId="{17CB608B-7FC2-42DE-AF6B-BDF5F43B5933}" destId="{4400F1F5-37FE-4C14-9D20-E43677D6EA68}" srcOrd="2" destOrd="0" presId="urn:microsoft.com/office/officeart/2005/8/layout/hierarchy4"/>
    <dgm:cxn modelId="{6FF5FEBF-3F76-4F67-9247-DD95550CA96B}" type="presParOf" srcId="{4400F1F5-37FE-4C14-9D20-E43677D6EA68}" destId="{93FBFCC6-A4A0-4700-83F2-7F2F38A84122}" srcOrd="0" destOrd="0" presId="urn:microsoft.com/office/officeart/2005/8/layout/hierarchy4"/>
    <dgm:cxn modelId="{7686CCD2-3BA6-4418-B05A-E58125922E53}" type="presParOf" srcId="{4400F1F5-37FE-4C14-9D20-E43677D6EA68}" destId="{995E424A-0891-4D4E-834E-B6D25F4D30BC}" srcOrd="1" destOrd="0" presId="urn:microsoft.com/office/officeart/2005/8/layout/hierarchy4"/>
    <dgm:cxn modelId="{B93A6FBE-D75A-4216-A175-01E88C76693B}" type="presParOf" srcId="{CCB84E71-7AC6-4070-AFAB-6DE072846449}" destId="{6B11A2F1-B25F-47D0-81EF-47A06BCC7BCF}" srcOrd="3" destOrd="0" presId="urn:microsoft.com/office/officeart/2005/8/layout/hierarchy4"/>
    <dgm:cxn modelId="{6AF45B61-A3BF-4106-949C-7F151322FAA4}" type="presParOf" srcId="{CCB84E71-7AC6-4070-AFAB-6DE072846449}" destId="{DD6FD6C6-0E01-4FFB-AE2C-90C9E3418B41}" srcOrd="4" destOrd="0" presId="urn:microsoft.com/office/officeart/2005/8/layout/hierarchy4"/>
    <dgm:cxn modelId="{A8C14298-0115-47A5-8CD4-7F46A7CC1326}" type="presParOf" srcId="{DD6FD6C6-0E01-4FFB-AE2C-90C9E3418B41}" destId="{1B00D1BB-E260-4993-8984-461616A57F40}" srcOrd="0" destOrd="0" presId="urn:microsoft.com/office/officeart/2005/8/layout/hierarchy4"/>
    <dgm:cxn modelId="{D98C2881-38FD-45F8-B166-B02749EEF51D}" type="presParOf" srcId="{DD6FD6C6-0E01-4FFB-AE2C-90C9E3418B41}" destId="{E9A5900D-3F16-46F9-A895-CCB715A448E0}" srcOrd="1" destOrd="0" presId="urn:microsoft.com/office/officeart/2005/8/layout/hierarchy4"/>
    <dgm:cxn modelId="{830C6F8B-D143-4BD3-B1B1-6652B9AC45FF}" type="presParOf" srcId="{DD6FD6C6-0E01-4FFB-AE2C-90C9E3418B41}" destId="{426F02F3-9148-4214-B4B2-CDBBE60E65DC}" srcOrd="2" destOrd="0" presId="urn:microsoft.com/office/officeart/2005/8/layout/hierarchy4"/>
    <dgm:cxn modelId="{09CE868C-0272-43B5-8F2A-78E1E2BEC39E}" type="presParOf" srcId="{426F02F3-9148-4214-B4B2-CDBBE60E65DC}" destId="{0F2653E8-8E3F-4BA7-95D0-89A9C2F53DE5}" srcOrd="0" destOrd="0" presId="urn:microsoft.com/office/officeart/2005/8/layout/hierarchy4"/>
    <dgm:cxn modelId="{4037FF88-4E54-4A7C-9A38-2F205F7FD389}" type="presParOf" srcId="{0F2653E8-8E3F-4BA7-95D0-89A9C2F53DE5}" destId="{FDB8CA9E-DB12-4251-9D8A-8265CD408E9B}" srcOrd="0" destOrd="0" presId="urn:microsoft.com/office/officeart/2005/8/layout/hierarchy4"/>
    <dgm:cxn modelId="{A6CA7ADC-EDA5-4494-A579-DBA7DA2395AF}" type="presParOf" srcId="{0F2653E8-8E3F-4BA7-95D0-89A9C2F53DE5}" destId="{00607BC5-C82D-424A-9C0C-B6038A8B09D0}" srcOrd="1" destOrd="0" presId="urn:microsoft.com/office/officeart/2005/8/layout/hierarchy4"/>
    <dgm:cxn modelId="{C54E9A19-602D-4744-82F0-C8B746CA92A4}" type="presParOf" srcId="{6E98A780-6B03-4450-8E8D-4766D758D59E}" destId="{6DF15FA4-7E14-461B-86A0-6B0EF17B1382}" srcOrd="1" destOrd="0" presId="urn:microsoft.com/office/officeart/2005/8/layout/hierarchy4"/>
    <dgm:cxn modelId="{D73E5049-BA81-4047-828A-C7F0EC15EB59}" type="presParOf" srcId="{6E98A780-6B03-4450-8E8D-4766D758D59E}" destId="{8BE13D35-15A0-43A3-BC0D-E9381B77403A}" srcOrd="2" destOrd="0" presId="urn:microsoft.com/office/officeart/2005/8/layout/hierarchy4"/>
    <dgm:cxn modelId="{C240D81E-7EF5-4D3F-864D-4F3C156162E1}" type="presParOf" srcId="{8BE13D35-15A0-43A3-BC0D-E9381B77403A}" destId="{421F6202-2475-4945-99FA-44E354A893EE}" srcOrd="0" destOrd="0" presId="urn:microsoft.com/office/officeart/2005/8/layout/hierarchy4"/>
    <dgm:cxn modelId="{24A85203-7FBA-41F3-B41A-AC98F9823E0F}" type="presParOf" srcId="{8BE13D35-15A0-43A3-BC0D-E9381B77403A}" destId="{9B44D7CE-747A-42A6-9C89-75AEA5A2F0C3}"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33E664-BCED-4664-83B2-7CF1A62CF987}" type="doc">
      <dgm:prSet loTypeId="urn:microsoft.com/office/officeart/2005/8/layout/hierarchy4" loCatId="hierarchy" qsTypeId="urn:microsoft.com/office/officeart/2005/8/quickstyle/simple3" qsCatId="simple" csTypeId="urn:microsoft.com/office/officeart/2005/8/colors/accent1_2" csCatId="accent1" phldr="1"/>
      <dgm:spPr/>
      <dgm:t>
        <a:bodyPr/>
        <a:lstStyle/>
        <a:p>
          <a:endParaRPr lang="en-US"/>
        </a:p>
      </dgm:t>
    </dgm:pt>
    <dgm:pt modelId="{E3B5A36D-7194-4894-B1C5-6AA493F307E8}">
      <dgm:prSet phldrT="[Text]" custT="1"/>
      <dgm:spPr/>
      <dgm:t>
        <a:bodyPr/>
        <a:lstStyle/>
        <a:p>
          <a:r>
            <a:rPr lang="en-US" sz="1600" dirty="0"/>
            <a:t>Feature Engineering</a:t>
          </a:r>
        </a:p>
      </dgm:t>
    </dgm:pt>
    <dgm:pt modelId="{A54B864D-F01D-44CC-9C42-BBF86708B33F}" type="parTrans" cxnId="{BB47B31F-ACC4-4675-9442-95B8428464FE}">
      <dgm:prSet/>
      <dgm:spPr/>
      <dgm:t>
        <a:bodyPr/>
        <a:lstStyle/>
        <a:p>
          <a:endParaRPr lang="en-US" sz="2400"/>
        </a:p>
      </dgm:t>
    </dgm:pt>
    <dgm:pt modelId="{6C436BE0-A693-48F8-87CC-89BCE9F06642}" type="sibTrans" cxnId="{BB47B31F-ACC4-4675-9442-95B8428464FE}">
      <dgm:prSet/>
      <dgm:spPr/>
      <dgm:t>
        <a:bodyPr/>
        <a:lstStyle/>
        <a:p>
          <a:endParaRPr lang="en-US" sz="2400"/>
        </a:p>
      </dgm:t>
    </dgm:pt>
    <dgm:pt modelId="{69C505AC-AF7E-4670-9D53-C704FF73BF08}">
      <dgm:prSet phldrT="[Text]" custT="1"/>
      <dgm:spPr>
        <a:solidFill>
          <a:schemeClr val="accent6">
            <a:lumMod val="20000"/>
            <a:lumOff val="80000"/>
          </a:schemeClr>
        </a:solidFill>
      </dgm:spPr>
      <dgm:t>
        <a:bodyPr/>
        <a:lstStyle/>
        <a:p>
          <a:r>
            <a:rPr lang="en-US" sz="1600" dirty="0"/>
            <a:t>Feature Creation/ Construction</a:t>
          </a:r>
        </a:p>
      </dgm:t>
    </dgm:pt>
    <dgm:pt modelId="{59321D97-38B8-448F-93D3-2944FE294241}" type="parTrans" cxnId="{A9D77F76-47A6-4791-91A9-079D991F9C57}">
      <dgm:prSet custT="1"/>
      <dgm:spPr/>
      <dgm:t>
        <a:bodyPr/>
        <a:lstStyle/>
        <a:p>
          <a:endParaRPr lang="en-US" sz="700"/>
        </a:p>
      </dgm:t>
    </dgm:pt>
    <dgm:pt modelId="{C4741E39-5106-4E84-8BFB-FAB149BF5D25}" type="sibTrans" cxnId="{A9D77F76-47A6-4791-91A9-079D991F9C57}">
      <dgm:prSet/>
      <dgm:spPr/>
      <dgm:t>
        <a:bodyPr/>
        <a:lstStyle/>
        <a:p>
          <a:endParaRPr lang="en-US" sz="2400"/>
        </a:p>
      </dgm:t>
    </dgm:pt>
    <dgm:pt modelId="{2F06E03E-64B8-45D2-85F0-BD0BBA442E4F}">
      <dgm:prSet phldrT="[Text]" custT="1"/>
      <dgm:spPr/>
      <dgm:t>
        <a:bodyPr/>
        <a:lstStyle/>
        <a:p>
          <a:r>
            <a:rPr lang="en-US" sz="1600" dirty="0"/>
            <a:t>Feature Selection</a:t>
          </a:r>
        </a:p>
      </dgm:t>
    </dgm:pt>
    <dgm:pt modelId="{65F9B2EA-E762-4C36-A5DB-4FFDA6F8A5C8}" type="parTrans" cxnId="{414A0AC4-7731-46D2-8E94-EE722D4C862D}">
      <dgm:prSet custT="1"/>
      <dgm:spPr/>
      <dgm:t>
        <a:bodyPr/>
        <a:lstStyle/>
        <a:p>
          <a:endParaRPr lang="en-US" sz="700"/>
        </a:p>
      </dgm:t>
    </dgm:pt>
    <dgm:pt modelId="{A4397DC9-F2F3-4ED1-95C1-02C91F2979EE}" type="sibTrans" cxnId="{414A0AC4-7731-46D2-8E94-EE722D4C862D}">
      <dgm:prSet/>
      <dgm:spPr/>
      <dgm:t>
        <a:bodyPr/>
        <a:lstStyle/>
        <a:p>
          <a:endParaRPr lang="en-US" sz="2400"/>
        </a:p>
      </dgm:t>
    </dgm:pt>
    <dgm:pt modelId="{DE6A3C29-C163-41F5-953C-6703B989D8B6}">
      <dgm:prSet phldrT="[Text]" custT="1"/>
      <dgm:spPr>
        <a:solidFill>
          <a:schemeClr val="accent6">
            <a:lumMod val="20000"/>
            <a:lumOff val="80000"/>
          </a:schemeClr>
        </a:solidFill>
      </dgm:spPr>
      <dgm:t>
        <a:bodyPr/>
        <a:lstStyle/>
        <a:p>
          <a:r>
            <a:rPr lang="en-US" sz="1600" dirty="0"/>
            <a:t>Mapping Data to new space</a:t>
          </a:r>
        </a:p>
      </dgm:t>
    </dgm:pt>
    <dgm:pt modelId="{F88F9D11-A584-46DB-B85A-24B7E065802D}" type="parTrans" cxnId="{0A739745-DCBF-4482-A65A-54134E25529B}">
      <dgm:prSet/>
      <dgm:spPr/>
      <dgm:t>
        <a:bodyPr/>
        <a:lstStyle/>
        <a:p>
          <a:endParaRPr lang="en-US"/>
        </a:p>
      </dgm:t>
    </dgm:pt>
    <dgm:pt modelId="{76D42CF5-51A2-4E77-BB0F-659A439FF6C6}" type="sibTrans" cxnId="{0A739745-DCBF-4482-A65A-54134E25529B}">
      <dgm:prSet/>
      <dgm:spPr/>
      <dgm:t>
        <a:bodyPr/>
        <a:lstStyle/>
        <a:p>
          <a:endParaRPr lang="en-US"/>
        </a:p>
      </dgm:t>
    </dgm:pt>
    <dgm:pt modelId="{0F7EFBF0-B84B-469E-A815-22ADB3A45C1B}">
      <dgm:prSet phldrT="[Text]" custT="1"/>
      <dgm:spPr>
        <a:solidFill>
          <a:schemeClr val="accent6">
            <a:lumMod val="20000"/>
            <a:lumOff val="80000"/>
          </a:schemeClr>
        </a:solidFill>
      </dgm:spPr>
      <dgm:t>
        <a:bodyPr/>
        <a:lstStyle/>
        <a:p>
          <a:r>
            <a:rPr lang="en-US" sz="1600" dirty="0"/>
            <a:t>New Feature Construction</a:t>
          </a:r>
        </a:p>
      </dgm:t>
    </dgm:pt>
    <dgm:pt modelId="{1957B822-583C-482B-AFC8-CC4A416EA9E7}" type="parTrans" cxnId="{15504EDE-5967-49D1-BD3D-F9D25C24E52E}">
      <dgm:prSet/>
      <dgm:spPr/>
      <dgm:t>
        <a:bodyPr/>
        <a:lstStyle/>
        <a:p>
          <a:endParaRPr lang="en-US"/>
        </a:p>
      </dgm:t>
    </dgm:pt>
    <dgm:pt modelId="{4C721429-463E-43CF-A555-566EB24D4D73}" type="sibTrans" cxnId="{15504EDE-5967-49D1-BD3D-F9D25C24E52E}">
      <dgm:prSet/>
      <dgm:spPr/>
      <dgm:t>
        <a:bodyPr/>
        <a:lstStyle/>
        <a:p>
          <a:endParaRPr lang="en-US"/>
        </a:p>
      </dgm:t>
    </dgm:pt>
    <dgm:pt modelId="{26C8CC50-3A21-47AB-A1F8-9BC1CB3744F2}">
      <dgm:prSet phldrT="[Text]" custT="1"/>
      <dgm:spPr/>
      <dgm:t>
        <a:bodyPr/>
        <a:lstStyle/>
        <a:p>
          <a:r>
            <a:rPr lang="en-US" sz="1600" dirty="0"/>
            <a:t>Feature Extraction</a:t>
          </a:r>
        </a:p>
      </dgm:t>
    </dgm:pt>
    <dgm:pt modelId="{BEAA7E52-8F70-4C3F-A670-EB0834FEBB60}" type="parTrans" cxnId="{06DD3105-AE14-4E25-8405-EC527C0DBFF3}">
      <dgm:prSet/>
      <dgm:spPr/>
      <dgm:t>
        <a:bodyPr/>
        <a:lstStyle/>
        <a:p>
          <a:endParaRPr lang="en-US"/>
        </a:p>
      </dgm:t>
    </dgm:pt>
    <dgm:pt modelId="{59136006-5A10-4EA2-AA8F-74E7D9AA547F}" type="sibTrans" cxnId="{06DD3105-AE14-4E25-8405-EC527C0DBFF3}">
      <dgm:prSet/>
      <dgm:spPr/>
      <dgm:t>
        <a:bodyPr/>
        <a:lstStyle/>
        <a:p>
          <a:endParaRPr lang="en-US"/>
        </a:p>
      </dgm:t>
    </dgm:pt>
    <dgm:pt modelId="{6358E48A-A437-4F2E-B1D1-476A98AA94DD}">
      <dgm:prSet phldrT="[Text]" custT="1"/>
      <dgm:spPr/>
      <dgm:t>
        <a:bodyPr/>
        <a:lstStyle/>
        <a:p>
          <a:r>
            <a:rPr lang="en-US" sz="1600" dirty="0"/>
            <a:t>Dimensionality Reduction</a:t>
          </a:r>
        </a:p>
      </dgm:t>
    </dgm:pt>
    <dgm:pt modelId="{0AC106E6-C6C1-4E7B-BE63-606F14516119}" type="parTrans" cxnId="{D3EC460C-813A-4F96-8F1E-86B5DDEFC84D}">
      <dgm:prSet/>
      <dgm:spPr/>
      <dgm:t>
        <a:bodyPr/>
        <a:lstStyle/>
        <a:p>
          <a:endParaRPr lang="en-US"/>
        </a:p>
      </dgm:t>
    </dgm:pt>
    <dgm:pt modelId="{0E480F84-9C36-4408-A3E6-18ECAD02404F}" type="sibTrans" cxnId="{D3EC460C-813A-4F96-8F1E-86B5DDEFC84D}">
      <dgm:prSet/>
      <dgm:spPr/>
      <dgm:t>
        <a:bodyPr/>
        <a:lstStyle/>
        <a:p>
          <a:endParaRPr lang="en-US"/>
        </a:p>
      </dgm:t>
    </dgm:pt>
    <dgm:pt modelId="{53292B4F-3215-4497-BD4C-F61FAC10C921}">
      <dgm:prSet phldrT="[Text]" custT="1"/>
      <dgm:spPr>
        <a:solidFill>
          <a:schemeClr val="accent6">
            <a:lumMod val="20000"/>
            <a:lumOff val="80000"/>
          </a:schemeClr>
        </a:solidFill>
      </dgm:spPr>
      <dgm:t>
        <a:bodyPr/>
        <a:lstStyle/>
        <a:p>
          <a:r>
            <a:rPr lang="en-US" sz="1600" dirty="0"/>
            <a:t>E.g. Categorical to numerical</a:t>
          </a:r>
        </a:p>
      </dgm:t>
    </dgm:pt>
    <dgm:pt modelId="{A93CDDEB-D71E-45C0-ABBE-F3EA7A4F1F1B}" type="parTrans" cxnId="{80C3BB01-079D-49CA-A427-FCB7D918D164}">
      <dgm:prSet/>
      <dgm:spPr/>
      <dgm:t>
        <a:bodyPr/>
        <a:lstStyle/>
        <a:p>
          <a:endParaRPr lang="en-US"/>
        </a:p>
      </dgm:t>
    </dgm:pt>
    <dgm:pt modelId="{A943719A-2B94-4AFD-B90F-6246CEDC0C2B}" type="sibTrans" cxnId="{80C3BB01-079D-49CA-A427-FCB7D918D164}">
      <dgm:prSet/>
      <dgm:spPr/>
      <dgm:t>
        <a:bodyPr/>
        <a:lstStyle/>
        <a:p>
          <a:endParaRPr lang="en-US"/>
        </a:p>
      </dgm:t>
    </dgm:pt>
    <dgm:pt modelId="{1887D805-3B7D-457B-9507-F17645267357}">
      <dgm:prSet phldrT="[Text]" custT="1"/>
      <dgm:spPr>
        <a:solidFill>
          <a:schemeClr val="accent6">
            <a:lumMod val="20000"/>
            <a:lumOff val="80000"/>
          </a:schemeClr>
        </a:solidFill>
      </dgm:spPr>
      <dgm:t>
        <a:bodyPr/>
        <a:lstStyle/>
        <a:p>
          <a:r>
            <a:rPr lang="en-US" sz="1600" dirty="0"/>
            <a:t>Create Derived Features</a:t>
          </a:r>
        </a:p>
      </dgm:t>
    </dgm:pt>
    <dgm:pt modelId="{0F166C26-E17A-42B8-92F3-21CA085BB891}" type="parTrans" cxnId="{A23DF353-2AAF-4093-89B6-142FFA885A14}">
      <dgm:prSet/>
      <dgm:spPr/>
      <dgm:t>
        <a:bodyPr/>
        <a:lstStyle/>
        <a:p>
          <a:endParaRPr lang="en-US"/>
        </a:p>
      </dgm:t>
    </dgm:pt>
    <dgm:pt modelId="{74964309-C9DB-43EB-AB6C-C36640DA4845}" type="sibTrans" cxnId="{A23DF353-2AAF-4093-89B6-142FFA885A14}">
      <dgm:prSet/>
      <dgm:spPr/>
      <dgm:t>
        <a:bodyPr/>
        <a:lstStyle/>
        <a:p>
          <a:endParaRPr lang="en-US"/>
        </a:p>
      </dgm:t>
    </dgm:pt>
    <dgm:pt modelId="{EA0F74BA-0133-4B73-87C9-01DCAED0B29F}" type="pres">
      <dgm:prSet presAssocID="{1633E664-BCED-4664-83B2-7CF1A62CF987}" presName="Name0" presStyleCnt="0">
        <dgm:presLayoutVars>
          <dgm:chPref val="1"/>
          <dgm:dir/>
          <dgm:animOne val="branch"/>
          <dgm:animLvl val="lvl"/>
          <dgm:resizeHandles/>
        </dgm:presLayoutVars>
      </dgm:prSet>
      <dgm:spPr/>
      <dgm:t>
        <a:bodyPr/>
        <a:lstStyle/>
        <a:p>
          <a:endParaRPr lang="en-US"/>
        </a:p>
      </dgm:t>
    </dgm:pt>
    <dgm:pt modelId="{11C38886-0A51-4812-9ED8-7BA7CAA129AD}" type="pres">
      <dgm:prSet presAssocID="{E3B5A36D-7194-4894-B1C5-6AA493F307E8}" presName="vertOne" presStyleCnt="0"/>
      <dgm:spPr/>
    </dgm:pt>
    <dgm:pt modelId="{F0DD9685-ED3D-493C-B590-13C28537F1F2}" type="pres">
      <dgm:prSet presAssocID="{E3B5A36D-7194-4894-B1C5-6AA493F307E8}" presName="txOne" presStyleLbl="node0" presStyleIdx="0" presStyleCnt="1">
        <dgm:presLayoutVars>
          <dgm:chPref val="3"/>
        </dgm:presLayoutVars>
      </dgm:prSet>
      <dgm:spPr/>
      <dgm:t>
        <a:bodyPr/>
        <a:lstStyle/>
        <a:p>
          <a:endParaRPr lang="en-US"/>
        </a:p>
      </dgm:t>
    </dgm:pt>
    <dgm:pt modelId="{205FA6ED-077A-45C7-90F3-18282B64BAFB}" type="pres">
      <dgm:prSet presAssocID="{E3B5A36D-7194-4894-B1C5-6AA493F307E8}" presName="parTransOne" presStyleCnt="0"/>
      <dgm:spPr/>
    </dgm:pt>
    <dgm:pt modelId="{6E98A780-6B03-4450-8E8D-4766D758D59E}" type="pres">
      <dgm:prSet presAssocID="{E3B5A36D-7194-4894-B1C5-6AA493F307E8}" presName="horzOne" presStyleCnt="0"/>
      <dgm:spPr/>
    </dgm:pt>
    <dgm:pt modelId="{E292B116-9BC0-42B7-9B64-3CFE29F643D2}" type="pres">
      <dgm:prSet presAssocID="{69C505AC-AF7E-4670-9D53-C704FF73BF08}" presName="vertTwo" presStyleCnt="0"/>
      <dgm:spPr/>
    </dgm:pt>
    <dgm:pt modelId="{236549E0-0230-4BF4-A99E-81F861CC1CAC}" type="pres">
      <dgm:prSet presAssocID="{69C505AC-AF7E-4670-9D53-C704FF73BF08}" presName="txTwo" presStyleLbl="node2" presStyleIdx="0" presStyleCnt="2">
        <dgm:presLayoutVars>
          <dgm:chPref val="3"/>
        </dgm:presLayoutVars>
      </dgm:prSet>
      <dgm:spPr/>
      <dgm:t>
        <a:bodyPr/>
        <a:lstStyle/>
        <a:p>
          <a:endParaRPr lang="en-US"/>
        </a:p>
      </dgm:t>
    </dgm:pt>
    <dgm:pt modelId="{424DF677-915F-4455-B03D-A3FFC77F5A44}" type="pres">
      <dgm:prSet presAssocID="{69C505AC-AF7E-4670-9D53-C704FF73BF08}" presName="parTransTwo" presStyleCnt="0"/>
      <dgm:spPr/>
    </dgm:pt>
    <dgm:pt modelId="{CCB84E71-7AC6-4070-AFAB-6DE072846449}" type="pres">
      <dgm:prSet presAssocID="{69C505AC-AF7E-4670-9D53-C704FF73BF08}" presName="horzTwo" presStyleCnt="0"/>
      <dgm:spPr/>
    </dgm:pt>
    <dgm:pt modelId="{7801151D-CF7A-4FA8-AE83-44A84920DC2D}" type="pres">
      <dgm:prSet presAssocID="{DE6A3C29-C163-41F5-953C-6703B989D8B6}" presName="vertThree" presStyleCnt="0"/>
      <dgm:spPr/>
    </dgm:pt>
    <dgm:pt modelId="{9C2DC3B5-9704-4E04-B5FA-3CAE5D40D138}" type="pres">
      <dgm:prSet presAssocID="{DE6A3C29-C163-41F5-953C-6703B989D8B6}" presName="txThree" presStyleLbl="node3" presStyleIdx="0" presStyleCnt="3">
        <dgm:presLayoutVars>
          <dgm:chPref val="3"/>
        </dgm:presLayoutVars>
      </dgm:prSet>
      <dgm:spPr/>
      <dgm:t>
        <a:bodyPr/>
        <a:lstStyle/>
        <a:p>
          <a:endParaRPr lang="en-US"/>
        </a:p>
      </dgm:t>
    </dgm:pt>
    <dgm:pt modelId="{1B25B6B2-6854-403E-8B15-52C6A9E8B297}" type="pres">
      <dgm:prSet presAssocID="{DE6A3C29-C163-41F5-953C-6703B989D8B6}" presName="horzThree" presStyleCnt="0"/>
      <dgm:spPr/>
    </dgm:pt>
    <dgm:pt modelId="{F57A88BD-22F8-4485-9371-FD35E7700E85}" type="pres">
      <dgm:prSet presAssocID="{76D42CF5-51A2-4E77-BB0F-659A439FF6C6}" presName="sibSpaceThree" presStyleCnt="0"/>
      <dgm:spPr/>
    </dgm:pt>
    <dgm:pt modelId="{1EA3DEE0-BC2A-4107-A6A2-B114D62E6EAC}" type="pres">
      <dgm:prSet presAssocID="{0F7EFBF0-B84B-469E-A815-22ADB3A45C1B}" presName="vertThree" presStyleCnt="0"/>
      <dgm:spPr/>
    </dgm:pt>
    <dgm:pt modelId="{7D1ED034-5306-4435-9147-3CF41478432B}" type="pres">
      <dgm:prSet presAssocID="{0F7EFBF0-B84B-469E-A815-22ADB3A45C1B}" presName="txThree" presStyleLbl="node3" presStyleIdx="1" presStyleCnt="3">
        <dgm:presLayoutVars>
          <dgm:chPref val="3"/>
        </dgm:presLayoutVars>
      </dgm:prSet>
      <dgm:spPr/>
      <dgm:t>
        <a:bodyPr/>
        <a:lstStyle/>
        <a:p>
          <a:endParaRPr lang="en-US"/>
        </a:p>
      </dgm:t>
    </dgm:pt>
    <dgm:pt modelId="{C3A68256-1A70-49FD-AB65-7E3B4ECD8730}" type="pres">
      <dgm:prSet presAssocID="{0F7EFBF0-B84B-469E-A815-22ADB3A45C1B}" presName="parTransThree" presStyleCnt="0"/>
      <dgm:spPr/>
    </dgm:pt>
    <dgm:pt modelId="{17CB608B-7FC2-42DE-AF6B-BDF5F43B5933}" type="pres">
      <dgm:prSet presAssocID="{0F7EFBF0-B84B-469E-A815-22ADB3A45C1B}" presName="horzThree" presStyleCnt="0"/>
      <dgm:spPr/>
    </dgm:pt>
    <dgm:pt modelId="{D38D84DA-44ED-472B-A3ED-50FDE2915B8B}" type="pres">
      <dgm:prSet presAssocID="{53292B4F-3215-4497-BD4C-F61FAC10C921}" presName="vertFour" presStyleCnt="0">
        <dgm:presLayoutVars>
          <dgm:chPref val="3"/>
        </dgm:presLayoutVars>
      </dgm:prSet>
      <dgm:spPr/>
    </dgm:pt>
    <dgm:pt modelId="{669980AF-1911-4EA0-A11F-122C5A28E78E}" type="pres">
      <dgm:prSet presAssocID="{53292B4F-3215-4497-BD4C-F61FAC10C921}" presName="txFour" presStyleLbl="node4" presStyleIdx="0" presStyleCnt="3">
        <dgm:presLayoutVars>
          <dgm:chPref val="3"/>
        </dgm:presLayoutVars>
      </dgm:prSet>
      <dgm:spPr/>
      <dgm:t>
        <a:bodyPr/>
        <a:lstStyle/>
        <a:p>
          <a:endParaRPr lang="en-US"/>
        </a:p>
      </dgm:t>
    </dgm:pt>
    <dgm:pt modelId="{697BC8CF-DBAD-455D-BF74-602AB40F2D10}" type="pres">
      <dgm:prSet presAssocID="{53292B4F-3215-4497-BD4C-F61FAC10C921}" presName="horzFour" presStyleCnt="0"/>
      <dgm:spPr/>
    </dgm:pt>
    <dgm:pt modelId="{22E5401A-746D-420B-974E-5D460C3506CB}" type="pres">
      <dgm:prSet presAssocID="{A943719A-2B94-4AFD-B90F-6246CEDC0C2B}" presName="sibSpaceFour" presStyleCnt="0"/>
      <dgm:spPr/>
    </dgm:pt>
    <dgm:pt modelId="{4400F1F5-37FE-4C14-9D20-E43677D6EA68}" type="pres">
      <dgm:prSet presAssocID="{1887D805-3B7D-457B-9507-F17645267357}" presName="vertFour" presStyleCnt="0">
        <dgm:presLayoutVars>
          <dgm:chPref val="3"/>
        </dgm:presLayoutVars>
      </dgm:prSet>
      <dgm:spPr/>
    </dgm:pt>
    <dgm:pt modelId="{93FBFCC6-A4A0-4700-83F2-7F2F38A84122}" type="pres">
      <dgm:prSet presAssocID="{1887D805-3B7D-457B-9507-F17645267357}" presName="txFour" presStyleLbl="node4" presStyleIdx="1" presStyleCnt="3">
        <dgm:presLayoutVars>
          <dgm:chPref val="3"/>
        </dgm:presLayoutVars>
      </dgm:prSet>
      <dgm:spPr/>
      <dgm:t>
        <a:bodyPr/>
        <a:lstStyle/>
        <a:p>
          <a:endParaRPr lang="en-US"/>
        </a:p>
      </dgm:t>
    </dgm:pt>
    <dgm:pt modelId="{995E424A-0891-4D4E-834E-B6D25F4D30BC}" type="pres">
      <dgm:prSet presAssocID="{1887D805-3B7D-457B-9507-F17645267357}" presName="horzFour" presStyleCnt="0"/>
      <dgm:spPr/>
    </dgm:pt>
    <dgm:pt modelId="{6B11A2F1-B25F-47D0-81EF-47A06BCC7BCF}" type="pres">
      <dgm:prSet presAssocID="{4C721429-463E-43CF-A555-566EB24D4D73}" presName="sibSpaceThree" presStyleCnt="0"/>
      <dgm:spPr/>
    </dgm:pt>
    <dgm:pt modelId="{DD6FD6C6-0E01-4FFB-AE2C-90C9E3418B41}" type="pres">
      <dgm:prSet presAssocID="{26C8CC50-3A21-47AB-A1F8-9BC1CB3744F2}" presName="vertThree" presStyleCnt="0"/>
      <dgm:spPr/>
    </dgm:pt>
    <dgm:pt modelId="{1B00D1BB-E260-4993-8984-461616A57F40}" type="pres">
      <dgm:prSet presAssocID="{26C8CC50-3A21-47AB-A1F8-9BC1CB3744F2}" presName="txThree" presStyleLbl="node3" presStyleIdx="2" presStyleCnt="3">
        <dgm:presLayoutVars>
          <dgm:chPref val="3"/>
        </dgm:presLayoutVars>
      </dgm:prSet>
      <dgm:spPr/>
      <dgm:t>
        <a:bodyPr/>
        <a:lstStyle/>
        <a:p>
          <a:endParaRPr lang="en-US"/>
        </a:p>
      </dgm:t>
    </dgm:pt>
    <dgm:pt modelId="{E9A5900D-3F16-46F9-A895-CCB715A448E0}" type="pres">
      <dgm:prSet presAssocID="{26C8CC50-3A21-47AB-A1F8-9BC1CB3744F2}" presName="parTransThree" presStyleCnt="0"/>
      <dgm:spPr/>
    </dgm:pt>
    <dgm:pt modelId="{426F02F3-9148-4214-B4B2-CDBBE60E65DC}" type="pres">
      <dgm:prSet presAssocID="{26C8CC50-3A21-47AB-A1F8-9BC1CB3744F2}" presName="horzThree" presStyleCnt="0"/>
      <dgm:spPr/>
    </dgm:pt>
    <dgm:pt modelId="{0F2653E8-8E3F-4BA7-95D0-89A9C2F53DE5}" type="pres">
      <dgm:prSet presAssocID="{6358E48A-A437-4F2E-B1D1-476A98AA94DD}" presName="vertFour" presStyleCnt="0">
        <dgm:presLayoutVars>
          <dgm:chPref val="3"/>
        </dgm:presLayoutVars>
      </dgm:prSet>
      <dgm:spPr/>
    </dgm:pt>
    <dgm:pt modelId="{FDB8CA9E-DB12-4251-9D8A-8265CD408E9B}" type="pres">
      <dgm:prSet presAssocID="{6358E48A-A437-4F2E-B1D1-476A98AA94DD}" presName="txFour" presStyleLbl="node4" presStyleIdx="2" presStyleCnt="3">
        <dgm:presLayoutVars>
          <dgm:chPref val="3"/>
        </dgm:presLayoutVars>
      </dgm:prSet>
      <dgm:spPr/>
      <dgm:t>
        <a:bodyPr/>
        <a:lstStyle/>
        <a:p>
          <a:endParaRPr lang="en-US"/>
        </a:p>
      </dgm:t>
    </dgm:pt>
    <dgm:pt modelId="{00607BC5-C82D-424A-9C0C-B6038A8B09D0}" type="pres">
      <dgm:prSet presAssocID="{6358E48A-A437-4F2E-B1D1-476A98AA94DD}" presName="horzFour" presStyleCnt="0"/>
      <dgm:spPr/>
    </dgm:pt>
    <dgm:pt modelId="{6DF15FA4-7E14-461B-86A0-6B0EF17B1382}" type="pres">
      <dgm:prSet presAssocID="{C4741E39-5106-4E84-8BFB-FAB149BF5D25}" presName="sibSpaceTwo" presStyleCnt="0"/>
      <dgm:spPr/>
    </dgm:pt>
    <dgm:pt modelId="{8BE13D35-15A0-43A3-BC0D-E9381B77403A}" type="pres">
      <dgm:prSet presAssocID="{2F06E03E-64B8-45D2-85F0-BD0BBA442E4F}" presName="vertTwo" presStyleCnt="0"/>
      <dgm:spPr/>
    </dgm:pt>
    <dgm:pt modelId="{421F6202-2475-4945-99FA-44E354A893EE}" type="pres">
      <dgm:prSet presAssocID="{2F06E03E-64B8-45D2-85F0-BD0BBA442E4F}" presName="txTwo" presStyleLbl="node2" presStyleIdx="1" presStyleCnt="2">
        <dgm:presLayoutVars>
          <dgm:chPref val="3"/>
        </dgm:presLayoutVars>
      </dgm:prSet>
      <dgm:spPr/>
      <dgm:t>
        <a:bodyPr/>
        <a:lstStyle/>
        <a:p>
          <a:endParaRPr lang="en-US"/>
        </a:p>
      </dgm:t>
    </dgm:pt>
    <dgm:pt modelId="{9B44D7CE-747A-42A6-9C89-75AEA5A2F0C3}" type="pres">
      <dgm:prSet presAssocID="{2F06E03E-64B8-45D2-85F0-BD0BBA442E4F}" presName="horzTwo" presStyleCnt="0"/>
      <dgm:spPr/>
    </dgm:pt>
  </dgm:ptLst>
  <dgm:cxnLst>
    <dgm:cxn modelId="{D3EC460C-813A-4F96-8F1E-86B5DDEFC84D}" srcId="{26C8CC50-3A21-47AB-A1F8-9BC1CB3744F2}" destId="{6358E48A-A437-4F2E-B1D1-476A98AA94DD}" srcOrd="0" destOrd="0" parTransId="{0AC106E6-C6C1-4E7B-BE63-606F14516119}" sibTransId="{0E480F84-9C36-4408-A3E6-18ECAD02404F}"/>
    <dgm:cxn modelId="{CBB3DAD9-6051-4028-AB7D-8D3569FF4C27}" type="presOf" srcId="{2F06E03E-64B8-45D2-85F0-BD0BBA442E4F}" destId="{421F6202-2475-4945-99FA-44E354A893EE}" srcOrd="0" destOrd="0" presId="urn:microsoft.com/office/officeart/2005/8/layout/hierarchy4"/>
    <dgm:cxn modelId="{C77C8ADC-F46D-49E9-BAAB-A76356053946}" type="presOf" srcId="{E3B5A36D-7194-4894-B1C5-6AA493F307E8}" destId="{F0DD9685-ED3D-493C-B590-13C28537F1F2}" srcOrd="0" destOrd="0" presId="urn:microsoft.com/office/officeart/2005/8/layout/hierarchy4"/>
    <dgm:cxn modelId="{3DEA5C8B-88F8-4D01-8D33-7FEC35D7A301}" type="presOf" srcId="{DE6A3C29-C163-41F5-953C-6703B989D8B6}" destId="{9C2DC3B5-9704-4E04-B5FA-3CAE5D40D138}" srcOrd="0" destOrd="0" presId="urn:microsoft.com/office/officeart/2005/8/layout/hierarchy4"/>
    <dgm:cxn modelId="{80C3BB01-079D-49CA-A427-FCB7D918D164}" srcId="{0F7EFBF0-B84B-469E-A815-22ADB3A45C1B}" destId="{53292B4F-3215-4497-BD4C-F61FAC10C921}" srcOrd="0" destOrd="0" parTransId="{A93CDDEB-D71E-45C0-ABBE-F3EA7A4F1F1B}" sibTransId="{A943719A-2B94-4AFD-B90F-6246CEDC0C2B}"/>
    <dgm:cxn modelId="{DCCCED5D-DA9D-479C-A6FA-19B590245FEA}" type="presOf" srcId="{53292B4F-3215-4497-BD4C-F61FAC10C921}" destId="{669980AF-1911-4EA0-A11F-122C5A28E78E}" srcOrd="0" destOrd="0" presId="urn:microsoft.com/office/officeart/2005/8/layout/hierarchy4"/>
    <dgm:cxn modelId="{15504EDE-5967-49D1-BD3D-F9D25C24E52E}" srcId="{69C505AC-AF7E-4670-9D53-C704FF73BF08}" destId="{0F7EFBF0-B84B-469E-A815-22ADB3A45C1B}" srcOrd="1" destOrd="0" parTransId="{1957B822-583C-482B-AFC8-CC4A416EA9E7}" sibTransId="{4C721429-463E-43CF-A555-566EB24D4D73}"/>
    <dgm:cxn modelId="{3C0C85B7-43FF-4552-B38B-A246CA78E0E7}" type="presOf" srcId="{69C505AC-AF7E-4670-9D53-C704FF73BF08}" destId="{236549E0-0230-4BF4-A99E-81F861CC1CAC}" srcOrd="0" destOrd="0" presId="urn:microsoft.com/office/officeart/2005/8/layout/hierarchy4"/>
    <dgm:cxn modelId="{414A0AC4-7731-46D2-8E94-EE722D4C862D}" srcId="{E3B5A36D-7194-4894-B1C5-6AA493F307E8}" destId="{2F06E03E-64B8-45D2-85F0-BD0BBA442E4F}" srcOrd="1" destOrd="0" parTransId="{65F9B2EA-E762-4C36-A5DB-4FFDA6F8A5C8}" sibTransId="{A4397DC9-F2F3-4ED1-95C1-02C91F2979EE}"/>
    <dgm:cxn modelId="{A39FBDBC-8FDD-463A-BA17-A1722DA0426D}" type="presOf" srcId="{1887D805-3B7D-457B-9507-F17645267357}" destId="{93FBFCC6-A4A0-4700-83F2-7F2F38A84122}" srcOrd="0" destOrd="0" presId="urn:microsoft.com/office/officeart/2005/8/layout/hierarchy4"/>
    <dgm:cxn modelId="{A23DF353-2AAF-4093-89B6-142FFA885A14}" srcId="{0F7EFBF0-B84B-469E-A815-22ADB3A45C1B}" destId="{1887D805-3B7D-457B-9507-F17645267357}" srcOrd="1" destOrd="0" parTransId="{0F166C26-E17A-42B8-92F3-21CA085BB891}" sibTransId="{74964309-C9DB-43EB-AB6C-C36640DA4845}"/>
    <dgm:cxn modelId="{A9D77F76-47A6-4791-91A9-079D991F9C57}" srcId="{E3B5A36D-7194-4894-B1C5-6AA493F307E8}" destId="{69C505AC-AF7E-4670-9D53-C704FF73BF08}" srcOrd="0" destOrd="0" parTransId="{59321D97-38B8-448F-93D3-2944FE294241}" sibTransId="{C4741E39-5106-4E84-8BFB-FAB149BF5D25}"/>
    <dgm:cxn modelId="{E8757A8D-01E1-4152-ADEF-258C4071022E}" type="presOf" srcId="{6358E48A-A437-4F2E-B1D1-476A98AA94DD}" destId="{FDB8CA9E-DB12-4251-9D8A-8265CD408E9B}" srcOrd="0" destOrd="0" presId="urn:microsoft.com/office/officeart/2005/8/layout/hierarchy4"/>
    <dgm:cxn modelId="{06DD3105-AE14-4E25-8405-EC527C0DBFF3}" srcId="{69C505AC-AF7E-4670-9D53-C704FF73BF08}" destId="{26C8CC50-3A21-47AB-A1F8-9BC1CB3744F2}" srcOrd="2" destOrd="0" parTransId="{BEAA7E52-8F70-4C3F-A670-EB0834FEBB60}" sibTransId="{59136006-5A10-4EA2-AA8F-74E7D9AA547F}"/>
    <dgm:cxn modelId="{C498EE7F-F37B-47BD-8DA3-5E56A851F3BC}" type="presOf" srcId="{1633E664-BCED-4664-83B2-7CF1A62CF987}" destId="{EA0F74BA-0133-4B73-87C9-01DCAED0B29F}" srcOrd="0" destOrd="0" presId="urn:microsoft.com/office/officeart/2005/8/layout/hierarchy4"/>
    <dgm:cxn modelId="{F2D53579-244C-4922-B04D-FDD47F7BC41C}" type="presOf" srcId="{0F7EFBF0-B84B-469E-A815-22ADB3A45C1B}" destId="{7D1ED034-5306-4435-9147-3CF41478432B}" srcOrd="0" destOrd="0" presId="urn:microsoft.com/office/officeart/2005/8/layout/hierarchy4"/>
    <dgm:cxn modelId="{BB47B31F-ACC4-4675-9442-95B8428464FE}" srcId="{1633E664-BCED-4664-83B2-7CF1A62CF987}" destId="{E3B5A36D-7194-4894-B1C5-6AA493F307E8}" srcOrd="0" destOrd="0" parTransId="{A54B864D-F01D-44CC-9C42-BBF86708B33F}" sibTransId="{6C436BE0-A693-48F8-87CC-89BCE9F06642}"/>
    <dgm:cxn modelId="{4826DA75-8E03-468C-87F5-99F658BF0777}" type="presOf" srcId="{26C8CC50-3A21-47AB-A1F8-9BC1CB3744F2}" destId="{1B00D1BB-E260-4993-8984-461616A57F40}" srcOrd="0" destOrd="0" presId="urn:microsoft.com/office/officeart/2005/8/layout/hierarchy4"/>
    <dgm:cxn modelId="{0A739745-DCBF-4482-A65A-54134E25529B}" srcId="{69C505AC-AF7E-4670-9D53-C704FF73BF08}" destId="{DE6A3C29-C163-41F5-953C-6703B989D8B6}" srcOrd="0" destOrd="0" parTransId="{F88F9D11-A584-46DB-B85A-24B7E065802D}" sibTransId="{76D42CF5-51A2-4E77-BB0F-659A439FF6C6}"/>
    <dgm:cxn modelId="{EDB58008-6242-4FF6-AB50-BFE5355599E8}" type="presParOf" srcId="{EA0F74BA-0133-4B73-87C9-01DCAED0B29F}" destId="{11C38886-0A51-4812-9ED8-7BA7CAA129AD}" srcOrd="0" destOrd="0" presId="urn:microsoft.com/office/officeart/2005/8/layout/hierarchy4"/>
    <dgm:cxn modelId="{00514DF7-EC2A-495D-B7F5-44EFF5B0F688}" type="presParOf" srcId="{11C38886-0A51-4812-9ED8-7BA7CAA129AD}" destId="{F0DD9685-ED3D-493C-B590-13C28537F1F2}" srcOrd="0" destOrd="0" presId="urn:microsoft.com/office/officeart/2005/8/layout/hierarchy4"/>
    <dgm:cxn modelId="{D3D31E72-578F-4A7E-A544-6F08CD157313}" type="presParOf" srcId="{11C38886-0A51-4812-9ED8-7BA7CAA129AD}" destId="{205FA6ED-077A-45C7-90F3-18282B64BAFB}" srcOrd="1" destOrd="0" presId="urn:microsoft.com/office/officeart/2005/8/layout/hierarchy4"/>
    <dgm:cxn modelId="{2AA0FA35-5DF7-4F2D-99B9-BF10E88BEDEA}" type="presParOf" srcId="{11C38886-0A51-4812-9ED8-7BA7CAA129AD}" destId="{6E98A780-6B03-4450-8E8D-4766D758D59E}" srcOrd="2" destOrd="0" presId="urn:microsoft.com/office/officeart/2005/8/layout/hierarchy4"/>
    <dgm:cxn modelId="{A68F4600-335D-4549-BDB1-1E19FA3B32D5}" type="presParOf" srcId="{6E98A780-6B03-4450-8E8D-4766D758D59E}" destId="{E292B116-9BC0-42B7-9B64-3CFE29F643D2}" srcOrd="0" destOrd="0" presId="urn:microsoft.com/office/officeart/2005/8/layout/hierarchy4"/>
    <dgm:cxn modelId="{21776EFE-5D48-49B4-A14E-4B1E266BA4FC}" type="presParOf" srcId="{E292B116-9BC0-42B7-9B64-3CFE29F643D2}" destId="{236549E0-0230-4BF4-A99E-81F861CC1CAC}" srcOrd="0" destOrd="0" presId="urn:microsoft.com/office/officeart/2005/8/layout/hierarchy4"/>
    <dgm:cxn modelId="{8C268275-3940-4DF3-BF35-8391F46317A1}" type="presParOf" srcId="{E292B116-9BC0-42B7-9B64-3CFE29F643D2}" destId="{424DF677-915F-4455-B03D-A3FFC77F5A44}" srcOrd="1" destOrd="0" presId="urn:microsoft.com/office/officeart/2005/8/layout/hierarchy4"/>
    <dgm:cxn modelId="{C073E00B-31D6-414C-A1CF-699724012FD7}" type="presParOf" srcId="{E292B116-9BC0-42B7-9B64-3CFE29F643D2}" destId="{CCB84E71-7AC6-4070-AFAB-6DE072846449}" srcOrd="2" destOrd="0" presId="urn:microsoft.com/office/officeart/2005/8/layout/hierarchy4"/>
    <dgm:cxn modelId="{38BA26BA-7CD5-49ED-AABE-6BFA33F21D03}" type="presParOf" srcId="{CCB84E71-7AC6-4070-AFAB-6DE072846449}" destId="{7801151D-CF7A-4FA8-AE83-44A84920DC2D}" srcOrd="0" destOrd="0" presId="urn:microsoft.com/office/officeart/2005/8/layout/hierarchy4"/>
    <dgm:cxn modelId="{5133C316-70CA-4341-B393-3953BCE5B9FA}" type="presParOf" srcId="{7801151D-CF7A-4FA8-AE83-44A84920DC2D}" destId="{9C2DC3B5-9704-4E04-B5FA-3CAE5D40D138}" srcOrd="0" destOrd="0" presId="urn:microsoft.com/office/officeart/2005/8/layout/hierarchy4"/>
    <dgm:cxn modelId="{C838DBF5-E572-42EB-8105-8E16D5730284}" type="presParOf" srcId="{7801151D-CF7A-4FA8-AE83-44A84920DC2D}" destId="{1B25B6B2-6854-403E-8B15-52C6A9E8B297}" srcOrd="1" destOrd="0" presId="urn:microsoft.com/office/officeart/2005/8/layout/hierarchy4"/>
    <dgm:cxn modelId="{9EA87176-6B31-4C36-A3E1-FB8F78C907A0}" type="presParOf" srcId="{CCB84E71-7AC6-4070-AFAB-6DE072846449}" destId="{F57A88BD-22F8-4485-9371-FD35E7700E85}" srcOrd="1" destOrd="0" presId="urn:microsoft.com/office/officeart/2005/8/layout/hierarchy4"/>
    <dgm:cxn modelId="{50ED1242-E2BC-4BD2-A565-27BB20718BBE}" type="presParOf" srcId="{CCB84E71-7AC6-4070-AFAB-6DE072846449}" destId="{1EA3DEE0-BC2A-4107-A6A2-B114D62E6EAC}" srcOrd="2" destOrd="0" presId="urn:microsoft.com/office/officeart/2005/8/layout/hierarchy4"/>
    <dgm:cxn modelId="{20BC74BA-1D29-43BB-84EE-1A81EA8673FA}" type="presParOf" srcId="{1EA3DEE0-BC2A-4107-A6A2-B114D62E6EAC}" destId="{7D1ED034-5306-4435-9147-3CF41478432B}" srcOrd="0" destOrd="0" presId="urn:microsoft.com/office/officeart/2005/8/layout/hierarchy4"/>
    <dgm:cxn modelId="{2A2E81AD-A244-4721-A33E-A2F57862752B}" type="presParOf" srcId="{1EA3DEE0-BC2A-4107-A6A2-B114D62E6EAC}" destId="{C3A68256-1A70-49FD-AB65-7E3B4ECD8730}" srcOrd="1" destOrd="0" presId="urn:microsoft.com/office/officeart/2005/8/layout/hierarchy4"/>
    <dgm:cxn modelId="{EFAF4D14-3907-4629-A8CC-8466A948EB52}" type="presParOf" srcId="{1EA3DEE0-BC2A-4107-A6A2-B114D62E6EAC}" destId="{17CB608B-7FC2-42DE-AF6B-BDF5F43B5933}" srcOrd="2" destOrd="0" presId="urn:microsoft.com/office/officeart/2005/8/layout/hierarchy4"/>
    <dgm:cxn modelId="{65F16C28-B418-467E-8402-590BF035FE69}" type="presParOf" srcId="{17CB608B-7FC2-42DE-AF6B-BDF5F43B5933}" destId="{D38D84DA-44ED-472B-A3ED-50FDE2915B8B}" srcOrd="0" destOrd="0" presId="urn:microsoft.com/office/officeart/2005/8/layout/hierarchy4"/>
    <dgm:cxn modelId="{59149442-F36F-464C-BABE-53919162D0C4}" type="presParOf" srcId="{D38D84DA-44ED-472B-A3ED-50FDE2915B8B}" destId="{669980AF-1911-4EA0-A11F-122C5A28E78E}" srcOrd="0" destOrd="0" presId="urn:microsoft.com/office/officeart/2005/8/layout/hierarchy4"/>
    <dgm:cxn modelId="{0B4B453F-5614-4563-A243-2B8A3110356D}" type="presParOf" srcId="{D38D84DA-44ED-472B-A3ED-50FDE2915B8B}" destId="{697BC8CF-DBAD-455D-BF74-602AB40F2D10}" srcOrd="1" destOrd="0" presId="urn:microsoft.com/office/officeart/2005/8/layout/hierarchy4"/>
    <dgm:cxn modelId="{E60DA17E-3327-463D-AB0F-8946391375A8}" type="presParOf" srcId="{17CB608B-7FC2-42DE-AF6B-BDF5F43B5933}" destId="{22E5401A-746D-420B-974E-5D460C3506CB}" srcOrd="1" destOrd="0" presId="urn:microsoft.com/office/officeart/2005/8/layout/hierarchy4"/>
    <dgm:cxn modelId="{8B84E753-F1EF-443E-A8FE-2B24DE500C15}" type="presParOf" srcId="{17CB608B-7FC2-42DE-AF6B-BDF5F43B5933}" destId="{4400F1F5-37FE-4C14-9D20-E43677D6EA68}" srcOrd="2" destOrd="0" presId="urn:microsoft.com/office/officeart/2005/8/layout/hierarchy4"/>
    <dgm:cxn modelId="{6FF5FEBF-3F76-4F67-9247-DD95550CA96B}" type="presParOf" srcId="{4400F1F5-37FE-4C14-9D20-E43677D6EA68}" destId="{93FBFCC6-A4A0-4700-83F2-7F2F38A84122}" srcOrd="0" destOrd="0" presId="urn:microsoft.com/office/officeart/2005/8/layout/hierarchy4"/>
    <dgm:cxn modelId="{7686CCD2-3BA6-4418-B05A-E58125922E53}" type="presParOf" srcId="{4400F1F5-37FE-4C14-9D20-E43677D6EA68}" destId="{995E424A-0891-4D4E-834E-B6D25F4D30BC}" srcOrd="1" destOrd="0" presId="urn:microsoft.com/office/officeart/2005/8/layout/hierarchy4"/>
    <dgm:cxn modelId="{B93A6FBE-D75A-4216-A175-01E88C76693B}" type="presParOf" srcId="{CCB84E71-7AC6-4070-AFAB-6DE072846449}" destId="{6B11A2F1-B25F-47D0-81EF-47A06BCC7BCF}" srcOrd="3" destOrd="0" presId="urn:microsoft.com/office/officeart/2005/8/layout/hierarchy4"/>
    <dgm:cxn modelId="{6AF45B61-A3BF-4106-949C-7F151322FAA4}" type="presParOf" srcId="{CCB84E71-7AC6-4070-AFAB-6DE072846449}" destId="{DD6FD6C6-0E01-4FFB-AE2C-90C9E3418B41}" srcOrd="4" destOrd="0" presId="urn:microsoft.com/office/officeart/2005/8/layout/hierarchy4"/>
    <dgm:cxn modelId="{A8C14298-0115-47A5-8CD4-7F46A7CC1326}" type="presParOf" srcId="{DD6FD6C6-0E01-4FFB-AE2C-90C9E3418B41}" destId="{1B00D1BB-E260-4993-8984-461616A57F40}" srcOrd="0" destOrd="0" presId="urn:microsoft.com/office/officeart/2005/8/layout/hierarchy4"/>
    <dgm:cxn modelId="{D98C2881-38FD-45F8-B166-B02749EEF51D}" type="presParOf" srcId="{DD6FD6C6-0E01-4FFB-AE2C-90C9E3418B41}" destId="{E9A5900D-3F16-46F9-A895-CCB715A448E0}" srcOrd="1" destOrd="0" presId="urn:microsoft.com/office/officeart/2005/8/layout/hierarchy4"/>
    <dgm:cxn modelId="{830C6F8B-D143-4BD3-B1B1-6652B9AC45FF}" type="presParOf" srcId="{DD6FD6C6-0E01-4FFB-AE2C-90C9E3418B41}" destId="{426F02F3-9148-4214-B4B2-CDBBE60E65DC}" srcOrd="2" destOrd="0" presId="urn:microsoft.com/office/officeart/2005/8/layout/hierarchy4"/>
    <dgm:cxn modelId="{09CE868C-0272-43B5-8F2A-78E1E2BEC39E}" type="presParOf" srcId="{426F02F3-9148-4214-B4B2-CDBBE60E65DC}" destId="{0F2653E8-8E3F-4BA7-95D0-89A9C2F53DE5}" srcOrd="0" destOrd="0" presId="urn:microsoft.com/office/officeart/2005/8/layout/hierarchy4"/>
    <dgm:cxn modelId="{4037FF88-4E54-4A7C-9A38-2F205F7FD389}" type="presParOf" srcId="{0F2653E8-8E3F-4BA7-95D0-89A9C2F53DE5}" destId="{FDB8CA9E-DB12-4251-9D8A-8265CD408E9B}" srcOrd="0" destOrd="0" presId="urn:microsoft.com/office/officeart/2005/8/layout/hierarchy4"/>
    <dgm:cxn modelId="{A6CA7ADC-EDA5-4494-A579-DBA7DA2395AF}" type="presParOf" srcId="{0F2653E8-8E3F-4BA7-95D0-89A9C2F53DE5}" destId="{00607BC5-C82D-424A-9C0C-B6038A8B09D0}" srcOrd="1" destOrd="0" presId="urn:microsoft.com/office/officeart/2005/8/layout/hierarchy4"/>
    <dgm:cxn modelId="{C54E9A19-602D-4744-82F0-C8B746CA92A4}" type="presParOf" srcId="{6E98A780-6B03-4450-8E8D-4766D758D59E}" destId="{6DF15FA4-7E14-461B-86A0-6B0EF17B1382}" srcOrd="1" destOrd="0" presId="urn:microsoft.com/office/officeart/2005/8/layout/hierarchy4"/>
    <dgm:cxn modelId="{D73E5049-BA81-4047-828A-C7F0EC15EB59}" type="presParOf" srcId="{6E98A780-6B03-4450-8E8D-4766D758D59E}" destId="{8BE13D35-15A0-43A3-BC0D-E9381B77403A}" srcOrd="2" destOrd="0" presId="urn:microsoft.com/office/officeart/2005/8/layout/hierarchy4"/>
    <dgm:cxn modelId="{C240D81E-7EF5-4D3F-864D-4F3C156162E1}" type="presParOf" srcId="{8BE13D35-15A0-43A3-BC0D-E9381B77403A}" destId="{421F6202-2475-4945-99FA-44E354A893EE}" srcOrd="0" destOrd="0" presId="urn:microsoft.com/office/officeart/2005/8/layout/hierarchy4"/>
    <dgm:cxn modelId="{24A85203-7FBA-41F3-B41A-AC98F9823E0F}" type="presParOf" srcId="{8BE13D35-15A0-43A3-BC0D-E9381B77403A}" destId="{9B44D7CE-747A-42A6-9C89-75AEA5A2F0C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729C3C-CAD5-4F42-8429-77FE05209C47}"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03338CF8-A2DA-45A4-BFAE-2E1E27201D4E}">
      <dgm:prSet phldrT="[Text]" custT="1"/>
      <dgm:spPr/>
      <dgm:t>
        <a:bodyPr/>
        <a:lstStyle/>
        <a:p>
          <a:r>
            <a:rPr lang="en-US" sz="3600" b="1" dirty="0"/>
            <a:t>Filter Methods</a:t>
          </a:r>
        </a:p>
      </dgm:t>
    </dgm:pt>
    <dgm:pt modelId="{2F3F990E-0175-450B-9316-ED22D1CDA284}" type="parTrans" cxnId="{A74A3A88-E768-4A3A-9F7F-F76713D214E1}">
      <dgm:prSet/>
      <dgm:spPr/>
      <dgm:t>
        <a:bodyPr/>
        <a:lstStyle/>
        <a:p>
          <a:endParaRPr lang="en-US" sz="2000"/>
        </a:p>
      </dgm:t>
    </dgm:pt>
    <dgm:pt modelId="{31916E0D-6BCC-423A-94DD-8B89E458095D}" type="sibTrans" cxnId="{A74A3A88-E768-4A3A-9F7F-F76713D214E1}">
      <dgm:prSet/>
      <dgm:spPr/>
      <dgm:t>
        <a:bodyPr/>
        <a:lstStyle/>
        <a:p>
          <a:endParaRPr lang="en-US" sz="2000"/>
        </a:p>
      </dgm:t>
    </dgm:pt>
    <dgm:pt modelId="{9317CF44-BDB4-4DFD-A990-23C7BF60527B}">
      <dgm:prSet phldrT="[Text]" custT="1"/>
      <dgm:spPr/>
      <dgm:t>
        <a:bodyPr/>
        <a:lstStyle/>
        <a:p>
          <a:r>
            <a:rPr lang="en-US" sz="3600" dirty="0"/>
            <a:t>Basic Filter Methods</a:t>
          </a:r>
        </a:p>
      </dgm:t>
    </dgm:pt>
    <dgm:pt modelId="{F27F00E1-8EC8-4921-96B4-4CF6550D5B50}" type="parTrans" cxnId="{3358A0BA-3E14-4CD1-9312-62F4CA62448A}">
      <dgm:prSet/>
      <dgm:spPr/>
      <dgm:t>
        <a:bodyPr/>
        <a:lstStyle/>
        <a:p>
          <a:endParaRPr lang="en-US" sz="2000"/>
        </a:p>
      </dgm:t>
    </dgm:pt>
    <dgm:pt modelId="{A7CF74B1-788D-4229-97FC-9C2548083304}" type="sibTrans" cxnId="{3358A0BA-3E14-4CD1-9312-62F4CA62448A}">
      <dgm:prSet/>
      <dgm:spPr/>
      <dgm:t>
        <a:bodyPr/>
        <a:lstStyle/>
        <a:p>
          <a:endParaRPr lang="en-US" sz="2000"/>
        </a:p>
      </dgm:t>
    </dgm:pt>
    <dgm:pt modelId="{908009DA-503F-4E96-ACD1-4B239BC8DFE4}">
      <dgm:prSet phldrT="[Text]" custT="1"/>
      <dgm:spPr/>
      <dgm:t>
        <a:bodyPr/>
        <a:lstStyle/>
        <a:p>
          <a:r>
            <a:rPr lang="en-US" sz="2000" b="0" i="0" dirty="0"/>
            <a:t>Constant Features</a:t>
          </a:r>
          <a:endParaRPr lang="en-US" sz="2000" b="0" dirty="0"/>
        </a:p>
      </dgm:t>
    </dgm:pt>
    <dgm:pt modelId="{D4F381C2-9B4A-4754-9B61-6865F768C918}" type="parTrans" cxnId="{434F2527-A802-4F17-B759-3314254AD655}">
      <dgm:prSet/>
      <dgm:spPr/>
      <dgm:t>
        <a:bodyPr/>
        <a:lstStyle/>
        <a:p>
          <a:endParaRPr lang="en-US" sz="2000"/>
        </a:p>
      </dgm:t>
    </dgm:pt>
    <dgm:pt modelId="{3CCED857-7642-46A4-8597-70C78564F0AA}" type="sibTrans" cxnId="{434F2527-A802-4F17-B759-3314254AD655}">
      <dgm:prSet/>
      <dgm:spPr/>
      <dgm:t>
        <a:bodyPr/>
        <a:lstStyle/>
        <a:p>
          <a:endParaRPr lang="en-US" sz="2000"/>
        </a:p>
      </dgm:t>
    </dgm:pt>
    <dgm:pt modelId="{B9691ADE-9F74-48D3-AF81-8D41C1F3EB1B}">
      <dgm:prSet phldrT="[Text]" custT="1"/>
      <dgm:spPr/>
      <dgm:t>
        <a:bodyPr/>
        <a:lstStyle/>
        <a:p>
          <a:r>
            <a:rPr lang="en-US" sz="2000" b="0" i="0" dirty="0"/>
            <a:t>Quasi-Constant Features</a:t>
          </a:r>
          <a:endParaRPr lang="en-US" sz="2000" b="0" dirty="0"/>
        </a:p>
      </dgm:t>
    </dgm:pt>
    <dgm:pt modelId="{C4CDB770-1953-4FBA-B3F8-1BA98CB90777}" type="parTrans" cxnId="{7810B445-22D3-4C3A-9EF6-9CACDDA0F130}">
      <dgm:prSet/>
      <dgm:spPr/>
      <dgm:t>
        <a:bodyPr/>
        <a:lstStyle/>
        <a:p>
          <a:endParaRPr lang="en-US" sz="2000"/>
        </a:p>
      </dgm:t>
    </dgm:pt>
    <dgm:pt modelId="{54599BD2-AA6B-47CC-86BB-46516C597B2B}" type="sibTrans" cxnId="{7810B445-22D3-4C3A-9EF6-9CACDDA0F130}">
      <dgm:prSet/>
      <dgm:spPr/>
      <dgm:t>
        <a:bodyPr/>
        <a:lstStyle/>
        <a:p>
          <a:endParaRPr lang="en-US" sz="2000"/>
        </a:p>
      </dgm:t>
    </dgm:pt>
    <dgm:pt modelId="{86560203-6D91-4F48-9E87-86C100D02B55}">
      <dgm:prSet phldrT="[Text]" custT="1"/>
      <dgm:spPr/>
      <dgm:t>
        <a:bodyPr/>
        <a:lstStyle/>
        <a:p>
          <a:r>
            <a:rPr lang="en-US" sz="3600" dirty="0"/>
            <a:t>Correlation Filter Methods</a:t>
          </a:r>
        </a:p>
      </dgm:t>
    </dgm:pt>
    <dgm:pt modelId="{0FA358F9-6865-4BC4-82C7-3A6FA6F1D273}" type="parTrans" cxnId="{67E24A7E-9ED0-4CD0-BC08-B1C25257D637}">
      <dgm:prSet/>
      <dgm:spPr/>
      <dgm:t>
        <a:bodyPr/>
        <a:lstStyle/>
        <a:p>
          <a:endParaRPr lang="en-US" sz="2000"/>
        </a:p>
      </dgm:t>
    </dgm:pt>
    <dgm:pt modelId="{12CCE542-9347-44F7-A9C5-2EDB8350C155}" type="sibTrans" cxnId="{67E24A7E-9ED0-4CD0-BC08-B1C25257D637}">
      <dgm:prSet/>
      <dgm:spPr/>
      <dgm:t>
        <a:bodyPr/>
        <a:lstStyle/>
        <a:p>
          <a:endParaRPr lang="en-US" sz="2000"/>
        </a:p>
      </dgm:t>
    </dgm:pt>
    <dgm:pt modelId="{14EE464C-8804-4D88-8D7B-7AC7CBC8AB6B}">
      <dgm:prSet phldrT="[Text]" custT="1"/>
      <dgm:spPr/>
      <dgm:t>
        <a:bodyPr/>
        <a:lstStyle/>
        <a:p>
          <a:r>
            <a:rPr lang="en-US" sz="2000" b="0" i="0" dirty="0"/>
            <a:t>Pearson correlation coefficient</a:t>
          </a:r>
          <a:endParaRPr lang="en-US" sz="2000" b="0" dirty="0"/>
        </a:p>
      </dgm:t>
    </dgm:pt>
    <dgm:pt modelId="{1E58AE7B-BB25-44E8-9244-DA4400FE4AB2}" type="parTrans" cxnId="{A8FE9B07-B3A2-4846-B5FA-5B5D6C8D2CE1}">
      <dgm:prSet/>
      <dgm:spPr/>
      <dgm:t>
        <a:bodyPr/>
        <a:lstStyle/>
        <a:p>
          <a:endParaRPr lang="en-US" sz="2000"/>
        </a:p>
      </dgm:t>
    </dgm:pt>
    <dgm:pt modelId="{624FB225-61E1-40A4-8C83-8F4E5817F1BC}" type="sibTrans" cxnId="{A8FE9B07-B3A2-4846-B5FA-5B5D6C8D2CE1}">
      <dgm:prSet/>
      <dgm:spPr/>
      <dgm:t>
        <a:bodyPr/>
        <a:lstStyle/>
        <a:p>
          <a:endParaRPr lang="en-US" sz="2000"/>
        </a:p>
      </dgm:t>
    </dgm:pt>
    <dgm:pt modelId="{87A93B86-EBD2-4B1C-9664-DDA460445549}">
      <dgm:prSet phldrT="[Text]" custT="1"/>
      <dgm:spPr/>
      <dgm:t>
        <a:bodyPr/>
        <a:lstStyle/>
        <a:p>
          <a:r>
            <a:rPr lang="en-US" sz="3600" b="0" i="0" dirty="0"/>
            <a:t>Statistical &amp; Ranking Filter Methods</a:t>
          </a:r>
          <a:endParaRPr lang="en-US" sz="3600" dirty="0"/>
        </a:p>
      </dgm:t>
    </dgm:pt>
    <dgm:pt modelId="{B1E83CA8-FE94-4FFE-815E-04E77C505129}" type="parTrans" cxnId="{D6027FE3-4879-4DCB-8BB4-806E9A8882ED}">
      <dgm:prSet/>
      <dgm:spPr/>
      <dgm:t>
        <a:bodyPr/>
        <a:lstStyle/>
        <a:p>
          <a:endParaRPr lang="en-US" sz="2000"/>
        </a:p>
      </dgm:t>
    </dgm:pt>
    <dgm:pt modelId="{7ACD034C-4349-4AB2-9C6D-F69A4650D67B}" type="sibTrans" cxnId="{D6027FE3-4879-4DCB-8BB4-806E9A8882ED}">
      <dgm:prSet/>
      <dgm:spPr/>
      <dgm:t>
        <a:bodyPr/>
        <a:lstStyle/>
        <a:p>
          <a:endParaRPr lang="en-US" sz="2000"/>
        </a:p>
      </dgm:t>
    </dgm:pt>
    <dgm:pt modelId="{CC8DDA06-458E-48C5-87BA-EE8D0715BC46}">
      <dgm:prSet phldrT="[Text]" custT="1"/>
      <dgm:spPr/>
      <dgm:t>
        <a:bodyPr/>
        <a:lstStyle/>
        <a:p>
          <a:r>
            <a:rPr lang="en-US" sz="2000" b="0" dirty="0"/>
            <a:t>Duplicated Features</a:t>
          </a:r>
        </a:p>
      </dgm:t>
    </dgm:pt>
    <dgm:pt modelId="{8BA3C848-488D-4D2D-8D32-404325571539}" type="parTrans" cxnId="{EC51D381-2BA2-4F21-95FA-BE5C8F1CD6F3}">
      <dgm:prSet/>
      <dgm:spPr/>
      <dgm:t>
        <a:bodyPr/>
        <a:lstStyle/>
        <a:p>
          <a:endParaRPr lang="en-US" sz="2000"/>
        </a:p>
      </dgm:t>
    </dgm:pt>
    <dgm:pt modelId="{7E2417AE-0AC3-43FF-A505-501CA1AE7501}" type="sibTrans" cxnId="{EC51D381-2BA2-4F21-95FA-BE5C8F1CD6F3}">
      <dgm:prSet/>
      <dgm:spPr/>
      <dgm:t>
        <a:bodyPr/>
        <a:lstStyle/>
        <a:p>
          <a:endParaRPr lang="en-US" sz="2000"/>
        </a:p>
      </dgm:t>
    </dgm:pt>
    <dgm:pt modelId="{B8FDE443-146A-4023-8378-753667E3E9EA}">
      <dgm:prSet phldrT="[Text]" custT="1"/>
      <dgm:spPr/>
      <dgm:t>
        <a:bodyPr/>
        <a:lstStyle/>
        <a:p>
          <a:r>
            <a:rPr lang="en-US" sz="2000" dirty="0"/>
            <a:t>Spearman’s rank correlation coefficient</a:t>
          </a:r>
        </a:p>
      </dgm:t>
    </dgm:pt>
    <dgm:pt modelId="{75EA57EB-EF62-4B66-9B19-324C6FD8AB75}" type="parTrans" cxnId="{A8A18B6E-9A67-4084-89BE-FA0FA1EC068B}">
      <dgm:prSet/>
      <dgm:spPr/>
      <dgm:t>
        <a:bodyPr/>
        <a:lstStyle/>
        <a:p>
          <a:endParaRPr lang="en-US" sz="2000"/>
        </a:p>
      </dgm:t>
    </dgm:pt>
    <dgm:pt modelId="{04E1FC1C-EFAF-4589-BBFD-927A8EE46A58}" type="sibTrans" cxnId="{A8A18B6E-9A67-4084-89BE-FA0FA1EC068B}">
      <dgm:prSet/>
      <dgm:spPr/>
      <dgm:t>
        <a:bodyPr/>
        <a:lstStyle/>
        <a:p>
          <a:endParaRPr lang="en-US" sz="2000"/>
        </a:p>
      </dgm:t>
    </dgm:pt>
    <dgm:pt modelId="{3F3C17E2-E7FF-4AEA-A5E4-A1DF47BBAECA}">
      <dgm:prSet phldrT="[Text]" custT="1"/>
      <dgm:spPr/>
      <dgm:t>
        <a:bodyPr/>
        <a:lstStyle/>
        <a:p>
          <a:r>
            <a:rPr lang="en-US" sz="2000" dirty="0"/>
            <a:t>Kendall’s rank correlation coefficient</a:t>
          </a:r>
        </a:p>
      </dgm:t>
    </dgm:pt>
    <dgm:pt modelId="{8C7A3162-C6EB-4DAA-9CDE-213CB7FDBDF8}" type="parTrans" cxnId="{CB6F2714-00DA-413E-B922-A8C1C34C5DC5}">
      <dgm:prSet/>
      <dgm:spPr/>
      <dgm:t>
        <a:bodyPr/>
        <a:lstStyle/>
        <a:p>
          <a:endParaRPr lang="en-US" sz="2000"/>
        </a:p>
      </dgm:t>
    </dgm:pt>
    <dgm:pt modelId="{B905227A-ABB1-4C3E-8BCE-C3A4DD9ADBF4}" type="sibTrans" cxnId="{CB6F2714-00DA-413E-B922-A8C1C34C5DC5}">
      <dgm:prSet/>
      <dgm:spPr/>
      <dgm:t>
        <a:bodyPr/>
        <a:lstStyle/>
        <a:p>
          <a:endParaRPr lang="en-US" sz="2000"/>
        </a:p>
      </dgm:t>
    </dgm:pt>
    <dgm:pt modelId="{9C4DC8DA-A12F-4A6F-B399-F4D91F1923EB}">
      <dgm:prSet phldrT="[Text]" custT="1"/>
      <dgm:spPr/>
      <dgm:t>
        <a:bodyPr/>
        <a:lstStyle/>
        <a:p>
          <a:r>
            <a:rPr lang="en-US" sz="2000" b="0" i="0" dirty="0"/>
            <a:t>Mutual Information</a:t>
          </a:r>
          <a:endParaRPr lang="en-US" sz="2000" b="0" dirty="0"/>
        </a:p>
      </dgm:t>
    </dgm:pt>
    <dgm:pt modelId="{DCC17377-95AE-412B-97B1-DEFBB77E9240}" type="parTrans" cxnId="{39B4404B-A411-4F34-BB7E-33D173AE3B1C}">
      <dgm:prSet/>
      <dgm:spPr/>
      <dgm:t>
        <a:bodyPr/>
        <a:lstStyle/>
        <a:p>
          <a:endParaRPr lang="en-US" sz="2000"/>
        </a:p>
      </dgm:t>
    </dgm:pt>
    <dgm:pt modelId="{988E9D2E-8118-47A2-80E4-C8964BC42B11}" type="sibTrans" cxnId="{39B4404B-A411-4F34-BB7E-33D173AE3B1C}">
      <dgm:prSet/>
      <dgm:spPr/>
      <dgm:t>
        <a:bodyPr/>
        <a:lstStyle/>
        <a:p>
          <a:endParaRPr lang="en-US" sz="2000"/>
        </a:p>
      </dgm:t>
    </dgm:pt>
    <dgm:pt modelId="{6E16ACCD-0884-44DC-B401-AAF69948A2FD}">
      <dgm:prSet phldrT="[Text]" custT="1"/>
      <dgm:spPr/>
      <dgm:t>
        <a:bodyPr/>
        <a:lstStyle/>
        <a:p>
          <a:r>
            <a:rPr lang="en-US" sz="2000" b="0" dirty="0"/>
            <a:t>Chi-squared Score</a:t>
          </a:r>
        </a:p>
      </dgm:t>
    </dgm:pt>
    <dgm:pt modelId="{9BA82CA4-084F-47C8-AA3B-6BFAFD5007D4}" type="parTrans" cxnId="{B1F3776F-095C-42B5-B8B4-D8DAF474BF7D}">
      <dgm:prSet/>
      <dgm:spPr/>
      <dgm:t>
        <a:bodyPr/>
        <a:lstStyle/>
        <a:p>
          <a:endParaRPr lang="en-US" sz="2000"/>
        </a:p>
      </dgm:t>
    </dgm:pt>
    <dgm:pt modelId="{7EB33A19-7743-455B-ABFE-5FEA3F41BA8E}" type="sibTrans" cxnId="{B1F3776F-095C-42B5-B8B4-D8DAF474BF7D}">
      <dgm:prSet/>
      <dgm:spPr/>
      <dgm:t>
        <a:bodyPr/>
        <a:lstStyle/>
        <a:p>
          <a:endParaRPr lang="en-US" sz="2000"/>
        </a:p>
      </dgm:t>
    </dgm:pt>
    <dgm:pt modelId="{B485CAA4-42DE-4468-A711-DDEF8D001BBE}">
      <dgm:prSet phldrT="[Text]" custT="1"/>
      <dgm:spPr/>
      <dgm:t>
        <a:bodyPr/>
        <a:lstStyle/>
        <a:p>
          <a:r>
            <a:rPr lang="en-US" sz="2000" b="0" dirty="0"/>
            <a:t>ANOVA Univariate Test</a:t>
          </a:r>
        </a:p>
      </dgm:t>
    </dgm:pt>
    <dgm:pt modelId="{F96889FA-CDEC-44B6-85BB-ABB0ADED3F2B}" type="parTrans" cxnId="{D61869A4-FE2E-43E3-AA10-213963E5F16B}">
      <dgm:prSet/>
      <dgm:spPr/>
      <dgm:t>
        <a:bodyPr/>
        <a:lstStyle/>
        <a:p>
          <a:endParaRPr lang="en-US" sz="2000"/>
        </a:p>
      </dgm:t>
    </dgm:pt>
    <dgm:pt modelId="{7EE408FA-5ABE-4B1F-B23C-EDD8EB4F1F39}" type="sibTrans" cxnId="{D61869A4-FE2E-43E3-AA10-213963E5F16B}">
      <dgm:prSet/>
      <dgm:spPr/>
      <dgm:t>
        <a:bodyPr/>
        <a:lstStyle/>
        <a:p>
          <a:endParaRPr lang="en-US" sz="2000"/>
        </a:p>
      </dgm:t>
    </dgm:pt>
    <dgm:pt modelId="{364AFE99-DF03-486A-91F0-60C6EC7824BF}">
      <dgm:prSet phldrT="[Text]" custT="1"/>
      <dgm:spPr/>
      <dgm:t>
        <a:bodyPr/>
        <a:lstStyle/>
        <a:p>
          <a:r>
            <a:rPr lang="en-US" sz="2000" b="0" dirty="0"/>
            <a:t>Univariate ROC-AUC /RMSE</a:t>
          </a:r>
        </a:p>
      </dgm:t>
    </dgm:pt>
    <dgm:pt modelId="{56D3032C-6E7F-413C-A1FE-519C048F94E5}" type="parTrans" cxnId="{9B1DDEC8-CEE2-470F-9038-976BF919B42F}">
      <dgm:prSet/>
      <dgm:spPr/>
      <dgm:t>
        <a:bodyPr/>
        <a:lstStyle/>
        <a:p>
          <a:endParaRPr lang="en-US" sz="2000"/>
        </a:p>
      </dgm:t>
    </dgm:pt>
    <dgm:pt modelId="{142C22DF-643E-45BA-95D6-095BB3D509D5}" type="sibTrans" cxnId="{9B1DDEC8-CEE2-470F-9038-976BF919B42F}">
      <dgm:prSet/>
      <dgm:spPr/>
      <dgm:t>
        <a:bodyPr/>
        <a:lstStyle/>
        <a:p>
          <a:endParaRPr lang="en-US" sz="2000"/>
        </a:p>
      </dgm:t>
    </dgm:pt>
    <dgm:pt modelId="{ACC8574E-F15C-4B5B-9B50-3A1068224A8D}" type="pres">
      <dgm:prSet presAssocID="{C4729C3C-CAD5-4F42-8429-77FE05209C47}" presName="vert0" presStyleCnt="0">
        <dgm:presLayoutVars>
          <dgm:dir/>
          <dgm:animOne val="branch"/>
          <dgm:animLvl val="lvl"/>
        </dgm:presLayoutVars>
      </dgm:prSet>
      <dgm:spPr/>
      <dgm:t>
        <a:bodyPr/>
        <a:lstStyle/>
        <a:p>
          <a:endParaRPr lang="en-US"/>
        </a:p>
      </dgm:t>
    </dgm:pt>
    <dgm:pt modelId="{97CD2EBF-AE51-43CE-BD4B-7632859342E6}" type="pres">
      <dgm:prSet presAssocID="{03338CF8-A2DA-45A4-BFAE-2E1E27201D4E}" presName="thickLine" presStyleLbl="alignNode1" presStyleIdx="0" presStyleCnt="1"/>
      <dgm:spPr/>
    </dgm:pt>
    <dgm:pt modelId="{A1551C50-93B9-48DB-8D5F-FCA22290C164}" type="pres">
      <dgm:prSet presAssocID="{03338CF8-A2DA-45A4-BFAE-2E1E27201D4E}" presName="horz1" presStyleCnt="0"/>
      <dgm:spPr/>
    </dgm:pt>
    <dgm:pt modelId="{8625D652-23E4-485F-8A3D-4DC13391A30A}" type="pres">
      <dgm:prSet presAssocID="{03338CF8-A2DA-45A4-BFAE-2E1E27201D4E}" presName="tx1" presStyleLbl="revTx" presStyleIdx="0" presStyleCnt="14" custScaleX="128070"/>
      <dgm:spPr/>
      <dgm:t>
        <a:bodyPr/>
        <a:lstStyle/>
        <a:p>
          <a:endParaRPr lang="en-US"/>
        </a:p>
      </dgm:t>
    </dgm:pt>
    <dgm:pt modelId="{DF3EE382-E89D-4391-A68D-5F8CCD27944A}" type="pres">
      <dgm:prSet presAssocID="{03338CF8-A2DA-45A4-BFAE-2E1E27201D4E}" presName="vert1" presStyleCnt="0"/>
      <dgm:spPr/>
    </dgm:pt>
    <dgm:pt modelId="{F8B0A628-FAAD-4B32-B6E6-0BF79336984E}" type="pres">
      <dgm:prSet presAssocID="{9317CF44-BDB4-4DFD-A990-23C7BF60527B}" presName="vertSpace2a" presStyleCnt="0"/>
      <dgm:spPr/>
    </dgm:pt>
    <dgm:pt modelId="{98E9D215-E34F-4E16-AE7B-15F8C91EE48C}" type="pres">
      <dgm:prSet presAssocID="{9317CF44-BDB4-4DFD-A990-23C7BF60527B}" presName="horz2" presStyleCnt="0"/>
      <dgm:spPr/>
    </dgm:pt>
    <dgm:pt modelId="{B0355179-ED57-4B82-9FF8-02B7927745DB}" type="pres">
      <dgm:prSet presAssocID="{9317CF44-BDB4-4DFD-A990-23C7BF60527B}" presName="horzSpace2" presStyleCnt="0"/>
      <dgm:spPr/>
    </dgm:pt>
    <dgm:pt modelId="{42D9CE7D-E393-4A5B-A9C4-8D149B65BD3A}" type="pres">
      <dgm:prSet presAssocID="{9317CF44-BDB4-4DFD-A990-23C7BF60527B}" presName="tx2" presStyleLbl="revTx" presStyleIdx="1" presStyleCnt="14"/>
      <dgm:spPr/>
      <dgm:t>
        <a:bodyPr/>
        <a:lstStyle/>
        <a:p>
          <a:endParaRPr lang="en-US"/>
        </a:p>
      </dgm:t>
    </dgm:pt>
    <dgm:pt modelId="{AA0478E6-4EF1-44BF-809A-5C00149E1218}" type="pres">
      <dgm:prSet presAssocID="{9317CF44-BDB4-4DFD-A990-23C7BF60527B}" presName="vert2" presStyleCnt="0"/>
      <dgm:spPr/>
    </dgm:pt>
    <dgm:pt modelId="{BD1000F2-2B90-467E-A352-DDE400D4975D}" type="pres">
      <dgm:prSet presAssocID="{908009DA-503F-4E96-ACD1-4B239BC8DFE4}" presName="horz3" presStyleCnt="0"/>
      <dgm:spPr/>
    </dgm:pt>
    <dgm:pt modelId="{1BD250AA-2D84-4AAE-BD2B-4FFB6240AF16}" type="pres">
      <dgm:prSet presAssocID="{908009DA-503F-4E96-ACD1-4B239BC8DFE4}" presName="horzSpace3" presStyleCnt="0"/>
      <dgm:spPr/>
    </dgm:pt>
    <dgm:pt modelId="{42B48ECF-DD7D-4C01-BEB9-2026197196DA}" type="pres">
      <dgm:prSet presAssocID="{908009DA-503F-4E96-ACD1-4B239BC8DFE4}" presName="tx3" presStyleLbl="revTx" presStyleIdx="2" presStyleCnt="14"/>
      <dgm:spPr/>
      <dgm:t>
        <a:bodyPr/>
        <a:lstStyle/>
        <a:p>
          <a:endParaRPr lang="en-US"/>
        </a:p>
      </dgm:t>
    </dgm:pt>
    <dgm:pt modelId="{619943F5-5DCA-4DDA-8E06-B2D575619960}" type="pres">
      <dgm:prSet presAssocID="{908009DA-503F-4E96-ACD1-4B239BC8DFE4}" presName="vert3" presStyleCnt="0"/>
      <dgm:spPr/>
    </dgm:pt>
    <dgm:pt modelId="{B46AA6F3-1581-49C2-8775-175E560B3813}" type="pres">
      <dgm:prSet presAssocID="{3CCED857-7642-46A4-8597-70C78564F0AA}" presName="thinLine3" presStyleLbl="callout" presStyleIdx="0" presStyleCnt="10"/>
      <dgm:spPr/>
    </dgm:pt>
    <dgm:pt modelId="{7D950AC2-7FBD-48EB-85F4-7B2D33E3C1C6}" type="pres">
      <dgm:prSet presAssocID="{B9691ADE-9F74-48D3-AF81-8D41C1F3EB1B}" presName="horz3" presStyleCnt="0"/>
      <dgm:spPr/>
    </dgm:pt>
    <dgm:pt modelId="{02D162AB-1225-40D0-A1A0-5149A1B39D50}" type="pres">
      <dgm:prSet presAssocID="{B9691ADE-9F74-48D3-AF81-8D41C1F3EB1B}" presName="horzSpace3" presStyleCnt="0"/>
      <dgm:spPr/>
    </dgm:pt>
    <dgm:pt modelId="{E08EA5B8-63E5-4C91-A15C-882872956E4C}" type="pres">
      <dgm:prSet presAssocID="{B9691ADE-9F74-48D3-AF81-8D41C1F3EB1B}" presName="tx3" presStyleLbl="revTx" presStyleIdx="3" presStyleCnt="14"/>
      <dgm:spPr/>
      <dgm:t>
        <a:bodyPr/>
        <a:lstStyle/>
        <a:p>
          <a:endParaRPr lang="en-US"/>
        </a:p>
      </dgm:t>
    </dgm:pt>
    <dgm:pt modelId="{035252F2-B9F9-4FE3-AB0F-31C290CCA418}" type="pres">
      <dgm:prSet presAssocID="{B9691ADE-9F74-48D3-AF81-8D41C1F3EB1B}" presName="vert3" presStyleCnt="0"/>
      <dgm:spPr/>
    </dgm:pt>
    <dgm:pt modelId="{E9E1BA11-7504-4A33-9ED1-AA67A31BCA64}" type="pres">
      <dgm:prSet presAssocID="{54599BD2-AA6B-47CC-86BB-46516C597B2B}" presName="thinLine3" presStyleLbl="callout" presStyleIdx="1" presStyleCnt="10"/>
      <dgm:spPr/>
    </dgm:pt>
    <dgm:pt modelId="{E9810490-F148-4F1A-B842-6520448532BD}" type="pres">
      <dgm:prSet presAssocID="{CC8DDA06-458E-48C5-87BA-EE8D0715BC46}" presName="horz3" presStyleCnt="0"/>
      <dgm:spPr/>
    </dgm:pt>
    <dgm:pt modelId="{FFDC2482-6841-4934-9D3F-910A8EFC075F}" type="pres">
      <dgm:prSet presAssocID="{CC8DDA06-458E-48C5-87BA-EE8D0715BC46}" presName="horzSpace3" presStyleCnt="0"/>
      <dgm:spPr/>
    </dgm:pt>
    <dgm:pt modelId="{D2C94A5D-0446-400D-BF1A-1614C087D4D3}" type="pres">
      <dgm:prSet presAssocID="{CC8DDA06-458E-48C5-87BA-EE8D0715BC46}" presName="tx3" presStyleLbl="revTx" presStyleIdx="4" presStyleCnt="14"/>
      <dgm:spPr/>
      <dgm:t>
        <a:bodyPr/>
        <a:lstStyle/>
        <a:p>
          <a:endParaRPr lang="en-US"/>
        </a:p>
      </dgm:t>
    </dgm:pt>
    <dgm:pt modelId="{DF03A002-227C-485C-B010-B944A170BF5C}" type="pres">
      <dgm:prSet presAssocID="{CC8DDA06-458E-48C5-87BA-EE8D0715BC46}" presName="vert3" presStyleCnt="0"/>
      <dgm:spPr/>
    </dgm:pt>
    <dgm:pt modelId="{7530A7D0-B5DE-4986-B745-99ED3D116977}" type="pres">
      <dgm:prSet presAssocID="{9317CF44-BDB4-4DFD-A990-23C7BF60527B}" presName="thinLine2b" presStyleLbl="callout" presStyleIdx="2" presStyleCnt="10"/>
      <dgm:spPr/>
    </dgm:pt>
    <dgm:pt modelId="{47DFEBE4-C111-4468-8FF1-FEA3FD180BB3}" type="pres">
      <dgm:prSet presAssocID="{9317CF44-BDB4-4DFD-A990-23C7BF60527B}" presName="vertSpace2b" presStyleCnt="0"/>
      <dgm:spPr/>
    </dgm:pt>
    <dgm:pt modelId="{BF411E19-6248-4B13-B19E-30417E3873AD}" type="pres">
      <dgm:prSet presAssocID="{86560203-6D91-4F48-9E87-86C100D02B55}" presName="horz2" presStyleCnt="0"/>
      <dgm:spPr/>
    </dgm:pt>
    <dgm:pt modelId="{30BA9EC6-2332-495C-A52F-E682CD890BE0}" type="pres">
      <dgm:prSet presAssocID="{86560203-6D91-4F48-9E87-86C100D02B55}" presName="horzSpace2" presStyleCnt="0"/>
      <dgm:spPr/>
    </dgm:pt>
    <dgm:pt modelId="{10C911E9-33C9-4732-A057-078175CC9769}" type="pres">
      <dgm:prSet presAssocID="{86560203-6D91-4F48-9E87-86C100D02B55}" presName="tx2" presStyleLbl="revTx" presStyleIdx="5" presStyleCnt="14"/>
      <dgm:spPr/>
      <dgm:t>
        <a:bodyPr/>
        <a:lstStyle/>
        <a:p>
          <a:endParaRPr lang="en-US"/>
        </a:p>
      </dgm:t>
    </dgm:pt>
    <dgm:pt modelId="{389139D7-DC89-4040-9CE8-8BDCB99DB213}" type="pres">
      <dgm:prSet presAssocID="{86560203-6D91-4F48-9E87-86C100D02B55}" presName="vert2" presStyleCnt="0"/>
      <dgm:spPr/>
    </dgm:pt>
    <dgm:pt modelId="{FD50BA5D-542F-407D-BC3F-54B8596F7D35}" type="pres">
      <dgm:prSet presAssocID="{14EE464C-8804-4D88-8D7B-7AC7CBC8AB6B}" presName="horz3" presStyleCnt="0"/>
      <dgm:spPr/>
    </dgm:pt>
    <dgm:pt modelId="{F4AAEAD0-23EF-431F-BFAA-A64647833D15}" type="pres">
      <dgm:prSet presAssocID="{14EE464C-8804-4D88-8D7B-7AC7CBC8AB6B}" presName="horzSpace3" presStyleCnt="0"/>
      <dgm:spPr/>
    </dgm:pt>
    <dgm:pt modelId="{6ECF31EF-1ADF-4784-AC16-FA97E68F3D9F}" type="pres">
      <dgm:prSet presAssocID="{14EE464C-8804-4D88-8D7B-7AC7CBC8AB6B}" presName="tx3" presStyleLbl="revTx" presStyleIdx="6" presStyleCnt="14"/>
      <dgm:spPr/>
      <dgm:t>
        <a:bodyPr/>
        <a:lstStyle/>
        <a:p>
          <a:endParaRPr lang="en-US"/>
        </a:p>
      </dgm:t>
    </dgm:pt>
    <dgm:pt modelId="{9539AEFA-7B84-4111-9FFB-632E38492A72}" type="pres">
      <dgm:prSet presAssocID="{14EE464C-8804-4D88-8D7B-7AC7CBC8AB6B}" presName="vert3" presStyleCnt="0"/>
      <dgm:spPr/>
    </dgm:pt>
    <dgm:pt modelId="{5A93D133-EA32-4750-AC63-6A1E8E52AE74}" type="pres">
      <dgm:prSet presAssocID="{624FB225-61E1-40A4-8C83-8F4E5817F1BC}" presName="thinLine3" presStyleLbl="callout" presStyleIdx="3" presStyleCnt="10"/>
      <dgm:spPr/>
    </dgm:pt>
    <dgm:pt modelId="{F6AADD18-2D03-438F-9254-C25E85B83589}" type="pres">
      <dgm:prSet presAssocID="{B8FDE443-146A-4023-8378-753667E3E9EA}" presName="horz3" presStyleCnt="0"/>
      <dgm:spPr/>
    </dgm:pt>
    <dgm:pt modelId="{723894C2-FC80-489B-A596-049F3FB4E1AC}" type="pres">
      <dgm:prSet presAssocID="{B8FDE443-146A-4023-8378-753667E3E9EA}" presName="horzSpace3" presStyleCnt="0"/>
      <dgm:spPr/>
    </dgm:pt>
    <dgm:pt modelId="{0A63D2C9-4247-4D35-A311-EC732916478B}" type="pres">
      <dgm:prSet presAssocID="{B8FDE443-146A-4023-8378-753667E3E9EA}" presName="tx3" presStyleLbl="revTx" presStyleIdx="7" presStyleCnt="14"/>
      <dgm:spPr/>
      <dgm:t>
        <a:bodyPr/>
        <a:lstStyle/>
        <a:p>
          <a:endParaRPr lang="en-US"/>
        </a:p>
      </dgm:t>
    </dgm:pt>
    <dgm:pt modelId="{15EC9541-A133-47A9-8C36-3C3F087B5714}" type="pres">
      <dgm:prSet presAssocID="{B8FDE443-146A-4023-8378-753667E3E9EA}" presName="vert3" presStyleCnt="0"/>
      <dgm:spPr/>
    </dgm:pt>
    <dgm:pt modelId="{1088F71F-61F7-425A-BE74-197CC4DFDD37}" type="pres">
      <dgm:prSet presAssocID="{04E1FC1C-EFAF-4589-BBFD-927A8EE46A58}" presName="thinLine3" presStyleLbl="callout" presStyleIdx="4" presStyleCnt="10"/>
      <dgm:spPr/>
    </dgm:pt>
    <dgm:pt modelId="{3B9B0929-419F-4870-A38F-00EDA9D7552C}" type="pres">
      <dgm:prSet presAssocID="{3F3C17E2-E7FF-4AEA-A5E4-A1DF47BBAECA}" presName="horz3" presStyleCnt="0"/>
      <dgm:spPr/>
    </dgm:pt>
    <dgm:pt modelId="{F920470F-7C93-4ED5-A9D2-592F12505FD3}" type="pres">
      <dgm:prSet presAssocID="{3F3C17E2-E7FF-4AEA-A5E4-A1DF47BBAECA}" presName="horzSpace3" presStyleCnt="0"/>
      <dgm:spPr/>
    </dgm:pt>
    <dgm:pt modelId="{E886EDB7-054E-49DF-8E3E-1E2C248B28F9}" type="pres">
      <dgm:prSet presAssocID="{3F3C17E2-E7FF-4AEA-A5E4-A1DF47BBAECA}" presName="tx3" presStyleLbl="revTx" presStyleIdx="8" presStyleCnt="14"/>
      <dgm:spPr/>
      <dgm:t>
        <a:bodyPr/>
        <a:lstStyle/>
        <a:p>
          <a:endParaRPr lang="en-US"/>
        </a:p>
      </dgm:t>
    </dgm:pt>
    <dgm:pt modelId="{3AFCCC6D-7C21-49A0-B829-059E161DFA19}" type="pres">
      <dgm:prSet presAssocID="{3F3C17E2-E7FF-4AEA-A5E4-A1DF47BBAECA}" presName="vert3" presStyleCnt="0"/>
      <dgm:spPr/>
    </dgm:pt>
    <dgm:pt modelId="{F3257B6C-582A-4B28-B49F-D8ACACC9B795}" type="pres">
      <dgm:prSet presAssocID="{86560203-6D91-4F48-9E87-86C100D02B55}" presName="thinLine2b" presStyleLbl="callout" presStyleIdx="5" presStyleCnt="10"/>
      <dgm:spPr/>
    </dgm:pt>
    <dgm:pt modelId="{87987990-C1E7-4753-99AF-951EE0891463}" type="pres">
      <dgm:prSet presAssocID="{86560203-6D91-4F48-9E87-86C100D02B55}" presName="vertSpace2b" presStyleCnt="0"/>
      <dgm:spPr/>
    </dgm:pt>
    <dgm:pt modelId="{4166A628-E73B-4849-BA30-3592910AF400}" type="pres">
      <dgm:prSet presAssocID="{87A93B86-EBD2-4B1C-9664-DDA460445549}" presName="horz2" presStyleCnt="0"/>
      <dgm:spPr/>
    </dgm:pt>
    <dgm:pt modelId="{B49A40FA-8A5B-4816-BAD5-5F09FA60530F}" type="pres">
      <dgm:prSet presAssocID="{87A93B86-EBD2-4B1C-9664-DDA460445549}" presName="horzSpace2" presStyleCnt="0"/>
      <dgm:spPr/>
    </dgm:pt>
    <dgm:pt modelId="{9AA52A7B-8EAC-4DAF-A0B2-D72841B181A0}" type="pres">
      <dgm:prSet presAssocID="{87A93B86-EBD2-4B1C-9664-DDA460445549}" presName="tx2" presStyleLbl="revTx" presStyleIdx="9" presStyleCnt="14"/>
      <dgm:spPr/>
      <dgm:t>
        <a:bodyPr/>
        <a:lstStyle/>
        <a:p>
          <a:endParaRPr lang="en-US"/>
        </a:p>
      </dgm:t>
    </dgm:pt>
    <dgm:pt modelId="{BD5EB733-D93E-4F50-8D65-B1212680C664}" type="pres">
      <dgm:prSet presAssocID="{87A93B86-EBD2-4B1C-9664-DDA460445549}" presName="vert2" presStyleCnt="0"/>
      <dgm:spPr/>
    </dgm:pt>
    <dgm:pt modelId="{B0E17732-3A78-4796-BD93-01E6142A16FB}" type="pres">
      <dgm:prSet presAssocID="{9C4DC8DA-A12F-4A6F-B399-F4D91F1923EB}" presName="horz3" presStyleCnt="0"/>
      <dgm:spPr/>
    </dgm:pt>
    <dgm:pt modelId="{E9698A78-6456-4723-BA45-2AF9FC04946C}" type="pres">
      <dgm:prSet presAssocID="{9C4DC8DA-A12F-4A6F-B399-F4D91F1923EB}" presName="horzSpace3" presStyleCnt="0"/>
      <dgm:spPr/>
    </dgm:pt>
    <dgm:pt modelId="{9524D78E-C2EE-41BE-B40A-A990F0E5F617}" type="pres">
      <dgm:prSet presAssocID="{9C4DC8DA-A12F-4A6F-B399-F4D91F1923EB}" presName="tx3" presStyleLbl="revTx" presStyleIdx="10" presStyleCnt="14"/>
      <dgm:spPr/>
      <dgm:t>
        <a:bodyPr/>
        <a:lstStyle/>
        <a:p>
          <a:endParaRPr lang="en-US"/>
        </a:p>
      </dgm:t>
    </dgm:pt>
    <dgm:pt modelId="{54C21ED5-FE08-44D5-9EA3-819730D61F39}" type="pres">
      <dgm:prSet presAssocID="{9C4DC8DA-A12F-4A6F-B399-F4D91F1923EB}" presName="vert3" presStyleCnt="0"/>
      <dgm:spPr/>
    </dgm:pt>
    <dgm:pt modelId="{8075BA83-3E51-4472-90DF-4572513204F0}" type="pres">
      <dgm:prSet presAssocID="{988E9D2E-8118-47A2-80E4-C8964BC42B11}" presName="thinLine3" presStyleLbl="callout" presStyleIdx="6" presStyleCnt="10"/>
      <dgm:spPr/>
    </dgm:pt>
    <dgm:pt modelId="{1A433D31-F927-4DC3-ACD2-C19FFC02CF0C}" type="pres">
      <dgm:prSet presAssocID="{6E16ACCD-0884-44DC-B401-AAF69948A2FD}" presName="horz3" presStyleCnt="0"/>
      <dgm:spPr/>
    </dgm:pt>
    <dgm:pt modelId="{35CAEB1B-4F90-470B-A578-B54FD39FE3F4}" type="pres">
      <dgm:prSet presAssocID="{6E16ACCD-0884-44DC-B401-AAF69948A2FD}" presName="horzSpace3" presStyleCnt="0"/>
      <dgm:spPr/>
    </dgm:pt>
    <dgm:pt modelId="{B487ED9A-E7F2-4058-92CD-5570CA6D089B}" type="pres">
      <dgm:prSet presAssocID="{6E16ACCD-0884-44DC-B401-AAF69948A2FD}" presName="tx3" presStyleLbl="revTx" presStyleIdx="11" presStyleCnt="14"/>
      <dgm:spPr/>
      <dgm:t>
        <a:bodyPr/>
        <a:lstStyle/>
        <a:p>
          <a:endParaRPr lang="en-US"/>
        </a:p>
      </dgm:t>
    </dgm:pt>
    <dgm:pt modelId="{FE37D682-1040-4C52-BECC-6C17E4DBF969}" type="pres">
      <dgm:prSet presAssocID="{6E16ACCD-0884-44DC-B401-AAF69948A2FD}" presName="vert3" presStyleCnt="0"/>
      <dgm:spPr/>
    </dgm:pt>
    <dgm:pt modelId="{D347355D-B0B9-45A4-B5C7-0EDA76A47085}" type="pres">
      <dgm:prSet presAssocID="{7EB33A19-7743-455B-ABFE-5FEA3F41BA8E}" presName="thinLine3" presStyleLbl="callout" presStyleIdx="7" presStyleCnt="10"/>
      <dgm:spPr/>
    </dgm:pt>
    <dgm:pt modelId="{871AF3B7-CA79-4423-B9DE-4CFA544CF3C3}" type="pres">
      <dgm:prSet presAssocID="{B485CAA4-42DE-4468-A711-DDEF8D001BBE}" presName="horz3" presStyleCnt="0"/>
      <dgm:spPr/>
    </dgm:pt>
    <dgm:pt modelId="{E431A317-68E9-417E-AC17-C087C1C36710}" type="pres">
      <dgm:prSet presAssocID="{B485CAA4-42DE-4468-A711-DDEF8D001BBE}" presName="horzSpace3" presStyleCnt="0"/>
      <dgm:spPr/>
    </dgm:pt>
    <dgm:pt modelId="{307BBC00-236E-4524-BF10-76A67736F47F}" type="pres">
      <dgm:prSet presAssocID="{B485CAA4-42DE-4468-A711-DDEF8D001BBE}" presName="tx3" presStyleLbl="revTx" presStyleIdx="12" presStyleCnt="14"/>
      <dgm:spPr/>
      <dgm:t>
        <a:bodyPr/>
        <a:lstStyle/>
        <a:p>
          <a:endParaRPr lang="en-US"/>
        </a:p>
      </dgm:t>
    </dgm:pt>
    <dgm:pt modelId="{C8C5652D-81FF-4BDC-BD61-91EE4D0E7999}" type="pres">
      <dgm:prSet presAssocID="{B485CAA4-42DE-4468-A711-DDEF8D001BBE}" presName="vert3" presStyleCnt="0"/>
      <dgm:spPr/>
    </dgm:pt>
    <dgm:pt modelId="{6192CFCB-4B46-4160-A936-35D4698B59B3}" type="pres">
      <dgm:prSet presAssocID="{7EE408FA-5ABE-4B1F-B23C-EDD8EB4F1F39}" presName="thinLine3" presStyleLbl="callout" presStyleIdx="8" presStyleCnt="10"/>
      <dgm:spPr/>
    </dgm:pt>
    <dgm:pt modelId="{5D72C80E-AB7E-40E3-A256-72F369FB87C4}" type="pres">
      <dgm:prSet presAssocID="{364AFE99-DF03-486A-91F0-60C6EC7824BF}" presName="horz3" presStyleCnt="0"/>
      <dgm:spPr/>
    </dgm:pt>
    <dgm:pt modelId="{E8F2D9C1-5929-40C6-B87F-D262CD21DD05}" type="pres">
      <dgm:prSet presAssocID="{364AFE99-DF03-486A-91F0-60C6EC7824BF}" presName="horzSpace3" presStyleCnt="0"/>
      <dgm:spPr/>
    </dgm:pt>
    <dgm:pt modelId="{51576CD6-DEE0-4B0A-A29F-CFB719216563}" type="pres">
      <dgm:prSet presAssocID="{364AFE99-DF03-486A-91F0-60C6EC7824BF}" presName="tx3" presStyleLbl="revTx" presStyleIdx="13" presStyleCnt="14"/>
      <dgm:spPr/>
      <dgm:t>
        <a:bodyPr/>
        <a:lstStyle/>
        <a:p>
          <a:endParaRPr lang="en-US"/>
        </a:p>
      </dgm:t>
    </dgm:pt>
    <dgm:pt modelId="{DDFFCC4F-DAE9-472D-A78E-00DAFFF17A4F}" type="pres">
      <dgm:prSet presAssocID="{364AFE99-DF03-486A-91F0-60C6EC7824BF}" presName="vert3" presStyleCnt="0"/>
      <dgm:spPr/>
    </dgm:pt>
    <dgm:pt modelId="{6F38C940-A4A6-407B-8D43-FF38CC009BAD}" type="pres">
      <dgm:prSet presAssocID="{87A93B86-EBD2-4B1C-9664-DDA460445549}" presName="thinLine2b" presStyleLbl="callout" presStyleIdx="9" presStyleCnt="10"/>
      <dgm:spPr/>
    </dgm:pt>
    <dgm:pt modelId="{C86EB1B3-B130-4E5A-9E06-F7956B038A2F}" type="pres">
      <dgm:prSet presAssocID="{87A93B86-EBD2-4B1C-9664-DDA460445549}" presName="vertSpace2b" presStyleCnt="0"/>
      <dgm:spPr/>
    </dgm:pt>
  </dgm:ptLst>
  <dgm:cxnLst>
    <dgm:cxn modelId="{B1F3776F-095C-42B5-B8B4-D8DAF474BF7D}" srcId="{87A93B86-EBD2-4B1C-9664-DDA460445549}" destId="{6E16ACCD-0884-44DC-B401-AAF69948A2FD}" srcOrd="1" destOrd="0" parTransId="{9BA82CA4-084F-47C8-AA3B-6BFAFD5007D4}" sibTransId="{7EB33A19-7743-455B-ABFE-5FEA3F41BA8E}"/>
    <dgm:cxn modelId="{CB6F2714-00DA-413E-B922-A8C1C34C5DC5}" srcId="{86560203-6D91-4F48-9E87-86C100D02B55}" destId="{3F3C17E2-E7FF-4AEA-A5E4-A1DF47BBAECA}" srcOrd="2" destOrd="0" parTransId="{8C7A3162-C6EB-4DAA-9CDE-213CB7FDBDF8}" sibTransId="{B905227A-ABB1-4C3E-8BCE-C3A4DD9ADBF4}"/>
    <dgm:cxn modelId="{30A3EDD6-5F3D-4552-901F-20FD9241BFB6}" type="presOf" srcId="{14EE464C-8804-4D88-8D7B-7AC7CBC8AB6B}" destId="{6ECF31EF-1ADF-4784-AC16-FA97E68F3D9F}" srcOrd="0" destOrd="0" presId="urn:microsoft.com/office/officeart/2008/layout/LinedList"/>
    <dgm:cxn modelId="{9B1DDEC8-CEE2-470F-9038-976BF919B42F}" srcId="{87A93B86-EBD2-4B1C-9664-DDA460445549}" destId="{364AFE99-DF03-486A-91F0-60C6EC7824BF}" srcOrd="3" destOrd="0" parTransId="{56D3032C-6E7F-413C-A1FE-519C048F94E5}" sibTransId="{142C22DF-643E-45BA-95D6-095BB3D509D5}"/>
    <dgm:cxn modelId="{23736CBB-5F45-4461-9FD4-1DB5ED7276D1}" type="presOf" srcId="{87A93B86-EBD2-4B1C-9664-DDA460445549}" destId="{9AA52A7B-8EAC-4DAF-A0B2-D72841B181A0}" srcOrd="0" destOrd="0" presId="urn:microsoft.com/office/officeart/2008/layout/LinedList"/>
    <dgm:cxn modelId="{0668DA26-01D3-4F24-AC94-2EC1A1E7854A}" type="presOf" srcId="{6E16ACCD-0884-44DC-B401-AAF69948A2FD}" destId="{B487ED9A-E7F2-4058-92CD-5570CA6D089B}" srcOrd="0" destOrd="0" presId="urn:microsoft.com/office/officeart/2008/layout/LinedList"/>
    <dgm:cxn modelId="{C0600FA7-185C-4A94-9152-31FC4915CB01}" type="presOf" srcId="{9C4DC8DA-A12F-4A6F-B399-F4D91F1923EB}" destId="{9524D78E-C2EE-41BE-B40A-A990F0E5F617}" srcOrd="0" destOrd="0" presId="urn:microsoft.com/office/officeart/2008/layout/LinedList"/>
    <dgm:cxn modelId="{6BAE25F2-7274-4D92-9135-F1FA2D229C57}" type="presOf" srcId="{B485CAA4-42DE-4468-A711-DDEF8D001BBE}" destId="{307BBC00-236E-4524-BF10-76A67736F47F}" srcOrd="0" destOrd="0" presId="urn:microsoft.com/office/officeart/2008/layout/LinedList"/>
    <dgm:cxn modelId="{796D4AD8-2863-4624-90D5-BBE581AC86FF}" type="presOf" srcId="{908009DA-503F-4E96-ACD1-4B239BC8DFE4}" destId="{42B48ECF-DD7D-4C01-BEB9-2026197196DA}" srcOrd="0" destOrd="0" presId="urn:microsoft.com/office/officeart/2008/layout/LinedList"/>
    <dgm:cxn modelId="{2D379996-EF6D-492E-B30B-4076AB2545B6}" type="presOf" srcId="{364AFE99-DF03-486A-91F0-60C6EC7824BF}" destId="{51576CD6-DEE0-4B0A-A29F-CFB719216563}" srcOrd="0" destOrd="0" presId="urn:microsoft.com/office/officeart/2008/layout/LinedList"/>
    <dgm:cxn modelId="{D61869A4-FE2E-43E3-AA10-213963E5F16B}" srcId="{87A93B86-EBD2-4B1C-9664-DDA460445549}" destId="{B485CAA4-42DE-4468-A711-DDEF8D001BBE}" srcOrd="2" destOrd="0" parTransId="{F96889FA-CDEC-44B6-85BB-ABB0ADED3F2B}" sibTransId="{7EE408FA-5ABE-4B1F-B23C-EDD8EB4F1F39}"/>
    <dgm:cxn modelId="{434F2527-A802-4F17-B759-3314254AD655}" srcId="{9317CF44-BDB4-4DFD-A990-23C7BF60527B}" destId="{908009DA-503F-4E96-ACD1-4B239BC8DFE4}" srcOrd="0" destOrd="0" parTransId="{D4F381C2-9B4A-4754-9B61-6865F768C918}" sibTransId="{3CCED857-7642-46A4-8597-70C78564F0AA}"/>
    <dgm:cxn modelId="{67E24A7E-9ED0-4CD0-BC08-B1C25257D637}" srcId="{03338CF8-A2DA-45A4-BFAE-2E1E27201D4E}" destId="{86560203-6D91-4F48-9E87-86C100D02B55}" srcOrd="1" destOrd="0" parTransId="{0FA358F9-6865-4BC4-82C7-3A6FA6F1D273}" sibTransId="{12CCE542-9347-44F7-A9C5-2EDB8350C155}"/>
    <dgm:cxn modelId="{051BB85B-6110-4548-94A9-CEE6A545CF63}" type="presOf" srcId="{CC8DDA06-458E-48C5-87BA-EE8D0715BC46}" destId="{D2C94A5D-0446-400D-BF1A-1614C087D4D3}" srcOrd="0" destOrd="0" presId="urn:microsoft.com/office/officeart/2008/layout/LinedList"/>
    <dgm:cxn modelId="{D6027FE3-4879-4DCB-8BB4-806E9A8882ED}" srcId="{03338CF8-A2DA-45A4-BFAE-2E1E27201D4E}" destId="{87A93B86-EBD2-4B1C-9664-DDA460445549}" srcOrd="2" destOrd="0" parTransId="{B1E83CA8-FE94-4FFE-815E-04E77C505129}" sibTransId="{7ACD034C-4349-4AB2-9C6D-F69A4650D67B}"/>
    <dgm:cxn modelId="{7810B445-22D3-4C3A-9EF6-9CACDDA0F130}" srcId="{9317CF44-BDB4-4DFD-A990-23C7BF60527B}" destId="{B9691ADE-9F74-48D3-AF81-8D41C1F3EB1B}" srcOrd="1" destOrd="0" parTransId="{C4CDB770-1953-4FBA-B3F8-1BA98CB90777}" sibTransId="{54599BD2-AA6B-47CC-86BB-46516C597B2B}"/>
    <dgm:cxn modelId="{BB1D88DB-7998-4B41-862B-CB96D586A1BC}" type="presOf" srcId="{86560203-6D91-4F48-9E87-86C100D02B55}" destId="{10C911E9-33C9-4732-A057-078175CC9769}" srcOrd="0" destOrd="0" presId="urn:microsoft.com/office/officeart/2008/layout/LinedList"/>
    <dgm:cxn modelId="{1F9FA193-25E4-4CF8-B205-41C009CA307B}" type="presOf" srcId="{9317CF44-BDB4-4DFD-A990-23C7BF60527B}" destId="{42D9CE7D-E393-4A5B-A9C4-8D149B65BD3A}" srcOrd="0" destOrd="0" presId="urn:microsoft.com/office/officeart/2008/layout/LinedList"/>
    <dgm:cxn modelId="{A3AED83C-B1AC-4A36-810A-35FAB41B2346}" type="presOf" srcId="{B8FDE443-146A-4023-8378-753667E3E9EA}" destId="{0A63D2C9-4247-4D35-A311-EC732916478B}" srcOrd="0" destOrd="0" presId="urn:microsoft.com/office/officeart/2008/layout/LinedList"/>
    <dgm:cxn modelId="{A74A3A88-E768-4A3A-9F7F-F76713D214E1}" srcId="{C4729C3C-CAD5-4F42-8429-77FE05209C47}" destId="{03338CF8-A2DA-45A4-BFAE-2E1E27201D4E}" srcOrd="0" destOrd="0" parTransId="{2F3F990E-0175-450B-9316-ED22D1CDA284}" sibTransId="{31916E0D-6BCC-423A-94DD-8B89E458095D}"/>
    <dgm:cxn modelId="{EC51D381-2BA2-4F21-95FA-BE5C8F1CD6F3}" srcId="{9317CF44-BDB4-4DFD-A990-23C7BF60527B}" destId="{CC8DDA06-458E-48C5-87BA-EE8D0715BC46}" srcOrd="2" destOrd="0" parTransId="{8BA3C848-488D-4D2D-8D32-404325571539}" sibTransId="{7E2417AE-0AC3-43FF-A505-501CA1AE7501}"/>
    <dgm:cxn modelId="{ADA5BAD8-9E48-4752-943C-FFE363C75025}" type="presOf" srcId="{03338CF8-A2DA-45A4-BFAE-2E1E27201D4E}" destId="{8625D652-23E4-485F-8A3D-4DC13391A30A}" srcOrd="0" destOrd="0" presId="urn:microsoft.com/office/officeart/2008/layout/LinedList"/>
    <dgm:cxn modelId="{39B4404B-A411-4F34-BB7E-33D173AE3B1C}" srcId="{87A93B86-EBD2-4B1C-9664-DDA460445549}" destId="{9C4DC8DA-A12F-4A6F-B399-F4D91F1923EB}" srcOrd="0" destOrd="0" parTransId="{DCC17377-95AE-412B-97B1-DEFBB77E9240}" sibTransId="{988E9D2E-8118-47A2-80E4-C8964BC42B11}"/>
    <dgm:cxn modelId="{A8A18B6E-9A67-4084-89BE-FA0FA1EC068B}" srcId="{86560203-6D91-4F48-9E87-86C100D02B55}" destId="{B8FDE443-146A-4023-8378-753667E3E9EA}" srcOrd="1" destOrd="0" parTransId="{75EA57EB-EF62-4B66-9B19-324C6FD8AB75}" sibTransId="{04E1FC1C-EFAF-4589-BBFD-927A8EE46A58}"/>
    <dgm:cxn modelId="{A8FE9B07-B3A2-4846-B5FA-5B5D6C8D2CE1}" srcId="{86560203-6D91-4F48-9E87-86C100D02B55}" destId="{14EE464C-8804-4D88-8D7B-7AC7CBC8AB6B}" srcOrd="0" destOrd="0" parTransId="{1E58AE7B-BB25-44E8-9244-DA4400FE4AB2}" sibTransId="{624FB225-61E1-40A4-8C83-8F4E5817F1BC}"/>
    <dgm:cxn modelId="{3358A0BA-3E14-4CD1-9312-62F4CA62448A}" srcId="{03338CF8-A2DA-45A4-BFAE-2E1E27201D4E}" destId="{9317CF44-BDB4-4DFD-A990-23C7BF60527B}" srcOrd="0" destOrd="0" parTransId="{F27F00E1-8EC8-4921-96B4-4CF6550D5B50}" sibTransId="{A7CF74B1-788D-4229-97FC-9C2548083304}"/>
    <dgm:cxn modelId="{CD05C13C-BE9C-43BB-BE00-9581E228C173}" type="presOf" srcId="{3F3C17E2-E7FF-4AEA-A5E4-A1DF47BBAECA}" destId="{E886EDB7-054E-49DF-8E3E-1E2C248B28F9}" srcOrd="0" destOrd="0" presId="urn:microsoft.com/office/officeart/2008/layout/LinedList"/>
    <dgm:cxn modelId="{8B9B6274-0BE2-4D79-8B79-503E6F02C8D2}" type="presOf" srcId="{C4729C3C-CAD5-4F42-8429-77FE05209C47}" destId="{ACC8574E-F15C-4B5B-9B50-3A1068224A8D}" srcOrd="0" destOrd="0" presId="urn:microsoft.com/office/officeart/2008/layout/LinedList"/>
    <dgm:cxn modelId="{C30FCE64-DCD8-4DE5-A4C9-451866243932}" type="presOf" srcId="{B9691ADE-9F74-48D3-AF81-8D41C1F3EB1B}" destId="{E08EA5B8-63E5-4C91-A15C-882872956E4C}" srcOrd="0" destOrd="0" presId="urn:microsoft.com/office/officeart/2008/layout/LinedList"/>
    <dgm:cxn modelId="{E8B4FBC6-39D4-4F0E-9B01-3CD53551BFE7}" type="presParOf" srcId="{ACC8574E-F15C-4B5B-9B50-3A1068224A8D}" destId="{97CD2EBF-AE51-43CE-BD4B-7632859342E6}" srcOrd="0" destOrd="0" presId="urn:microsoft.com/office/officeart/2008/layout/LinedList"/>
    <dgm:cxn modelId="{72E50C95-6129-4ECD-B1FA-E8376BAC5985}" type="presParOf" srcId="{ACC8574E-F15C-4B5B-9B50-3A1068224A8D}" destId="{A1551C50-93B9-48DB-8D5F-FCA22290C164}" srcOrd="1" destOrd="0" presId="urn:microsoft.com/office/officeart/2008/layout/LinedList"/>
    <dgm:cxn modelId="{6E5CD05C-2295-4627-9645-C07EE324D64B}" type="presParOf" srcId="{A1551C50-93B9-48DB-8D5F-FCA22290C164}" destId="{8625D652-23E4-485F-8A3D-4DC13391A30A}" srcOrd="0" destOrd="0" presId="urn:microsoft.com/office/officeart/2008/layout/LinedList"/>
    <dgm:cxn modelId="{3B32150A-E56B-403D-B67E-1175EB0626DB}" type="presParOf" srcId="{A1551C50-93B9-48DB-8D5F-FCA22290C164}" destId="{DF3EE382-E89D-4391-A68D-5F8CCD27944A}" srcOrd="1" destOrd="0" presId="urn:microsoft.com/office/officeart/2008/layout/LinedList"/>
    <dgm:cxn modelId="{84A657CB-56BB-4944-B020-FB67318EB78D}" type="presParOf" srcId="{DF3EE382-E89D-4391-A68D-5F8CCD27944A}" destId="{F8B0A628-FAAD-4B32-B6E6-0BF79336984E}" srcOrd="0" destOrd="0" presId="urn:microsoft.com/office/officeart/2008/layout/LinedList"/>
    <dgm:cxn modelId="{AEA66651-EF9B-4643-A85C-2E15371956E5}" type="presParOf" srcId="{DF3EE382-E89D-4391-A68D-5F8CCD27944A}" destId="{98E9D215-E34F-4E16-AE7B-15F8C91EE48C}" srcOrd="1" destOrd="0" presId="urn:microsoft.com/office/officeart/2008/layout/LinedList"/>
    <dgm:cxn modelId="{F7564D91-477E-4AC4-9FC9-B0B2B8C424CA}" type="presParOf" srcId="{98E9D215-E34F-4E16-AE7B-15F8C91EE48C}" destId="{B0355179-ED57-4B82-9FF8-02B7927745DB}" srcOrd="0" destOrd="0" presId="urn:microsoft.com/office/officeart/2008/layout/LinedList"/>
    <dgm:cxn modelId="{F93B2025-4168-4F3A-9B66-BF30C130C7AE}" type="presParOf" srcId="{98E9D215-E34F-4E16-AE7B-15F8C91EE48C}" destId="{42D9CE7D-E393-4A5B-A9C4-8D149B65BD3A}" srcOrd="1" destOrd="0" presId="urn:microsoft.com/office/officeart/2008/layout/LinedList"/>
    <dgm:cxn modelId="{0ACB1D29-4DB5-416E-945F-473EFD2DB369}" type="presParOf" srcId="{98E9D215-E34F-4E16-AE7B-15F8C91EE48C}" destId="{AA0478E6-4EF1-44BF-809A-5C00149E1218}" srcOrd="2" destOrd="0" presId="urn:microsoft.com/office/officeart/2008/layout/LinedList"/>
    <dgm:cxn modelId="{1040E291-B577-4F5B-9710-0D51BE13BC94}" type="presParOf" srcId="{AA0478E6-4EF1-44BF-809A-5C00149E1218}" destId="{BD1000F2-2B90-467E-A352-DDE400D4975D}" srcOrd="0" destOrd="0" presId="urn:microsoft.com/office/officeart/2008/layout/LinedList"/>
    <dgm:cxn modelId="{9D01276E-ACD0-4A0A-870E-6FEF7A2557CF}" type="presParOf" srcId="{BD1000F2-2B90-467E-A352-DDE400D4975D}" destId="{1BD250AA-2D84-4AAE-BD2B-4FFB6240AF16}" srcOrd="0" destOrd="0" presId="urn:microsoft.com/office/officeart/2008/layout/LinedList"/>
    <dgm:cxn modelId="{7089CFC0-40B2-4468-9FAA-E419B5121D28}" type="presParOf" srcId="{BD1000F2-2B90-467E-A352-DDE400D4975D}" destId="{42B48ECF-DD7D-4C01-BEB9-2026197196DA}" srcOrd="1" destOrd="0" presId="urn:microsoft.com/office/officeart/2008/layout/LinedList"/>
    <dgm:cxn modelId="{24C3B868-3D8A-4315-97B8-60CE01DCCC65}" type="presParOf" srcId="{BD1000F2-2B90-467E-A352-DDE400D4975D}" destId="{619943F5-5DCA-4DDA-8E06-B2D575619960}" srcOrd="2" destOrd="0" presId="urn:microsoft.com/office/officeart/2008/layout/LinedList"/>
    <dgm:cxn modelId="{08F1CF8E-E7FE-4885-A909-EA8A57AF8BD5}" type="presParOf" srcId="{AA0478E6-4EF1-44BF-809A-5C00149E1218}" destId="{B46AA6F3-1581-49C2-8775-175E560B3813}" srcOrd="1" destOrd="0" presId="urn:microsoft.com/office/officeart/2008/layout/LinedList"/>
    <dgm:cxn modelId="{449DCF50-ADE0-474A-9650-A6102F6D6D45}" type="presParOf" srcId="{AA0478E6-4EF1-44BF-809A-5C00149E1218}" destId="{7D950AC2-7FBD-48EB-85F4-7B2D33E3C1C6}" srcOrd="2" destOrd="0" presId="urn:microsoft.com/office/officeart/2008/layout/LinedList"/>
    <dgm:cxn modelId="{469D2FBB-4F88-4979-BAFB-1492B9BD8C7B}" type="presParOf" srcId="{7D950AC2-7FBD-48EB-85F4-7B2D33E3C1C6}" destId="{02D162AB-1225-40D0-A1A0-5149A1B39D50}" srcOrd="0" destOrd="0" presId="urn:microsoft.com/office/officeart/2008/layout/LinedList"/>
    <dgm:cxn modelId="{CB8D0B69-13F2-4478-A960-2A15416E4316}" type="presParOf" srcId="{7D950AC2-7FBD-48EB-85F4-7B2D33E3C1C6}" destId="{E08EA5B8-63E5-4C91-A15C-882872956E4C}" srcOrd="1" destOrd="0" presId="urn:microsoft.com/office/officeart/2008/layout/LinedList"/>
    <dgm:cxn modelId="{C51BC552-D27D-423E-A0B0-BEBC329870B2}" type="presParOf" srcId="{7D950AC2-7FBD-48EB-85F4-7B2D33E3C1C6}" destId="{035252F2-B9F9-4FE3-AB0F-31C290CCA418}" srcOrd="2" destOrd="0" presId="urn:microsoft.com/office/officeart/2008/layout/LinedList"/>
    <dgm:cxn modelId="{B819AD25-D67B-42A0-822C-947FED873CA5}" type="presParOf" srcId="{AA0478E6-4EF1-44BF-809A-5C00149E1218}" destId="{E9E1BA11-7504-4A33-9ED1-AA67A31BCA64}" srcOrd="3" destOrd="0" presId="urn:microsoft.com/office/officeart/2008/layout/LinedList"/>
    <dgm:cxn modelId="{6000FDC7-50FE-4BA0-AF1B-15F7350B5A85}" type="presParOf" srcId="{AA0478E6-4EF1-44BF-809A-5C00149E1218}" destId="{E9810490-F148-4F1A-B842-6520448532BD}" srcOrd="4" destOrd="0" presId="urn:microsoft.com/office/officeart/2008/layout/LinedList"/>
    <dgm:cxn modelId="{94529F95-12B3-4C8C-8540-2296E6198ADF}" type="presParOf" srcId="{E9810490-F148-4F1A-B842-6520448532BD}" destId="{FFDC2482-6841-4934-9D3F-910A8EFC075F}" srcOrd="0" destOrd="0" presId="urn:microsoft.com/office/officeart/2008/layout/LinedList"/>
    <dgm:cxn modelId="{5514AB57-CD60-4644-9C2E-75361FC44289}" type="presParOf" srcId="{E9810490-F148-4F1A-B842-6520448532BD}" destId="{D2C94A5D-0446-400D-BF1A-1614C087D4D3}" srcOrd="1" destOrd="0" presId="urn:microsoft.com/office/officeart/2008/layout/LinedList"/>
    <dgm:cxn modelId="{516A9266-9DFA-4D8A-86A2-1C431DB2E8C1}" type="presParOf" srcId="{E9810490-F148-4F1A-B842-6520448532BD}" destId="{DF03A002-227C-485C-B010-B944A170BF5C}" srcOrd="2" destOrd="0" presId="urn:microsoft.com/office/officeart/2008/layout/LinedList"/>
    <dgm:cxn modelId="{B936CDE1-B414-4765-A788-29E617BD0572}" type="presParOf" srcId="{DF3EE382-E89D-4391-A68D-5F8CCD27944A}" destId="{7530A7D0-B5DE-4986-B745-99ED3D116977}" srcOrd="2" destOrd="0" presId="urn:microsoft.com/office/officeart/2008/layout/LinedList"/>
    <dgm:cxn modelId="{3E553694-248A-41F7-A64A-D15A44524B51}" type="presParOf" srcId="{DF3EE382-E89D-4391-A68D-5F8CCD27944A}" destId="{47DFEBE4-C111-4468-8FF1-FEA3FD180BB3}" srcOrd="3" destOrd="0" presId="urn:microsoft.com/office/officeart/2008/layout/LinedList"/>
    <dgm:cxn modelId="{5CD4CD04-9B65-4AE8-AA55-70993E0DDC68}" type="presParOf" srcId="{DF3EE382-E89D-4391-A68D-5F8CCD27944A}" destId="{BF411E19-6248-4B13-B19E-30417E3873AD}" srcOrd="4" destOrd="0" presId="urn:microsoft.com/office/officeart/2008/layout/LinedList"/>
    <dgm:cxn modelId="{B5964C1D-86E9-4141-840D-E40A98E18719}" type="presParOf" srcId="{BF411E19-6248-4B13-B19E-30417E3873AD}" destId="{30BA9EC6-2332-495C-A52F-E682CD890BE0}" srcOrd="0" destOrd="0" presId="urn:microsoft.com/office/officeart/2008/layout/LinedList"/>
    <dgm:cxn modelId="{C7595809-04AF-4798-BF4B-993008D9F35D}" type="presParOf" srcId="{BF411E19-6248-4B13-B19E-30417E3873AD}" destId="{10C911E9-33C9-4732-A057-078175CC9769}" srcOrd="1" destOrd="0" presId="urn:microsoft.com/office/officeart/2008/layout/LinedList"/>
    <dgm:cxn modelId="{A86EE265-7ADF-45D4-8B45-1252F3AA25B1}" type="presParOf" srcId="{BF411E19-6248-4B13-B19E-30417E3873AD}" destId="{389139D7-DC89-4040-9CE8-8BDCB99DB213}" srcOrd="2" destOrd="0" presId="urn:microsoft.com/office/officeart/2008/layout/LinedList"/>
    <dgm:cxn modelId="{B4DF7CCA-4EBB-4BD5-8413-76419C3A266C}" type="presParOf" srcId="{389139D7-DC89-4040-9CE8-8BDCB99DB213}" destId="{FD50BA5D-542F-407D-BC3F-54B8596F7D35}" srcOrd="0" destOrd="0" presId="urn:microsoft.com/office/officeart/2008/layout/LinedList"/>
    <dgm:cxn modelId="{1DA688A3-AC6E-4586-B1DC-847E4A17B3BB}" type="presParOf" srcId="{FD50BA5D-542F-407D-BC3F-54B8596F7D35}" destId="{F4AAEAD0-23EF-431F-BFAA-A64647833D15}" srcOrd="0" destOrd="0" presId="urn:microsoft.com/office/officeart/2008/layout/LinedList"/>
    <dgm:cxn modelId="{504D8E70-EB18-43DD-8EFC-34F5D8543EFE}" type="presParOf" srcId="{FD50BA5D-542F-407D-BC3F-54B8596F7D35}" destId="{6ECF31EF-1ADF-4784-AC16-FA97E68F3D9F}" srcOrd="1" destOrd="0" presId="urn:microsoft.com/office/officeart/2008/layout/LinedList"/>
    <dgm:cxn modelId="{F096D81C-419B-4D5A-A124-1D30C57E713B}" type="presParOf" srcId="{FD50BA5D-542F-407D-BC3F-54B8596F7D35}" destId="{9539AEFA-7B84-4111-9FFB-632E38492A72}" srcOrd="2" destOrd="0" presId="urn:microsoft.com/office/officeart/2008/layout/LinedList"/>
    <dgm:cxn modelId="{C2ECE0EF-FA7C-4C58-BB78-3BDD930E8989}" type="presParOf" srcId="{389139D7-DC89-4040-9CE8-8BDCB99DB213}" destId="{5A93D133-EA32-4750-AC63-6A1E8E52AE74}" srcOrd="1" destOrd="0" presId="urn:microsoft.com/office/officeart/2008/layout/LinedList"/>
    <dgm:cxn modelId="{B0D38F46-76DB-4400-994B-239A203A9396}" type="presParOf" srcId="{389139D7-DC89-4040-9CE8-8BDCB99DB213}" destId="{F6AADD18-2D03-438F-9254-C25E85B83589}" srcOrd="2" destOrd="0" presId="urn:microsoft.com/office/officeart/2008/layout/LinedList"/>
    <dgm:cxn modelId="{9134DF80-14F4-4AE2-89AD-69FE9689C12F}" type="presParOf" srcId="{F6AADD18-2D03-438F-9254-C25E85B83589}" destId="{723894C2-FC80-489B-A596-049F3FB4E1AC}" srcOrd="0" destOrd="0" presId="urn:microsoft.com/office/officeart/2008/layout/LinedList"/>
    <dgm:cxn modelId="{2BA8DF25-BD5C-4D03-9640-4B3D02BFDD7C}" type="presParOf" srcId="{F6AADD18-2D03-438F-9254-C25E85B83589}" destId="{0A63D2C9-4247-4D35-A311-EC732916478B}" srcOrd="1" destOrd="0" presId="urn:microsoft.com/office/officeart/2008/layout/LinedList"/>
    <dgm:cxn modelId="{020A7A0C-8840-4E52-9248-5D04702E4B97}" type="presParOf" srcId="{F6AADD18-2D03-438F-9254-C25E85B83589}" destId="{15EC9541-A133-47A9-8C36-3C3F087B5714}" srcOrd="2" destOrd="0" presId="urn:microsoft.com/office/officeart/2008/layout/LinedList"/>
    <dgm:cxn modelId="{15194053-40AF-4B34-BE2A-59712749DEF0}" type="presParOf" srcId="{389139D7-DC89-4040-9CE8-8BDCB99DB213}" destId="{1088F71F-61F7-425A-BE74-197CC4DFDD37}" srcOrd="3" destOrd="0" presId="urn:microsoft.com/office/officeart/2008/layout/LinedList"/>
    <dgm:cxn modelId="{E9219982-113E-4FA9-A114-7BE6EDD6FE76}" type="presParOf" srcId="{389139D7-DC89-4040-9CE8-8BDCB99DB213}" destId="{3B9B0929-419F-4870-A38F-00EDA9D7552C}" srcOrd="4" destOrd="0" presId="urn:microsoft.com/office/officeart/2008/layout/LinedList"/>
    <dgm:cxn modelId="{7A838856-C77B-425A-9DE4-CAF1516C165C}" type="presParOf" srcId="{3B9B0929-419F-4870-A38F-00EDA9D7552C}" destId="{F920470F-7C93-4ED5-A9D2-592F12505FD3}" srcOrd="0" destOrd="0" presId="urn:microsoft.com/office/officeart/2008/layout/LinedList"/>
    <dgm:cxn modelId="{EC246248-7E6A-4398-A518-410A04925C90}" type="presParOf" srcId="{3B9B0929-419F-4870-A38F-00EDA9D7552C}" destId="{E886EDB7-054E-49DF-8E3E-1E2C248B28F9}" srcOrd="1" destOrd="0" presId="urn:microsoft.com/office/officeart/2008/layout/LinedList"/>
    <dgm:cxn modelId="{156E813C-353C-4A6F-8F13-261A69142FD2}" type="presParOf" srcId="{3B9B0929-419F-4870-A38F-00EDA9D7552C}" destId="{3AFCCC6D-7C21-49A0-B829-059E161DFA19}" srcOrd="2" destOrd="0" presId="urn:microsoft.com/office/officeart/2008/layout/LinedList"/>
    <dgm:cxn modelId="{A7E0BDA0-9EBB-4E4A-A1CA-954022CCF2B6}" type="presParOf" srcId="{DF3EE382-E89D-4391-A68D-5F8CCD27944A}" destId="{F3257B6C-582A-4B28-B49F-D8ACACC9B795}" srcOrd="5" destOrd="0" presId="urn:microsoft.com/office/officeart/2008/layout/LinedList"/>
    <dgm:cxn modelId="{7715F50B-9854-43C8-98FC-879233F5A174}" type="presParOf" srcId="{DF3EE382-E89D-4391-A68D-5F8CCD27944A}" destId="{87987990-C1E7-4753-99AF-951EE0891463}" srcOrd="6" destOrd="0" presId="urn:microsoft.com/office/officeart/2008/layout/LinedList"/>
    <dgm:cxn modelId="{CF87CA05-E1A6-4135-B971-2D28890DE6BC}" type="presParOf" srcId="{DF3EE382-E89D-4391-A68D-5F8CCD27944A}" destId="{4166A628-E73B-4849-BA30-3592910AF400}" srcOrd="7" destOrd="0" presId="urn:microsoft.com/office/officeart/2008/layout/LinedList"/>
    <dgm:cxn modelId="{8B2514F5-EAC7-4DBA-8746-5DCFA4842515}" type="presParOf" srcId="{4166A628-E73B-4849-BA30-3592910AF400}" destId="{B49A40FA-8A5B-4816-BAD5-5F09FA60530F}" srcOrd="0" destOrd="0" presId="urn:microsoft.com/office/officeart/2008/layout/LinedList"/>
    <dgm:cxn modelId="{F8200680-FE45-492D-8ED3-3855748C21F8}" type="presParOf" srcId="{4166A628-E73B-4849-BA30-3592910AF400}" destId="{9AA52A7B-8EAC-4DAF-A0B2-D72841B181A0}" srcOrd="1" destOrd="0" presId="urn:microsoft.com/office/officeart/2008/layout/LinedList"/>
    <dgm:cxn modelId="{170CF1EA-2700-40F3-85DF-2694F443889B}" type="presParOf" srcId="{4166A628-E73B-4849-BA30-3592910AF400}" destId="{BD5EB733-D93E-4F50-8D65-B1212680C664}" srcOrd="2" destOrd="0" presId="urn:microsoft.com/office/officeart/2008/layout/LinedList"/>
    <dgm:cxn modelId="{96CCD8E2-873A-44A5-9FB2-F8F1749EC5C8}" type="presParOf" srcId="{BD5EB733-D93E-4F50-8D65-B1212680C664}" destId="{B0E17732-3A78-4796-BD93-01E6142A16FB}" srcOrd="0" destOrd="0" presId="urn:microsoft.com/office/officeart/2008/layout/LinedList"/>
    <dgm:cxn modelId="{B1670569-AC79-4599-A4C8-54A0C66689EC}" type="presParOf" srcId="{B0E17732-3A78-4796-BD93-01E6142A16FB}" destId="{E9698A78-6456-4723-BA45-2AF9FC04946C}" srcOrd="0" destOrd="0" presId="urn:microsoft.com/office/officeart/2008/layout/LinedList"/>
    <dgm:cxn modelId="{A89935E3-9082-42E9-A189-42BD252CA5C3}" type="presParOf" srcId="{B0E17732-3A78-4796-BD93-01E6142A16FB}" destId="{9524D78E-C2EE-41BE-B40A-A990F0E5F617}" srcOrd="1" destOrd="0" presId="urn:microsoft.com/office/officeart/2008/layout/LinedList"/>
    <dgm:cxn modelId="{1B4B4303-E063-4596-AED8-571E1F547BD3}" type="presParOf" srcId="{B0E17732-3A78-4796-BD93-01E6142A16FB}" destId="{54C21ED5-FE08-44D5-9EA3-819730D61F39}" srcOrd="2" destOrd="0" presId="urn:microsoft.com/office/officeart/2008/layout/LinedList"/>
    <dgm:cxn modelId="{0FF79802-8A87-42C3-A376-FE64942D098E}" type="presParOf" srcId="{BD5EB733-D93E-4F50-8D65-B1212680C664}" destId="{8075BA83-3E51-4472-90DF-4572513204F0}" srcOrd="1" destOrd="0" presId="urn:microsoft.com/office/officeart/2008/layout/LinedList"/>
    <dgm:cxn modelId="{DF8F0A20-3B3F-4234-A0FA-B81EED12F168}" type="presParOf" srcId="{BD5EB733-D93E-4F50-8D65-B1212680C664}" destId="{1A433D31-F927-4DC3-ACD2-C19FFC02CF0C}" srcOrd="2" destOrd="0" presId="urn:microsoft.com/office/officeart/2008/layout/LinedList"/>
    <dgm:cxn modelId="{BC893B13-6229-41BC-9FA7-3CCD11FCBAEB}" type="presParOf" srcId="{1A433D31-F927-4DC3-ACD2-C19FFC02CF0C}" destId="{35CAEB1B-4F90-470B-A578-B54FD39FE3F4}" srcOrd="0" destOrd="0" presId="urn:microsoft.com/office/officeart/2008/layout/LinedList"/>
    <dgm:cxn modelId="{53588D35-3F21-44D3-8E0A-99FACE9D86B5}" type="presParOf" srcId="{1A433D31-F927-4DC3-ACD2-C19FFC02CF0C}" destId="{B487ED9A-E7F2-4058-92CD-5570CA6D089B}" srcOrd="1" destOrd="0" presId="urn:microsoft.com/office/officeart/2008/layout/LinedList"/>
    <dgm:cxn modelId="{6A7311DD-3B85-4A04-8C8B-F3DA991E5ABD}" type="presParOf" srcId="{1A433D31-F927-4DC3-ACD2-C19FFC02CF0C}" destId="{FE37D682-1040-4C52-BECC-6C17E4DBF969}" srcOrd="2" destOrd="0" presId="urn:microsoft.com/office/officeart/2008/layout/LinedList"/>
    <dgm:cxn modelId="{4EF3C928-96A8-48CB-B97E-738A3E28DC84}" type="presParOf" srcId="{BD5EB733-D93E-4F50-8D65-B1212680C664}" destId="{D347355D-B0B9-45A4-B5C7-0EDA76A47085}" srcOrd="3" destOrd="0" presId="urn:microsoft.com/office/officeart/2008/layout/LinedList"/>
    <dgm:cxn modelId="{B60C5CBC-FC23-43B9-BCE3-F34626A1F164}" type="presParOf" srcId="{BD5EB733-D93E-4F50-8D65-B1212680C664}" destId="{871AF3B7-CA79-4423-B9DE-4CFA544CF3C3}" srcOrd="4" destOrd="0" presId="urn:microsoft.com/office/officeart/2008/layout/LinedList"/>
    <dgm:cxn modelId="{1FCB3ECE-FBBE-478D-A74B-EC14435C772D}" type="presParOf" srcId="{871AF3B7-CA79-4423-B9DE-4CFA544CF3C3}" destId="{E431A317-68E9-417E-AC17-C087C1C36710}" srcOrd="0" destOrd="0" presId="urn:microsoft.com/office/officeart/2008/layout/LinedList"/>
    <dgm:cxn modelId="{3CD6561A-0B96-437F-BEB9-8B9FBBA95365}" type="presParOf" srcId="{871AF3B7-CA79-4423-B9DE-4CFA544CF3C3}" destId="{307BBC00-236E-4524-BF10-76A67736F47F}" srcOrd="1" destOrd="0" presId="urn:microsoft.com/office/officeart/2008/layout/LinedList"/>
    <dgm:cxn modelId="{F996C3A4-147C-454A-B80D-29FA6D2DF10B}" type="presParOf" srcId="{871AF3B7-CA79-4423-B9DE-4CFA544CF3C3}" destId="{C8C5652D-81FF-4BDC-BD61-91EE4D0E7999}" srcOrd="2" destOrd="0" presId="urn:microsoft.com/office/officeart/2008/layout/LinedList"/>
    <dgm:cxn modelId="{B55A8F85-3FC4-46CD-8570-64D22BA98684}" type="presParOf" srcId="{BD5EB733-D93E-4F50-8D65-B1212680C664}" destId="{6192CFCB-4B46-4160-A936-35D4698B59B3}" srcOrd="5" destOrd="0" presId="urn:microsoft.com/office/officeart/2008/layout/LinedList"/>
    <dgm:cxn modelId="{0C68F746-74B6-4E92-9738-DA1A3E59257C}" type="presParOf" srcId="{BD5EB733-D93E-4F50-8D65-B1212680C664}" destId="{5D72C80E-AB7E-40E3-A256-72F369FB87C4}" srcOrd="6" destOrd="0" presId="urn:microsoft.com/office/officeart/2008/layout/LinedList"/>
    <dgm:cxn modelId="{1C905E11-8AAB-4458-8E18-5F5AEA03CC28}" type="presParOf" srcId="{5D72C80E-AB7E-40E3-A256-72F369FB87C4}" destId="{E8F2D9C1-5929-40C6-B87F-D262CD21DD05}" srcOrd="0" destOrd="0" presId="urn:microsoft.com/office/officeart/2008/layout/LinedList"/>
    <dgm:cxn modelId="{5D2B64BC-AC5E-4815-BFAD-CDC0EACE2816}" type="presParOf" srcId="{5D72C80E-AB7E-40E3-A256-72F369FB87C4}" destId="{51576CD6-DEE0-4B0A-A29F-CFB719216563}" srcOrd="1" destOrd="0" presId="urn:microsoft.com/office/officeart/2008/layout/LinedList"/>
    <dgm:cxn modelId="{CF3BEDB4-C28B-46E2-9C4B-7BD4E1DE48E4}" type="presParOf" srcId="{5D72C80E-AB7E-40E3-A256-72F369FB87C4}" destId="{DDFFCC4F-DAE9-472D-A78E-00DAFFF17A4F}" srcOrd="2" destOrd="0" presId="urn:microsoft.com/office/officeart/2008/layout/LinedList"/>
    <dgm:cxn modelId="{1E56497B-78AB-47BB-98CD-C496B3E70331}" type="presParOf" srcId="{DF3EE382-E89D-4391-A68D-5F8CCD27944A}" destId="{6F38C940-A4A6-407B-8D43-FF38CC009BAD}" srcOrd="8" destOrd="0" presId="urn:microsoft.com/office/officeart/2008/layout/LinedList"/>
    <dgm:cxn modelId="{6AF3F286-47DA-48BE-8FB4-635817F3628C}" type="presParOf" srcId="{DF3EE382-E89D-4391-A68D-5F8CCD27944A}" destId="{C86EB1B3-B130-4E5A-9E06-F7956B038A2F}"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85D78C-517F-46A2-8CCC-51A69E001FA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17F4A50-E658-43BC-A993-F47A056397AB}">
      <dgm:prSet phldrT="[Text]" custT="1"/>
      <dgm:spPr/>
      <dgm:t>
        <a:bodyPr/>
        <a:lstStyle/>
        <a:p>
          <a:r>
            <a:rPr lang="en-US" sz="1800" b="1" dirty="0"/>
            <a:t>Record</a:t>
          </a:r>
          <a:r>
            <a:rPr lang="en-US" sz="1800" dirty="0"/>
            <a:t> Information</a:t>
          </a:r>
        </a:p>
      </dgm:t>
    </dgm:pt>
    <dgm:pt modelId="{D0C723D6-5577-46CA-8D13-1DBD694C181B}" type="parTrans" cxnId="{62D1D760-C5CB-4F17-816B-C026C395B911}">
      <dgm:prSet/>
      <dgm:spPr/>
      <dgm:t>
        <a:bodyPr/>
        <a:lstStyle/>
        <a:p>
          <a:endParaRPr lang="en-US" sz="2400"/>
        </a:p>
      </dgm:t>
    </dgm:pt>
    <dgm:pt modelId="{CBAD7453-0FB5-47FC-81CD-871C869505FA}" type="sibTrans" cxnId="{62D1D760-C5CB-4F17-816B-C026C395B911}">
      <dgm:prSet custT="1"/>
      <dgm:spPr/>
      <dgm:t>
        <a:bodyPr/>
        <a:lstStyle/>
        <a:p>
          <a:endParaRPr lang="en-US" sz="1400"/>
        </a:p>
      </dgm:t>
    </dgm:pt>
    <dgm:pt modelId="{C5D1E15A-B9FD-469F-B49E-4BC922144266}">
      <dgm:prSet phldrT="[Text]" custT="1"/>
      <dgm:spPr/>
      <dgm:t>
        <a:bodyPr/>
        <a:lstStyle/>
        <a:p>
          <a:r>
            <a:rPr lang="en-US" sz="1800" dirty="0"/>
            <a:t>Blueprints, photographs, seismographs, …</a:t>
          </a:r>
        </a:p>
      </dgm:t>
    </dgm:pt>
    <dgm:pt modelId="{FF25B9DD-8CD1-4608-BE86-E7521A47933A}" type="parTrans" cxnId="{0C039D7C-1196-4BDD-A6CF-4C2340902A80}">
      <dgm:prSet/>
      <dgm:spPr/>
      <dgm:t>
        <a:bodyPr/>
        <a:lstStyle/>
        <a:p>
          <a:endParaRPr lang="en-US" sz="2400"/>
        </a:p>
      </dgm:t>
    </dgm:pt>
    <dgm:pt modelId="{04802BEE-5D7D-4AA3-BDE0-614FF425EFAA}" type="sibTrans" cxnId="{0C039D7C-1196-4BDD-A6CF-4C2340902A80}">
      <dgm:prSet/>
      <dgm:spPr/>
      <dgm:t>
        <a:bodyPr/>
        <a:lstStyle/>
        <a:p>
          <a:endParaRPr lang="en-US" sz="2400"/>
        </a:p>
      </dgm:t>
    </dgm:pt>
    <dgm:pt modelId="{499489B0-FE37-4AB4-9981-5E15EA813B15}">
      <dgm:prSet phldrT="[Text]" custT="1"/>
      <dgm:spPr/>
      <dgm:t>
        <a:bodyPr/>
        <a:lstStyle/>
        <a:p>
          <a:r>
            <a:rPr lang="en-US" sz="1800" b="1" dirty="0"/>
            <a:t>Analyze</a:t>
          </a:r>
          <a:r>
            <a:rPr lang="en-US" sz="1800" dirty="0"/>
            <a:t> data to support reasoning</a:t>
          </a:r>
        </a:p>
      </dgm:t>
    </dgm:pt>
    <dgm:pt modelId="{AE02446A-33A0-41DA-AE5E-095C276E3D92}" type="parTrans" cxnId="{DD609092-E620-4AAE-9A9A-31B19C13B099}">
      <dgm:prSet/>
      <dgm:spPr/>
      <dgm:t>
        <a:bodyPr/>
        <a:lstStyle/>
        <a:p>
          <a:endParaRPr lang="en-US" sz="2400"/>
        </a:p>
      </dgm:t>
    </dgm:pt>
    <dgm:pt modelId="{81B37CDD-C49E-41D4-9D60-E96FE5E034DF}" type="sibTrans" cxnId="{DD609092-E620-4AAE-9A9A-31B19C13B099}">
      <dgm:prSet custT="1"/>
      <dgm:spPr/>
      <dgm:t>
        <a:bodyPr/>
        <a:lstStyle/>
        <a:p>
          <a:endParaRPr lang="en-US" sz="1400"/>
        </a:p>
      </dgm:t>
    </dgm:pt>
    <dgm:pt modelId="{12A782A6-F44B-4E4D-8B66-5BF4BD6909E7}">
      <dgm:prSet phldrT="[Text]" custT="1"/>
      <dgm:spPr/>
      <dgm:t>
        <a:bodyPr/>
        <a:lstStyle/>
        <a:p>
          <a:r>
            <a:rPr lang="en-US" sz="1800" dirty="0"/>
            <a:t>Understand your data better and act upon that understanding</a:t>
          </a:r>
        </a:p>
      </dgm:t>
    </dgm:pt>
    <dgm:pt modelId="{CDF72C29-315B-4CB4-9828-14A1DC13E34A}" type="parTrans" cxnId="{222EF099-1130-495B-8EA4-D1D23C3389AE}">
      <dgm:prSet/>
      <dgm:spPr/>
      <dgm:t>
        <a:bodyPr/>
        <a:lstStyle/>
        <a:p>
          <a:endParaRPr lang="en-US" sz="2400"/>
        </a:p>
      </dgm:t>
    </dgm:pt>
    <dgm:pt modelId="{F097D6BD-56C1-4DFB-9B74-937D2F77E752}" type="sibTrans" cxnId="{222EF099-1130-495B-8EA4-D1D23C3389AE}">
      <dgm:prSet/>
      <dgm:spPr/>
      <dgm:t>
        <a:bodyPr/>
        <a:lstStyle/>
        <a:p>
          <a:endParaRPr lang="en-US" sz="2400"/>
        </a:p>
      </dgm:t>
    </dgm:pt>
    <dgm:pt modelId="{1A147D18-958E-4553-88FC-A8678C2D45D9}">
      <dgm:prSet custT="1"/>
      <dgm:spPr/>
      <dgm:t>
        <a:bodyPr/>
        <a:lstStyle/>
        <a:p>
          <a:r>
            <a:rPr lang="en-US" sz="1800" dirty="0"/>
            <a:t> Develop and assess hypotheses (visual exploration) Find patterns and discover errors in data</a:t>
          </a:r>
        </a:p>
      </dgm:t>
    </dgm:pt>
    <dgm:pt modelId="{1832DDB9-DFBB-4014-A449-BE43B4F5E4BA}" type="parTrans" cxnId="{3C3B5E36-A8F9-4C9E-BAA6-DD645B47720B}">
      <dgm:prSet/>
      <dgm:spPr/>
      <dgm:t>
        <a:bodyPr/>
        <a:lstStyle/>
        <a:p>
          <a:endParaRPr lang="en-US" sz="2400"/>
        </a:p>
      </dgm:t>
    </dgm:pt>
    <dgm:pt modelId="{9794896A-58B5-4913-B717-A0BD61E06686}" type="sibTrans" cxnId="{3C3B5E36-A8F9-4C9E-BAA6-DD645B47720B}">
      <dgm:prSet/>
      <dgm:spPr/>
      <dgm:t>
        <a:bodyPr/>
        <a:lstStyle/>
        <a:p>
          <a:endParaRPr lang="en-US" sz="2400"/>
        </a:p>
      </dgm:t>
    </dgm:pt>
    <dgm:pt modelId="{BEF59E13-3F35-44AC-B4DC-C51BEE877002}">
      <dgm:prSet custT="1"/>
      <dgm:spPr/>
      <dgm:t>
        <a:bodyPr/>
        <a:lstStyle/>
        <a:p>
          <a:r>
            <a:rPr lang="en-US" sz="1800" b="1" dirty="0"/>
            <a:t>Communicate</a:t>
          </a:r>
          <a:r>
            <a:rPr lang="en-US" sz="1800" dirty="0"/>
            <a:t> information</a:t>
          </a:r>
        </a:p>
      </dgm:t>
    </dgm:pt>
    <dgm:pt modelId="{CA532360-1D53-4CDD-BA13-C055F10860F3}" type="parTrans" cxnId="{280BCB61-511F-47C1-BC1B-85E9902027A4}">
      <dgm:prSet/>
      <dgm:spPr/>
      <dgm:t>
        <a:bodyPr/>
        <a:lstStyle/>
        <a:p>
          <a:endParaRPr lang="en-US" sz="2400"/>
        </a:p>
      </dgm:t>
    </dgm:pt>
    <dgm:pt modelId="{7BAE5966-FBAF-4434-934D-48938A9DADA6}" type="sibTrans" cxnId="{280BCB61-511F-47C1-BC1B-85E9902027A4}">
      <dgm:prSet/>
      <dgm:spPr/>
      <dgm:t>
        <a:bodyPr/>
        <a:lstStyle/>
        <a:p>
          <a:endParaRPr lang="en-US" sz="2400"/>
        </a:p>
      </dgm:t>
    </dgm:pt>
    <dgm:pt modelId="{7F2148F2-A133-4457-B8DC-1EB1A643C1C0}">
      <dgm:prSet custT="1"/>
      <dgm:spPr/>
      <dgm:t>
        <a:bodyPr/>
        <a:lstStyle/>
        <a:p>
          <a:r>
            <a:rPr lang="en-US" sz="1800" dirty="0"/>
            <a:t>Share and persuade (visual explanation)</a:t>
          </a:r>
        </a:p>
      </dgm:t>
    </dgm:pt>
    <dgm:pt modelId="{F535698C-49ED-416D-AD13-E33A12FD8EB5}" type="parTrans" cxnId="{85E07F7E-8C27-4A25-93BC-D1E040BF9B0F}">
      <dgm:prSet/>
      <dgm:spPr/>
      <dgm:t>
        <a:bodyPr/>
        <a:lstStyle/>
        <a:p>
          <a:endParaRPr lang="en-US"/>
        </a:p>
      </dgm:t>
    </dgm:pt>
    <dgm:pt modelId="{6FA9C8CA-B25D-4192-8185-2E2BD0780592}" type="sibTrans" cxnId="{85E07F7E-8C27-4A25-93BC-D1E040BF9B0F}">
      <dgm:prSet/>
      <dgm:spPr/>
      <dgm:t>
        <a:bodyPr/>
        <a:lstStyle/>
        <a:p>
          <a:endParaRPr lang="en-US"/>
        </a:p>
      </dgm:t>
    </dgm:pt>
    <dgm:pt modelId="{36AEA5A9-9D8C-4653-B4A3-668BED18F34B}">
      <dgm:prSet custT="1"/>
      <dgm:spPr/>
      <dgm:t>
        <a:bodyPr/>
        <a:lstStyle/>
        <a:p>
          <a:r>
            <a:rPr lang="en-US" sz="1800" dirty="0"/>
            <a:t>more effectively</a:t>
          </a:r>
        </a:p>
      </dgm:t>
    </dgm:pt>
    <dgm:pt modelId="{A3D57E74-2656-4788-8259-6BDAE0211485}" type="parTrans" cxnId="{F8517402-BDB9-4444-82F7-5A312F9ADC10}">
      <dgm:prSet/>
      <dgm:spPr/>
      <dgm:t>
        <a:bodyPr/>
        <a:lstStyle/>
        <a:p>
          <a:endParaRPr lang="en-US"/>
        </a:p>
      </dgm:t>
    </dgm:pt>
    <dgm:pt modelId="{D3F297BF-52D9-43C3-99F2-520CAA3CFF90}" type="sibTrans" cxnId="{F8517402-BDB9-4444-82F7-5A312F9ADC10}">
      <dgm:prSet/>
      <dgm:spPr/>
      <dgm:t>
        <a:bodyPr/>
        <a:lstStyle/>
        <a:p>
          <a:endParaRPr lang="en-US"/>
        </a:p>
      </dgm:t>
    </dgm:pt>
    <dgm:pt modelId="{D1033664-2488-4BDF-BB88-3C85F6D1435E}" type="pres">
      <dgm:prSet presAssocID="{1F85D78C-517F-46A2-8CCC-51A69E001FA1}" presName="linearFlow" presStyleCnt="0">
        <dgm:presLayoutVars>
          <dgm:dir/>
          <dgm:animLvl val="lvl"/>
          <dgm:resizeHandles val="exact"/>
        </dgm:presLayoutVars>
      </dgm:prSet>
      <dgm:spPr/>
      <dgm:t>
        <a:bodyPr/>
        <a:lstStyle/>
        <a:p>
          <a:endParaRPr lang="en-US"/>
        </a:p>
      </dgm:t>
    </dgm:pt>
    <dgm:pt modelId="{73EFC2CA-4ED6-48C5-BF49-16ACC7304BD5}" type="pres">
      <dgm:prSet presAssocID="{617F4A50-E658-43BC-A993-F47A056397AB}" presName="composite" presStyleCnt="0"/>
      <dgm:spPr/>
    </dgm:pt>
    <dgm:pt modelId="{660DC04E-7A30-42BC-87DA-51CAE67E14BB}" type="pres">
      <dgm:prSet presAssocID="{617F4A50-E658-43BC-A993-F47A056397AB}" presName="parTx" presStyleLbl="node1" presStyleIdx="0" presStyleCnt="3">
        <dgm:presLayoutVars>
          <dgm:chMax val="0"/>
          <dgm:chPref val="0"/>
          <dgm:bulletEnabled val="1"/>
        </dgm:presLayoutVars>
      </dgm:prSet>
      <dgm:spPr/>
      <dgm:t>
        <a:bodyPr/>
        <a:lstStyle/>
        <a:p>
          <a:endParaRPr lang="en-US"/>
        </a:p>
      </dgm:t>
    </dgm:pt>
    <dgm:pt modelId="{C3A8083D-631F-40DF-8586-1B0CC844D8E7}" type="pres">
      <dgm:prSet presAssocID="{617F4A50-E658-43BC-A993-F47A056397AB}" presName="parSh" presStyleLbl="node1" presStyleIdx="0" presStyleCnt="3"/>
      <dgm:spPr/>
      <dgm:t>
        <a:bodyPr/>
        <a:lstStyle/>
        <a:p>
          <a:endParaRPr lang="en-US"/>
        </a:p>
      </dgm:t>
    </dgm:pt>
    <dgm:pt modelId="{B61BE841-6E92-4FFF-972E-2A7C210F8ECD}" type="pres">
      <dgm:prSet presAssocID="{617F4A50-E658-43BC-A993-F47A056397AB}" presName="desTx" presStyleLbl="fgAcc1" presStyleIdx="0" presStyleCnt="3">
        <dgm:presLayoutVars>
          <dgm:bulletEnabled val="1"/>
        </dgm:presLayoutVars>
      </dgm:prSet>
      <dgm:spPr/>
      <dgm:t>
        <a:bodyPr/>
        <a:lstStyle/>
        <a:p>
          <a:endParaRPr lang="en-US"/>
        </a:p>
      </dgm:t>
    </dgm:pt>
    <dgm:pt modelId="{0512CBBF-8736-41AC-AB08-41BE16D43581}" type="pres">
      <dgm:prSet presAssocID="{CBAD7453-0FB5-47FC-81CD-871C869505FA}" presName="sibTrans" presStyleLbl="sibTrans2D1" presStyleIdx="0" presStyleCnt="2"/>
      <dgm:spPr/>
      <dgm:t>
        <a:bodyPr/>
        <a:lstStyle/>
        <a:p>
          <a:endParaRPr lang="en-US"/>
        </a:p>
      </dgm:t>
    </dgm:pt>
    <dgm:pt modelId="{19FF9228-145B-4F6E-9C3E-9B7A12051239}" type="pres">
      <dgm:prSet presAssocID="{CBAD7453-0FB5-47FC-81CD-871C869505FA}" presName="connTx" presStyleLbl="sibTrans2D1" presStyleIdx="0" presStyleCnt="2"/>
      <dgm:spPr/>
      <dgm:t>
        <a:bodyPr/>
        <a:lstStyle/>
        <a:p>
          <a:endParaRPr lang="en-US"/>
        </a:p>
      </dgm:t>
    </dgm:pt>
    <dgm:pt modelId="{FC9BB208-C9B0-49F9-862F-890A5D90AA5F}" type="pres">
      <dgm:prSet presAssocID="{499489B0-FE37-4AB4-9981-5E15EA813B15}" presName="composite" presStyleCnt="0"/>
      <dgm:spPr/>
    </dgm:pt>
    <dgm:pt modelId="{7A84DF64-AFAC-4677-9751-F44D8142E7D6}" type="pres">
      <dgm:prSet presAssocID="{499489B0-FE37-4AB4-9981-5E15EA813B15}" presName="parTx" presStyleLbl="node1" presStyleIdx="0" presStyleCnt="3">
        <dgm:presLayoutVars>
          <dgm:chMax val="0"/>
          <dgm:chPref val="0"/>
          <dgm:bulletEnabled val="1"/>
        </dgm:presLayoutVars>
      </dgm:prSet>
      <dgm:spPr/>
      <dgm:t>
        <a:bodyPr/>
        <a:lstStyle/>
        <a:p>
          <a:endParaRPr lang="en-US"/>
        </a:p>
      </dgm:t>
    </dgm:pt>
    <dgm:pt modelId="{F9A01ED0-A15C-4551-BCFF-6F5B11DCE9F7}" type="pres">
      <dgm:prSet presAssocID="{499489B0-FE37-4AB4-9981-5E15EA813B15}" presName="parSh" presStyleLbl="node1" presStyleIdx="1" presStyleCnt="3"/>
      <dgm:spPr/>
      <dgm:t>
        <a:bodyPr/>
        <a:lstStyle/>
        <a:p>
          <a:endParaRPr lang="en-US"/>
        </a:p>
      </dgm:t>
    </dgm:pt>
    <dgm:pt modelId="{74415680-D9CA-4F86-81EB-A9E6A37F696E}" type="pres">
      <dgm:prSet presAssocID="{499489B0-FE37-4AB4-9981-5E15EA813B15}" presName="desTx" presStyleLbl="fgAcc1" presStyleIdx="1" presStyleCnt="3">
        <dgm:presLayoutVars>
          <dgm:bulletEnabled val="1"/>
        </dgm:presLayoutVars>
      </dgm:prSet>
      <dgm:spPr/>
      <dgm:t>
        <a:bodyPr/>
        <a:lstStyle/>
        <a:p>
          <a:endParaRPr lang="en-US"/>
        </a:p>
      </dgm:t>
    </dgm:pt>
    <dgm:pt modelId="{3FBA38D7-C196-42E4-B2DE-69F4AE6A89BD}" type="pres">
      <dgm:prSet presAssocID="{81B37CDD-C49E-41D4-9D60-E96FE5E034DF}" presName="sibTrans" presStyleLbl="sibTrans2D1" presStyleIdx="1" presStyleCnt="2"/>
      <dgm:spPr/>
      <dgm:t>
        <a:bodyPr/>
        <a:lstStyle/>
        <a:p>
          <a:endParaRPr lang="en-US"/>
        </a:p>
      </dgm:t>
    </dgm:pt>
    <dgm:pt modelId="{6325B5E7-8A80-4B97-8562-C637B168B4CB}" type="pres">
      <dgm:prSet presAssocID="{81B37CDD-C49E-41D4-9D60-E96FE5E034DF}" presName="connTx" presStyleLbl="sibTrans2D1" presStyleIdx="1" presStyleCnt="2"/>
      <dgm:spPr/>
      <dgm:t>
        <a:bodyPr/>
        <a:lstStyle/>
        <a:p>
          <a:endParaRPr lang="en-US"/>
        </a:p>
      </dgm:t>
    </dgm:pt>
    <dgm:pt modelId="{750FB515-E8BF-49E2-8FAA-5B1B4934BCFF}" type="pres">
      <dgm:prSet presAssocID="{BEF59E13-3F35-44AC-B4DC-C51BEE877002}" presName="composite" presStyleCnt="0"/>
      <dgm:spPr/>
    </dgm:pt>
    <dgm:pt modelId="{998FF03D-9220-44CE-A530-F309C3B6DDEB}" type="pres">
      <dgm:prSet presAssocID="{BEF59E13-3F35-44AC-B4DC-C51BEE877002}" presName="parTx" presStyleLbl="node1" presStyleIdx="1" presStyleCnt="3">
        <dgm:presLayoutVars>
          <dgm:chMax val="0"/>
          <dgm:chPref val="0"/>
          <dgm:bulletEnabled val="1"/>
        </dgm:presLayoutVars>
      </dgm:prSet>
      <dgm:spPr/>
      <dgm:t>
        <a:bodyPr/>
        <a:lstStyle/>
        <a:p>
          <a:endParaRPr lang="en-US"/>
        </a:p>
      </dgm:t>
    </dgm:pt>
    <dgm:pt modelId="{14DCA91C-9B34-4EA2-9AE3-F28E2564A9CF}" type="pres">
      <dgm:prSet presAssocID="{BEF59E13-3F35-44AC-B4DC-C51BEE877002}" presName="parSh" presStyleLbl="node1" presStyleIdx="2" presStyleCnt="3"/>
      <dgm:spPr/>
      <dgm:t>
        <a:bodyPr/>
        <a:lstStyle/>
        <a:p>
          <a:endParaRPr lang="en-US"/>
        </a:p>
      </dgm:t>
    </dgm:pt>
    <dgm:pt modelId="{13934300-B325-49E1-B8A5-7AAD506A13C8}" type="pres">
      <dgm:prSet presAssocID="{BEF59E13-3F35-44AC-B4DC-C51BEE877002}" presName="desTx" presStyleLbl="fgAcc1" presStyleIdx="2" presStyleCnt="3">
        <dgm:presLayoutVars>
          <dgm:bulletEnabled val="1"/>
        </dgm:presLayoutVars>
      </dgm:prSet>
      <dgm:spPr/>
      <dgm:t>
        <a:bodyPr/>
        <a:lstStyle/>
        <a:p>
          <a:endParaRPr lang="en-US"/>
        </a:p>
      </dgm:t>
    </dgm:pt>
  </dgm:ptLst>
  <dgm:cxnLst>
    <dgm:cxn modelId="{96889489-3A8A-42C6-9308-89E221390217}" type="presOf" srcId="{36AEA5A9-9D8C-4653-B4A3-668BED18F34B}" destId="{13934300-B325-49E1-B8A5-7AAD506A13C8}" srcOrd="0" destOrd="0" presId="urn:microsoft.com/office/officeart/2005/8/layout/process3"/>
    <dgm:cxn modelId="{F8517402-BDB9-4444-82F7-5A312F9ADC10}" srcId="{BEF59E13-3F35-44AC-B4DC-C51BEE877002}" destId="{36AEA5A9-9D8C-4653-B4A3-668BED18F34B}" srcOrd="0" destOrd="0" parTransId="{A3D57E74-2656-4788-8259-6BDAE0211485}" sibTransId="{D3F297BF-52D9-43C3-99F2-520CAA3CFF90}"/>
    <dgm:cxn modelId="{4B6073EA-CEE2-4869-A82B-435E94B45C3A}" type="presOf" srcId="{499489B0-FE37-4AB4-9981-5E15EA813B15}" destId="{7A84DF64-AFAC-4677-9751-F44D8142E7D6}" srcOrd="0" destOrd="0" presId="urn:microsoft.com/office/officeart/2005/8/layout/process3"/>
    <dgm:cxn modelId="{9EB6B500-980F-48A7-8051-5628CAE23F20}" type="presOf" srcId="{BEF59E13-3F35-44AC-B4DC-C51BEE877002}" destId="{998FF03D-9220-44CE-A530-F309C3B6DDEB}" srcOrd="0" destOrd="0" presId="urn:microsoft.com/office/officeart/2005/8/layout/process3"/>
    <dgm:cxn modelId="{85E07F7E-8C27-4A25-93BC-D1E040BF9B0F}" srcId="{BEF59E13-3F35-44AC-B4DC-C51BEE877002}" destId="{7F2148F2-A133-4457-B8DC-1EB1A643C1C0}" srcOrd="1" destOrd="0" parTransId="{F535698C-49ED-416D-AD13-E33A12FD8EB5}" sibTransId="{6FA9C8CA-B25D-4192-8185-2E2BD0780592}"/>
    <dgm:cxn modelId="{D439F7A3-0863-4565-A057-18775322315F}" type="presOf" srcId="{81B37CDD-C49E-41D4-9D60-E96FE5E034DF}" destId="{3FBA38D7-C196-42E4-B2DE-69F4AE6A89BD}" srcOrd="0" destOrd="0" presId="urn:microsoft.com/office/officeart/2005/8/layout/process3"/>
    <dgm:cxn modelId="{AD38ED8A-59F3-400F-BDA7-0AE5774FA37E}" type="presOf" srcId="{BEF59E13-3F35-44AC-B4DC-C51BEE877002}" destId="{14DCA91C-9B34-4EA2-9AE3-F28E2564A9CF}" srcOrd="1" destOrd="0" presId="urn:microsoft.com/office/officeart/2005/8/layout/process3"/>
    <dgm:cxn modelId="{3C3B5E36-A8F9-4C9E-BAA6-DD645B47720B}" srcId="{499489B0-FE37-4AB4-9981-5E15EA813B15}" destId="{1A147D18-958E-4553-88FC-A8678C2D45D9}" srcOrd="1" destOrd="0" parTransId="{1832DDB9-DFBB-4014-A449-BE43B4F5E4BA}" sibTransId="{9794896A-58B5-4913-B717-A0BD61E06686}"/>
    <dgm:cxn modelId="{4B123FC0-0F71-4AB7-8318-C7C4323A5643}" type="presOf" srcId="{C5D1E15A-B9FD-469F-B49E-4BC922144266}" destId="{B61BE841-6E92-4FFF-972E-2A7C210F8ECD}" srcOrd="0" destOrd="0" presId="urn:microsoft.com/office/officeart/2005/8/layout/process3"/>
    <dgm:cxn modelId="{F708D8F0-D6FA-4FA5-B343-CA46CC400AA2}" type="presOf" srcId="{499489B0-FE37-4AB4-9981-5E15EA813B15}" destId="{F9A01ED0-A15C-4551-BCFF-6F5B11DCE9F7}" srcOrd="1" destOrd="0" presId="urn:microsoft.com/office/officeart/2005/8/layout/process3"/>
    <dgm:cxn modelId="{222EF099-1130-495B-8EA4-D1D23C3389AE}" srcId="{499489B0-FE37-4AB4-9981-5E15EA813B15}" destId="{12A782A6-F44B-4E4D-8B66-5BF4BD6909E7}" srcOrd="0" destOrd="0" parTransId="{CDF72C29-315B-4CB4-9828-14A1DC13E34A}" sibTransId="{F097D6BD-56C1-4DFB-9B74-937D2F77E752}"/>
    <dgm:cxn modelId="{1B78F74A-DDB7-4135-AB11-18FFE75B3E57}" type="presOf" srcId="{12A782A6-F44B-4E4D-8B66-5BF4BD6909E7}" destId="{74415680-D9CA-4F86-81EB-A9E6A37F696E}" srcOrd="0" destOrd="0" presId="urn:microsoft.com/office/officeart/2005/8/layout/process3"/>
    <dgm:cxn modelId="{280BCB61-511F-47C1-BC1B-85E9902027A4}" srcId="{1F85D78C-517F-46A2-8CCC-51A69E001FA1}" destId="{BEF59E13-3F35-44AC-B4DC-C51BEE877002}" srcOrd="2" destOrd="0" parTransId="{CA532360-1D53-4CDD-BA13-C055F10860F3}" sibTransId="{7BAE5966-FBAF-4434-934D-48938A9DADA6}"/>
    <dgm:cxn modelId="{62D1D760-C5CB-4F17-816B-C026C395B911}" srcId="{1F85D78C-517F-46A2-8CCC-51A69E001FA1}" destId="{617F4A50-E658-43BC-A993-F47A056397AB}" srcOrd="0" destOrd="0" parTransId="{D0C723D6-5577-46CA-8D13-1DBD694C181B}" sibTransId="{CBAD7453-0FB5-47FC-81CD-871C869505FA}"/>
    <dgm:cxn modelId="{DD609092-E620-4AAE-9A9A-31B19C13B099}" srcId="{1F85D78C-517F-46A2-8CCC-51A69E001FA1}" destId="{499489B0-FE37-4AB4-9981-5E15EA813B15}" srcOrd="1" destOrd="0" parTransId="{AE02446A-33A0-41DA-AE5E-095C276E3D92}" sibTransId="{81B37CDD-C49E-41D4-9D60-E96FE5E034DF}"/>
    <dgm:cxn modelId="{7C6F3C85-B6F0-409A-8B81-E7B901DF4782}" type="presOf" srcId="{CBAD7453-0FB5-47FC-81CD-871C869505FA}" destId="{0512CBBF-8736-41AC-AB08-41BE16D43581}" srcOrd="0" destOrd="0" presId="urn:microsoft.com/office/officeart/2005/8/layout/process3"/>
    <dgm:cxn modelId="{0C039D7C-1196-4BDD-A6CF-4C2340902A80}" srcId="{617F4A50-E658-43BC-A993-F47A056397AB}" destId="{C5D1E15A-B9FD-469F-B49E-4BC922144266}" srcOrd="0" destOrd="0" parTransId="{FF25B9DD-8CD1-4608-BE86-E7521A47933A}" sibTransId="{04802BEE-5D7D-4AA3-BDE0-614FF425EFAA}"/>
    <dgm:cxn modelId="{F7229796-406A-4925-B0B2-2A11BFF92E83}" type="presOf" srcId="{1A147D18-958E-4553-88FC-A8678C2D45D9}" destId="{74415680-D9CA-4F86-81EB-A9E6A37F696E}" srcOrd="0" destOrd="1" presId="urn:microsoft.com/office/officeart/2005/8/layout/process3"/>
    <dgm:cxn modelId="{9304452A-5EC8-4535-B44E-FAE5AD4530AD}" type="presOf" srcId="{81B37CDD-C49E-41D4-9D60-E96FE5E034DF}" destId="{6325B5E7-8A80-4B97-8562-C637B168B4CB}" srcOrd="1" destOrd="0" presId="urn:microsoft.com/office/officeart/2005/8/layout/process3"/>
    <dgm:cxn modelId="{50714363-A559-4E28-93CA-5963C9B28C32}" type="presOf" srcId="{617F4A50-E658-43BC-A993-F47A056397AB}" destId="{C3A8083D-631F-40DF-8586-1B0CC844D8E7}" srcOrd="1" destOrd="0" presId="urn:microsoft.com/office/officeart/2005/8/layout/process3"/>
    <dgm:cxn modelId="{E7B18396-A15A-4AE5-AC99-CB1A5C45B1ED}" type="presOf" srcId="{7F2148F2-A133-4457-B8DC-1EB1A643C1C0}" destId="{13934300-B325-49E1-B8A5-7AAD506A13C8}" srcOrd="0" destOrd="1" presId="urn:microsoft.com/office/officeart/2005/8/layout/process3"/>
    <dgm:cxn modelId="{540227B2-ADCD-4632-B515-D20C3D3DA6F8}" type="presOf" srcId="{1F85D78C-517F-46A2-8CCC-51A69E001FA1}" destId="{D1033664-2488-4BDF-BB88-3C85F6D1435E}" srcOrd="0" destOrd="0" presId="urn:microsoft.com/office/officeart/2005/8/layout/process3"/>
    <dgm:cxn modelId="{4849E2AE-AFCA-4255-9CA8-B84D7BB98B92}" type="presOf" srcId="{CBAD7453-0FB5-47FC-81CD-871C869505FA}" destId="{19FF9228-145B-4F6E-9C3E-9B7A12051239}" srcOrd="1" destOrd="0" presId="urn:microsoft.com/office/officeart/2005/8/layout/process3"/>
    <dgm:cxn modelId="{388E9356-41E7-4488-988C-2DB652C309C1}" type="presOf" srcId="{617F4A50-E658-43BC-A993-F47A056397AB}" destId="{660DC04E-7A30-42BC-87DA-51CAE67E14BB}" srcOrd="0" destOrd="0" presId="urn:microsoft.com/office/officeart/2005/8/layout/process3"/>
    <dgm:cxn modelId="{6DC28F1A-05AC-4BEC-A670-30A8691E281C}" type="presParOf" srcId="{D1033664-2488-4BDF-BB88-3C85F6D1435E}" destId="{73EFC2CA-4ED6-48C5-BF49-16ACC7304BD5}" srcOrd="0" destOrd="0" presId="urn:microsoft.com/office/officeart/2005/8/layout/process3"/>
    <dgm:cxn modelId="{698BDDA5-40FD-440C-A8E3-A672A2091A18}" type="presParOf" srcId="{73EFC2CA-4ED6-48C5-BF49-16ACC7304BD5}" destId="{660DC04E-7A30-42BC-87DA-51CAE67E14BB}" srcOrd="0" destOrd="0" presId="urn:microsoft.com/office/officeart/2005/8/layout/process3"/>
    <dgm:cxn modelId="{898D3890-72E0-4489-987B-E9B81C943348}" type="presParOf" srcId="{73EFC2CA-4ED6-48C5-BF49-16ACC7304BD5}" destId="{C3A8083D-631F-40DF-8586-1B0CC844D8E7}" srcOrd="1" destOrd="0" presId="urn:microsoft.com/office/officeart/2005/8/layout/process3"/>
    <dgm:cxn modelId="{AA836FE1-3826-4035-B5C4-576834070619}" type="presParOf" srcId="{73EFC2CA-4ED6-48C5-BF49-16ACC7304BD5}" destId="{B61BE841-6E92-4FFF-972E-2A7C210F8ECD}" srcOrd="2" destOrd="0" presId="urn:microsoft.com/office/officeart/2005/8/layout/process3"/>
    <dgm:cxn modelId="{8DB1D29D-1CB2-4CA0-9282-29C4B06CA505}" type="presParOf" srcId="{D1033664-2488-4BDF-BB88-3C85F6D1435E}" destId="{0512CBBF-8736-41AC-AB08-41BE16D43581}" srcOrd="1" destOrd="0" presId="urn:microsoft.com/office/officeart/2005/8/layout/process3"/>
    <dgm:cxn modelId="{8E9AED8F-149E-4505-9A0D-781E631D6801}" type="presParOf" srcId="{0512CBBF-8736-41AC-AB08-41BE16D43581}" destId="{19FF9228-145B-4F6E-9C3E-9B7A12051239}" srcOrd="0" destOrd="0" presId="urn:microsoft.com/office/officeart/2005/8/layout/process3"/>
    <dgm:cxn modelId="{A5EB2FAE-5FC7-4F29-8FEA-F66B17F383F0}" type="presParOf" srcId="{D1033664-2488-4BDF-BB88-3C85F6D1435E}" destId="{FC9BB208-C9B0-49F9-862F-890A5D90AA5F}" srcOrd="2" destOrd="0" presId="urn:microsoft.com/office/officeart/2005/8/layout/process3"/>
    <dgm:cxn modelId="{C77C1F5F-26F2-46F7-B5F2-A78906854765}" type="presParOf" srcId="{FC9BB208-C9B0-49F9-862F-890A5D90AA5F}" destId="{7A84DF64-AFAC-4677-9751-F44D8142E7D6}" srcOrd="0" destOrd="0" presId="urn:microsoft.com/office/officeart/2005/8/layout/process3"/>
    <dgm:cxn modelId="{4DC31E28-AE7A-4CE4-89E0-93CBBDF1D725}" type="presParOf" srcId="{FC9BB208-C9B0-49F9-862F-890A5D90AA5F}" destId="{F9A01ED0-A15C-4551-BCFF-6F5B11DCE9F7}" srcOrd="1" destOrd="0" presId="urn:microsoft.com/office/officeart/2005/8/layout/process3"/>
    <dgm:cxn modelId="{8805CB59-CC29-42CE-ACAD-D722E4CE1D52}" type="presParOf" srcId="{FC9BB208-C9B0-49F9-862F-890A5D90AA5F}" destId="{74415680-D9CA-4F86-81EB-A9E6A37F696E}" srcOrd="2" destOrd="0" presId="urn:microsoft.com/office/officeart/2005/8/layout/process3"/>
    <dgm:cxn modelId="{042549CF-40B5-4F36-9679-7A108872079F}" type="presParOf" srcId="{D1033664-2488-4BDF-BB88-3C85F6D1435E}" destId="{3FBA38D7-C196-42E4-B2DE-69F4AE6A89BD}" srcOrd="3" destOrd="0" presId="urn:microsoft.com/office/officeart/2005/8/layout/process3"/>
    <dgm:cxn modelId="{63690186-0B3C-4D0F-ADDC-806C86355CFF}" type="presParOf" srcId="{3FBA38D7-C196-42E4-B2DE-69F4AE6A89BD}" destId="{6325B5E7-8A80-4B97-8562-C637B168B4CB}" srcOrd="0" destOrd="0" presId="urn:microsoft.com/office/officeart/2005/8/layout/process3"/>
    <dgm:cxn modelId="{756E12D3-7DD0-4E7B-A158-2FC5561DE05B}" type="presParOf" srcId="{D1033664-2488-4BDF-BB88-3C85F6D1435E}" destId="{750FB515-E8BF-49E2-8FAA-5B1B4934BCFF}" srcOrd="4" destOrd="0" presId="urn:microsoft.com/office/officeart/2005/8/layout/process3"/>
    <dgm:cxn modelId="{20BAB9CE-2447-409B-9796-B32782E66E25}" type="presParOf" srcId="{750FB515-E8BF-49E2-8FAA-5B1B4934BCFF}" destId="{998FF03D-9220-44CE-A530-F309C3B6DDEB}" srcOrd="0" destOrd="0" presId="urn:microsoft.com/office/officeart/2005/8/layout/process3"/>
    <dgm:cxn modelId="{CCD3B316-9A1D-46B3-9806-A79FBD888F23}" type="presParOf" srcId="{750FB515-E8BF-49E2-8FAA-5B1B4934BCFF}" destId="{14DCA91C-9B34-4EA2-9AE3-F28E2564A9CF}" srcOrd="1" destOrd="0" presId="urn:microsoft.com/office/officeart/2005/8/layout/process3"/>
    <dgm:cxn modelId="{0AD330A5-C8DF-4C35-8A9E-48F22E0FE2BA}" type="presParOf" srcId="{750FB515-E8BF-49E2-8FAA-5B1B4934BCFF}" destId="{13934300-B325-49E1-B8A5-7AAD506A13C8}"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EB2DB7-10BC-47BC-8358-A4ABA49003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5376FB5-D931-431F-B7BA-D7E264C658A3}">
      <dgm:prSet phldrT="[Text]" custT="1"/>
      <dgm:spPr/>
      <dgm:t>
        <a:bodyPr/>
        <a:lstStyle/>
        <a:p>
          <a:r>
            <a:rPr lang="en-US" sz="1800" dirty="0"/>
            <a:t>1. Temporal</a:t>
          </a:r>
        </a:p>
      </dgm:t>
    </dgm:pt>
    <dgm:pt modelId="{34F89921-FFBA-4674-9FEB-25450276737E}" type="parTrans" cxnId="{2CC96A48-2230-44A7-AB54-CFF8CA5B1108}">
      <dgm:prSet/>
      <dgm:spPr/>
      <dgm:t>
        <a:bodyPr/>
        <a:lstStyle/>
        <a:p>
          <a:endParaRPr lang="en-US" sz="1800"/>
        </a:p>
      </dgm:t>
    </dgm:pt>
    <dgm:pt modelId="{6E1FC3B5-0171-426D-9674-F211A7B3BF48}" type="sibTrans" cxnId="{2CC96A48-2230-44A7-AB54-CFF8CA5B1108}">
      <dgm:prSet/>
      <dgm:spPr/>
      <dgm:t>
        <a:bodyPr/>
        <a:lstStyle/>
        <a:p>
          <a:endParaRPr lang="en-US" sz="1800"/>
        </a:p>
      </dgm:t>
    </dgm:pt>
    <dgm:pt modelId="{18F0CBC4-BD03-4D77-B145-9B92019A900D}">
      <dgm:prSet phldrT="[Text]" custT="1"/>
      <dgm:spPr/>
      <dgm:t>
        <a:bodyPr/>
        <a:lstStyle/>
        <a:p>
          <a:r>
            <a:rPr lang="en-US" sz="1400" b="0" i="0" dirty="0"/>
            <a:t>2 conditions: that they are linear, and are one-dimensional. </a:t>
          </a:r>
          <a:endParaRPr lang="en-US" sz="1400" dirty="0"/>
        </a:p>
      </dgm:t>
    </dgm:pt>
    <dgm:pt modelId="{9940D53D-8D26-40C5-81A1-24DA46E610A1}" type="parTrans" cxnId="{3E86423D-FAE7-40A7-9943-B20A30A2CC64}">
      <dgm:prSet/>
      <dgm:spPr/>
      <dgm:t>
        <a:bodyPr/>
        <a:lstStyle/>
        <a:p>
          <a:endParaRPr lang="en-US" sz="1800"/>
        </a:p>
      </dgm:t>
    </dgm:pt>
    <dgm:pt modelId="{E8533E6F-CC85-435E-A9D1-B6CE6C3C2B6E}" type="sibTrans" cxnId="{3E86423D-FAE7-40A7-9943-B20A30A2CC64}">
      <dgm:prSet/>
      <dgm:spPr/>
      <dgm:t>
        <a:bodyPr/>
        <a:lstStyle/>
        <a:p>
          <a:endParaRPr lang="en-US" sz="1800"/>
        </a:p>
      </dgm:t>
    </dgm:pt>
    <dgm:pt modelId="{B3FEA3E9-5C5B-41B7-853D-4AAFBF28713A}">
      <dgm:prSet phldrT="[Text]" custT="1"/>
      <dgm:spPr/>
      <dgm:t>
        <a:bodyPr/>
        <a:lstStyle/>
        <a:p>
          <a:r>
            <a:rPr lang="en-US" sz="1400" b="0" i="0" dirty="0"/>
            <a:t>Temporal visualizations normally feature lines that either stand alone or overlap with each other, with a start and finish time.</a:t>
          </a:r>
          <a:endParaRPr lang="en-US" sz="1400" dirty="0"/>
        </a:p>
      </dgm:t>
    </dgm:pt>
    <dgm:pt modelId="{D1A2BCE3-F1C1-49D0-A78E-AFE775C960AB}" type="parTrans" cxnId="{D9734017-456B-4327-B9BC-CAE976798C1B}">
      <dgm:prSet/>
      <dgm:spPr/>
      <dgm:t>
        <a:bodyPr/>
        <a:lstStyle/>
        <a:p>
          <a:endParaRPr lang="en-US" sz="1800"/>
        </a:p>
      </dgm:t>
    </dgm:pt>
    <dgm:pt modelId="{51BEDFB4-B543-4203-BDC2-099E997E0EC1}" type="sibTrans" cxnId="{D9734017-456B-4327-B9BC-CAE976798C1B}">
      <dgm:prSet/>
      <dgm:spPr/>
      <dgm:t>
        <a:bodyPr/>
        <a:lstStyle/>
        <a:p>
          <a:endParaRPr lang="en-US" sz="1800"/>
        </a:p>
      </dgm:t>
    </dgm:pt>
    <dgm:pt modelId="{61D734E2-B0CB-47A4-946B-0CEBDF3A1CF6}">
      <dgm:prSet phldrT="[Text]" custT="1"/>
      <dgm:spPr/>
      <dgm:t>
        <a:bodyPr/>
        <a:lstStyle/>
        <a:p>
          <a:r>
            <a:rPr lang="en-US" sz="1800" b="0" i="0" dirty="0"/>
            <a:t>2. Hierarchical</a:t>
          </a:r>
        </a:p>
      </dgm:t>
    </dgm:pt>
    <dgm:pt modelId="{70FFC103-F581-4ACE-983B-4D4D0589C508}" type="parTrans" cxnId="{38D7E810-A29C-4BC1-A5C5-68A72B42BF99}">
      <dgm:prSet/>
      <dgm:spPr/>
      <dgm:t>
        <a:bodyPr/>
        <a:lstStyle/>
        <a:p>
          <a:endParaRPr lang="en-US" sz="1800"/>
        </a:p>
      </dgm:t>
    </dgm:pt>
    <dgm:pt modelId="{DB01DC6D-56BF-41C8-A4A0-55373D79EBD1}" type="sibTrans" cxnId="{38D7E810-A29C-4BC1-A5C5-68A72B42BF99}">
      <dgm:prSet/>
      <dgm:spPr/>
      <dgm:t>
        <a:bodyPr/>
        <a:lstStyle/>
        <a:p>
          <a:endParaRPr lang="en-US" sz="1800"/>
        </a:p>
      </dgm:t>
    </dgm:pt>
    <dgm:pt modelId="{9DB3446A-6F0F-4875-83F4-0920B427AEEB}">
      <dgm:prSet phldrT="[Text]" custT="1"/>
      <dgm:spPr/>
      <dgm:t>
        <a:bodyPr/>
        <a:lstStyle/>
        <a:p>
          <a:r>
            <a:rPr lang="en-US" sz="1400" b="0" i="0" dirty="0"/>
            <a:t>those that order groups within larger groups. Hierarchical visualizations are best suited if you’re looking to display clusters of information, especially if they flow from a single origin point. </a:t>
          </a:r>
          <a:endParaRPr lang="en-US" sz="1400" b="1" i="0" dirty="0"/>
        </a:p>
      </dgm:t>
    </dgm:pt>
    <dgm:pt modelId="{55EAA4B8-C675-4629-853C-0E6E4F6D3D46}" type="parTrans" cxnId="{ECB43DF8-DA1D-4B54-9F2A-42D24061DB3C}">
      <dgm:prSet/>
      <dgm:spPr/>
      <dgm:t>
        <a:bodyPr/>
        <a:lstStyle/>
        <a:p>
          <a:endParaRPr lang="en-US" sz="1800"/>
        </a:p>
      </dgm:t>
    </dgm:pt>
    <dgm:pt modelId="{0B655E6A-4283-4CD7-88F1-B38116BD06CD}" type="sibTrans" cxnId="{ECB43DF8-DA1D-4B54-9F2A-42D24061DB3C}">
      <dgm:prSet/>
      <dgm:spPr/>
      <dgm:t>
        <a:bodyPr/>
        <a:lstStyle/>
        <a:p>
          <a:endParaRPr lang="en-US" sz="1800"/>
        </a:p>
      </dgm:t>
    </dgm:pt>
    <dgm:pt modelId="{77D39FDE-109A-4E68-A4AF-CB56627D92AC}">
      <dgm:prSet phldrT="[Text]" custT="1"/>
      <dgm:spPr/>
      <dgm:t>
        <a:bodyPr/>
        <a:lstStyle/>
        <a:p>
          <a:r>
            <a:rPr lang="en-US" sz="1400" dirty="0"/>
            <a:t>Easy to read graphs</a:t>
          </a:r>
        </a:p>
      </dgm:t>
    </dgm:pt>
    <dgm:pt modelId="{6DDBD0EF-D797-4C90-A743-93BA45607EAF}" type="parTrans" cxnId="{5E6DC291-DB94-4F79-9705-BF2F753A2546}">
      <dgm:prSet/>
      <dgm:spPr/>
      <dgm:t>
        <a:bodyPr/>
        <a:lstStyle/>
        <a:p>
          <a:endParaRPr lang="en-US" sz="1800"/>
        </a:p>
      </dgm:t>
    </dgm:pt>
    <dgm:pt modelId="{7FC82B08-57BA-4B02-8482-5FE17A83C1A7}" type="sibTrans" cxnId="{5E6DC291-DB94-4F79-9705-BF2F753A2546}">
      <dgm:prSet/>
      <dgm:spPr/>
      <dgm:t>
        <a:bodyPr/>
        <a:lstStyle/>
        <a:p>
          <a:endParaRPr lang="en-US" sz="1800"/>
        </a:p>
      </dgm:t>
    </dgm:pt>
    <dgm:pt modelId="{3E72BA8B-2030-4D77-A768-00D3B31ADA6D}">
      <dgm:prSet phldrT="[Text]" custT="1"/>
      <dgm:spPr/>
      <dgm:t>
        <a:bodyPr/>
        <a:lstStyle/>
        <a:p>
          <a:r>
            <a:rPr lang="en-US" sz="1800" b="0" i="0" dirty="0"/>
            <a:t>3. Network</a:t>
          </a:r>
          <a:endParaRPr lang="en-US" sz="1800" b="1" i="0" dirty="0"/>
        </a:p>
      </dgm:t>
    </dgm:pt>
    <dgm:pt modelId="{5378EDD0-2446-4010-B452-B65231E64C5E}" type="parTrans" cxnId="{20C0C8FE-EBEB-4CD4-879A-6308B70A1DBF}">
      <dgm:prSet/>
      <dgm:spPr/>
      <dgm:t>
        <a:bodyPr/>
        <a:lstStyle/>
        <a:p>
          <a:endParaRPr lang="en-US" sz="1800"/>
        </a:p>
      </dgm:t>
    </dgm:pt>
    <dgm:pt modelId="{776E2303-FECC-4AB8-A671-201A4AC70F00}" type="sibTrans" cxnId="{20C0C8FE-EBEB-4CD4-879A-6308B70A1DBF}">
      <dgm:prSet/>
      <dgm:spPr/>
      <dgm:t>
        <a:bodyPr/>
        <a:lstStyle/>
        <a:p>
          <a:endParaRPr lang="en-US" sz="1800"/>
        </a:p>
      </dgm:t>
    </dgm:pt>
    <dgm:pt modelId="{7E3A8BB9-0F0D-4893-A13E-8EDBE442D1D3}">
      <dgm:prSet phldrT="[Text]" custT="1"/>
      <dgm:spPr/>
      <dgm:t>
        <a:bodyPr/>
        <a:lstStyle/>
        <a:p>
          <a:r>
            <a:rPr lang="en-US" sz="1400" b="0" i="0" dirty="0"/>
            <a:t>Datasets connect deeply with other datasets. Network data visualizations show how they relate to one another within a network. In other words, demonstrating relationships between datasets without wordy explanations.</a:t>
          </a:r>
          <a:endParaRPr lang="en-US" sz="1400" dirty="0"/>
        </a:p>
      </dgm:t>
    </dgm:pt>
    <dgm:pt modelId="{C6574D19-8EB6-419F-9686-2C6331A484E3}" type="parTrans" cxnId="{96B9E9A6-91F1-414C-B9AF-72A41D985B3A}">
      <dgm:prSet/>
      <dgm:spPr/>
      <dgm:t>
        <a:bodyPr/>
        <a:lstStyle/>
        <a:p>
          <a:endParaRPr lang="en-US" sz="1800"/>
        </a:p>
      </dgm:t>
    </dgm:pt>
    <dgm:pt modelId="{354ECF71-2ECE-407F-99FA-677F01B52607}" type="sibTrans" cxnId="{96B9E9A6-91F1-414C-B9AF-72A41D985B3A}">
      <dgm:prSet/>
      <dgm:spPr/>
      <dgm:t>
        <a:bodyPr/>
        <a:lstStyle/>
        <a:p>
          <a:endParaRPr lang="en-US" sz="1800"/>
        </a:p>
      </dgm:t>
    </dgm:pt>
    <dgm:pt modelId="{3ECF6E8D-D83D-4E86-B3E1-6FC6DD9E4E50}">
      <dgm:prSet phldrT="[Text]" custT="1"/>
      <dgm:spPr/>
      <dgm:t>
        <a:bodyPr/>
        <a:lstStyle/>
        <a:p>
          <a:r>
            <a:rPr lang="en-US" sz="1400" b="0" i="0" dirty="0"/>
            <a:t>more complex and difficult to read,</a:t>
          </a:r>
          <a:endParaRPr lang="en-US" sz="1400" b="1" i="0" dirty="0"/>
        </a:p>
      </dgm:t>
    </dgm:pt>
    <dgm:pt modelId="{852FB7D7-C1DF-4545-80A1-2D0ADB48EDA9}" type="parTrans" cxnId="{62C70AE7-39ED-4E13-9D22-444E0423B545}">
      <dgm:prSet/>
      <dgm:spPr/>
      <dgm:t>
        <a:bodyPr/>
        <a:lstStyle/>
        <a:p>
          <a:endParaRPr lang="en-US"/>
        </a:p>
      </dgm:t>
    </dgm:pt>
    <dgm:pt modelId="{EB2FB68D-226F-47E0-86A4-BAED840EAC51}" type="sibTrans" cxnId="{62C70AE7-39ED-4E13-9D22-444E0423B545}">
      <dgm:prSet/>
      <dgm:spPr/>
      <dgm:t>
        <a:bodyPr/>
        <a:lstStyle/>
        <a:p>
          <a:endParaRPr lang="en-US"/>
        </a:p>
      </dgm:t>
    </dgm:pt>
    <dgm:pt modelId="{889D8735-B07D-4E34-9D9D-8812F0CA1E28}" type="pres">
      <dgm:prSet presAssocID="{86EB2DB7-10BC-47BC-8358-A4ABA4900350}" presName="linear" presStyleCnt="0">
        <dgm:presLayoutVars>
          <dgm:animLvl val="lvl"/>
          <dgm:resizeHandles val="exact"/>
        </dgm:presLayoutVars>
      </dgm:prSet>
      <dgm:spPr/>
      <dgm:t>
        <a:bodyPr/>
        <a:lstStyle/>
        <a:p>
          <a:endParaRPr lang="en-US"/>
        </a:p>
      </dgm:t>
    </dgm:pt>
    <dgm:pt modelId="{8F8C6CEC-CCA9-441B-8555-A5DB57E086FC}" type="pres">
      <dgm:prSet presAssocID="{75376FB5-D931-431F-B7BA-D7E264C658A3}" presName="parentText" presStyleLbl="node1" presStyleIdx="0" presStyleCnt="3" custScaleY="54354">
        <dgm:presLayoutVars>
          <dgm:chMax val="0"/>
          <dgm:bulletEnabled val="1"/>
        </dgm:presLayoutVars>
      </dgm:prSet>
      <dgm:spPr/>
      <dgm:t>
        <a:bodyPr/>
        <a:lstStyle/>
        <a:p>
          <a:endParaRPr lang="en-US"/>
        </a:p>
      </dgm:t>
    </dgm:pt>
    <dgm:pt modelId="{643788C4-9382-4A00-AF1D-C3D96BC96A33}" type="pres">
      <dgm:prSet presAssocID="{75376FB5-D931-431F-B7BA-D7E264C658A3}" presName="childText" presStyleLbl="revTx" presStyleIdx="0" presStyleCnt="3">
        <dgm:presLayoutVars>
          <dgm:bulletEnabled val="1"/>
        </dgm:presLayoutVars>
      </dgm:prSet>
      <dgm:spPr/>
      <dgm:t>
        <a:bodyPr/>
        <a:lstStyle/>
        <a:p>
          <a:endParaRPr lang="en-US"/>
        </a:p>
      </dgm:t>
    </dgm:pt>
    <dgm:pt modelId="{1B5E7AFB-174A-4B75-BA43-737160D0AA91}" type="pres">
      <dgm:prSet presAssocID="{61D734E2-B0CB-47A4-946B-0CEBDF3A1CF6}" presName="parentText" presStyleLbl="node1" presStyleIdx="1" presStyleCnt="3" custScaleY="48025">
        <dgm:presLayoutVars>
          <dgm:chMax val="0"/>
          <dgm:bulletEnabled val="1"/>
        </dgm:presLayoutVars>
      </dgm:prSet>
      <dgm:spPr/>
      <dgm:t>
        <a:bodyPr/>
        <a:lstStyle/>
        <a:p>
          <a:endParaRPr lang="en-US"/>
        </a:p>
      </dgm:t>
    </dgm:pt>
    <dgm:pt modelId="{919489AB-ABB5-4DBD-82B4-48946F41AA9B}" type="pres">
      <dgm:prSet presAssocID="{61D734E2-B0CB-47A4-946B-0CEBDF3A1CF6}" presName="childText" presStyleLbl="revTx" presStyleIdx="1" presStyleCnt="3">
        <dgm:presLayoutVars>
          <dgm:bulletEnabled val="1"/>
        </dgm:presLayoutVars>
      </dgm:prSet>
      <dgm:spPr/>
      <dgm:t>
        <a:bodyPr/>
        <a:lstStyle/>
        <a:p>
          <a:endParaRPr lang="en-US"/>
        </a:p>
      </dgm:t>
    </dgm:pt>
    <dgm:pt modelId="{F35E33A3-0A24-4C0D-8F3F-1316A86EFB38}" type="pres">
      <dgm:prSet presAssocID="{3E72BA8B-2030-4D77-A768-00D3B31ADA6D}" presName="parentText" presStyleLbl="node1" presStyleIdx="2" presStyleCnt="3" custScaleY="48951">
        <dgm:presLayoutVars>
          <dgm:chMax val="0"/>
          <dgm:bulletEnabled val="1"/>
        </dgm:presLayoutVars>
      </dgm:prSet>
      <dgm:spPr/>
      <dgm:t>
        <a:bodyPr/>
        <a:lstStyle/>
        <a:p>
          <a:endParaRPr lang="en-US"/>
        </a:p>
      </dgm:t>
    </dgm:pt>
    <dgm:pt modelId="{E3F216D2-714C-44F1-A908-CBE03CCEE20D}" type="pres">
      <dgm:prSet presAssocID="{3E72BA8B-2030-4D77-A768-00D3B31ADA6D}" presName="childText" presStyleLbl="revTx" presStyleIdx="2" presStyleCnt="3">
        <dgm:presLayoutVars>
          <dgm:bulletEnabled val="1"/>
        </dgm:presLayoutVars>
      </dgm:prSet>
      <dgm:spPr/>
      <dgm:t>
        <a:bodyPr/>
        <a:lstStyle/>
        <a:p>
          <a:endParaRPr lang="en-US"/>
        </a:p>
      </dgm:t>
    </dgm:pt>
  </dgm:ptLst>
  <dgm:cxnLst>
    <dgm:cxn modelId="{96B9E9A6-91F1-414C-B9AF-72A41D985B3A}" srcId="{3E72BA8B-2030-4D77-A768-00D3B31ADA6D}" destId="{7E3A8BB9-0F0D-4893-A13E-8EDBE442D1D3}" srcOrd="0" destOrd="0" parTransId="{C6574D19-8EB6-419F-9686-2C6331A484E3}" sibTransId="{354ECF71-2ECE-407F-99FA-677F01B52607}"/>
    <dgm:cxn modelId="{20C0C8FE-EBEB-4CD4-879A-6308B70A1DBF}" srcId="{86EB2DB7-10BC-47BC-8358-A4ABA4900350}" destId="{3E72BA8B-2030-4D77-A768-00D3B31ADA6D}" srcOrd="2" destOrd="0" parTransId="{5378EDD0-2446-4010-B452-B65231E64C5E}" sibTransId="{776E2303-FECC-4AB8-A671-201A4AC70F00}"/>
    <dgm:cxn modelId="{326CEB91-EA38-43BE-A879-184F638BB258}" type="presOf" srcId="{9DB3446A-6F0F-4875-83F4-0920B427AEEB}" destId="{919489AB-ABB5-4DBD-82B4-48946F41AA9B}" srcOrd="0" destOrd="0" presId="urn:microsoft.com/office/officeart/2005/8/layout/vList2"/>
    <dgm:cxn modelId="{71782651-FC5D-402A-81C6-33944593600F}" type="presOf" srcId="{7E3A8BB9-0F0D-4893-A13E-8EDBE442D1D3}" destId="{E3F216D2-714C-44F1-A908-CBE03CCEE20D}" srcOrd="0" destOrd="0" presId="urn:microsoft.com/office/officeart/2005/8/layout/vList2"/>
    <dgm:cxn modelId="{38D7E810-A29C-4BC1-A5C5-68A72B42BF99}" srcId="{86EB2DB7-10BC-47BC-8358-A4ABA4900350}" destId="{61D734E2-B0CB-47A4-946B-0CEBDF3A1CF6}" srcOrd="1" destOrd="0" parTransId="{70FFC103-F581-4ACE-983B-4D4D0589C508}" sibTransId="{DB01DC6D-56BF-41C8-A4A0-55373D79EBD1}"/>
    <dgm:cxn modelId="{ECB43DF8-DA1D-4B54-9F2A-42D24061DB3C}" srcId="{61D734E2-B0CB-47A4-946B-0CEBDF3A1CF6}" destId="{9DB3446A-6F0F-4875-83F4-0920B427AEEB}" srcOrd="0" destOrd="0" parTransId="{55EAA4B8-C675-4629-853C-0E6E4F6D3D46}" sibTransId="{0B655E6A-4283-4CD7-88F1-B38116BD06CD}"/>
    <dgm:cxn modelId="{2CC96A48-2230-44A7-AB54-CFF8CA5B1108}" srcId="{86EB2DB7-10BC-47BC-8358-A4ABA4900350}" destId="{75376FB5-D931-431F-B7BA-D7E264C658A3}" srcOrd="0" destOrd="0" parTransId="{34F89921-FFBA-4674-9FEB-25450276737E}" sibTransId="{6E1FC3B5-0171-426D-9674-F211A7B3BF48}"/>
    <dgm:cxn modelId="{3D2F1184-1584-4EE0-8018-B362EC126872}" type="presOf" srcId="{3ECF6E8D-D83D-4E86-B3E1-6FC6DD9E4E50}" destId="{919489AB-ABB5-4DBD-82B4-48946F41AA9B}" srcOrd="0" destOrd="1" presId="urn:microsoft.com/office/officeart/2005/8/layout/vList2"/>
    <dgm:cxn modelId="{71228156-9796-4280-9C69-1D5B641E99E1}" type="presOf" srcId="{B3FEA3E9-5C5B-41B7-853D-4AAFBF28713A}" destId="{643788C4-9382-4A00-AF1D-C3D96BC96A33}" srcOrd="0" destOrd="1" presId="urn:microsoft.com/office/officeart/2005/8/layout/vList2"/>
    <dgm:cxn modelId="{552B3635-3967-4626-A14E-49B820770655}" type="presOf" srcId="{61D734E2-B0CB-47A4-946B-0CEBDF3A1CF6}" destId="{1B5E7AFB-174A-4B75-BA43-737160D0AA91}" srcOrd="0" destOrd="0" presId="urn:microsoft.com/office/officeart/2005/8/layout/vList2"/>
    <dgm:cxn modelId="{5E6DC291-DB94-4F79-9705-BF2F753A2546}" srcId="{75376FB5-D931-431F-B7BA-D7E264C658A3}" destId="{77D39FDE-109A-4E68-A4AF-CB56627D92AC}" srcOrd="2" destOrd="0" parTransId="{6DDBD0EF-D797-4C90-A743-93BA45607EAF}" sibTransId="{7FC82B08-57BA-4B02-8482-5FE17A83C1A7}"/>
    <dgm:cxn modelId="{5F5A7C5B-30C1-406B-A8C7-84659849DB7E}" type="presOf" srcId="{18F0CBC4-BD03-4D77-B145-9B92019A900D}" destId="{643788C4-9382-4A00-AF1D-C3D96BC96A33}" srcOrd="0" destOrd="0" presId="urn:microsoft.com/office/officeart/2005/8/layout/vList2"/>
    <dgm:cxn modelId="{D9734017-456B-4327-B9BC-CAE976798C1B}" srcId="{75376FB5-D931-431F-B7BA-D7E264C658A3}" destId="{B3FEA3E9-5C5B-41B7-853D-4AAFBF28713A}" srcOrd="1" destOrd="0" parTransId="{D1A2BCE3-F1C1-49D0-A78E-AFE775C960AB}" sibTransId="{51BEDFB4-B543-4203-BDC2-099E997E0EC1}"/>
    <dgm:cxn modelId="{5B9DEC49-3A2A-467F-8BD1-B326A16F0DB2}" type="presOf" srcId="{86EB2DB7-10BC-47BC-8358-A4ABA4900350}" destId="{889D8735-B07D-4E34-9D9D-8812F0CA1E28}" srcOrd="0" destOrd="0" presId="urn:microsoft.com/office/officeart/2005/8/layout/vList2"/>
    <dgm:cxn modelId="{58073DC3-DAC4-4307-9DE6-1C3565C19FF3}" type="presOf" srcId="{77D39FDE-109A-4E68-A4AF-CB56627D92AC}" destId="{643788C4-9382-4A00-AF1D-C3D96BC96A33}" srcOrd="0" destOrd="2" presId="urn:microsoft.com/office/officeart/2005/8/layout/vList2"/>
    <dgm:cxn modelId="{62C70AE7-39ED-4E13-9D22-444E0423B545}" srcId="{61D734E2-B0CB-47A4-946B-0CEBDF3A1CF6}" destId="{3ECF6E8D-D83D-4E86-B3E1-6FC6DD9E4E50}" srcOrd="1" destOrd="0" parTransId="{852FB7D7-C1DF-4545-80A1-2D0ADB48EDA9}" sibTransId="{EB2FB68D-226F-47E0-86A4-BAED840EAC51}"/>
    <dgm:cxn modelId="{F0FDDF40-28E6-4B4B-95CF-3189138DC40F}" type="presOf" srcId="{3E72BA8B-2030-4D77-A768-00D3B31ADA6D}" destId="{F35E33A3-0A24-4C0D-8F3F-1316A86EFB38}" srcOrd="0" destOrd="0" presId="urn:microsoft.com/office/officeart/2005/8/layout/vList2"/>
    <dgm:cxn modelId="{3E86423D-FAE7-40A7-9943-B20A30A2CC64}" srcId="{75376FB5-D931-431F-B7BA-D7E264C658A3}" destId="{18F0CBC4-BD03-4D77-B145-9B92019A900D}" srcOrd="0" destOrd="0" parTransId="{9940D53D-8D26-40C5-81A1-24DA46E610A1}" sibTransId="{E8533E6F-CC85-435E-A9D1-B6CE6C3C2B6E}"/>
    <dgm:cxn modelId="{646770D5-4926-4840-AABF-C991464AC061}" type="presOf" srcId="{75376FB5-D931-431F-B7BA-D7E264C658A3}" destId="{8F8C6CEC-CCA9-441B-8555-A5DB57E086FC}" srcOrd="0" destOrd="0" presId="urn:microsoft.com/office/officeart/2005/8/layout/vList2"/>
    <dgm:cxn modelId="{2F92AEAB-E13B-4056-8B4B-A818FE2EF150}" type="presParOf" srcId="{889D8735-B07D-4E34-9D9D-8812F0CA1E28}" destId="{8F8C6CEC-CCA9-441B-8555-A5DB57E086FC}" srcOrd="0" destOrd="0" presId="urn:microsoft.com/office/officeart/2005/8/layout/vList2"/>
    <dgm:cxn modelId="{9DE02D50-34D3-424A-B0B5-67C335BE0ADF}" type="presParOf" srcId="{889D8735-B07D-4E34-9D9D-8812F0CA1E28}" destId="{643788C4-9382-4A00-AF1D-C3D96BC96A33}" srcOrd="1" destOrd="0" presId="urn:microsoft.com/office/officeart/2005/8/layout/vList2"/>
    <dgm:cxn modelId="{ACF66C8E-341E-4731-9E76-6DDAB505B8FE}" type="presParOf" srcId="{889D8735-B07D-4E34-9D9D-8812F0CA1E28}" destId="{1B5E7AFB-174A-4B75-BA43-737160D0AA91}" srcOrd="2" destOrd="0" presId="urn:microsoft.com/office/officeart/2005/8/layout/vList2"/>
    <dgm:cxn modelId="{EDEACE11-A7B6-4278-B1A0-3B9E2DF17152}" type="presParOf" srcId="{889D8735-B07D-4E34-9D9D-8812F0CA1E28}" destId="{919489AB-ABB5-4DBD-82B4-48946F41AA9B}" srcOrd="3" destOrd="0" presId="urn:microsoft.com/office/officeart/2005/8/layout/vList2"/>
    <dgm:cxn modelId="{39015622-5BC2-4F77-9B3C-2ABDA244AE3B}" type="presParOf" srcId="{889D8735-B07D-4E34-9D9D-8812F0CA1E28}" destId="{F35E33A3-0A24-4C0D-8F3F-1316A86EFB38}" srcOrd="4" destOrd="0" presId="urn:microsoft.com/office/officeart/2005/8/layout/vList2"/>
    <dgm:cxn modelId="{6A8BC4B6-526F-4665-ADBC-6480E8F0E926}" type="presParOf" srcId="{889D8735-B07D-4E34-9D9D-8812F0CA1E28}" destId="{E3F216D2-714C-44F1-A908-CBE03CCEE20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3EF541-57F9-427B-A4FE-0E4E6D2AFF2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791E895-E411-4DE9-93B4-60F9911F9F6D}">
      <dgm:prSet phldrT="[Text]"/>
      <dgm:spPr/>
      <dgm:t>
        <a:bodyPr/>
        <a:lstStyle/>
        <a:p>
          <a:r>
            <a:rPr lang="en-US" dirty="0"/>
            <a:t>4. Multidimensional</a:t>
          </a:r>
        </a:p>
      </dgm:t>
    </dgm:pt>
    <dgm:pt modelId="{18BBEBC1-EF8B-4D20-9565-F624D9989D8B}" type="sibTrans" cxnId="{B17480EA-F54D-46D2-8787-AD3F14B78B6E}">
      <dgm:prSet/>
      <dgm:spPr/>
      <dgm:t>
        <a:bodyPr/>
        <a:lstStyle/>
        <a:p>
          <a:endParaRPr lang="en-US"/>
        </a:p>
      </dgm:t>
    </dgm:pt>
    <dgm:pt modelId="{DF60152D-53A4-48EE-963B-7D1CD22AB1C8}" type="parTrans" cxnId="{B17480EA-F54D-46D2-8787-AD3F14B78B6E}">
      <dgm:prSet/>
      <dgm:spPr/>
      <dgm:t>
        <a:bodyPr/>
        <a:lstStyle/>
        <a:p>
          <a:endParaRPr lang="en-US"/>
        </a:p>
      </dgm:t>
    </dgm:pt>
    <dgm:pt modelId="{5C411F59-E0D3-4298-98C5-6D0AF5C9C327}">
      <dgm:prSet phldrT="[Text]"/>
      <dgm:spPr/>
      <dgm:t>
        <a:bodyPr/>
        <a:lstStyle/>
        <a:p>
          <a:r>
            <a:rPr lang="en-US" b="0" i="0" dirty="0"/>
            <a:t>there are always 2 or more variables in the mix to create a 3D data visualization. </a:t>
          </a:r>
          <a:endParaRPr lang="en-US" dirty="0"/>
        </a:p>
      </dgm:t>
    </dgm:pt>
    <dgm:pt modelId="{E5B3EC12-B937-4354-BFC2-D0BFA43BC3D6}" type="sibTrans" cxnId="{986D0AE8-0156-4AD9-BC26-56FF1E939A21}">
      <dgm:prSet/>
      <dgm:spPr/>
      <dgm:t>
        <a:bodyPr/>
        <a:lstStyle/>
        <a:p>
          <a:endParaRPr lang="en-US"/>
        </a:p>
      </dgm:t>
    </dgm:pt>
    <dgm:pt modelId="{9F13C13D-0488-45CF-A33F-F907762DDC46}" type="parTrans" cxnId="{986D0AE8-0156-4AD9-BC26-56FF1E939A21}">
      <dgm:prSet/>
      <dgm:spPr/>
      <dgm:t>
        <a:bodyPr/>
        <a:lstStyle/>
        <a:p>
          <a:endParaRPr lang="en-US"/>
        </a:p>
      </dgm:t>
    </dgm:pt>
    <dgm:pt modelId="{F04A188F-4E64-46EA-AC80-EFFBFB1FA31F}">
      <dgm:prSet phldrT="[Text]"/>
      <dgm:spPr/>
      <dgm:t>
        <a:bodyPr/>
        <a:lstStyle/>
        <a:p>
          <a:r>
            <a:rPr lang="en-US" b="0" i="0" dirty="0"/>
            <a:t>Because of the many concurrent layers and datasets, these types of visualizations tend to be the most vibrant or eye-catching visuals. Another plus? These visuals can break down a ton of data down to key takeaways.</a:t>
          </a:r>
          <a:endParaRPr lang="en-US" dirty="0"/>
        </a:p>
      </dgm:t>
    </dgm:pt>
    <dgm:pt modelId="{E58C8E79-913A-4A1F-870A-620A8625F48A}" type="sibTrans" cxnId="{9A12E416-442A-4C47-80B8-1056B3406172}">
      <dgm:prSet/>
      <dgm:spPr/>
      <dgm:t>
        <a:bodyPr/>
        <a:lstStyle/>
        <a:p>
          <a:endParaRPr lang="en-US"/>
        </a:p>
      </dgm:t>
    </dgm:pt>
    <dgm:pt modelId="{185D20C7-9162-4BE3-82F4-6D0E143D57A0}" type="parTrans" cxnId="{9A12E416-442A-4C47-80B8-1056B3406172}">
      <dgm:prSet/>
      <dgm:spPr/>
      <dgm:t>
        <a:bodyPr/>
        <a:lstStyle/>
        <a:p>
          <a:endParaRPr lang="en-US"/>
        </a:p>
      </dgm:t>
    </dgm:pt>
    <dgm:pt modelId="{BD154B53-C6FE-462E-898B-FD057E8B2FB8}">
      <dgm:prSet phldrT="[Text]"/>
      <dgm:spPr/>
      <dgm:t>
        <a:bodyPr/>
        <a:lstStyle/>
        <a:p>
          <a:r>
            <a:rPr lang="en-US" dirty="0"/>
            <a:t>5. Geospatial</a:t>
          </a:r>
        </a:p>
      </dgm:t>
    </dgm:pt>
    <dgm:pt modelId="{E5D4714D-C1BA-44F8-8A8A-2A868B1AA17A}" type="sibTrans" cxnId="{F80F396E-D6C7-4F2A-B9D5-C1AA2C8A22AF}">
      <dgm:prSet/>
      <dgm:spPr/>
      <dgm:t>
        <a:bodyPr/>
        <a:lstStyle/>
        <a:p>
          <a:endParaRPr lang="en-US"/>
        </a:p>
      </dgm:t>
    </dgm:pt>
    <dgm:pt modelId="{35038CDD-1097-4DA2-A2B6-253891634C9D}" type="parTrans" cxnId="{F80F396E-D6C7-4F2A-B9D5-C1AA2C8A22AF}">
      <dgm:prSet/>
      <dgm:spPr/>
      <dgm:t>
        <a:bodyPr/>
        <a:lstStyle/>
        <a:p>
          <a:endParaRPr lang="en-US"/>
        </a:p>
      </dgm:t>
    </dgm:pt>
    <dgm:pt modelId="{B06673E7-CD8F-46B6-B571-B82EE708452D}">
      <dgm:prSet phldrT="[Text]"/>
      <dgm:spPr/>
      <dgm:t>
        <a:bodyPr/>
        <a:lstStyle/>
        <a:p>
          <a:r>
            <a:rPr lang="en-US" b="0" i="0" dirty="0"/>
            <a:t>relate to real life physical locations, overlaying familiar maps with different data points. </a:t>
          </a:r>
          <a:endParaRPr lang="en-US" dirty="0"/>
        </a:p>
      </dgm:t>
    </dgm:pt>
    <dgm:pt modelId="{FB483FDF-1DD0-4B5B-98F0-089393556960}" type="sibTrans" cxnId="{B8D794B5-5808-426D-AF76-194AF0888003}">
      <dgm:prSet/>
      <dgm:spPr/>
      <dgm:t>
        <a:bodyPr/>
        <a:lstStyle/>
        <a:p>
          <a:endParaRPr lang="en-US"/>
        </a:p>
      </dgm:t>
    </dgm:pt>
    <dgm:pt modelId="{3914C4FF-FF51-42CA-A382-AD6B0C38658E}" type="parTrans" cxnId="{B8D794B5-5808-426D-AF76-194AF0888003}">
      <dgm:prSet/>
      <dgm:spPr/>
      <dgm:t>
        <a:bodyPr/>
        <a:lstStyle/>
        <a:p>
          <a:endParaRPr lang="en-US"/>
        </a:p>
      </dgm:t>
    </dgm:pt>
    <dgm:pt modelId="{90417AAC-F181-4B56-8001-ED2E9B0B8EB1}">
      <dgm:prSet phldrT="[Text]"/>
      <dgm:spPr/>
      <dgm:t>
        <a:bodyPr/>
        <a:lstStyle/>
        <a:p>
          <a:r>
            <a:rPr lang="en-US" b="0" i="0" dirty="0"/>
            <a:t>These types of data visualizations are commonly used to display sales or acquisitions over time, and can be most recognizable for their use in political campaigns or to display market penetration in multinational corporations.</a:t>
          </a:r>
          <a:endParaRPr lang="en-US" dirty="0"/>
        </a:p>
      </dgm:t>
    </dgm:pt>
    <dgm:pt modelId="{49AB1B8F-5E50-4B32-8D56-7043A6BB4BF0}" type="sibTrans" cxnId="{62C5E35C-C926-48A4-9D88-930DA81E68E8}">
      <dgm:prSet/>
      <dgm:spPr/>
      <dgm:t>
        <a:bodyPr/>
        <a:lstStyle/>
        <a:p>
          <a:endParaRPr lang="en-US"/>
        </a:p>
      </dgm:t>
    </dgm:pt>
    <dgm:pt modelId="{28B2494A-33D7-4917-A95B-185664BC5FBC}" type="parTrans" cxnId="{62C5E35C-C926-48A4-9D88-930DA81E68E8}">
      <dgm:prSet/>
      <dgm:spPr/>
      <dgm:t>
        <a:bodyPr/>
        <a:lstStyle/>
        <a:p>
          <a:endParaRPr lang="en-US"/>
        </a:p>
      </dgm:t>
    </dgm:pt>
    <dgm:pt modelId="{E177C120-CFCB-47C4-91D7-C2C06C1AE3F7}" type="pres">
      <dgm:prSet presAssocID="{6D3EF541-57F9-427B-A4FE-0E4E6D2AFF22}" presName="linear" presStyleCnt="0">
        <dgm:presLayoutVars>
          <dgm:animLvl val="lvl"/>
          <dgm:resizeHandles val="exact"/>
        </dgm:presLayoutVars>
      </dgm:prSet>
      <dgm:spPr/>
      <dgm:t>
        <a:bodyPr/>
        <a:lstStyle/>
        <a:p>
          <a:endParaRPr lang="en-US"/>
        </a:p>
      </dgm:t>
    </dgm:pt>
    <dgm:pt modelId="{A2BCC869-6A12-4E05-9447-A02199566BA4}" type="pres">
      <dgm:prSet presAssocID="{2791E895-E411-4DE9-93B4-60F9911F9F6D}" presName="parentText" presStyleLbl="node1" presStyleIdx="0" presStyleCnt="2">
        <dgm:presLayoutVars>
          <dgm:chMax val="0"/>
          <dgm:bulletEnabled val="1"/>
        </dgm:presLayoutVars>
      </dgm:prSet>
      <dgm:spPr/>
      <dgm:t>
        <a:bodyPr/>
        <a:lstStyle/>
        <a:p>
          <a:endParaRPr lang="en-US"/>
        </a:p>
      </dgm:t>
    </dgm:pt>
    <dgm:pt modelId="{408EA261-8DCF-4DFB-A183-253021E88F2B}" type="pres">
      <dgm:prSet presAssocID="{2791E895-E411-4DE9-93B4-60F9911F9F6D}" presName="childText" presStyleLbl="revTx" presStyleIdx="0" presStyleCnt="2">
        <dgm:presLayoutVars>
          <dgm:bulletEnabled val="1"/>
        </dgm:presLayoutVars>
      </dgm:prSet>
      <dgm:spPr/>
      <dgm:t>
        <a:bodyPr/>
        <a:lstStyle/>
        <a:p>
          <a:endParaRPr lang="en-US"/>
        </a:p>
      </dgm:t>
    </dgm:pt>
    <dgm:pt modelId="{247664C6-DAA5-4D62-B2FA-5058EABE25F4}" type="pres">
      <dgm:prSet presAssocID="{BD154B53-C6FE-462E-898B-FD057E8B2FB8}" presName="parentText" presStyleLbl="node1" presStyleIdx="1" presStyleCnt="2">
        <dgm:presLayoutVars>
          <dgm:chMax val="0"/>
          <dgm:bulletEnabled val="1"/>
        </dgm:presLayoutVars>
      </dgm:prSet>
      <dgm:spPr/>
      <dgm:t>
        <a:bodyPr/>
        <a:lstStyle/>
        <a:p>
          <a:endParaRPr lang="en-US"/>
        </a:p>
      </dgm:t>
    </dgm:pt>
    <dgm:pt modelId="{8E2657EB-C57B-408D-8BAE-26CECA6C354A}" type="pres">
      <dgm:prSet presAssocID="{BD154B53-C6FE-462E-898B-FD057E8B2FB8}" presName="childText" presStyleLbl="revTx" presStyleIdx="1" presStyleCnt="2">
        <dgm:presLayoutVars>
          <dgm:bulletEnabled val="1"/>
        </dgm:presLayoutVars>
      </dgm:prSet>
      <dgm:spPr/>
      <dgm:t>
        <a:bodyPr/>
        <a:lstStyle/>
        <a:p>
          <a:endParaRPr lang="en-US"/>
        </a:p>
      </dgm:t>
    </dgm:pt>
  </dgm:ptLst>
  <dgm:cxnLst>
    <dgm:cxn modelId="{B17480EA-F54D-46D2-8787-AD3F14B78B6E}" srcId="{6D3EF541-57F9-427B-A4FE-0E4E6D2AFF22}" destId="{2791E895-E411-4DE9-93B4-60F9911F9F6D}" srcOrd="0" destOrd="0" parTransId="{DF60152D-53A4-48EE-963B-7D1CD22AB1C8}" sibTransId="{18BBEBC1-EF8B-4D20-9565-F624D9989D8B}"/>
    <dgm:cxn modelId="{986D0AE8-0156-4AD9-BC26-56FF1E939A21}" srcId="{2791E895-E411-4DE9-93B4-60F9911F9F6D}" destId="{5C411F59-E0D3-4298-98C5-6D0AF5C9C327}" srcOrd="0" destOrd="0" parTransId="{9F13C13D-0488-45CF-A33F-F907762DDC46}" sibTransId="{E5B3EC12-B937-4354-BFC2-D0BFA43BC3D6}"/>
    <dgm:cxn modelId="{9A12E416-442A-4C47-80B8-1056B3406172}" srcId="{2791E895-E411-4DE9-93B4-60F9911F9F6D}" destId="{F04A188F-4E64-46EA-AC80-EFFBFB1FA31F}" srcOrd="1" destOrd="0" parTransId="{185D20C7-9162-4BE3-82F4-6D0E143D57A0}" sibTransId="{E58C8E79-913A-4A1F-870A-620A8625F48A}"/>
    <dgm:cxn modelId="{86C2A764-03A9-4479-9440-799C27F23538}" type="presOf" srcId="{5C411F59-E0D3-4298-98C5-6D0AF5C9C327}" destId="{408EA261-8DCF-4DFB-A183-253021E88F2B}" srcOrd="0" destOrd="0" presId="urn:microsoft.com/office/officeart/2005/8/layout/vList2"/>
    <dgm:cxn modelId="{62C5E35C-C926-48A4-9D88-930DA81E68E8}" srcId="{BD154B53-C6FE-462E-898B-FD057E8B2FB8}" destId="{90417AAC-F181-4B56-8001-ED2E9B0B8EB1}" srcOrd="1" destOrd="0" parTransId="{28B2494A-33D7-4917-A95B-185664BC5FBC}" sibTransId="{49AB1B8F-5E50-4B32-8D56-7043A6BB4BF0}"/>
    <dgm:cxn modelId="{A9E73FDE-214E-4425-A086-97A7F5DC5E9F}" type="presOf" srcId="{6D3EF541-57F9-427B-A4FE-0E4E6D2AFF22}" destId="{E177C120-CFCB-47C4-91D7-C2C06C1AE3F7}" srcOrd="0" destOrd="0" presId="urn:microsoft.com/office/officeart/2005/8/layout/vList2"/>
    <dgm:cxn modelId="{DB66A6D2-F356-4888-9B4B-9953A7814F19}" type="presOf" srcId="{90417AAC-F181-4B56-8001-ED2E9B0B8EB1}" destId="{8E2657EB-C57B-408D-8BAE-26CECA6C354A}" srcOrd="0" destOrd="1" presId="urn:microsoft.com/office/officeart/2005/8/layout/vList2"/>
    <dgm:cxn modelId="{E66553B7-3FB1-4DA5-998B-030DDA75B4B0}" type="presOf" srcId="{F04A188F-4E64-46EA-AC80-EFFBFB1FA31F}" destId="{408EA261-8DCF-4DFB-A183-253021E88F2B}" srcOrd="0" destOrd="1" presId="urn:microsoft.com/office/officeart/2005/8/layout/vList2"/>
    <dgm:cxn modelId="{D10A99D4-37F0-4EAF-9104-76543D16CBE9}" type="presOf" srcId="{2791E895-E411-4DE9-93B4-60F9911F9F6D}" destId="{A2BCC869-6A12-4E05-9447-A02199566BA4}" srcOrd="0" destOrd="0" presId="urn:microsoft.com/office/officeart/2005/8/layout/vList2"/>
    <dgm:cxn modelId="{3A7CE649-B8DD-4BF8-9369-D5172DC2D9AF}" type="presOf" srcId="{BD154B53-C6FE-462E-898B-FD057E8B2FB8}" destId="{247664C6-DAA5-4D62-B2FA-5058EABE25F4}" srcOrd="0" destOrd="0" presId="urn:microsoft.com/office/officeart/2005/8/layout/vList2"/>
    <dgm:cxn modelId="{F80F396E-D6C7-4F2A-B9D5-C1AA2C8A22AF}" srcId="{6D3EF541-57F9-427B-A4FE-0E4E6D2AFF22}" destId="{BD154B53-C6FE-462E-898B-FD057E8B2FB8}" srcOrd="1" destOrd="0" parTransId="{35038CDD-1097-4DA2-A2B6-253891634C9D}" sibTransId="{E5D4714D-C1BA-44F8-8A8A-2A868B1AA17A}"/>
    <dgm:cxn modelId="{B8D794B5-5808-426D-AF76-194AF0888003}" srcId="{BD154B53-C6FE-462E-898B-FD057E8B2FB8}" destId="{B06673E7-CD8F-46B6-B571-B82EE708452D}" srcOrd="0" destOrd="0" parTransId="{3914C4FF-FF51-42CA-A382-AD6B0C38658E}" sibTransId="{FB483FDF-1DD0-4B5B-98F0-089393556960}"/>
    <dgm:cxn modelId="{53428BA8-44AA-48AB-A753-381FB4BAD5C0}" type="presOf" srcId="{B06673E7-CD8F-46B6-B571-B82EE708452D}" destId="{8E2657EB-C57B-408D-8BAE-26CECA6C354A}" srcOrd="0" destOrd="0" presId="urn:microsoft.com/office/officeart/2005/8/layout/vList2"/>
    <dgm:cxn modelId="{882F4CE7-C71A-499B-8005-0B289B75D993}" type="presParOf" srcId="{E177C120-CFCB-47C4-91D7-C2C06C1AE3F7}" destId="{A2BCC869-6A12-4E05-9447-A02199566BA4}" srcOrd="0" destOrd="0" presId="urn:microsoft.com/office/officeart/2005/8/layout/vList2"/>
    <dgm:cxn modelId="{4A78737D-2B63-4B34-AA40-92ED6DB228C7}" type="presParOf" srcId="{E177C120-CFCB-47C4-91D7-C2C06C1AE3F7}" destId="{408EA261-8DCF-4DFB-A183-253021E88F2B}" srcOrd="1" destOrd="0" presId="urn:microsoft.com/office/officeart/2005/8/layout/vList2"/>
    <dgm:cxn modelId="{51017F5A-B98C-440B-A371-503680E6BBDD}" type="presParOf" srcId="{E177C120-CFCB-47C4-91D7-C2C06C1AE3F7}" destId="{247664C6-DAA5-4D62-B2FA-5058EABE25F4}" srcOrd="2" destOrd="0" presId="urn:microsoft.com/office/officeart/2005/8/layout/vList2"/>
    <dgm:cxn modelId="{BF26A33E-3BCD-44ED-9DD6-A77026E4B6A0}" type="presParOf" srcId="{E177C120-CFCB-47C4-91D7-C2C06C1AE3F7}" destId="{8E2657EB-C57B-408D-8BAE-26CECA6C354A}"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213C36-D7A6-4C5C-BC1F-54C2AF00727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7621C6D-55B5-4828-BE48-75CC2C595447}">
      <dgm:prSet phldrT="[Text]" custT="1"/>
      <dgm:spPr/>
      <dgm:t>
        <a:bodyPr/>
        <a:lstStyle/>
        <a:p>
          <a:r>
            <a:rPr lang="en-US" sz="1600" b="1" i="0" dirty="0"/>
            <a:t>1. Temporal</a:t>
          </a:r>
          <a:endParaRPr lang="en-US" sz="1600" dirty="0"/>
        </a:p>
      </dgm:t>
    </dgm:pt>
    <dgm:pt modelId="{0EDA920A-BEDD-4C8B-980D-64C1F5181BA1}" type="parTrans" cxnId="{14D86FA8-2003-4DFF-B186-0C1FCFEC8250}">
      <dgm:prSet/>
      <dgm:spPr/>
      <dgm:t>
        <a:bodyPr/>
        <a:lstStyle/>
        <a:p>
          <a:endParaRPr lang="en-US" sz="1800"/>
        </a:p>
      </dgm:t>
    </dgm:pt>
    <dgm:pt modelId="{D77071D3-EB13-477A-92ED-BF87CD2371EA}" type="sibTrans" cxnId="{14D86FA8-2003-4DFF-B186-0C1FCFEC8250}">
      <dgm:prSet/>
      <dgm:spPr/>
      <dgm:t>
        <a:bodyPr/>
        <a:lstStyle/>
        <a:p>
          <a:endParaRPr lang="en-US" sz="1800"/>
        </a:p>
      </dgm:t>
    </dgm:pt>
    <dgm:pt modelId="{FBFA7E17-A1FF-4A41-9117-6D5E507ECD73}">
      <dgm:prSet phldrT="[Text]" custT="1"/>
      <dgm:spPr/>
      <dgm:t>
        <a:bodyPr/>
        <a:lstStyle/>
        <a:p>
          <a:r>
            <a:rPr lang="en-US" sz="1400" b="0" i="0" dirty="0"/>
            <a:t>Scatter plots</a:t>
          </a:r>
          <a:endParaRPr lang="en-US" sz="1400" dirty="0"/>
        </a:p>
      </dgm:t>
    </dgm:pt>
    <dgm:pt modelId="{56AB5F8E-7140-470D-AE3C-2092CD391D34}" type="parTrans" cxnId="{65843A4F-A48D-43F7-9F5F-D02096B3E942}">
      <dgm:prSet/>
      <dgm:spPr/>
      <dgm:t>
        <a:bodyPr/>
        <a:lstStyle/>
        <a:p>
          <a:endParaRPr lang="en-US" sz="1800"/>
        </a:p>
      </dgm:t>
    </dgm:pt>
    <dgm:pt modelId="{C584165F-7FA0-4E7C-A212-76FF41E74961}" type="sibTrans" cxnId="{65843A4F-A48D-43F7-9F5F-D02096B3E942}">
      <dgm:prSet/>
      <dgm:spPr/>
      <dgm:t>
        <a:bodyPr/>
        <a:lstStyle/>
        <a:p>
          <a:endParaRPr lang="en-US" sz="1800"/>
        </a:p>
      </dgm:t>
    </dgm:pt>
    <dgm:pt modelId="{FDE07854-2D26-4E49-A681-F2D069661ACD}">
      <dgm:prSet phldrT="[Text]" custT="1"/>
      <dgm:spPr/>
      <dgm:t>
        <a:bodyPr/>
        <a:lstStyle/>
        <a:p>
          <a:r>
            <a:rPr lang="en-US" sz="1600" b="1" i="0" dirty="0"/>
            <a:t>2. Hierarchical</a:t>
          </a:r>
          <a:endParaRPr lang="en-US" sz="1600" dirty="0"/>
        </a:p>
      </dgm:t>
    </dgm:pt>
    <dgm:pt modelId="{56E955CC-6B9D-4CD7-A58D-5E15B7F6A332}" type="parTrans" cxnId="{83B403F9-7BDF-4D91-BDBD-0D84C84D0BE5}">
      <dgm:prSet/>
      <dgm:spPr/>
      <dgm:t>
        <a:bodyPr/>
        <a:lstStyle/>
        <a:p>
          <a:endParaRPr lang="en-US" sz="1800"/>
        </a:p>
      </dgm:t>
    </dgm:pt>
    <dgm:pt modelId="{84D00171-0C64-4B6D-A9AF-EC2EF020B08D}" type="sibTrans" cxnId="{83B403F9-7BDF-4D91-BDBD-0D84C84D0BE5}">
      <dgm:prSet/>
      <dgm:spPr/>
      <dgm:t>
        <a:bodyPr/>
        <a:lstStyle/>
        <a:p>
          <a:endParaRPr lang="en-US" sz="1800"/>
        </a:p>
      </dgm:t>
    </dgm:pt>
    <dgm:pt modelId="{A85BDEDF-BEB7-4594-8B76-58A64A352A06}">
      <dgm:prSet phldrT="[Text]" custT="1"/>
      <dgm:spPr/>
      <dgm:t>
        <a:bodyPr/>
        <a:lstStyle/>
        <a:p>
          <a:r>
            <a:rPr lang="en-US" sz="1600" b="0" i="0" dirty="0"/>
            <a:t>Tree diagrams</a:t>
          </a:r>
          <a:endParaRPr lang="en-US" sz="1600" dirty="0"/>
        </a:p>
      </dgm:t>
    </dgm:pt>
    <dgm:pt modelId="{4AA59A3D-6040-49AF-BC10-D3EC481FBF88}" type="parTrans" cxnId="{FAD0959E-EF0D-49E9-B299-DADD3BCCBE4F}">
      <dgm:prSet/>
      <dgm:spPr/>
      <dgm:t>
        <a:bodyPr/>
        <a:lstStyle/>
        <a:p>
          <a:endParaRPr lang="en-US" sz="1800"/>
        </a:p>
      </dgm:t>
    </dgm:pt>
    <dgm:pt modelId="{5673DE52-104C-49BA-B9AE-B0049F0B6A3B}" type="sibTrans" cxnId="{FAD0959E-EF0D-49E9-B299-DADD3BCCBE4F}">
      <dgm:prSet/>
      <dgm:spPr/>
      <dgm:t>
        <a:bodyPr/>
        <a:lstStyle/>
        <a:p>
          <a:endParaRPr lang="en-US" sz="1800"/>
        </a:p>
      </dgm:t>
    </dgm:pt>
    <dgm:pt modelId="{40091FE1-6DC3-4D7A-B802-E6BEC5BC38EE}">
      <dgm:prSet phldrT="[Text]" custT="1"/>
      <dgm:spPr/>
      <dgm:t>
        <a:bodyPr/>
        <a:lstStyle/>
        <a:p>
          <a:r>
            <a:rPr lang="en-US" sz="1600" b="1" i="0" dirty="0"/>
            <a:t>3. Network</a:t>
          </a:r>
          <a:endParaRPr lang="en-US" sz="1600" dirty="0"/>
        </a:p>
      </dgm:t>
    </dgm:pt>
    <dgm:pt modelId="{930D3810-0755-478B-9D11-ABD476F2D93E}" type="parTrans" cxnId="{A4EBA14D-162D-4C4A-A551-72B5CCB35B54}">
      <dgm:prSet/>
      <dgm:spPr/>
      <dgm:t>
        <a:bodyPr/>
        <a:lstStyle/>
        <a:p>
          <a:endParaRPr lang="en-US" sz="1800"/>
        </a:p>
      </dgm:t>
    </dgm:pt>
    <dgm:pt modelId="{09612EB9-0BA6-4502-9EB5-8F709EC3F24B}" type="sibTrans" cxnId="{A4EBA14D-162D-4C4A-A551-72B5CCB35B54}">
      <dgm:prSet/>
      <dgm:spPr/>
      <dgm:t>
        <a:bodyPr/>
        <a:lstStyle/>
        <a:p>
          <a:endParaRPr lang="en-US" sz="1800"/>
        </a:p>
      </dgm:t>
    </dgm:pt>
    <dgm:pt modelId="{E880D8D2-BD2D-420E-AEFA-6B6ADBB94C28}">
      <dgm:prSet phldrT="[Text]" custT="1"/>
      <dgm:spPr/>
      <dgm:t>
        <a:bodyPr/>
        <a:lstStyle/>
        <a:p>
          <a:r>
            <a:rPr lang="en-US" sz="1400" dirty="0"/>
            <a:t>Matrix charts</a:t>
          </a:r>
        </a:p>
      </dgm:t>
    </dgm:pt>
    <dgm:pt modelId="{8AB9A6D6-0CC0-4603-9E87-805A19FC630B}" type="parTrans" cxnId="{5C0E08D6-A272-4E69-B7FC-FE0A7C0F93B5}">
      <dgm:prSet/>
      <dgm:spPr/>
      <dgm:t>
        <a:bodyPr/>
        <a:lstStyle/>
        <a:p>
          <a:endParaRPr lang="en-US" sz="1800"/>
        </a:p>
      </dgm:t>
    </dgm:pt>
    <dgm:pt modelId="{89A75BF5-C598-4AA9-88AF-96990976CF63}" type="sibTrans" cxnId="{5C0E08D6-A272-4E69-B7FC-FE0A7C0F93B5}">
      <dgm:prSet/>
      <dgm:spPr/>
      <dgm:t>
        <a:bodyPr/>
        <a:lstStyle/>
        <a:p>
          <a:endParaRPr lang="en-US" sz="1800"/>
        </a:p>
      </dgm:t>
    </dgm:pt>
    <dgm:pt modelId="{1379ECEA-DA63-4076-9D9D-666978DF8133}">
      <dgm:prSet custT="1"/>
      <dgm:spPr/>
      <dgm:t>
        <a:bodyPr/>
        <a:lstStyle/>
        <a:p>
          <a:r>
            <a:rPr lang="en-US" sz="1400" b="0" i="0"/>
            <a:t>Polar area diagrams</a:t>
          </a:r>
        </a:p>
      </dgm:t>
    </dgm:pt>
    <dgm:pt modelId="{B745AE3B-8B29-47A1-9329-4EDB505BF1BA}" type="parTrans" cxnId="{56A70EDD-C5C7-41AA-943D-17CB4A30DC03}">
      <dgm:prSet/>
      <dgm:spPr/>
      <dgm:t>
        <a:bodyPr/>
        <a:lstStyle/>
        <a:p>
          <a:endParaRPr lang="en-US" sz="1800"/>
        </a:p>
      </dgm:t>
    </dgm:pt>
    <dgm:pt modelId="{867C4781-08F2-4E08-AA9C-503C92714C08}" type="sibTrans" cxnId="{56A70EDD-C5C7-41AA-943D-17CB4A30DC03}">
      <dgm:prSet/>
      <dgm:spPr/>
      <dgm:t>
        <a:bodyPr/>
        <a:lstStyle/>
        <a:p>
          <a:endParaRPr lang="en-US" sz="1800"/>
        </a:p>
      </dgm:t>
    </dgm:pt>
    <dgm:pt modelId="{5D8BA155-B328-4DA5-B2C5-F0CA26DDD8B2}">
      <dgm:prSet custT="1"/>
      <dgm:spPr/>
      <dgm:t>
        <a:bodyPr/>
        <a:lstStyle/>
        <a:p>
          <a:r>
            <a:rPr lang="en-US" sz="1400" b="0" i="0" dirty="0"/>
            <a:t>Time series sequences</a:t>
          </a:r>
        </a:p>
      </dgm:t>
    </dgm:pt>
    <dgm:pt modelId="{DAC78424-F4EC-4E86-A0A0-0AD58B0D3091}" type="parTrans" cxnId="{C74FD903-F626-4A36-8DA1-10A8FED785AD}">
      <dgm:prSet/>
      <dgm:spPr/>
      <dgm:t>
        <a:bodyPr/>
        <a:lstStyle/>
        <a:p>
          <a:endParaRPr lang="en-US" sz="1800"/>
        </a:p>
      </dgm:t>
    </dgm:pt>
    <dgm:pt modelId="{290599BB-71A0-4F1C-946F-7FDC9E35FCB5}" type="sibTrans" cxnId="{C74FD903-F626-4A36-8DA1-10A8FED785AD}">
      <dgm:prSet/>
      <dgm:spPr/>
      <dgm:t>
        <a:bodyPr/>
        <a:lstStyle/>
        <a:p>
          <a:endParaRPr lang="en-US" sz="1800"/>
        </a:p>
      </dgm:t>
    </dgm:pt>
    <dgm:pt modelId="{A20BACCA-BF6B-47EE-BD41-21560FF60D56}">
      <dgm:prSet custT="1"/>
      <dgm:spPr/>
      <dgm:t>
        <a:bodyPr/>
        <a:lstStyle/>
        <a:p>
          <a:r>
            <a:rPr lang="en-US" sz="1400" b="0" i="0"/>
            <a:t>Timelines</a:t>
          </a:r>
        </a:p>
      </dgm:t>
    </dgm:pt>
    <dgm:pt modelId="{2972D252-EB42-4E24-BDE3-F5F6170A5C8E}" type="parTrans" cxnId="{E479D2DE-4734-4F94-9DB1-5C22491A03AC}">
      <dgm:prSet/>
      <dgm:spPr/>
      <dgm:t>
        <a:bodyPr/>
        <a:lstStyle/>
        <a:p>
          <a:endParaRPr lang="en-US" sz="1800"/>
        </a:p>
      </dgm:t>
    </dgm:pt>
    <dgm:pt modelId="{984A2A3D-F5ED-4C37-87E0-C500E2E4C8A5}" type="sibTrans" cxnId="{E479D2DE-4734-4F94-9DB1-5C22491A03AC}">
      <dgm:prSet/>
      <dgm:spPr/>
      <dgm:t>
        <a:bodyPr/>
        <a:lstStyle/>
        <a:p>
          <a:endParaRPr lang="en-US" sz="1800"/>
        </a:p>
      </dgm:t>
    </dgm:pt>
    <dgm:pt modelId="{B73D1105-808B-4048-8D10-66A4F97440BD}">
      <dgm:prSet custT="1"/>
      <dgm:spPr/>
      <dgm:t>
        <a:bodyPr/>
        <a:lstStyle/>
        <a:p>
          <a:r>
            <a:rPr lang="en-US" sz="1400" b="0" i="0" dirty="0"/>
            <a:t>Line graphs</a:t>
          </a:r>
        </a:p>
      </dgm:t>
    </dgm:pt>
    <dgm:pt modelId="{AC1BC5DC-BBFE-4BE0-AF1D-ED1D23727C91}" type="parTrans" cxnId="{9A07176E-0334-42AE-9D28-0A35A970543E}">
      <dgm:prSet/>
      <dgm:spPr/>
      <dgm:t>
        <a:bodyPr/>
        <a:lstStyle/>
        <a:p>
          <a:endParaRPr lang="en-US" sz="1800"/>
        </a:p>
      </dgm:t>
    </dgm:pt>
    <dgm:pt modelId="{751900DA-CB46-48B7-8953-9C3A9BF86D61}" type="sibTrans" cxnId="{9A07176E-0334-42AE-9D28-0A35A970543E}">
      <dgm:prSet/>
      <dgm:spPr/>
      <dgm:t>
        <a:bodyPr/>
        <a:lstStyle/>
        <a:p>
          <a:endParaRPr lang="en-US" sz="1800"/>
        </a:p>
      </dgm:t>
    </dgm:pt>
    <dgm:pt modelId="{054EE0FB-5CF3-4A8B-BDFE-D67C3E6B25EB}">
      <dgm:prSet custT="1"/>
      <dgm:spPr/>
      <dgm:t>
        <a:bodyPr/>
        <a:lstStyle/>
        <a:p>
          <a:r>
            <a:rPr lang="en-US" sz="1600" b="0" i="0"/>
            <a:t>Ring charts</a:t>
          </a:r>
        </a:p>
      </dgm:t>
    </dgm:pt>
    <dgm:pt modelId="{769F22DA-6FDD-4F14-96D3-4F0B6265AD73}" type="parTrans" cxnId="{ACA2128C-8833-4614-95C5-D75F0C3E834C}">
      <dgm:prSet/>
      <dgm:spPr/>
      <dgm:t>
        <a:bodyPr/>
        <a:lstStyle/>
        <a:p>
          <a:endParaRPr lang="en-US" sz="1800"/>
        </a:p>
      </dgm:t>
    </dgm:pt>
    <dgm:pt modelId="{A55F1C71-687E-466F-B8B8-62E2BC92FA66}" type="sibTrans" cxnId="{ACA2128C-8833-4614-95C5-D75F0C3E834C}">
      <dgm:prSet/>
      <dgm:spPr/>
      <dgm:t>
        <a:bodyPr/>
        <a:lstStyle/>
        <a:p>
          <a:endParaRPr lang="en-US" sz="1800"/>
        </a:p>
      </dgm:t>
    </dgm:pt>
    <dgm:pt modelId="{50A5DA7D-3549-483E-8498-7EEAF2D35A8E}">
      <dgm:prSet custT="1"/>
      <dgm:spPr/>
      <dgm:t>
        <a:bodyPr/>
        <a:lstStyle/>
        <a:p>
          <a:r>
            <a:rPr lang="en-US" sz="1600" b="0" i="0" dirty="0"/>
            <a:t>Sunburst diagrams</a:t>
          </a:r>
        </a:p>
      </dgm:t>
    </dgm:pt>
    <dgm:pt modelId="{43C14FA2-BCC8-4993-8CEA-85D9AD74878C}" type="parTrans" cxnId="{4A4024CD-084B-4958-81F4-7A21865950B7}">
      <dgm:prSet/>
      <dgm:spPr/>
      <dgm:t>
        <a:bodyPr/>
        <a:lstStyle/>
        <a:p>
          <a:endParaRPr lang="en-US" sz="1800"/>
        </a:p>
      </dgm:t>
    </dgm:pt>
    <dgm:pt modelId="{C5AD3FCF-1630-4B2F-8843-AE6CEF58FEBB}" type="sibTrans" cxnId="{4A4024CD-084B-4958-81F4-7A21865950B7}">
      <dgm:prSet/>
      <dgm:spPr/>
      <dgm:t>
        <a:bodyPr/>
        <a:lstStyle/>
        <a:p>
          <a:endParaRPr lang="en-US" sz="1800"/>
        </a:p>
      </dgm:t>
    </dgm:pt>
    <dgm:pt modelId="{B73C8A06-400E-4C6E-A19B-A1F8D966942F}">
      <dgm:prSet custT="1"/>
      <dgm:spPr/>
      <dgm:t>
        <a:bodyPr/>
        <a:lstStyle/>
        <a:p>
          <a:r>
            <a:rPr lang="en-US" sz="1400" dirty="0"/>
            <a:t>Node-link diagrams</a:t>
          </a:r>
        </a:p>
      </dgm:t>
    </dgm:pt>
    <dgm:pt modelId="{5DE8190E-E841-48A9-B42D-A29916CDB645}" type="parTrans" cxnId="{3288610C-4F81-4B3D-88A1-946C3B8769EF}">
      <dgm:prSet/>
      <dgm:spPr/>
      <dgm:t>
        <a:bodyPr/>
        <a:lstStyle/>
        <a:p>
          <a:endParaRPr lang="en-US" sz="1800"/>
        </a:p>
      </dgm:t>
    </dgm:pt>
    <dgm:pt modelId="{8F6A0B74-30AF-4EE4-9BF2-4F698ED749A9}" type="sibTrans" cxnId="{3288610C-4F81-4B3D-88A1-946C3B8769EF}">
      <dgm:prSet/>
      <dgm:spPr/>
      <dgm:t>
        <a:bodyPr/>
        <a:lstStyle/>
        <a:p>
          <a:endParaRPr lang="en-US" sz="1800"/>
        </a:p>
      </dgm:t>
    </dgm:pt>
    <dgm:pt modelId="{9D185C82-7FD6-4FD8-87D5-A5A98AA5B962}">
      <dgm:prSet custT="1"/>
      <dgm:spPr/>
      <dgm:t>
        <a:bodyPr/>
        <a:lstStyle/>
        <a:p>
          <a:r>
            <a:rPr lang="en-US" sz="1400"/>
            <a:t>Word clouds</a:t>
          </a:r>
        </a:p>
      </dgm:t>
    </dgm:pt>
    <dgm:pt modelId="{560FDB90-6216-400F-A49C-1DFCD41E3090}" type="parTrans" cxnId="{5E890A60-9311-46C0-91DE-69F1CE8B0ED2}">
      <dgm:prSet/>
      <dgm:spPr/>
      <dgm:t>
        <a:bodyPr/>
        <a:lstStyle/>
        <a:p>
          <a:endParaRPr lang="en-US" sz="1800"/>
        </a:p>
      </dgm:t>
    </dgm:pt>
    <dgm:pt modelId="{361180FD-C130-4621-B019-F09D9480F35C}" type="sibTrans" cxnId="{5E890A60-9311-46C0-91DE-69F1CE8B0ED2}">
      <dgm:prSet/>
      <dgm:spPr/>
      <dgm:t>
        <a:bodyPr/>
        <a:lstStyle/>
        <a:p>
          <a:endParaRPr lang="en-US" sz="1800"/>
        </a:p>
      </dgm:t>
    </dgm:pt>
    <dgm:pt modelId="{2490C2C3-EE5C-4316-9AA8-1C5B7A614332}">
      <dgm:prSet custT="1"/>
      <dgm:spPr/>
      <dgm:t>
        <a:bodyPr/>
        <a:lstStyle/>
        <a:p>
          <a:r>
            <a:rPr lang="en-US" sz="1400" dirty="0"/>
            <a:t>Alluvial diagrams</a:t>
          </a:r>
        </a:p>
      </dgm:t>
    </dgm:pt>
    <dgm:pt modelId="{0FEC1960-9082-4396-A3F0-D2A55898F015}" type="parTrans" cxnId="{AE224FF9-5990-445F-BEF6-2E60EA742122}">
      <dgm:prSet/>
      <dgm:spPr/>
      <dgm:t>
        <a:bodyPr/>
        <a:lstStyle/>
        <a:p>
          <a:endParaRPr lang="en-US" sz="1800"/>
        </a:p>
      </dgm:t>
    </dgm:pt>
    <dgm:pt modelId="{B56A03D2-9A3B-4959-BDEC-C92A1F82A0C4}" type="sibTrans" cxnId="{AE224FF9-5990-445F-BEF6-2E60EA742122}">
      <dgm:prSet/>
      <dgm:spPr/>
      <dgm:t>
        <a:bodyPr/>
        <a:lstStyle/>
        <a:p>
          <a:endParaRPr lang="en-US" sz="1800"/>
        </a:p>
      </dgm:t>
    </dgm:pt>
    <dgm:pt modelId="{567747C0-2C6D-4A1C-B4C7-16D6C274E709}">
      <dgm:prSet custT="1"/>
      <dgm:spPr/>
      <dgm:t>
        <a:bodyPr/>
        <a:lstStyle/>
        <a:p>
          <a:r>
            <a:rPr lang="en-US" sz="1600" b="1" i="0" dirty="0"/>
            <a:t>4. Multidimensional</a:t>
          </a:r>
          <a:endParaRPr lang="en-US" sz="1600" dirty="0"/>
        </a:p>
      </dgm:t>
    </dgm:pt>
    <dgm:pt modelId="{F3AD895F-F233-4628-8867-AF87F20A1FAE}" type="parTrans" cxnId="{EB1E2DDE-5369-4520-9680-AC8D0126756E}">
      <dgm:prSet/>
      <dgm:spPr/>
      <dgm:t>
        <a:bodyPr/>
        <a:lstStyle/>
        <a:p>
          <a:endParaRPr lang="en-US" sz="1800"/>
        </a:p>
      </dgm:t>
    </dgm:pt>
    <dgm:pt modelId="{71FD46C7-1230-4CA4-AF3B-DAF62742E0D6}" type="sibTrans" cxnId="{EB1E2DDE-5369-4520-9680-AC8D0126756E}">
      <dgm:prSet/>
      <dgm:spPr/>
      <dgm:t>
        <a:bodyPr/>
        <a:lstStyle/>
        <a:p>
          <a:endParaRPr lang="en-US" sz="1800"/>
        </a:p>
      </dgm:t>
    </dgm:pt>
    <dgm:pt modelId="{B967BCCC-6878-4D2C-A87D-1984AC8BEB3E}">
      <dgm:prSet custT="1"/>
      <dgm:spPr/>
      <dgm:t>
        <a:bodyPr/>
        <a:lstStyle/>
        <a:p>
          <a:r>
            <a:rPr lang="en-US" sz="1400" b="0" i="0" dirty="0"/>
            <a:t>Box plots</a:t>
          </a:r>
          <a:endParaRPr lang="en-US" sz="1400" dirty="0"/>
        </a:p>
      </dgm:t>
    </dgm:pt>
    <dgm:pt modelId="{DA476439-86B9-4135-8218-9556915537E1}" type="parTrans" cxnId="{7D8048E8-4B4C-4E90-A3CD-C7BC409F05DE}">
      <dgm:prSet/>
      <dgm:spPr/>
      <dgm:t>
        <a:bodyPr/>
        <a:lstStyle/>
        <a:p>
          <a:endParaRPr lang="en-US" sz="1800"/>
        </a:p>
      </dgm:t>
    </dgm:pt>
    <dgm:pt modelId="{0ED788C1-3A21-4462-B64D-6B8542049A66}" type="sibTrans" cxnId="{7D8048E8-4B4C-4E90-A3CD-C7BC409F05DE}">
      <dgm:prSet/>
      <dgm:spPr/>
      <dgm:t>
        <a:bodyPr/>
        <a:lstStyle/>
        <a:p>
          <a:endParaRPr lang="en-US" sz="1800"/>
        </a:p>
      </dgm:t>
    </dgm:pt>
    <dgm:pt modelId="{289A17D0-CE87-4B37-8DCB-16CCED3CEB12}">
      <dgm:prSet custT="1"/>
      <dgm:spPr/>
      <dgm:t>
        <a:bodyPr/>
        <a:lstStyle/>
        <a:p>
          <a:r>
            <a:rPr lang="en-US" sz="1400" b="0" i="0" dirty="0"/>
            <a:t>Pie charts</a:t>
          </a:r>
        </a:p>
      </dgm:t>
    </dgm:pt>
    <dgm:pt modelId="{B844F72C-056F-4B56-BFE4-A8C87CDCB3E9}" type="parTrans" cxnId="{09CC9DDE-8A02-4327-A9A8-500B5C9E7AE3}">
      <dgm:prSet/>
      <dgm:spPr/>
      <dgm:t>
        <a:bodyPr/>
        <a:lstStyle/>
        <a:p>
          <a:endParaRPr lang="en-US" sz="1800"/>
        </a:p>
      </dgm:t>
    </dgm:pt>
    <dgm:pt modelId="{83B50F72-F3E2-4815-943C-F61275CC49DE}" type="sibTrans" cxnId="{09CC9DDE-8A02-4327-A9A8-500B5C9E7AE3}">
      <dgm:prSet/>
      <dgm:spPr/>
      <dgm:t>
        <a:bodyPr/>
        <a:lstStyle/>
        <a:p>
          <a:endParaRPr lang="en-US" sz="1800"/>
        </a:p>
      </dgm:t>
    </dgm:pt>
    <dgm:pt modelId="{B454607F-823C-44E4-91D7-931471E5A826}">
      <dgm:prSet custT="1"/>
      <dgm:spPr/>
      <dgm:t>
        <a:bodyPr/>
        <a:lstStyle/>
        <a:p>
          <a:r>
            <a:rPr lang="en-US" sz="1400" b="0" i="0"/>
            <a:t>Venn diagrams</a:t>
          </a:r>
        </a:p>
      </dgm:t>
    </dgm:pt>
    <dgm:pt modelId="{E23EAC29-3CC5-4A44-A2EE-A2CD391B306F}" type="parTrans" cxnId="{83D34D44-0ADA-484E-A5AD-FA5ED64A04E1}">
      <dgm:prSet/>
      <dgm:spPr/>
      <dgm:t>
        <a:bodyPr/>
        <a:lstStyle/>
        <a:p>
          <a:endParaRPr lang="en-US" sz="1800"/>
        </a:p>
      </dgm:t>
    </dgm:pt>
    <dgm:pt modelId="{880332FF-FFD3-4FC7-89AD-37C4F0E2BD27}" type="sibTrans" cxnId="{83D34D44-0ADA-484E-A5AD-FA5ED64A04E1}">
      <dgm:prSet/>
      <dgm:spPr/>
      <dgm:t>
        <a:bodyPr/>
        <a:lstStyle/>
        <a:p>
          <a:endParaRPr lang="en-US" sz="1800"/>
        </a:p>
      </dgm:t>
    </dgm:pt>
    <dgm:pt modelId="{5A077663-8BCC-435D-A3A0-3CA8F3706A6E}">
      <dgm:prSet custT="1"/>
      <dgm:spPr/>
      <dgm:t>
        <a:bodyPr/>
        <a:lstStyle/>
        <a:p>
          <a:r>
            <a:rPr lang="en-US" sz="1400" b="0" i="0" dirty="0"/>
            <a:t>Stacked bar graphs</a:t>
          </a:r>
        </a:p>
      </dgm:t>
    </dgm:pt>
    <dgm:pt modelId="{8758F57E-7A7C-41A4-8518-22ED2AC960B0}" type="parTrans" cxnId="{215B647C-3D4E-413E-B150-3A1E3EEDF178}">
      <dgm:prSet/>
      <dgm:spPr/>
      <dgm:t>
        <a:bodyPr/>
        <a:lstStyle/>
        <a:p>
          <a:endParaRPr lang="en-US" sz="1800"/>
        </a:p>
      </dgm:t>
    </dgm:pt>
    <dgm:pt modelId="{2862FDFA-5578-4D8A-8DA7-6CA352259B03}" type="sibTrans" cxnId="{215B647C-3D4E-413E-B150-3A1E3EEDF178}">
      <dgm:prSet/>
      <dgm:spPr/>
      <dgm:t>
        <a:bodyPr/>
        <a:lstStyle/>
        <a:p>
          <a:endParaRPr lang="en-US" sz="1800"/>
        </a:p>
      </dgm:t>
    </dgm:pt>
    <dgm:pt modelId="{283795DD-4271-4979-A6FE-18B7CCE824E3}">
      <dgm:prSet custT="1"/>
      <dgm:spPr/>
      <dgm:t>
        <a:bodyPr/>
        <a:lstStyle/>
        <a:p>
          <a:r>
            <a:rPr lang="en-US" sz="1400" b="0" i="0"/>
            <a:t>Histograms</a:t>
          </a:r>
        </a:p>
      </dgm:t>
    </dgm:pt>
    <dgm:pt modelId="{5F48709B-6B70-4EA3-A27D-4E69B0D78A56}" type="parTrans" cxnId="{38491293-0C0F-4B1E-9416-DDAE2C0EE360}">
      <dgm:prSet/>
      <dgm:spPr/>
      <dgm:t>
        <a:bodyPr/>
        <a:lstStyle/>
        <a:p>
          <a:endParaRPr lang="en-US" sz="1800"/>
        </a:p>
      </dgm:t>
    </dgm:pt>
    <dgm:pt modelId="{52CDAC19-8471-4EEF-B428-B2BA2AD42A47}" type="sibTrans" cxnId="{38491293-0C0F-4B1E-9416-DDAE2C0EE360}">
      <dgm:prSet/>
      <dgm:spPr/>
      <dgm:t>
        <a:bodyPr/>
        <a:lstStyle/>
        <a:p>
          <a:endParaRPr lang="en-US" sz="1800"/>
        </a:p>
      </dgm:t>
    </dgm:pt>
    <dgm:pt modelId="{DCF34F63-D961-42D0-8516-2006CF23C94F}">
      <dgm:prSet custT="1"/>
      <dgm:spPr/>
      <dgm:t>
        <a:bodyPr/>
        <a:lstStyle/>
        <a:p>
          <a:r>
            <a:rPr lang="en-US" sz="1600" b="1" i="0" dirty="0"/>
            <a:t>5. Geospatial</a:t>
          </a:r>
          <a:endParaRPr lang="en-US" sz="1600" b="0" i="0" dirty="0"/>
        </a:p>
      </dgm:t>
    </dgm:pt>
    <dgm:pt modelId="{0A27F3E7-5986-44F6-B89F-E7BB180DA0B0}" type="parTrans" cxnId="{F668501C-ED4F-4DCA-93E0-4945773BBD1E}">
      <dgm:prSet/>
      <dgm:spPr/>
      <dgm:t>
        <a:bodyPr/>
        <a:lstStyle/>
        <a:p>
          <a:endParaRPr lang="en-US" sz="1800"/>
        </a:p>
      </dgm:t>
    </dgm:pt>
    <dgm:pt modelId="{FB952A2A-A94F-4011-AE93-54619620B413}" type="sibTrans" cxnId="{F668501C-ED4F-4DCA-93E0-4945773BBD1E}">
      <dgm:prSet/>
      <dgm:spPr/>
      <dgm:t>
        <a:bodyPr/>
        <a:lstStyle/>
        <a:p>
          <a:endParaRPr lang="en-US" sz="1800"/>
        </a:p>
      </dgm:t>
    </dgm:pt>
    <dgm:pt modelId="{A86CF833-F440-4E22-A9AA-4C564762484F}">
      <dgm:prSet custT="1"/>
      <dgm:spPr/>
      <dgm:t>
        <a:bodyPr/>
        <a:lstStyle/>
        <a:p>
          <a:r>
            <a:rPr lang="en-US" sz="1600" b="0" i="0" dirty="0"/>
            <a:t>Flow map</a:t>
          </a:r>
        </a:p>
      </dgm:t>
    </dgm:pt>
    <dgm:pt modelId="{9463E528-33F9-487A-BC1C-9D322EF8D475}" type="parTrans" cxnId="{F396A68A-F305-4E3A-9922-51DE01770A76}">
      <dgm:prSet/>
      <dgm:spPr/>
      <dgm:t>
        <a:bodyPr/>
        <a:lstStyle/>
        <a:p>
          <a:endParaRPr lang="en-US" sz="1800"/>
        </a:p>
      </dgm:t>
    </dgm:pt>
    <dgm:pt modelId="{E8CCFC2D-FE8F-4400-8AA9-E0F9010F72A6}" type="sibTrans" cxnId="{F396A68A-F305-4E3A-9922-51DE01770A76}">
      <dgm:prSet/>
      <dgm:spPr/>
      <dgm:t>
        <a:bodyPr/>
        <a:lstStyle/>
        <a:p>
          <a:endParaRPr lang="en-US" sz="1800"/>
        </a:p>
      </dgm:t>
    </dgm:pt>
    <dgm:pt modelId="{DF50B3F6-8893-491D-BEC3-419DB40A9EF7}">
      <dgm:prSet custT="1"/>
      <dgm:spPr/>
      <dgm:t>
        <a:bodyPr/>
        <a:lstStyle/>
        <a:p>
          <a:r>
            <a:rPr lang="en-US" sz="1600" b="0" i="0"/>
            <a:t>Density map</a:t>
          </a:r>
        </a:p>
      </dgm:t>
    </dgm:pt>
    <dgm:pt modelId="{A71DDF80-E424-4B8B-AA7F-931F5D7BEF15}" type="parTrans" cxnId="{4484852E-16DA-4C1E-8B37-35E1611896AE}">
      <dgm:prSet/>
      <dgm:spPr/>
      <dgm:t>
        <a:bodyPr/>
        <a:lstStyle/>
        <a:p>
          <a:endParaRPr lang="en-US" sz="1800"/>
        </a:p>
      </dgm:t>
    </dgm:pt>
    <dgm:pt modelId="{43B01D79-18B7-4134-949A-8F86D5683393}" type="sibTrans" cxnId="{4484852E-16DA-4C1E-8B37-35E1611896AE}">
      <dgm:prSet/>
      <dgm:spPr/>
      <dgm:t>
        <a:bodyPr/>
        <a:lstStyle/>
        <a:p>
          <a:endParaRPr lang="en-US" sz="1800"/>
        </a:p>
      </dgm:t>
    </dgm:pt>
    <dgm:pt modelId="{5D2A66BC-1D7A-4439-9FCA-7FEC64858A67}">
      <dgm:prSet custT="1"/>
      <dgm:spPr/>
      <dgm:t>
        <a:bodyPr/>
        <a:lstStyle/>
        <a:p>
          <a:r>
            <a:rPr lang="en-US" sz="1600" b="0" i="0" dirty="0"/>
            <a:t>Cartogram</a:t>
          </a:r>
        </a:p>
      </dgm:t>
    </dgm:pt>
    <dgm:pt modelId="{93C28D2E-62D4-4A26-BB8F-CF22F11D5F9B}" type="parTrans" cxnId="{E61F7F48-858A-48CD-BF73-2AB4F3FB19F2}">
      <dgm:prSet/>
      <dgm:spPr/>
      <dgm:t>
        <a:bodyPr/>
        <a:lstStyle/>
        <a:p>
          <a:endParaRPr lang="en-US" sz="1800"/>
        </a:p>
      </dgm:t>
    </dgm:pt>
    <dgm:pt modelId="{A78C00D8-F0ED-439F-8F95-E470A0DB1894}" type="sibTrans" cxnId="{E61F7F48-858A-48CD-BF73-2AB4F3FB19F2}">
      <dgm:prSet/>
      <dgm:spPr/>
      <dgm:t>
        <a:bodyPr/>
        <a:lstStyle/>
        <a:p>
          <a:endParaRPr lang="en-US" sz="1800"/>
        </a:p>
      </dgm:t>
    </dgm:pt>
    <dgm:pt modelId="{A8CACBCC-661A-49F1-8DA0-69E9D50D01D5}">
      <dgm:prSet custT="1"/>
      <dgm:spPr/>
      <dgm:t>
        <a:bodyPr/>
        <a:lstStyle/>
        <a:p>
          <a:r>
            <a:rPr lang="en-US" sz="1600" b="0" i="0"/>
            <a:t>Heat map</a:t>
          </a:r>
        </a:p>
      </dgm:t>
    </dgm:pt>
    <dgm:pt modelId="{71014DEB-A362-41D4-A0F4-A8FCB2F8770F}" type="parTrans" cxnId="{C9934AE9-EEC9-4AD8-AAC8-CC1469C046E8}">
      <dgm:prSet/>
      <dgm:spPr/>
      <dgm:t>
        <a:bodyPr/>
        <a:lstStyle/>
        <a:p>
          <a:endParaRPr lang="en-US" sz="1800"/>
        </a:p>
      </dgm:t>
    </dgm:pt>
    <dgm:pt modelId="{A1FB67BD-907F-4FF5-9222-65A91576EB2D}" type="sibTrans" cxnId="{C9934AE9-EEC9-4AD8-AAC8-CC1469C046E8}">
      <dgm:prSet/>
      <dgm:spPr/>
      <dgm:t>
        <a:bodyPr/>
        <a:lstStyle/>
        <a:p>
          <a:endParaRPr lang="en-US" sz="1800"/>
        </a:p>
      </dgm:t>
    </dgm:pt>
    <dgm:pt modelId="{06369790-66D2-44CD-BFF3-59DA4723BDC5}" type="pres">
      <dgm:prSet presAssocID="{73213C36-D7A6-4C5C-BC1F-54C2AF00727E}" presName="diagram" presStyleCnt="0">
        <dgm:presLayoutVars>
          <dgm:chPref val="1"/>
          <dgm:dir/>
          <dgm:animOne val="branch"/>
          <dgm:animLvl val="lvl"/>
          <dgm:resizeHandles/>
        </dgm:presLayoutVars>
      </dgm:prSet>
      <dgm:spPr/>
      <dgm:t>
        <a:bodyPr/>
        <a:lstStyle/>
        <a:p>
          <a:endParaRPr lang="en-US"/>
        </a:p>
      </dgm:t>
    </dgm:pt>
    <dgm:pt modelId="{F7C4C9CA-15F0-4242-B5B7-52F596CEAE1F}" type="pres">
      <dgm:prSet presAssocID="{27621C6D-55B5-4828-BE48-75CC2C595447}" presName="root" presStyleCnt="0"/>
      <dgm:spPr/>
    </dgm:pt>
    <dgm:pt modelId="{02D6B0BB-38EB-4412-8388-4586621A6835}" type="pres">
      <dgm:prSet presAssocID="{27621C6D-55B5-4828-BE48-75CC2C595447}" presName="rootComposite" presStyleCnt="0"/>
      <dgm:spPr/>
    </dgm:pt>
    <dgm:pt modelId="{6D0FBC27-4F21-4C2A-8A1A-88C9847E5FE1}" type="pres">
      <dgm:prSet presAssocID="{27621C6D-55B5-4828-BE48-75CC2C595447}" presName="rootText" presStyleLbl="node1" presStyleIdx="0" presStyleCnt="5"/>
      <dgm:spPr/>
      <dgm:t>
        <a:bodyPr/>
        <a:lstStyle/>
        <a:p>
          <a:endParaRPr lang="en-US"/>
        </a:p>
      </dgm:t>
    </dgm:pt>
    <dgm:pt modelId="{A66BA7C2-C511-4C2B-8E1F-3108125C0ACB}" type="pres">
      <dgm:prSet presAssocID="{27621C6D-55B5-4828-BE48-75CC2C595447}" presName="rootConnector" presStyleLbl="node1" presStyleIdx="0" presStyleCnt="5"/>
      <dgm:spPr/>
      <dgm:t>
        <a:bodyPr/>
        <a:lstStyle/>
        <a:p>
          <a:endParaRPr lang="en-US"/>
        </a:p>
      </dgm:t>
    </dgm:pt>
    <dgm:pt modelId="{B49FBC50-804A-4153-99AF-3485B685CEAC}" type="pres">
      <dgm:prSet presAssocID="{27621C6D-55B5-4828-BE48-75CC2C595447}" presName="childShape" presStyleCnt="0"/>
      <dgm:spPr/>
    </dgm:pt>
    <dgm:pt modelId="{A11C7389-D457-4EEF-A998-AAB81A48A55F}" type="pres">
      <dgm:prSet presAssocID="{56AB5F8E-7140-470D-AE3C-2092CD391D34}" presName="Name13" presStyleLbl="parChTrans1D2" presStyleIdx="0" presStyleCnt="21"/>
      <dgm:spPr/>
      <dgm:t>
        <a:bodyPr/>
        <a:lstStyle/>
        <a:p>
          <a:endParaRPr lang="en-US"/>
        </a:p>
      </dgm:t>
    </dgm:pt>
    <dgm:pt modelId="{4196EB0B-A432-44BF-9DCC-2398FE42EF82}" type="pres">
      <dgm:prSet presAssocID="{FBFA7E17-A1FF-4A41-9117-6D5E507ECD73}" presName="childText" presStyleLbl="bgAcc1" presStyleIdx="0" presStyleCnt="21">
        <dgm:presLayoutVars>
          <dgm:bulletEnabled val="1"/>
        </dgm:presLayoutVars>
      </dgm:prSet>
      <dgm:spPr/>
      <dgm:t>
        <a:bodyPr/>
        <a:lstStyle/>
        <a:p>
          <a:endParaRPr lang="en-US"/>
        </a:p>
      </dgm:t>
    </dgm:pt>
    <dgm:pt modelId="{B3D289A5-B1E8-451C-8729-F1A231A0AE9E}" type="pres">
      <dgm:prSet presAssocID="{B745AE3B-8B29-47A1-9329-4EDB505BF1BA}" presName="Name13" presStyleLbl="parChTrans1D2" presStyleIdx="1" presStyleCnt="21"/>
      <dgm:spPr/>
      <dgm:t>
        <a:bodyPr/>
        <a:lstStyle/>
        <a:p>
          <a:endParaRPr lang="en-US"/>
        </a:p>
      </dgm:t>
    </dgm:pt>
    <dgm:pt modelId="{3D7EFB54-A1E0-4835-9531-0C635DFE9D0C}" type="pres">
      <dgm:prSet presAssocID="{1379ECEA-DA63-4076-9D9D-666978DF8133}" presName="childText" presStyleLbl="bgAcc1" presStyleIdx="1" presStyleCnt="21">
        <dgm:presLayoutVars>
          <dgm:bulletEnabled val="1"/>
        </dgm:presLayoutVars>
      </dgm:prSet>
      <dgm:spPr/>
      <dgm:t>
        <a:bodyPr/>
        <a:lstStyle/>
        <a:p>
          <a:endParaRPr lang="en-US"/>
        </a:p>
      </dgm:t>
    </dgm:pt>
    <dgm:pt modelId="{10B7285C-982E-48B0-B618-98F8114485FB}" type="pres">
      <dgm:prSet presAssocID="{DAC78424-F4EC-4E86-A0A0-0AD58B0D3091}" presName="Name13" presStyleLbl="parChTrans1D2" presStyleIdx="2" presStyleCnt="21"/>
      <dgm:spPr/>
      <dgm:t>
        <a:bodyPr/>
        <a:lstStyle/>
        <a:p>
          <a:endParaRPr lang="en-US"/>
        </a:p>
      </dgm:t>
    </dgm:pt>
    <dgm:pt modelId="{FAABBE59-F273-415A-B971-8E0D61A50479}" type="pres">
      <dgm:prSet presAssocID="{5D8BA155-B328-4DA5-B2C5-F0CA26DDD8B2}" presName="childText" presStyleLbl="bgAcc1" presStyleIdx="2" presStyleCnt="21">
        <dgm:presLayoutVars>
          <dgm:bulletEnabled val="1"/>
        </dgm:presLayoutVars>
      </dgm:prSet>
      <dgm:spPr/>
      <dgm:t>
        <a:bodyPr/>
        <a:lstStyle/>
        <a:p>
          <a:endParaRPr lang="en-US"/>
        </a:p>
      </dgm:t>
    </dgm:pt>
    <dgm:pt modelId="{AE1999DF-74B0-4347-A60F-B05320130C19}" type="pres">
      <dgm:prSet presAssocID="{2972D252-EB42-4E24-BDE3-F5F6170A5C8E}" presName="Name13" presStyleLbl="parChTrans1D2" presStyleIdx="3" presStyleCnt="21"/>
      <dgm:spPr/>
      <dgm:t>
        <a:bodyPr/>
        <a:lstStyle/>
        <a:p>
          <a:endParaRPr lang="en-US"/>
        </a:p>
      </dgm:t>
    </dgm:pt>
    <dgm:pt modelId="{FB5A9756-9A95-4B49-B7AF-F802855AE91C}" type="pres">
      <dgm:prSet presAssocID="{A20BACCA-BF6B-47EE-BD41-21560FF60D56}" presName="childText" presStyleLbl="bgAcc1" presStyleIdx="3" presStyleCnt="21">
        <dgm:presLayoutVars>
          <dgm:bulletEnabled val="1"/>
        </dgm:presLayoutVars>
      </dgm:prSet>
      <dgm:spPr/>
      <dgm:t>
        <a:bodyPr/>
        <a:lstStyle/>
        <a:p>
          <a:endParaRPr lang="en-US"/>
        </a:p>
      </dgm:t>
    </dgm:pt>
    <dgm:pt modelId="{6F3B8E0E-6B2A-47B1-AD48-BF9E47A1AEF4}" type="pres">
      <dgm:prSet presAssocID="{AC1BC5DC-BBFE-4BE0-AF1D-ED1D23727C91}" presName="Name13" presStyleLbl="parChTrans1D2" presStyleIdx="4" presStyleCnt="21"/>
      <dgm:spPr/>
      <dgm:t>
        <a:bodyPr/>
        <a:lstStyle/>
        <a:p>
          <a:endParaRPr lang="en-US"/>
        </a:p>
      </dgm:t>
    </dgm:pt>
    <dgm:pt modelId="{E8BB689C-38B7-4BA4-828D-1A20F163FDC5}" type="pres">
      <dgm:prSet presAssocID="{B73D1105-808B-4048-8D10-66A4F97440BD}" presName="childText" presStyleLbl="bgAcc1" presStyleIdx="4" presStyleCnt="21">
        <dgm:presLayoutVars>
          <dgm:bulletEnabled val="1"/>
        </dgm:presLayoutVars>
      </dgm:prSet>
      <dgm:spPr/>
      <dgm:t>
        <a:bodyPr/>
        <a:lstStyle/>
        <a:p>
          <a:endParaRPr lang="en-US"/>
        </a:p>
      </dgm:t>
    </dgm:pt>
    <dgm:pt modelId="{74BAA387-E98D-43BE-91C3-D18F05FBA8F0}" type="pres">
      <dgm:prSet presAssocID="{FDE07854-2D26-4E49-A681-F2D069661ACD}" presName="root" presStyleCnt="0"/>
      <dgm:spPr/>
    </dgm:pt>
    <dgm:pt modelId="{C3223A2C-D34B-4384-BD03-14526C1A6B81}" type="pres">
      <dgm:prSet presAssocID="{FDE07854-2D26-4E49-A681-F2D069661ACD}" presName="rootComposite" presStyleCnt="0"/>
      <dgm:spPr/>
    </dgm:pt>
    <dgm:pt modelId="{4A893823-8308-42A5-9EDA-CF57BFF3B11C}" type="pres">
      <dgm:prSet presAssocID="{FDE07854-2D26-4E49-A681-F2D069661ACD}" presName="rootText" presStyleLbl="node1" presStyleIdx="1" presStyleCnt="5" custScaleX="118080"/>
      <dgm:spPr/>
      <dgm:t>
        <a:bodyPr/>
        <a:lstStyle/>
        <a:p>
          <a:endParaRPr lang="en-US"/>
        </a:p>
      </dgm:t>
    </dgm:pt>
    <dgm:pt modelId="{DC877768-C205-4936-8EBE-0DA1385C9A57}" type="pres">
      <dgm:prSet presAssocID="{FDE07854-2D26-4E49-A681-F2D069661ACD}" presName="rootConnector" presStyleLbl="node1" presStyleIdx="1" presStyleCnt="5"/>
      <dgm:spPr/>
      <dgm:t>
        <a:bodyPr/>
        <a:lstStyle/>
        <a:p>
          <a:endParaRPr lang="en-US"/>
        </a:p>
      </dgm:t>
    </dgm:pt>
    <dgm:pt modelId="{8FE3D3F8-6566-4BD7-95BE-2A70C8C27700}" type="pres">
      <dgm:prSet presAssocID="{FDE07854-2D26-4E49-A681-F2D069661ACD}" presName="childShape" presStyleCnt="0"/>
      <dgm:spPr/>
    </dgm:pt>
    <dgm:pt modelId="{795B6199-976B-4453-89A1-7B91A612489D}" type="pres">
      <dgm:prSet presAssocID="{4AA59A3D-6040-49AF-BC10-D3EC481FBF88}" presName="Name13" presStyleLbl="parChTrans1D2" presStyleIdx="5" presStyleCnt="21"/>
      <dgm:spPr/>
      <dgm:t>
        <a:bodyPr/>
        <a:lstStyle/>
        <a:p>
          <a:endParaRPr lang="en-US"/>
        </a:p>
      </dgm:t>
    </dgm:pt>
    <dgm:pt modelId="{9222FD6D-7471-4C20-8F92-378C4A98185D}" type="pres">
      <dgm:prSet presAssocID="{A85BDEDF-BEB7-4594-8B76-58A64A352A06}" presName="childText" presStyleLbl="bgAcc1" presStyleIdx="5" presStyleCnt="21">
        <dgm:presLayoutVars>
          <dgm:bulletEnabled val="1"/>
        </dgm:presLayoutVars>
      </dgm:prSet>
      <dgm:spPr/>
      <dgm:t>
        <a:bodyPr/>
        <a:lstStyle/>
        <a:p>
          <a:endParaRPr lang="en-US"/>
        </a:p>
      </dgm:t>
    </dgm:pt>
    <dgm:pt modelId="{F44584F1-33D6-4C59-9FEB-E00C029A86CD}" type="pres">
      <dgm:prSet presAssocID="{769F22DA-6FDD-4F14-96D3-4F0B6265AD73}" presName="Name13" presStyleLbl="parChTrans1D2" presStyleIdx="6" presStyleCnt="21"/>
      <dgm:spPr/>
      <dgm:t>
        <a:bodyPr/>
        <a:lstStyle/>
        <a:p>
          <a:endParaRPr lang="en-US"/>
        </a:p>
      </dgm:t>
    </dgm:pt>
    <dgm:pt modelId="{B0C84A34-C9EB-44ED-898D-95E2F64E3CE4}" type="pres">
      <dgm:prSet presAssocID="{054EE0FB-5CF3-4A8B-BDFE-D67C3E6B25EB}" presName="childText" presStyleLbl="bgAcc1" presStyleIdx="6" presStyleCnt="21">
        <dgm:presLayoutVars>
          <dgm:bulletEnabled val="1"/>
        </dgm:presLayoutVars>
      </dgm:prSet>
      <dgm:spPr/>
      <dgm:t>
        <a:bodyPr/>
        <a:lstStyle/>
        <a:p>
          <a:endParaRPr lang="en-US"/>
        </a:p>
      </dgm:t>
    </dgm:pt>
    <dgm:pt modelId="{AFA8E2F5-764C-42DE-A8F4-C3F4B85C49A6}" type="pres">
      <dgm:prSet presAssocID="{43C14FA2-BCC8-4993-8CEA-85D9AD74878C}" presName="Name13" presStyleLbl="parChTrans1D2" presStyleIdx="7" presStyleCnt="21"/>
      <dgm:spPr/>
      <dgm:t>
        <a:bodyPr/>
        <a:lstStyle/>
        <a:p>
          <a:endParaRPr lang="en-US"/>
        </a:p>
      </dgm:t>
    </dgm:pt>
    <dgm:pt modelId="{62CAFC86-A234-4E61-8A29-97D24A9ADF29}" type="pres">
      <dgm:prSet presAssocID="{50A5DA7D-3549-483E-8498-7EEAF2D35A8E}" presName="childText" presStyleLbl="bgAcc1" presStyleIdx="7" presStyleCnt="21">
        <dgm:presLayoutVars>
          <dgm:bulletEnabled val="1"/>
        </dgm:presLayoutVars>
      </dgm:prSet>
      <dgm:spPr/>
      <dgm:t>
        <a:bodyPr/>
        <a:lstStyle/>
        <a:p>
          <a:endParaRPr lang="en-US"/>
        </a:p>
      </dgm:t>
    </dgm:pt>
    <dgm:pt modelId="{C050D9D6-EFE5-467F-8726-F1E96EF66D21}" type="pres">
      <dgm:prSet presAssocID="{40091FE1-6DC3-4D7A-B802-E6BEC5BC38EE}" presName="root" presStyleCnt="0"/>
      <dgm:spPr/>
    </dgm:pt>
    <dgm:pt modelId="{BD9C12C8-EAF8-478E-B439-BB979A229B34}" type="pres">
      <dgm:prSet presAssocID="{40091FE1-6DC3-4D7A-B802-E6BEC5BC38EE}" presName="rootComposite" presStyleCnt="0"/>
      <dgm:spPr/>
    </dgm:pt>
    <dgm:pt modelId="{38E03597-9FB0-4FD2-959A-D11687650CC3}" type="pres">
      <dgm:prSet presAssocID="{40091FE1-6DC3-4D7A-B802-E6BEC5BC38EE}" presName="rootText" presStyleLbl="node1" presStyleIdx="2" presStyleCnt="5"/>
      <dgm:spPr/>
      <dgm:t>
        <a:bodyPr/>
        <a:lstStyle/>
        <a:p>
          <a:endParaRPr lang="en-US"/>
        </a:p>
      </dgm:t>
    </dgm:pt>
    <dgm:pt modelId="{8FFFB79A-F8DB-45C1-A434-5A1B83E2FDED}" type="pres">
      <dgm:prSet presAssocID="{40091FE1-6DC3-4D7A-B802-E6BEC5BC38EE}" presName="rootConnector" presStyleLbl="node1" presStyleIdx="2" presStyleCnt="5"/>
      <dgm:spPr/>
      <dgm:t>
        <a:bodyPr/>
        <a:lstStyle/>
        <a:p>
          <a:endParaRPr lang="en-US"/>
        </a:p>
      </dgm:t>
    </dgm:pt>
    <dgm:pt modelId="{EB39A52D-66A9-48D2-B43E-77505E307239}" type="pres">
      <dgm:prSet presAssocID="{40091FE1-6DC3-4D7A-B802-E6BEC5BC38EE}" presName="childShape" presStyleCnt="0"/>
      <dgm:spPr/>
    </dgm:pt>
    <dgm:pt modelId="{E1A81092-0C92-4A7A-AB2B-C8B3A6A334D2}" type="pres">
      <dgm:prSet presAssocID="{8AB9A6D6-0CC0-4603-9E87-805A19FC630B}" presName="Name13" presStyleLbl="parChTrans1D2" presStyleIdx="8" presStyleCnt="21"/>
      <dgm:spPr/>
      <dgm:t>
        <a:bodyPr/>
        <a:lstStyle/>
        <a:p>
          <a:endParaRPr lang="en-US"/>
        </a:p>
      </dgm:t>
    </dgm:pt>
    <dgm:pt modelId="{068623DC-7B41-4B77-ACCD-7DE0DB958899}" type="pres">
      <dgm:prSet presAssocID="{E880D8D2-BD2D-420E-AEFA-6B6ADBB94C28}" presName="childText" presStyleLbl="bgAcc1" presStyleIdx="8" presStyleCnt="21">
        <dgm:presLayoutVars>
          <dgm:bulletEnabled val="1"/>
        </dgm:presLayoutVars>
      </dgm:prSet>
      <dgm:spPr/>
      <dgm:t>
        <a:bodyPr/>
        <a:lstStyle/>
        <a:p>
          <a:endParaRPr lang="en-US"/>
        </a:p>
      </dgm:t>
    </dgm:pt>
    <dgm:pt modelId="{E07D2D71-453C-4E17-9C47-3EE7FC007E94}" type="pres">
      <dgm:prSet presAssocID="{5DE8190E-E841-48A9-B42D-A29916CDB645}" presName="Name13" presStyleLbl="parChTrans1D2" presStyleIdx="9" presStyleCnt="21"/>
      <dgm:spPr/>
      <dgm:t>
        <a:bodyPr/>
        <a:lstStyle/>
        <a:p>
          <a:endParaRPr lang="en-US"/>
        </a:p>
      </dgm:t>
    </dgm:pt>
    <dgm:pt modelId="{E3BBE4F7-C422-4DA8-830C-4DCAAC99F0C8}" type="pres">
      <dgm:prSet presAssocID="{B73C8A06-400E-4C6E-A19B-A1F8D966942F}" presName="childText" presStyleLbl="bgAcc1" presStyleIdx="9" presStyleCnt="21">
        <dgm:presLayoutVars>
          <dgm:bulletEnabled val="1"/>
        </dgm:presLayoutVars>
      </dgm:prSet>
      <dgm:spPr/>
      <dgm:t>
        <a:bodyPr/>
        <a:lstStyle/>
        <a:p>
          <a:endParaRPr lang="en-US"/>
        </a:p>
      </dgm:t>
    </dgm:pt>
    <dgm:pt modelId="{00748567-75AA-4809-9417-F96FEC7C1CC5}" type="pres">
      <dgm:prSet presAssocID="{560FDB90-6216-400F-A49C-1DFCD41E3090}" presName="Name13" presStyleLbl="parChTrans1D2" presStyleIdx="10" presStyleCnt="21"/>
      <dgm:spPr/>
      <dgm:t>
        <a:bodyPr/>
        <a:lstStyle/>
        <a:p>
          <a:endParaRPr lang="en-US"/>
        </a:p>
      </dgm:t>
    </dgm:pt>
    <dgm:pt modelId="{68395549-C022-438E-A5FC-759881E66A65}" type="pres">
      <dgm:prSet presAssocID="{9D185C82-7FD6-4FD8-87D5-A5A98AA5B962}" presName="childText" presStyleLbl="bgAcc1" presStyleIdx="10" presStyleCnt="21">
        <dgm:presLayoutVars>
          <dgm:bulletEnabled val="1"/>
        </dgm:presLayoutVars>
      </dgm:prSet>
      <dgm:spPr/>
      <dgm:t>
        <a:bodyPr/>
        <a:lstStyle/>
        <a:p>
          <a:endParaRPr lang="en-US"/>
        </a:p>
      </dgm:t>
    </dgm:pt>
    <dgm:pt modelId="{F69A0557-A056-46E6-BA5E-4152C614FF31}" type="pres">
      <dgm:prSet presAssocID="{0FEC1960-9082-4396-A3F0-D2A55898F015}" presName="Name13" presStyleLbl="parChTrans1D2" presStyleIdx="11" presStyleCnt="21"/>
      <dgm:spPr/>
      <dgm:t>
        <a:bodyPr/>
        <a:lstStyle/>
        <a:p>
          <a:endParaRPr lang="en-US"/>
        </a:p>
      </dgm:t>
    </dgm:pt>
    <dgm:pt modelId="{C199918B-1210-43DA-9A51-22AFBC5D40E0}" type="pres">
      <dgm:prSet presAssocID="{2490C2C3-EE5C-4316-9AA8-1C5B7A614332}" presName="childText" presStyleLbl="bgAcc1" presStyleIdx="11" presStyleCnt="21">
        <dgm:presLayoutVars>
          <dgm:bulletEnabled val="1"/>
        </dgm:presLayoutVars>
      </dgm:prSet>
      <dgm:spPr/>
      <dgm:t>
        <a:bodyPr/>
        <a:lstStyle/>
        <a:p>
          <a:endParaRPr lang="en-US"/>
        </a:p>
      </dgm:t>
    </dgm:pt>
    <dgm:pt modelId="{1B606164-BCDA-4ECE-9D40-153314709229}" type="pres">
      <dgm:prSet presAssocID="{567747C0-2C6D-4A1C-B4C7-16D6C274E709}" presName="root" presStyleCnt="0"/>
      <dgm:spPr/>
    </dgm:pt>
    <dgm:pt modelId="{D5ABE945-59A5-4D9A-A603-85EFA7674412}" type="pres">
      <dgm:prSet presAssocID="{567747C0-2C6D-4A1C-B4C7-16D6C274E709}" presName="rootComposite" presStyleCnt="0"/>
      <dgm:spPr/>
    </dgm:pt>
    <dgm:pt modelId="{E796DB2F-D886-40FA-BFAB-4B32D7AE319E}" type="pres">
      <dgm:prSet presAssocID="{567747C0-2C6D-4A1C-B4C7-16D6C274E709}" presName="rootText" presStyleLbl="node1" presStyleIdx="3" presStyleCnt="5" custScaleX="181099"/>
      <dgm:spPr/>
      <dgm:t>
        <a:bodyPr/>
        <a:lstStyle/>
        <a:p>
          <a:endParaRPr lang="en-US"/>
        </a:p>
      </dgm:t>
    </dgm:pt>
    <dgm:pt modelId="{32960B1D-DBE6-4ABF-9DAD-115AF1CB5B2C}" type="pres">
      <dgm:prSet presAssocID="{567747C0-2C6D-4A1C-B4C7-16D6C274E709}" presName="rootConnector" presStyleLbl="node1" presStyleIdx="3" presStyleCnt="5"/>
      <dgm:spPr/>
      <dgm:t>
        <a:bodyPr/>
        <a:lstStyle/>
        <a:p>
          <a:endParaRPr lang="en-US"/>
        </a:p>
      </dgm:t>
    </dgm:pt>
    <dgm:pt modelId="{678BC03C-7D43-4FD8-84F0-139D812D4AA4}" type="pres">
      <dgm:prSet presAssocID="{567747C0-2C6D-4A1C-B4C7-16D6C274E709}" presName="childShape" presStyleCnt="0"/>
      <dgm:spPr/>
    </dgm:pt>
    <dgm:pt modelId="{AB7261B1-E921-404F-A69B-B677DE2D296B}" type="pres">
      <dgm:prSet presAssocID="{DA476439-86B9-4135-8218-9556915537E1}" presName="Name13" presStyleLbl="parChTrans1D2" presStyleIdx="12" presStyleCnt="21"/>
      <dgm:spPr/>
      <dgm:t>
        <a:bodyPr/>
        <a:lstStyle/>
        <a:p>
          <a:endParaRPr lang="en-US"/>
        </a:p>
      </dgm:t>
    </dgm:pt>
    <dgm:pt modelId="{759B4134-9D0D-45BC-BD3F-5C63C81F7151}" type="pres">
      <dgm:prSet presAssocID="{B967BCCC-6878-4D2C-A87D-1984AC8BEB3E}" presName="childText" presStyleLbl="bgAcc1" presStyleIdx="12" presStyleCnt="21">
        <dgm:presLayoutVars>
          <dgm:bulletEnabled val="1"/>
        </dgm:presLayoutVars>
      </dgm:prSet>
      <dgm:spPr/>
      <dgm:t>
        <a:bodyPr/>
        <a:lstStyle/>
        <a:p>
          <a:endParaRPr lang="en-US"/>
        </a:p>
      </dgm:t>
    </dgm:pt>
    <dgm:pt modelId="{4108B71F-9239-4302-93C7-F70DC009CEB0}" type="pres">
      <dgm:prSet presAssocID="{B844F72C-056F-4B56-BFE4-A8C87CDCB3E9}" presName="Name13" presStyleLbl="parChTrans1D2" presStyleIdx="13" presStyleCnt="21"/>
      <dgm:spPr/>
      <dgm:t>
        <a:bodyPr/>
        <a:lstStyle/>
        <a:p>
          <a:endParaRPr lang="en-US"/>
        </a:p>
      </dgm:t>
    </dgm:pt>
    <dgm:pt modelId="{7E457050-EF6D-4AB3-8742-DE6D868487D8}" type="pres">
      <dgm:prSet presAssocID="{289A17D0-CE87-4B37-8DCB-16CCED3CEB12}" presName="childText" presStyleLbl="bgAcc1" presStyleIdx="13" presStyleCnt="21">
        <dgm:presLayoutVars>
          <dgm:bulletEnabled val="1"/>
        </dgm:presLayoutVars>
      </dgm:prSet>
      <dgm:spPr/>
      <dgm:t>
        <a:bodyPr/>
        <a:lstStyle/>
        <a:p>
          <a:endParaRPr lang="en-US"/>
        </a:p>
      </dgm:t>
    </dgm:pt>
    <dgm:pt modelId="{7B2C6D36-3C77-449E-A70C-4983ACC0A53F}" type="pres">
      <dgm:prSet presAssocID="{E23EAC29-3CC5-4A44-A2EE-A2CD391B306F}" presName="Name13" presStyleLbl="parChTrans1D2" presStyleIdx="14" presStyleCnt="21"/>
      <dgm:spPr/>
      <dgm:t>
        <a:bodyPr/>
        <a:lstStyle/>
        <a:p>
          <a:endParaRPr lang="en-US"/>
        </a:p>
      </dgm:t>
    </dgm:pt>
    <dgm:pt modelId="{A8580F43-A913-45B4-94FE-87C994C210AF}" type="pres">
      <dgm:prSet presAssocID="{B454607F-823C-44E4-91D7-931471E5A826}" presName="childText" presStyleLbl="bgAcc1" presStyleIdx="14" presStyleCnt="21">
        <dgm:presLayoutVars>
          <dgm:bulletEnabled val="1"/>
        </dgm:presLayoutVars>
      </dgm:prSet>
      <dgm:spPr/>
      <dgm:t>
        <a:bodyPr/>
        <a:lstStyle/>
        <a:p>
          <a:endParaRPr lang="en-US"/>
        </a:p>
      </dgm:t>
    </dgm:pt>
    <dgm:pt modelId="{0B1BD9F5-5580-4C59-B089-413D4883A4FE}" type="pres">
      <dgm:prSet presAssocID="{8758F57E-7A7C-41A4-8518-22ED2AC960B0}" presName="Name13" presStyleLbl="parChTrans1D2" presStyleIdx="15" presStyleCnt="21"/>
      <dgm:spPr/>
      <dgm:t>
        <a:bodyPr/>
        <a:lstStyle/>
        <a:p>
          <a:endParaRPr lang="en-US"/>
        </a:p>
      </dgm:t>
    </dgm:pt>
    <dgm:pt modelId="{A27B5E92-76C8-4302-AA6E-86236543AF73}" type="pres">
      <dgm:prSet presAssocID="{5A077663-8BCC-435D-A3A0-3CA8F3706A6E}" presName="childText" presStyleLbl="bgAcc1" presStyleIdx="15" presStyleCnt="21">
        <dgm:presLayoutVars>
          <dgm:bulletEnabled val="1"/>
        </dgm:presLayoutVars>
      </dgm:prSet>
      <dgm:spPr/>
      <dgm:t>
        <a:bodyPr/>
        <a:lstStyle/>
        <a:p>
          <a:endParaRPr lang="en-US"/>
        </a:p>
      </dgm:t>
    </dgm:pt>
    <dgm:pt modelId="{F45C76EE-ED1E-40EF-80F0-B5116B17BC9C}" type="pres">
      <dgm:prSet presAssocID="{5F48709B-6B70-4EA3-A27D-4E69B0D78A56}" presName="Name13" presStyleLbl="parChTrans1D2" presStyleIdx="16" presStyleCnt="21"/>
      <dgm:spPr/>
      <dgm:t>
        <a:bodyPr/>
        <a:lstStyle/>
        <a:p>
          <a:endParaRPr lang="en-US"/>
        </a:p>
      </dgm:t>
    </dgm:pt>
    <dgm:pt modelId="{C2073696-3EBE-4442-84D2-4F98F8C6E5E7}" type="pres">
      <dgm:prSet presAssocID="{283795DD-4271-4979-A6FE-18B7CCE824E3}" presName="childText" presStyleLbl="bgAcc1" presStyleIdx="16" presStyleCnt="21">
        <dgm:presLayoutVars>
          <dgm:bulletEnabled val="1"/>
        </dgm:presLayoutVars>
      </dgm:prSet>
      <dgm:spPr/>
      <dgm:t>
        <a:bodyPr/>
        <a:lstStyle/>
        <a:p>
          <a:endParaRPr lang="en-US"/>
        </a:p>
      </dgm:t>
    </dgm:pt>
    <dgm:pt modelId="{EB916FB8-042B-4792-83CD-19622F7B1000}" type="pres">
      <dgm:prSet presAssocID="{DCF34F63-D961-42D0-8516-2006CF23C94F}" presName="root" presStyleCnt="0"/>
      <dgm:spPr/>
    </dgm:pt>
    <dgm:pt modelId="{A3BE3537-C8CF-4817-98DE-4027D8F14C5A}" type="pres">
      <dgm:prSet presAssocID="{DCF34F63-D961-42D0-8516-2006CF23C94F}" presName="rootComposite" presStyleCnt="0"/>
      <dgm:spPr/>
    </dgm:pt>
    <dgm:pt modelId="{A2EB6399-16B4-4759-8267-92A0E2BDEAEC}" type="pres">
      <dgm:prSet presAssocID="{DCF34F63-D961-42D0-8516-2006CF23C94F}" presName="rootText" presStyleLbl="node1" presStyleIdx="4" presStyleCnt="5" custScaleX="153417"/>
      <dgm:spPr/>
      <dgm:t>
        <a:bodyPr/>
        <a:lstStyle/>
        <a:p>
          <a:endParaRPr lang="en-US"/>
        </a:p>
      </dgm:t>
    </dgm:pt>
    <dgm:pt modelId="{BCC2C86E-19BB-4085-87EF-E65ADA55CD82}" type="pres">
      <dgm:prSet presAssocID="{DCF34F63-D961-42D0-8516-2006CF23C94F}" presName="rootConnector" presStyleLbl="node1" presStyleIdx="4" presStyleCnt="5"/>
      <dgm:spPr/>
      <dgm:t>
        <a:bodyPr/>
        <a:lstStyle/>
        <a:p>
          <a:endParaRPr lang="en-US"/>
        </a:p>
      </dgm:t>
    </dgm:pt>
    <dgm:pt modelId="{F3F48553-817A-4FF8-A6B9-EBA44CAE5B20}" type="pres">
      <dgm:prSet presAssocID="{DCF34F63-D961-42D0-8516-2006CF23C94F}" presName="childShape" presStyleCnt="0"/>
      <dgm:spPr/>
    </dgm:pt>
    <dgm:pt modelId="{741B91C3-68D3-4346-B9C6-6D7708CD3717}" type="pres">
      <dgm:prSet presAssocID="{9463E528-33F9-487A-BC1C-9D322EF8D475}" presName="Name13" presStyleLbl="parChTrans1D2" presStyleIdx="17" presStyleCnt="21"/>
      <dgm:spPr/>
      <dgm:t>
        <a:bodyPr/>
        <a:lstStyle/>
        <a:p>
          <a:endParaRPr lang="en-US"/>
        </a:p>
      </dgm:t>
    </dgm:pt>
    <dgm:pt modelId="{C985E1B7-9859-4866-901C-67CB6A3D6D5A}" type="pres">
      <dgm:prSet presAssocID="{A86CF833-F440-4E22-A9AA-4C564762484F}" presName="childText" presStyleLbl="bgAcc1" presStyleIdx="17" presStyleCnt="21">
        <dgm:presLayoutVars>
          <dgm:bulletEnabled val="1"/>
        </dgm:presLayoutVars>
      </dgm:prSet>
      <dgm:spPr/>
      <dgm:t>
        <a:bodyPr/>
        <a:lstStyle/>
        <a:p>
          <a:endParaRPr lang="en-US"/>
        </a:p>
      </dgm:t>
    </dgm:pt>
    <dgm:pt modelId="{CCFD71F1-82E1-4CEA-9BD1-54767EFFB5CD}" type="pres">
      <dgm:prSet presAssocID="{A71DDF80-E424-4B8B-AA7F-931F5D7BEF15}" presName="Name13" presStyleLbl="parChTrans1D2" presStyleIdx="18" presStyleCnt="21"/>
      <dgm:spPr/>
      <dgm:t>
        <a:bodyPr/>
        <a:lstStyle/>
        <a:p>
          <a:endParaRPr lang="en-US"/>
        </a:p>
      </dgm:t>
    </dgm:pt>
    <dgm:pt modelId="{7C11D317-72B4-4F54-AE32-B11A15DD93FE}" type="pres">
      <dgm:prSet presAssocID="{DF50B3F6-8893-491D-BEC3-419DB40A9EF7}" presName="childText" presStyleLbl="bgAcc1" presStyleIdx="18" presStyleCnt="21">
        <dgm:presLayoutVars>
          <dgm:bulletEnabled val="1"/>
        </dgm:presLayoutVars>
      </dgm:prSet>
      <dgm:spPr/>
      <dgm:t>
        <a:bodyPr/>
        <a:lstStyle/>
        <a:p>
          <a:endParaRPr lang="en-US"/>
        </a:p>
      </dgm:t>
    </dgm:pt>
    <dgm:pt modelId="{37BE6B4D-FE62-44F4-BE4E-EE10DF78E3ED}" type="pres">
      <dgm:prSet presAssocID="{93C28D2E-62D4-4A26-BB8F-CF22F11D5F9B}" presName="Name13" presStyleLbl="parChTrans1D2" presStyleIdx="19" presStyleCnt="21"/>
      <dgm:spPr/>
      <dgm:t>
        <a:bodyPr/>
        <a:lstStyle/>
        <a:p>
          <a:endParaRPr lang="en-US"/>
        </a:p>
      </dgm:t>
    </dgm:pt>
    <dgm:pt modelId="{171A15DA-9C20-4E7F-9C62-0697ABE42BC0}" type="pres">
      <dgm:prSet presAssocID="{5D2A66BC-1D7A-4439-9FCA-7FEC64858A67}" presName="childText" presStyleLbl="bgAcc1" presStyleIdx="19" presStyleCnt="21">
        <dgm:presLayoutVars>
          <dgm:bulletEnabled val="1"/>
        </dgm:presLayoutVars>
      </dgm:prSet>
      <dgm:spPr/>
      <dgm:t>
        <a:bodyPr/>
        <a:lstStyle/>
        <a:p>
          <a:endParaRPr lang="en-US"/>
        </a:p>
      </dgm:t>
    </dgm:pt>
    <dgm:pt modelId="{B845C7E2-5556-49C4-8DE4-F787187CFDF4}" type="pres">
      <dgm:prSet presAssocID="{71014DEB-A362-41D4-A0F4-A8FCB2F8770F}" presName="Name13" presStyleLbl="parChTrans1D2" presStyleIdx="20" presStyleCnt="21"/>
      <dgm:spPr/>
      <dgm:t>
        <a:bodyPr/>
        <a:lstStyle/>
        <a:p>
          <a:endParaRPr lang="en-US"/>
        </a:p>
      </dgm:t>
    </dgm:pt>
    <dgm:pt modelId="{AD9D5F9A-0E23-45F0-B071-85CE547E6FDA}" type="pres">
      <dgm:prSet presAssocID="{A8CACBCC-661A-49F1-8DA0-69E9D50D01D5}" presName="childText" presStyleLbl="bgAcc1" presStyleIdx="20" presStyleCnt="21">
        <dgm:presLayoutVars>
          <dgm:bulletEnabled val="1"/>
        </dgm:presLayoutVars>
      </dgm:prSet>
      <dgm:spPr/>
      <dgm:t>
        <a:bodyPr/>
        <a:lstStyle/>
        <a:p>
          <a:endParaRPr lang="en-US"/>
        </a:p>
      </dgm:t>
    </dgm:pt>
  </dgm:ptLst>
  <dgm:cxnLst>
    <dgm:cxn modelId="{56A70EDD-C5C7-41AA-943D-17CB4A30DC03}" srcId="{27621C6D-55B5-4828-BE48-75CC2C595447}" destId="{1379ECEA-DA63-4076-9D9D-666978DF8133}" srcOrd="1" destOrd="0" parTransId="{B745AE3B-8B29-47A1-9329-4EDB505BF1BA}" sibTransId="{867C4781-08F2-4E08-AA9C-503C92714C08}"/>
    <dgm:cxn modelId="{AE224FF9-5990-445F-BEF6-2E60EA742122}" srcId="{40091FE1-6DC3-4D7A-B802-E6BEC5BC38EE}" destId="{2490C2C3-EE5C-4316-9AA8-1C5B7A614332}" srcOrd="3" destOrd="0" parTransId="{0FEC1960-9082-4396-A3F0-D2A55898F015}" sibTransId="{B56A03D2-9A3B-4959-BDEC-C92A1F82A0C4}"/>
    <dgm:cxn modelId="{6F70F4E3-1B2D-4E68-807C-D616871F9F42}" type="presOf" srcId="{8758F57E-7A7C-41A4-8518-22ED2AC960B0}" destId="{0B1BD9F5-5580-4C59-B089-413D4883A4FE}" srcOrd="0" destOrd="0" presId="urn:microsoft.com/office/officeart/2005/8/layout/hierarchy3"/>
    <dgm:cxn modelId="{E16EE79D-AA1F-4366-B86E-9806D93C67EE}" type="presOf" srcId="{E880D8D2-BD2D-420E-AEFA-6B6ADBB94C28}" destId="{068623DC-7B41-4B77-ACCD-7DE0DB958899}" srcOrd="0" destOrd="0" presId="urn:microsoft.com/office/officeart/2005/8/layout/hierarchy3"/>
    <dgm:cxn modelId="{190FD62B-D64C-4117-AF20-587750B4C34A}" type="presOf" srcId="{5D2A66BC-1D7A-4439-9FCA-7FEC64858A67}" destId="{171A15DA-9C20-4E7F-9C62-0697ABE42BC0}" srcOrd="0" destOrd="0" presId="urn:microsoft.com/office/officeart/2005/8/layout/hierarchy3"/>
    <dgm:cxn modelId="{E61F7F48-858A-48CD-BF73-2AB4F3FB19F2}" srcId="{DCF34F63-D961-42D0-8516-2006CF23C94F}" destId="{5D2A66BC-1D7A-4439-9FCA-7FEC64858A67}" srcOrd="2" destOrd="0" parTransId="{93C28D2E-62D4-4A26-BB8F-CF22F11D5F9B}" sibTransId="{A78C00D8-F0ED-439F-8F95-E470A0DB1894}"/>
    <dgm:cxn modelId="{65843A4F-A48D-43F7-9F5F-D02096B3E942}" srcId="{27621C6D-55B5-4828-BE48-75CC2C595447}" destId="{FBFA7E17-A1FF-4A41-9117-6D5E507ECD73}" srcOrd="0" destOrd="0" parTransId="{56AB5F8E-7140-470D-AE3C-2092CD391D34}" sibTransId="{C584165F-7FA0-4E7C-A212-76FF41E74961}"/>
    <dgm:cxn modelId="{FAD0959E-EF0D-49E9-B299-DADD3BCCBE4F}" srcId="{FDE07854-2D26-4E49-A681-F2D069661ACD}" destId="{A85BDEDF-BEB7-4594-8B76-58A64A352A06}" srcOrd="0" destOrd="0" parTransId="{4AA59A3D-6040-49AF-BC10-D3EC481FBF88}" sibTransId="{5673DE52-104C-49BA-B9AE-B0049F0B6A3B}"/>
    <dgm:cxn modelId="{FBBDD95F-7A6A-4DDB-9CFD-A0E6B5DFB53A}" type="presOf" srcId="{DAC78424-F4EC-4E86-A0A0-0AD58B0D3091}" destId="{10B7285C-982E-48B0-B618-98F8114485FB}" srcOrd="0" destOrd="0" presId="urn:microsoft.com/office/officeart/2005/8/layout/hierarchy3"/>
    <dgm:cxn modelId="{3B425766-E2AC-4007-BA03-AE20336F8DD1}" type="presOf" srcId="{43C14FA2-BCC8-4993-8CEA-85D9AD74878C}" destId="{AFA8E2F5-764C-42DE-A8F4-C3F4B85C49A6}" srcOrd="0" destOrd="0" presId="urn:microsoft.com/office/officeart/2005/8/layout/hierarchy3"/>
    <dgm:cxn modelId="{4484852E-16DA-4C1E-8B37-35E1611896AE}" srcId="{DCF34F63-D961-42D0-8516-2006CF23C94F}" destId="{DF50B3F6-8893-491D-BEC3-419DB40A9EF7}" srcOrd="1" destOrd="0" parTransId="{A71DDF80-E424-4B8B-AA7F-931F5D7BEF15}" sibTransId="{43B01D79-18B7-4134-949A-8F86D5683393}"/>
    <dgm:cxn modelId="{B1940F55-2309-406C-AC71-D5A2B830DC7B}" type="presOf" srcId="{289A17D0-CE87-4B37-8DCB-16CCED3CEB12}" destId="{7E457050-EF6D-4AB3-8742-DE6D868487D8}" srcOrd="0" destOrd="0" presId="urn:microsoft.com/office/officeart/2005/8/layout/hierarchy3"/>
    <dgm:cxn modelId="{5C0E08D6-A272-4E69-B7FC-FE0A7C0F93B5}" srcId="{40091FE1-6DC3-4D7A-B802-E6BEC5BC38EE}" destId="{E880D8D2-BD2D-420E-AEFA-6B6ADBB94C28}" srcOrd="0" destOrd="0" parTransId="{8AB9A6D6-0CC0-4603-9E87-805A19FC630B}" sibTransId="{89A75BF5-C598-4AA9-88AF-96990976CF63}"/>
    <dgm:cxn modelId="{83F745FF-2F8A-4A1C-A3BF-E54BB5DF455D}" type="presOf" srcId="{769F22DA-6FDD-4F14-96D3-4F0B6265AD73}" destId="{F44584F1-33D6-4C59-9FEB-E00C029A86CD}" srcOrd="0" destOrd="0" presId="urn:microsoft.com/office/officeart/2005/8/layout/hierarchy3"/>
    <dgm:cxn modelId="{D56B3A17-6CE9-4424-B3E6-A01EE23AAD46}" type="presOf" srcId="{AC1BC5DC-BBFE-4BE0-AF1D-ED1D23727C91}" destId="{6F3B8E0E-6B2A-47B1-AD48-BF9E47A1AEF4}" srcOrd="0" destOrd="0" presId="urn:microsoft.com/office/officeart/2005/8/layout/hierarchy3"/>
    <dgm:cxn modelId="{0C367244-8495-464D-B033-8980BEA5369F}" type="presOf" srcId="{2490C2C3-EE5C-4316-9AA8-1C5B7A614332}" destId="{C199918B-1210-43DA-9A51-22AFBC5D40E0}" srcOrd="0" destOrd="0" presId="urn:microsoft.com/office/officeart/2005/8/layout/hierarchy3"/>
    <dgm:cxn modelId="{5E890A60-9311-46C0-91DE-69F1CE8B0ED2}" srcId="{40091FE1-6DC3-4D7A-B802-E6BEC5BC38EE}" destId="{9D185C82-7FD6-4FD8-87D5-A5A98AA5B962}" srcOrd="2" destOrd="0" parTransId="{560FDB90-6216-400F-A49C-1DFCD41E3090}" sibTransId="{361180FD-C130-4621-B019-F09D9480F35C}"/>
    <dgm:cxn modelId="{7D8048E8-4B4C-4E90-A3CD-C7BC409F05DE}" srcId="{567747C0-2C6D-4A1C-B4C7-16D6C274E709}" destId="{B967BCCC-6878-4D2C-A87D-1984AC8BEB3E}" srcOrd="0" destOrd="0" parTransId="{DA476439-86B9-4135-8218-9556915537E1}" sibTransId="{0ED788C1-3A21-4462-B64D-6B8542049A66}"/>
    <dgm:cxn modelId="{4A4024CD-084B-4958-81F4-7A21865950B7}" srcId="{FDE07854-2D26-4E49-A681-F2D069661ACD}" destId="{50A5DA7D-3549-483E-8498-7EEAF2D35A8E}" srcOrd="2" destOrd="0" parTransId="{43C14FA2-BCC8-4993-8CEA-85D9AD74878C}" sibTransId="{C5AD3FCF-1630-4B2F-8843-AE6CEF58FEBB}"/>
    <dgm:cxn modelId="{0DEF47E9-604D-4DDE-8A7B-281290F1D194}" type="presOf" srcId="{5F48709B-6B70-4EA3-A27D-4E69B0D78A56}" destId="{F45C76EE-ED1E-40EF-80F0-B5116B17BC9C}" srcOrd="0" destOrd="0" presId="urn:microsoft.com/office/officeart/2005/8/layout/hierarchy3"/>
    <dgm:cxn modelId="{F57B4A35-EEF7-40F5-8A4A-7F956CCB3D73}" type="presOf" srcId="{9D185C82-7FD6-4FD8-87D5-A5A98AA5B962}" destId="{68395549-C022-438E-A5FC-759881E66A65}" srcOrd="0" destOrd="0" presId="urn:microsoft.com/office/officeart/2005/8/layout/hierarchy3"/>
    <dgm:cxn modelId="{E479D2DE-4734-4F94-9DB1-5C22491A03AC}" srcId="{27621C6D-55B5-4828-BE48-75CC2C595447}" destId="{A20BACCA-BF6B-47EE-BD41-21560FF60D56}" srcOrd="3" destOrd="0" parTransId="{2972D252-EB42-4E24-BDE3-F5F6170A5C8E}" sibTransId="{984A2A3D-F5ED-4C37-87E0-C500E2E4C8A5}"/>
    <dgm:cxn modelId="{47B3183D-A454-444E-9B2D-F7C7B2CFFB1D}" type="presOf" srcId="{FDE07854-2D26-4E49-A681-F2D069661ACD}" destId="{4A893823-8308-42A5-9EDA-CF57BFF3B11C}" srcOrd="0" destOrd="0" presId="urn:microsoft.com/office/officeart/2005/8/layout/hierarchy3"/>
    <dgm:cxn modelId="{6EB56A14-663F-46FE-9B74-AD6E5427BEFC}" type="presOf" srcId="{50A5DA7D-3549-483E-8498-7EEAF2D35A8E}" destId="{62CAFC86-A234-4E61-8A29-97D24A9ADF29}" srcOrd="0" destOrd="0" presId="urn:microsoft.com/office/officeart/2005/8/layout/hierarchy3"/>
    <dgm:cxn modelId="{36A7AD5D-CCD5-4E8F-8490-2A4C206DB616}" type="presOf" srcId="{DF50B3F6-8893-491D-BEC3-419DB40A9EF7}" destId="{7C11D317-72B4-4F54-AE32-B11A15DD93FE}" srcOrd="0" destOrd="0" presId="urn:microsoft.com/office/officeart/2005/8/layout/hierarchy3"/>
    <dgm:cxn modelId="{3AB0B66A-81E8-44C5-9310-57D8FED6E0D9}" type="presOf" srcId="{5D8BA155-B328-4DA5-B2C5-F0CA26DDD8B2}" destId="{FAABBE59-F273-415A-B971-8E0D61A50479}" srcOrd="0" destOrd="0" presId="urn:microsoft.com/office/officeart/2005/8/layout/hierarchy3"/>
    <dgm:cxn modelId="{33ACC5A3-70D8-4140-8C75-B50D5BAD98DD}" type="presOf" srcId="{2972D252-EB42-4E24-BDE3-F5F6170A5C8E}" destId="{AE1999DF-74B0-4347-A60F-B05320130C19}" srcOrd="0" destOrd="0" presId="urn:microsoft.com/office/officeart/2005/8/layout/hierarchy3"/>
    <dgm:cxn modelId="{F396A68A-F305-4E3A-9922-51DE01770A76}" srcId="{DCF34F63-D961-42D0-8516-2006CF23C94F}" destId="{A86CF833-F440-4E22-A9AA-4C564762484F}" srcOrd="0" destOrd="0" parTransId="{9463E528-33F9-487A-BC1C-9D322EF8D475}" sibTransId="{E8CCFC2D-FE8F-4400-8AA9-E0F9010F72A6}"/>
    <dgm:cxn modelId="{BC82A6FF-6D7D-414D-B9FE-BF852BBCEA51}" type="presOf" srcId="{283795DD-4271-4979-A6FE-18B7CCE824E3}" destId="{C2073696-3EBE-4442-84D2-4F98F8C6E5E7}" srcOrd="0" destOrd="0" presId="urn:microsoft.com/office/officeart/2005/8/layout/hierarchy3"/>
    <dgm:cxn modelId="{83B403F9-7BDF-4D91-BDBD-0D84C84D0BE5}" srcId="{73213C36-D7A6-4C5C-BC1F-54C2AF00727E}" destId="{FDE07854-2D26-4E49-A681-F2D069661ACD}" srcOrd="1" destOrd="0" parTransId="{56E955CC-6B9D-4CD7-A58D-5E15B7F6A332}" sibTransId="{84D00171-0C64-4B6D-A9AF-EC2EF020B08D}"/>
    <dgm:cxn modelId="{837B059A-ED30-4C0D-9CD0-4849011743C5}" type="presOf" srcId="{FDE07854-2D26-4E49-A681-F2D069661ACD}" destId="{DC877768-C205-4936-8EBE-0DA1385C9A57}" srcOrd="1" destOrd="0" presId="urn:microsoft.com/office/officeart/2005/8/layout/hierarchy3"/>
    <dgm:cxn modelId="{F668501C-ED4F-4DCA-93E0-4945773BBD1E}" srcId="{73213C36-D7A6-4C5C-BC1F-54C2AF00727E}" destId="{DCF34F63-D961-42D0-8516-2006CF23C94F}" srcOrd="4" destOrd="0" parTransId="{0A27F3E7-5986-44F6-B89F-E7BB180DA0B0}" sibTransId="{FB952A2A-A94F-4011-AE93-54619620B413}"/>
    <dgm:cxn modelId="{CB60FCE2-1188-4780-92FF-1A9CB5D19F5F}" type="presOf" srcId="{DCF34F63-D961-42D0-8516-2006CF23C94F}" destId="{A2EB6399-16B4-4759-8267-92A0E2BDEAEC}" srcOrd="0" destOrd="0" presId="urn:microsoft.com/office/officeart/2005/8/layout/hierarchy3"/>
    <dgm:cxn modelId="{78DEBDA1-F9ED-4397-8EDA-8EB3893C98B7}" type="presOf" srcId="{27621C6D-55B5-4828-BE48-75CC2C595447}" destId="{A66BA7C2-C511-4C2B-8E1F-3108125C0ACB}" srcOrd="1" destOrd="0" presId="urn:microsoft.com/office/officeart/2005/8/layout/hierarchy3"/>
    <dgm:cxn modelId="{429258D6-F432-4B6B-B8B1-9FFAF95B4037}" type="presOf" srcId="{A71DDF80-E424-4B8B-AA7F-931F5D7BEF15}" destId="{CCFD71F1-82E1-4CEA-9BD1-54767EFFB5CD}" srcOrd="0" destOrd="0" presId="urn:microsoft.com/office/officeart/2005/8/layout/hierarchy3"/>
    <dgm:cxn modelId="{38491293-0C0F-4B1E-9416-DDAE2C0EE360}" srcId="{567747C0-2C6D-4A1C-B4C7-16D6C274E709}" destId="{283795DD-4271-4979-A6FE-18B7CCE824E3}" srcOrd="4" destOrd="0" parTransId="{5F48709B-6B70-4EA3-A27D-4E69B0D78A56}" sibTransId="{52CDAC19-8471-4EEF-B428-B2BA2AD42A47}"/>
    <dgm:cxn modelId="{D437B16C-67A6-4C55-B0D0-06381ABE9D30}" type="presOf" srcId="{40091FE1-6DC3-4D7A-B802-E6BEC5BC38EE}" destId="{8FFFB79A-F8DB-45C1-A434-5A1B83E2FDED}" srcOrd="1" destOrd="0" presId="urn:microsoft.com/office/officeart/2005/8/layout/hierarchy3"/>
    <dgm:cxn modelId="{52A0406E-229A-4700-9A8D-9106267245D5}" type="presOf" srcId="{567747C0-2C6D-4A1C-B4C7-16D6C274E709}" destId="{32960B1D-DBE6-4ABF-9DAD-115AF1CB5B2C}" srcOrd="1" destOrd="0" presId="urn:microsoft.com/office/officeart/2005/8/layout/hierarchy3"/>
    <dgm:cxn modelId="{95D9A8E0-BB2F-45BF-8876-FD4780078500}" type="presOf" srcId="{560FDB90-6216-400F-A49C-1DFCD41E3090}" destId="{00748567-75AA-4809-9417-F96FEC7C1CC5}" srcOrd="0" destOrd="0" presId="urn:microsoft.com/office/officeart/2005/8/layout/hierarchy3"/>
    <dgm:cxn modelId="{FF15681A-8389-4B62-934A-A13B5D2DD427}" type="presOf" srcId="{5DE8190E-E841-48A9-B42D-A29916CDB645}" destId="{E07D2D71-453C-4E17-9C47-3EE7FC007E94}" srcOrd="0" destOrd="0" presId="urn:microsoft.com/office/officeart/2005/8/layout/hierarchy3"/>
    <dgm:cxn modelId="{47E6C432-6895-4A1F-9817-D4A23A123BE1}" type="presOf" srcId="{4AA59A3D-6040-49AF-BC10-D3EC481FBF88}" destId="{795B6199-976B-4453-89A1-7B91A612489D}" srcOrd="0" destOrd="0" presId="urn:microsoft.com/office/officeart/2005/8/layout/hierarchy3"/>
    <dgm:cxn modelId="{6D373F2C-CBA4-475F-ACB3-C80E89EFED3C}" type="presOf" srcId="{B844F72C-056F-4B56-BFE4-A8C87CDCB3E9}" destId="{4108B71F-9239-4302-93C7-F70DC009CEB0}" srcOrd="0" destOrd="0" presId="urn:microsoft.com/office/officeart/2005/8/layout/hierarchy3"/>
    <dgm:cxn modelId="{D6803FC9-2E28-422F-89FF-DC2680F073BD}" type="presOf" srcId="{DA476439-86B9-4135-8218-9556915537E1}" destId="{AB7261B1-E921-404F-A69B-B677DE2D296B}" srcOrd="0" destOrd="0" presId="urn:microsoft.com/office/officeart/2005/8/layout/hierarchy3"/>
    <dgm:cxn modelId="{8BE59F52-9DD0-4D60-803A-F0FAF4C15F35}" type="presOf" srcId="{40091FE1-6DC3-4D7A-B802-E6BEC5BC38EE}" destId="{38E03597-9FB0-4FD2-959A-D11687650CC3}" srcOrd="0" destOrd="0" presId="urn:microsoft.com/office/officeart/2005/8/layout/hierarchy3"/>
    <dgm:cxn modelId="{215B647C-3D4E-413E-B150-3A1E3EEDF178}" srcId="{567747C0-2C6D-4A1C-B4C7-16D6C274E709}" destId="{5A077663-8BCC-435D-A3A0-3CA8F3706A6E}" srcOrd="3" destOrd="0" parTransId="{8758F57E-7A7C-41A4-8518-22ED2AC960B0}" sibTransId="{2862FDFA-5578-4D8A-8DA7-6CA352259B03}"/>
    <dgm:cxn modelId="{C9934AE9-EEC9-4AD8-AAC8-CC1469C046E8}" srcId="{DCF34F63-D961-42D0-8516-2006CF23C94F}" destId="{A8CACBCC-661A-49F1-8DA0-69E9D50D01D5}" srcOrd="3" destOrd="0" parTransId="{71014DEB-A362-41D4-A0F4-A8FCB2F8770F}" sibTransId="{A1FB67BD-907F-4FF5-9222-65A91576EB2D}"/>
    <dgm:cxn modelId="{0548F48B-D7DF-4EF3-9E0E-8D42EEAD2D54}" type="presOf" srcId="{054EE0FB-5CF3-4A8B-BDFE-D67C3E6B25EB}" destId="{B0C84A34-C9EB-44ED-898D-95E2F64E3CE4}" srcOrd="0" destOrd="0" presId="urn:microsoft.com/office/officeart/2005/8/layout/hierarchy3"/>
    <dgm:cxn modelId="{9F7A3F94-937C-44A6-BBA8-D3B331DAD880}" type="presOf" srcId="{A8CACBCC-661A-49F1-8DA0-69E9D50D01D5}" destId="{AD9D5F9A-0E23-45F0-B071-85CE547E6FDA}" srcOrd="0" destOrd="0" presId="urn:microsoft.com/office/officeart/2005/8/layout/hierarchy3"/>
    <dgm:cxn modelId="{0647FEF6-59AB-4F89-AEE4-5DA596E61794}" type="presOf" srcId="{56AB5F8E-7140-470D-AE3C-2092CD391D34}" destId="{A11C7389-D457-4EEF-A998-AAB81A48A55F}" srcOrd="0" destOrd="0" presId="urn:microsoft.com/office/officeart/2005/8/layout/hierarchy3"/>
    <dgm:cxn modelId="{DBC85CCD-00F9-4059-8B41-62E17CAB8264}" type="presOf" srcId="{FBFA7E17-A1FF-4A41-9117-6D5E507ECD73}" destId="{4196EB0B-A432-44BF-9DCC-2398FE42EF82}" srcOrd="0" destOrd="0" presId="urn:microsoft.com/office/officeart/2005/8/layout/hierarchy3"/>
    <dgm:cxn modelId="{D305B491-65DB-49E5-9537-3537E16D2D7B}" type="presOf" srcId="{1379ECEA-DA63-4076-9D9D-666978DF8133}" destId="{3D7EFB54-A1E0-4835-9531-0C635DFE9D0C}" srcOrd="0" destOrd="0" presId="urn:microsoft.com/office/officeart/2005/8/layout/hierarchy3"/>
    <dgm:cxn modelId="{21C7319C-3925-4A39-A9CE-345CEE5A0824}" type="presOf" srcId="{A20BACCA-BF6B-47EE-BD41-21560FF60D56}" destId="{FB5A9756-9A95-4B49-B7AF-F802855AE91C}" srcOrd="0" destOrd="0" presId="urn:microsoft.com/office/officeart/2005/8/layout/hierarchy3"/>
    <dgm:cxn modelId="{B2BB9E72-4BC8-41EB-9080-3F5932E0B918}" type="presOf" srcId="{71014DEB-A362-41D4-A0F4-A8FCB2F8770F}" destId="{B845C7E2-5556-49C4-8DE4-F787187CFDF4}" srcOrd="0" destOrd="0" presId="urn:microsoft.com/office/officeart/2005/8/layout/hierarchy3"/>
    <dgm:cxn modelId="{3B8636C1-FEB8-4A10-8E02-42A8AC306C4A}" type="presOf" srcId="{5A077663-8BCC-435D-A3A0-3CA8F3706A6E}" destId="{A27B5E92-76C8-4302-AA6E-86236543AF73}" srcOrd="0" destOrd="0" presId="urn:microsoft.com/office/officeart/2005/8/layout/hierarchy3"/>
    <dgm:cxn modelId="{A4EBA14D-162D-4C4A-A551-72B5CCB35B54}" srcId="{73213C36-D7A6-4C5C-BC1F-54C2AF00727E}" destId="{40091FE1-6DC3-4D7A-B802-E6BEC5BC38EE}" srcOrd="2" destOrd="0" parTransId="{930D3810-0755-478B-9D11-ABD476F2D93E}" sibTransId="{09612EB9-0BA6-4502-9EB5-8F709EC3F24B}"/>
    <dgm:cxn modelId="{27A562A5-9001-4F63-9920-C4BC98DEF1AE}" type="presOf" srcId="{B745AE3B-8B29-47A1-9329-4EDB505BF1BA}" destId="{B3D289A5-B1E8-451C-8729-F1A231A0AE9E}" srcOrd="0" destOrd="0" presId="urn:microsoft.com/office/officeart/2005/8/layout/hierarchy3"/>
    <dgm:cxn modelId="{C74FD903-F626-4A36-8DA1-10A8FED785AD}" srcId="{27621C6D-55B5-4828-BE48-75CC2C595447}" destId="{5D8BA155-B328-4DA5-B2C5-F0CA26DDD8B2}" srcOrd="2" destOrd="0" parTransId="{DAC78424-F4EC-4E86-A0A0-0AD58B0D3091}" sibTransId="{290599BB-71A0-4F1C-946F-7FDC9E35FCB5}"/>
    <dgm:cxn modelId="{79A69ED9-A2EA-4870-95F7-08BBB2D5BC9C}" type="presOf" srcId="{DCF34F63-D961-42D0-8516-2006CF23C94F}" destId="{BCC2C86E-19BB-4085-87EF-E65ADA55CD82}" srcOrd="1" destOrd="0" presId="urn:microsoft.com/office/officeart/2005/8/layout/hierarchy3"/>
    <dgm:cxn modelId="{ACA2128C-8833-4614-95C5-D75F0C3E834C}" srcId="{FDE07854-2D26-4E49-A681-F2D069661ACD}" destId="{054EE0FB-5CF3-4A8B-BDFE-D67C3E6B25EB}" srcOrd="1" destOrd="0" parTransId="{769F22DA-6FDD-4F14-96D3-4F0B6265AD73}" sibTransId="{A55F1C71-687E-466F-B8B8-62E2BC92FA66}"/>
    <dgm:cxn modelId="{2FC284A4-8086-4488-A841-02BA9046038B}" type="presOf" srcId="{73213C36-D7A6-4C5C-BC1F-54C2AF00727E}" destId="{06369790-66D2-44CD-BFF3-59DA4723BDC5}" srcOrd="0" destOrd="0" presId="urn:microsoft.com/office/officeart/2005/8/layout/hierarchy3"/>
    <dgm:cxn modelId="{021B24F8-F804-4218-92EC-60358E4DE8B4}" type="presOf" srcId="{9463E528-33F9-487A-BC1C-9D322EF8D475}" destId="{741B91C3-68D3-4346-B9C6-6D7708CD3717}" srcOrd="0" destOrd="0" presId="urn:microsoft.com/office/officeart/2005/8/layout/hierarchy3"/>
    <dgm:cxn modelId="{AB7E535E-3D79-437B-A8B4-C5B8C7D57412}" type="presOf" srcId="{B73D1105-808B-4048-8D10-66A4F97440BD}" destId="{E8BB689C-38B7-4BA4-828D-1A20F163FDC5}" srcOrd="0" destOrd="0" presId="urn:microsoft.com/office/officeart/2005/8/layout/hierarchy3"/>
    <dgm:cxn modelId="{16763DBF-3FA5-4E37-91A3-EF1A67F828B8}" type="presOf" srcId="{B967BCCC-6878-4D2C-A87D-1984AC8BEB3E}" destId="{759B4134-9D0D-45BC-BD3F-5C63C81F7151}" srcOrd="0" destOrd="0" presId="urn:microsoft.com/office/officeart/2005/8/layout/hierarchy3"/>
    <dgm:cxn modelId="{DE167251-9BCA-4343-9AEC-F0A870A68456}" type="presOf" srcId="{E23EAC29-3CC5-4A44-A2EE-A2CD391B306F}" destId="{7B2C6D36-3C77-449E-A70C-4983ACC0A53F}" srcOrd="0" destOrd="0" presId="urn:microsoft.com/office/officeart/2005/8/layout/hierarchy3"/>
    <dgm:cxn modelId="{92C587C8-6D5B-4FCB-A256-F7E333CB08E1}" type="presOf" srcId="{B73C8A06-400E-4C6E-A19B-A1F8D966942F}" destId="{E3BBE4F7-C422-4DA8-830C-4DCAAC99F0C8}" srcOrd="0" destOrd="0" presId="urn:microsoft.com/office/officeart/2005/8/layout/hierarchy3"/>
    <dgm:cxn modelId="{09CC9DDE-8A02-4327-A9A8-500B5C9E7AE3}" srcId="{567747C0-2C6D-4A1C-B4C7-16D6C274E709}" destId="{289A17D0-CE87-4B37-8DCB-16CCED3CEB12}" srcOrd="1" destOrd="0" parTransId="{B844F72C-056F-4B56-BFE4-A8C87CDCB3E9}" sibTransId="{83B50F72-F3E2-4815-943C-F61275CC49DE}"/>
    <dgm:cxn modelId="{866FFAB4-9F24-460A-BC99-B2BE31B5B561}" type="presOf" srcId="{8AB9A6D6-0CC0-4603-9E87-805A19FC630B}" destId="{E1A81092-0C92-4A7A-AB2B-C8B3A6A334D2}" srcOrd="0" destOrd="0" presId="urn:microsoft.com/office/officeart/2005/8/layout/hierarchy3"/>
    <dgm:cxn modelId="{3288610C-4F81-4B3D-88A1-946C3B8769EF}" srcId="{40091FE1-6DC3-4D7A-B802-E6BEC5BC38EE}" destId="{B73C8A06-400E-4C6E-A19B-A1F8D966942F}" srcOrd="1" destOrd="0" parTransId="{5DE8190E-E841-48A9-B42D-A29916CDB645}" sibTransId="{8F6A0B74-30AF-4EE4-9BF2-4F698ED749A9}"/>
    <dgm:cxn modelId="{F387A53D-A6F2-4A1D-94B8-0107BEFAB4A8}" type="presOf" srcId="{27621C6D-55B5-4828-BE48-75CC2C595447}" destId="{6D0FBC27-4F21-4C2A-8A1A-88C9847E5FE1}" srcOrd="0" destOrd="0" presId="urn:microsoft.com/office/officeart/2005/8/layout/hierarchy3"/>
    <dgm:cxn modelId="{796213A6-ADAF-4838-B0B2-0ACF6CCBA712}" type="presOf" srcId="{0FEC1960-9082-4396-A3F0-D2A55898F015}" destId="{F69A0557-A056-46E6-BA5E-4152C614FF31}" srcOrd="0" destOrd="0" presId="urn:microsoft.com/office/officeart/2005/8/layout/hierarchy3"/>
    <dgm:cxn modelId="{1CF3F79B-EBD9-4F70-BB08-9D91A56B66AB}" type="presOf" srcId="{A85BDEDF-BEB7-4594-8B76-58A64A352A06}" destId="{9222FD6D-7471-4C20-8F92-378C4A98185D}" srcOrd="0" destOrd="0" presId="urn:microsoft.com/office/officeart/2005/8/layout/hierarchy3"/>
    <dgm:cxn modelId="{1CCF80C2-148C-427B-B23D-218A2DC277C6}" type="presOf" srcId="{A86CF833-F440-4E22-A9AA-4C564762484F}" destId="{C985E1B7-9859-4866-901C-67CB6A3D6D5A}" srcOrd="0" destOrd="0" presId="urn:microsoft.com/office/officeart/2005/8/layout/hierarchy3"/>
    <dgm:cxn modelId="{83D34D44-0ADA-484E-A5AD-FA5ED64A04E1}" srcId="{567747C0-2C6D-4A1C-B4C7-16D6C274E709}" destId="{B454607F-823C-44E4-91D7-931471E5A826}" srcOrd="2" destOrd="0" parTransId="{E23EAC29-3CC5-4A44-A2EE-A2CD391B306F}" sibTransId="{880332FF-FFD3-4FC7-89AD-37C4F0E2BD27}"/>
    <dgm:cxn modelId="{14D86FA8-2003-4DFF-B186-0C1FCFEC8250}" srcId="{73213C36-D7A6-4C5C-BC1F-54C2AF00727E}" destId="{27621C6D-55B5-4828-BE48-75CC2C595447}" srcOrd="0" destOrd="0" parTransId="{0EDA920A-BEDD-4C8B-980D-64C1F5181BA1}" sibTransId="{D77071D3-EB13-477A-92ED-BF87CD2371EA}"/>
    <dgm:cxn modelId="{51DE21DA-92FB-4B43-B8C5-01B9860C48EA}" type="presOf" srcId="{567747C0-2C6D-4A1C-B4C7-16D6C274E709}" destId="{E796DB2F-D886-40FA-BFAB-4B32D7AE319E}" srcOrd="0" destOrd="0" presId="urn:microsoft.com/office/officeart/2005/8/layout/hierarchy3"/>
    <dgm:cxn modelId="{EB1E2DDE-5369-4520-9680-AC8D0126756E}" srcId="{73213C36-D7A6-4C5C-BC1F-54C2AF00727E}" destId="{567747C0-2C6D-4A1C-B4C7-16D6C274E709}" srcOrd="3" destOrd="0" parTransId="{F3AD895F-F233-4628-8867-AF87F20A1FAE}" sibTransId="{71FD46C7-1230-4CA4-AF3B-DAF62742E0D6}"/>
    <dgm:cxn modelId="{98989758-DC42-44BB-A9A2-E4F9A863E2E2}" type="presOf" srcId="{93C28D2E-62D4-4A26-BB8F-CF22F11D5F9B}" destId="{37BE6B4D-FE62-44F4-BE4E-EE10DF78E3ED}" srcOrd="0" destOrd="0" presId="urn:microsoft.com/office/officeart/2005/8/layout/hierarchy3"/>
    <dgm:cxn modelId="{9A07176E-0334-42AE-9D28-0A35A970543E}" srcId="{27621C6D-55B5-4828-BE48-75CC2C595447}" destId="{B73D1105-808B-4048-8D10-66A4F97440BD}" srcOrd="4" destOrd="0" parTransId="{AC1BC5DC-BBFE-4BE0-AF1D-ED1D23727C91}" sibTransId="{751900DA-CB46-48B7-8953-9C3A9BF86D61}"/>
    <dgm:cxn modelId="{625C8500-83FA-44CD-B431-859C8776511D}" type="presOf" srcId="{B454607F-823C-44E4-91D7-931471E5A826}" destId="{A8580F43-A913-45B4-94FE-87C994C210AF}" srcOrd="0" destOrd="0" presId="urn:microsoft.com/office/officeart/2005/8/layout/hierarchy3"/>
    <dgm:cxn modelId="{18267DF5-9B44-42D0-AFB4-824E8E7E506E}" type="presParOf" srcId="{06369790-66D2-44CD-BFF3-59DA4723BDC5}" destId="{F7C4C9CA-15F0-4242-B5B7-52F596CEAE1F}" srcOrd="0" destOrd="0" presId="urn:microsoft.com/office/officeart/2005/8/layout/hierarchy3"/>
    <dgm:cxn modelId="{23A5AFF5-D257-45AF-884F-C038D412A163}" type="presParOf" srcId="{F7C4C9CA-15F0-4242-B5B7-52F596CEAE1F}" destId="{02D6B0BB-38EB-4412-8388-4586621A6835}" srcOrd="0" destOrd="0" presId="urn:microsoft.com/office/officeart/2005/8/layout/hierarchy3"/>
    <dgm:cxn modelId="{8441A6AE-A3ED-4103-B945-D5DB8B321BC4}" type="presParOf" srcId="{02D6B0BB-38EB-4412-8388-4586621A6835}" destId="{6D0FBC27-4F21-4C2A-8A1A-88C9847E5FE1}" srcOrd="0" destOrd="0" presId="urn:microsoft.com/office/officeart/2005/8/layout/hierarchy3"/>
    <dgm:cxn modelId="{45AC1659-963B-4415-9822-3707F1E96754}" type="presParOf" srcId="{02D6B0BB-38EB-4412-8388-4586621A6835}" destId="{A66BA7C2-C511-4C2B-8E1F-3108125C0ACB}" srcOrd="1" destOrd="0" presId="urn:microsoft.com/office/officeart/2005/8/layout/hierarchy3"/>
    <dgm:cxn modelId="{A0FB8E3D-4DCA-4D6D-AF63-1CFD725CA45C}" type="presParOf" srcId="{F7C4C9CA-15F0-4242-B5B7-52F596CEAE1F}" destId="{B49FBC50-804A-4153-99AF-3485B685CEAC}" srcOrd="1" destOrd="0" presId="urn:microsoft.com/office/officeart/2005/8/layout/hierarchy3"/>
    <dgm:cxn modelId="{438DFE60-6A14-441D-A601-18300A360347}" type="presParOf" srcId="{B49FBC50-804A-4153-99AF-3485B685CEAC}" destId="{A11C7389-D457-4EEF-A998-AAB81A48A55F}" srcOrd="0" destOrd="0" presId="urn:microsoft.com/office/officeart/2005/8/layout/hierarchy3"/>
    <dgm:cxn modelId="{74D36F17-4771-448A-BA26-5E941704C213}" type="presParOf" srcId="{B49FBC50-804A-4153-99AF-3485B685CEAC}" destId="{4196EB0B-A432-44BF-9DCC-2398FE42EF82}" srcOrd="1" destOrd="0" presId="urn:microsoft.com/office/officeart/2005/8/layout/hierarchy3"/>
    <dgm:cxn modelId="{74CAC799-4D29-4FF7-BAA7-A75FAB538511}" type="presParOf" srcId="{B49FBC50-804A-4153-99AF-3485B685CEAC}" destId="{B3D289A5-B1E8-451C-8729-F1A231A0AE9E}" srcOrd="2" destOrd="0" presId="urn:microsoft.com/office/officeart/2005/8/layout/hierarchy3"/>
    <dgm:cxn modelId="{4659E486-2929-4753-83DA-823988639E45}" type="presParOf" srcId="{B49FBC50-804A-4153-99AF-3485B685CEAC}" destId="{3D7EFB54-A1E0-4835-9531-0C635DFE9D0C}" srcOrd="3" destOrd="0" presId="urn:microsoft.com/office/officeart/2005/8/layout/hierarchy3"/>
    <dgm:cxn modelId="{71E397F1-AE3D-44FE-B1F8-ADBEE8CF738F}" type="presParOf" srcId="{B49FBC50-804A-4153-99AF-3485B685CEAC}" destId="{10B7285C-982E-48B0-B618-98F8114485FB}" srcOrd="4" destOrd="0" presId="urn:microsoft.com/office/officeart/2005/8/layout/hierarchy3"/>
    <dgm:cxn modelId="{C1A9FA55-EC5F-4F08-A96D-F89CF98A8B94}" type="presParOf" srcId="{B49FBC50-804A-4153-99AF-3485B685CEAC}" destId="{FAABBE59-F273-415A-B971-8E0D61A50479}" srcOrd="5" destOrd="0" presId="urn:microsoft.com/office/officeart/2005/8/layout/hierarchy3"/>
    <dgm:cxn modelId="{7350F75C-7F1D-4EAA-9D41-54582310B93A}" type="presParOf" srcId="{B49FBC50-804A-4153-99AF-3485B685CEAC}" destId="{AE1999DF-74B0-4347-A60F-B05320130C19}" srcOrd="6" destOrd="0" presId="urn:microsoft.com/office/officeart/2005/8/layout/hierarchy3"/>
    <dgm:cxn modelId="{7FE58583-946F-443E-BC23-3109F525068C}" type="presParOf" srcId="{B49FBC50-804A-4153-99AF-3485B685CEAC}" destId="{FB5A9756-9A95-4B49-B7AF-F802855AE91C}" srcOrd="7" destOrd="0" presId="urn:microsoft.com/office/officeart/2005/8/layout/hierarchy3"/>
    <dgm:cxn modelId="{3C53537A-01C2-4801-98FD-E358EB249DCC}" type="presParOf" srcId="{B49FBC50-804A-4153-99AF-3485B685CEAC}" destId="{6F3B8E0E-6B2A-47B1-AD48-BF9E47A1AEF4}" srcOrd="8" destOrd="0" presId="urn:microsoft.com/office/officeart/2005/8/layout/hierarchy3"/>
    <dgm:cxn modelId="{B2464EE4-6A3D-4D57-84CF-47510A9C4A80}" type="presParOf" srcId="{B49FBC50-804A-4153-99AF-3485B685CEAC}" destId="{E8BB689C-38B7-4BA4-828D-1A20F163FDC5}" srcOrd="9" destOrd="0" presId="urn:microsoft.com/office/officeart/2005/8/layout/hierarchy3"/>
    <dgm:cxn modelId="{9B41BDDF-220B-4225-A686-FB3BCB75BF8F}" type="presParOf" srcId="{06369790-66D2-44CD-BFF3-59DA4723BDC5}" destId="{74BAA387-E98D-43BE-91C3-D18F05FBA8F0}" srcOrd="1" destOrd="0" presId="urn:microsoft.com/office/officeart/2005/8/layout/hierarchy3"/>
    <dgm:cxn modelId="{C790671C-7362-470A-859F-DEB781F46DB0}" type="presParOf" srcId="{74BAA387-E98D-43BE-91C3-D18F05FBA8F0}" destId="{C3223A2C-D34B-4384-BD03-14526C1A6B81}" srcOrd="0" destOrd="0" presId="urn:microsoft.com/office/officeart/2005/8/layout/hierarchy3"/>
    <dgm:cxn modelId="{5171FB89-14F9-4A60-906A-6AC706B33A0B}" type="presParOf" srcId="{C3223A2C-D34B-4384-BD03-14526C1A6B81}" destId="{4A893823-8308-42A5-9EDA-CF57BFF3B11C}" srcOrd="0" destOrd="0" presId="urn:microsoft.com/office/officeart/2005/8/layout/hierarchy3"/>
    <dgm:cxn modelId="{2478876E-A452-4BD4-BFB8-3DA447462E23}" type="presParOf" srcId="{C3223A2C-D34B-4384-BD03-14526C1A6B81}" destId="{DC877768-C205-4936-8EBE-0DA1385C9A57}" srcOrd="1" destOrd="0" presId="urn:microsoft.com/office/officeart/2005/8/layout/hierarchy3"/>
    <dgm:cxn modelId="{3E0AAC3F-5C3B-49B6-8F7E-AD133376006A}" type="presParOf" srcId="{74BAA387-E98D-43BE-91C3-D18F05FBA8F0}" destId="{8FE3D3F8-6566-4BD7-95BE-2A70C8C27700}" srcOrd="1" destOrd="0" presId="urn:microsoft.com/office/officeart/2005/8/layout/hierarchy3"/>
    <dgm:cxn modelId="{72CAEBF3-7668-4925-B3AE-526334F2FD87}" type="presParOf" srcId="{8FE3D3F8-6566-4BD7-95BE-2A70C8C27700}" destId="{795B6199-976B-4453-89A1-7B91A612489D}" srcOrd="0" destOrd="0" presId="urn:microsoft.com/office/officeart/2005/8/layout/hierarchy3"/>
    <dgm:cxn modelId="{2BE9E7D3-88AC-4DEB-A5D0-069D92CF0D1C}" type="presParOf" srcId="{8FE3D3F8-6566-4BD7-95BE-2A70C8C27700}" destId="{9222FD6D-7471-4C20-8F92-378C4A98185D}" srcOrd="1" destOrd="0" presId="urn:microsoft.com/office/officeart/2005/8/layout/hierarchy3"/>
    <dgm:cxn modelId="{24F2D0E6-A1B5-4DF8-9CB0-D994FE00D455}" type="presParOf" srcId="{8FE3D3F8-6566-4BD7-95BE-2A70C8C27700}" destId="{F44584F1-33D6-4C59-9FEB-E00C029A86CD}" srcOrd="2" destOrd="0" presId="urn:microsoft.com/office/officeart/2005/8/layout/hierarchy3"/>
    <dgm:cxn modelId="{AB9B60A1-1445-43E5-83E7-08F31097407E}" type="presParOf" srcId="{8FE3D3F8-6566-4BD7-95BE-2A70C8C27700}" destId="{B0C84A34-C9EB-44ED-898D-95E2F64E3CE4}" srcOrd="3" destOrd="0" presId="urn:microsoft.com/office/officeart/2005/8/layout/hierarchy3"/>
    <dgm:cxn modelId="{BD87DF8F-860E-4068-BA93-F6A73ECC70D6}" type="presParOf" srcId="{8FE3D3F8-6566-4BD7-95BE-2A70C8C27700}" destId="{AFA8E2F5-764C-42DE-A8F4-C3F4B85C49A6}" srcOrd="4" destOrd="0" presId="urn:microsoft.com/office/officeart/2005/8/layout/hierarchy3"/>
    <dgm:cxn modelId="{874356A4-96FA-41AC-A49E-887AE725F61B}" type="presParOf" srcId="{8FE3D3F8-6566-4BD7-95BE-2A70C8C27700}" destId="{62CAFC86-A234-4E61-8A29-97D24A9ADF29}" srcOrd="5" destOrd="0" presId="urn:microsoft.com/office/officeart/2005/8/layout/hierarchy3"/>
    <dgm:cxn modelId="{320D1F21-08ED-40E0-AD22-AE8885C71D46}" type="presParOf" srcId="{06369790-66D2-44CD-BFF3-59DA4723BDC5}" destId="{C050D9D6-EFE5-467F-8726-F1E96EF66D21}" srcOrd="2" destOrd="0" presId="urn:microsoft.com/office/officeart/2005/8/layout/hierarchy3"/>
    <dgm:cxn modelId="{498B2A11-0E1A-4BB0-A862-90E4E0323AC5}" type="presParOf" srcId="{C050D9D6-EFE5-467F-8726-F1E96EF66D21}" destId="{BD9C12C8-EAF8-478E-B439-BB979A229B34}" srcOrd="0" destOrd="0" presId="urn:microsoft.com/office/officeart/2005/8/layout/hierarchy3"/>
    <dgm:cxn modelId="{2B6A4CEB-C705-4D99-A29C-0C7621DEE325}" type="presParOf" srcId="{BD9C12C8-EAF8-478E-B439-BB979A229B34}" destId="{38E03597-9FB0-4FD2-959A-D11687650CC3}" srcOrd="0" destOrd="0" presId="urn:microsoft.com/office/officeart/2005/8/layout/hierarchy3"/>
    <dgm:cxn modelId="{3070B692-F107-492A-A7B1-F5DEF8389599}" type="presParOf" srcId="{BD9C12C8-EAF8-478E-B439-BB979A229B34}" destId="{8FFFB79A-F8DB-45C1-A434-5A1B83E2FDED}" srcOrd="1" destOrd="0" presId="urn:microsoft.com/office/officeart/2005/8/layout/hierarchy3"/>
    <dgm:cxn modelId="{42127B52-0E78-45DE-BB7E-080FB4D7B1B2}" type="presParOf" srcId="{C050D9D6-EFE5-467F-8726-F1E96EF66D21}" destId="{EB39A52D-66A9-48D2-B43E-77505E307239}" srcOrd="1" destOrd="0" presId="urn:microsoft.com/office/officeart/2005/8/layout/hierarchy3"/>
    <dgm:cxn modelId="{FE68740D-5EAA-46F8-B326-5CEC507B903D}" type="presParOf" srcId="{EB39A52D-66A9-48D2-B43E-77505E307239}" destId="{E1A81092-0C92-4A7A-AB2B-C8B3A6A334D2}" srcOrd="0" destOrd="0" presId="urn:microsoft.com/office/officeart/2005/8/layout/hierarchy3"/>
    <dgm:cxn modelId="{1D0D53A8-FC52-4531-8CD7-3B9714130FBB}" type="presParOf" srcId="{EB39A52D-66A9-48D2-B43E-77505E307239}" destId="{068623DC-7B41-4B77-ACCD-7DE0DB958899}" srcOrd="1" destOrd="0" presId="urn:microsoft.com/office/officeart/2005/8/layout/hierarchy3"/>
    <dgm:cxn modelId="{C506187C-BD97-46C5-A7E9-A12371FCCBEE}" type="presParOf" srcId="{EB39A52D-66A9-48D2-B43E-77505E307239}" destId="{E07D2D71-453C-4E17-9C47-3EE7FC007E94}" srcOrd="2" destOrd="0" presId="urn:microsoft.com/office/officeart/2005/8/layout/hierarchy3"/>
    <dgm:cxn modelId="{84ED87B9-B9A5-4E58-B68E-792FBB8C2E51}" type="presParOf" srcId="{EB39A52D-66A9-48D2-B43E-77505E307239}" destId="{E3BBE4F7-C422-4DA8-830C-4DCAAC99F0C8}" srcOrd="3" destOrd="0" presId="urn:microsoft.com/office/officeart/2005/8/layout/hierarchy3"/>
    <dgm:cxn modelId="{77309839-94C4-4048-9126-B2DEC55016FF}" type="presParOf" srcId="{EB39A52D-66A9-48D2-B43E-77505E307239}" destId="{00748567-75AA-4809-9417-F96FEC7C1CC5}" srcOrd="4" destOrd="0" presId="urn:microsoft.com/office/officeart/2005/8/layout/hierarchy3"/>
    <dgm:cxn modelId="{6BD3FD24-B9C6-46B4-B0EF-A0C4AF5AAAC1}" type="presParOf" srcId="{EB39A52D-66A9-48D2-B43E-77505E307239}" destId="{68395549-C022-438E-A5FC-759881E66A65}" srcOrd="5" destOrd="0" presId="urn:microsoft.com/office/officeart/2005/8/layout/hierarchy3"/>
    <dgm:cxn modelId="{0CCA9112-1FDC-473F-B083-70677A72C29B}" type="presParOf" srcId="{EB39A52D-66A9-48D2-B43E-77505E307239}" destId="{F69A0557-A056-46E6-BA5E-4152C614FF31}" srcOrd="6" destOrd="0" presId="urn:microsoft.com/office/officeart/2005/8/layout/hierarchy3"/>
    <dgm:cxn modelId="{AC9E82D3-78DA-4B69-8E74-3174E00ED86E}" type="presParOf" srcId="{EB39A52D-66A9-48D2-B43E-77505E307239}" destId="{C199918B-1210-43DA-9A51-22AFBC5D40E0}" srcOrd="7" destOrd="0" presId="urn:microsoft.com/office/officeart/2005/8/layout/hierarchy3"/>
    <dgm:cxn modelId="{8F6111B5-9493-4BB4-8292-AA33977F44EC}" type="presParOf" srcId="{06369790-66D2-44CD-BFF3-59DA4723BDC5}" destId="{1B606164-BCDA-4ECE-9D40-153314709229}" srcOrd="3" destOrd="0" presId="urn:microsoft.com/office/officeart/2005/8/layout/hierarchy3"/>
    <dgm:cxn modelId="{74257889-BAD1-437C-A159-149E1638ADB9}" type="presParOf" srcId="{1B606164-BCDA-4ECE-9D40-153314709229}" destId="{D5ABE945-59A5-4D9A-A603-85EFA7674412}" srcOrd="0" destOrd="0" presId="urn:microsoft.com/office/officeart/2005/8/layout/hierarchy3"/>
    <dgm:cxn modelId="{8B3AC4D1-37BB-44B7-B3F0-1103369F2E5B}" type="presParOf" srcId="{D5ABE945-59A5-4D9A-A603-85EFA7674412}" destId="{E796DB2F-D886-40FA-BFAB-4B32D7AE319E}" srcOrd="0" destOrd="0" presId="urn:microsoft.com/office/officeart/2005/8/layout/hierarchy3"/>
    <dgm:cxn modelId="{8D618E4D-77F3-4EC7-9E7C-B60D635E6ADE}" type="presParOf" srcId="{D5ABE945-59A5-4D9A-A603-85EFA7674412}" destId="{32960B1D-DBE6-4ABF-9DAD-115AF1CB5B2C}" srcOrd="1" destOrd="0" presId="urn:microsoft.com/office/officeart/2005/8/layout/hierarchy3"/>
    <dgm:cxn modelId="{117CED8F-4ED7-4707-B0B6-3A7FB99ED938}" type="presParOf" srcId="{1B606164-BCDA-4ECE-9D40-153314709229}" destId="{678BC03C-7D43-4FD8-84F0-139D812D4AA4}" srcOrd="1" destOrd="0" presId="urn:microsoft.com/office/officeart/2005/8/layout/hierarchy3"/>
    <dgm:cxn modelId="{0E92E841-E37F-45B0-ABAB-4366026774CF}" type="presParOf" srcId="{678BC03C-7D43-4FD8-84F0-139D812D4AA4}" destId="{AB7261B1-E921-404F-A69B-B677DE2D296B}" srcOrd="0" destOrd="0" presId="urn:microsoft.com/office/officeart/2005/8/layout/hierarchy3"/>
    <dgm:cxn modelId="{FC79BFE5-285D-47EA-AE29-BA44C1DDAB29}" type="presParOf" srcId="{678BC03C-7D43-4FD8-84F0-139D812D4AA4}" destId="{759B4134-9D0D-45BC-BD3F-5C63C81F7151}" srcOrd="1" destOrd="0" presId="urn:microsoft.com/office/officeart/2005/8/layout/hierarchy3"/>
    <dgm:cxn modelId="{8B74278C-4365-4D6E-BB54-EFD2A3A70D87}" type="presParOf" srcId="{678BC03C-7D43-4FD8-84F0-139D812D4AA4}" destId="{4108B71F-9239-4302-93C7-F70DC009CEB0}" srcOrd="2" destOrd="0" presId="urn:microsoft.com/office/officeart/2005/8/layout/hierarchy3"/>
    <dgm:cxn modelId="{13D5022D-B59C-40E8-95BF-DE339EC2D84C}" type="presParOf" srcId="{678BC03C-7D43-4FD8-84F0-139D812D4AA4}" destId="{7E457050-EF6D-4AB3-8742-DE6D868487D8}" srcOrd="3" destOrd="0" presId="urn:microsoft.com/office/officeart/2005/8/layout/hierarchy3"/>
    <dgm:cxn modelId="{56EC68BC-AFEC-409C-AA0A-1E0FC69A9FDE}" type="presParOf" srcId="{678BC03C-7D43-4FD8-84F0-139D812D4AA4}" destId="{7B2C6D36-3C77-449E-A70C-4983ACC0A53F}" srcOrd="4" destOrd="0" presId="urn:microsoft.com/office/officeart/2005/8/layout/hierarchy3"/>
    <dgm:cxn modelId="{282B033E-4B04-4B8C-B4FE-D139EC1580A9}" type="presParOf" srcId="{678BC03C-7D43-4FD8-84F0-139D812D4AA4}" destId="{A8580F43-A913-45B4-94FE-87C994C210AF}" srcOrd="5" destOrd="0" presId="urn:microsoft.com/office/officeart/2005/8/layout/hierarchy3"/>
    <dgm:cxn modelId="{9266B830-DE35-4CFD-88EE-713353550EAB}" type="presParOf" srcId="{678BC03C-7D43-4FD8-84F0-139D812D4AA4}" destId="{0B1BD9F5-5580-4C59-B089-413D4883A4FE}" srcOrd="6" destOrd="0" presId="urn:microsoft.com/office/officeart/2005/8/layout/hierarchy3"/>
    <dgm:cxn modelId="{B7D1A22A-70E2-4C70-B05F-94F4CCBF8BCA}" type="presParOf" srcId="{678BC03C-7D43-4FD8-84F0-139D812D4AA4}" destId="{A27B5E92-76C8-4302-AA6E-86236543AF73}" srcOrd="7" destOrd="0" presId="urn:microsoft.com/office/officeart/2005/8/layout/hierarchy3"/>
    <dgm:cxn modelId="{7AD42DDE-3D90-43E1-B562-50F1CEC678ED}" type="presParOf" srcId="{678BC03C-7D43-4FD8-84F0-139D812D4AA4}" destId="{F45C76EE-ED1E-40EF-80F0-B5116B17BC9C}" srcOrd="8" destOrd="0" presId="urn:microsoft.com/office/officeart/2005/8/layout/hierarchy3"/>
    <dgm:cxn modelId="{A7F47394-7D9A-4990-8F27-10F9BF0F206F}" type="presParOf" srcId="{678BC03C-7D43-4FD8-84F0-139D812D4AA4}" destId="{C2073696-3EBE-4442-84D2-4F98F8C6E5E7}" srcOrd="9" destOrd="0" presId="urn:microsoft.com/office/officeart/2005/8/layout/hierarchy3"/>
    <dgm:cxn modelId="{6AB87308-750C-495E-B67D-8FE437982F26}" type="presParOf" srcId="{06369790-66D2-44CD-BFF3-59DA4723BDC5}" destId="{EB916FB8-042B-4792-83CD-19622F7B1000}" srcOrd="4" destOrd="0" presId="urn:microsoft.com/office/officeart/2005/8/layout/hierarchy3"/>
    <dgm:cxn modelId="{C8F8EB46-F096-4D40-A47E-69D8B90D3E5C}" type="presParOf" srcId="{EB916FB8-042B-4792-83CD-19622F7B1000}" destId="{A3BE3537-C8CF-4817-98DE-4027D8F14C5A}" srcOrd="0" destOrd="0" presId="urn:microsoft.com/office/officeart/2005/8/layout/hierarchy3"/>
    <dgm:cxn modelId="{FB275589-8C62-4E60-803C-107A45981DC4}" type="presParOf" srcId="{A3BE3537-C8CF-4817-98DE-4027D8F14C5A}" destId="{A2EB6399-16B4-4759-8267-92A0E2BDEAEC}" srcOrd="0" destOrd="0" presId="urn:microsoft.com/office/officeart/2005/8/layout/hierarchy3"/>
    <dgm:cxn modelId="{88298852-5AE9-4619-A451-EE34F56EA47F}" type="presParOf" srcId="{A3BE3537-C8CF-4817-98DE-4027D8F14C5A}" destId="{BCC2C86E-19BB-4085-87EF-E65ADA55CD82}" srcOrd="1" destOrd="0" presId="urn:microsoft.com/office/officeart/2005/8/layout/hierarchy3"/>
    <dgm:cxn modelId="{FE5CB1B5-258D-4C62-BFBA-AF93453FBBA9}" type="presParOf" srcId="{EB916FB8-042B-4792-83CD-19622F7B1000}" destId="{F3F48553-817A-4FF8-A6B9-EBA44CAE5B20}" srcOrd="1" destOrd="0" presId="urn:microsoft.com/office/officeart/2005/8/layout/hierarchy3"/>
    <dgm:cxn modelId="{0F2878E1-61B0-487A-9420-F944D37E9E3F}" type="presParOf" srcId="{F3F48553-817A-4FF8-A6B9-EBA44CAE5B20}" destId="{741B91C3-68D3-4346-B9C6-6D7708CD3717}" srcOrd="0" destOrd="0" presId="urn:microsoft.com/office/officeart/2005/8/layout/hierarchy3"/>
    <dgm:cxn modelId="{08050752-3CF3-4E91-B2C9-970A5D1292BB}" type="presParOf" srcId="{F3F48553-817A-4FF8-A6B9-EBA44CAE5B20}" destId="{C985E1B7-9859-4866-901C-67CB6A3D6D5A}" srcOrd="1" destOrd="0" presId="urn:microsoft.com/office/officeart/2005/8/layout/hierarchy3"/>
    <dgm:cxn modelId="{9984EA97-2A99-4B4F-B0C3-29B175AE2EDA}" type="presParOf" srcId="{F3F48553-817A-4FF8-A6B9-EBA44CAE5B20}" destId="{CCFD71F1-82E1-4CEA-9BD1-54767EFFB5CD}" srcOrd="2" destOrd="0" presId="urn:microsoft.com/office/officeart/2005/8/layout/hierarchy3"/>
    <dgm:cxn modelId="{D5FBD20B-E77D-4E84-B08A-AE1BAE5B317A}" type="presParOf" srcId="{F3F48553-817A-4FF8-A6B9-EBA44CAE5B20}" destId="{7C11D317-72B4-4F54-AE32-B11A15DD93FE}" srcOrd="3" destOrd="0" presId="urn:microsoft.com/office/officeart/2005/8/layout/hierarchy3"/>
    <dgm:cxn modelId="{F4FB80B8-8DBA-4EDC-AE9B-AAD827870296}" type="presParOf" srcId="{F3F48553-817A-4FF8-A6B9-EBA44CAE5B20}" destId="{37BE6B4D-FE62-44F4-BE4E-EE10DF78E3ED}" srcOrd="4" destOrd="0" presId="urn:microsoft.com/office/officeart/2005/8/layout/hierarchy3"/>
    <dgm:cxn modelId="{E181D731-7CFC-4D45-9829-82D7147ED3DB}" type="presParOf" srcId="{F3F48553-817A-4FF8-A6B9-EBA44CAE5B20}" destId="{171A15DA-9C20-4E7F-9C62-0697ABE42BC0}" srcOrd="5" destOrd="0" presId="urn:microsoft.com/office/officeart/2005/8/layout/hierarchy3"/>
    <dgm:cxn modelId="{C9BA8A8A-F606-4D51-8828-A175C00903BB}" type="presParOf" srcId="{F3F48553-817A-4FF8-A6B9-EBA44CAE5B20}" destId="{B845C7E2-5556-49C4-8DE4-F787187CFDF4}" srcOrd="6" destOrd="0" presId="urn:microsoft.com/office/officeart/2005/8/layout/hierarchy3"/>
    <dgm:cxn modelId="{AFAAF08E-C135-4CFC-A79F-771F9D42BCD5}" type="presParOf" srcId="{F3F48553-817A-4FF8-A6B9-EBA44CAE5B20}" destId="{AD9D5F9A-0E23-45F0-B071-85CE547E6FDA}"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1D113-33AC-4790-A0DC-F2737EB31839}">
      <dsp:nvSpPr>
        <dsp:cNvPr id="0" name=""/>
        <dsp:cNvSpPr/>
      </dsp:nvSpPr>
      <dsp:spPr>
        <a:xfrm>
          <a:off x="0" y="824435"/>
          <a:ext cx="2099429" cy="375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t>Traditional</a:t>
          </a:r>
          <a:endParaRPr lang="en-US" sz="2000" kern="1200" dirty="0"/>
        </a:p>
      </dsp:txBody>
      <dsp:txXfrm>
        <a:off x="0" y="824435"/>
        <a:ext cx="2099429" cy="375016"/>
      </dsp:txXfrm>
    </dsp:sp>
    <dsp:sp modelId="{3BFFBD60-41BD-4860-92FB-03F74B0A8110}">
      <dsp:nvSpPr>
        <dsp:cNvPr id="0" name=""/>
        <dsp:cNvSpPr/>
      </dsp:nvSpPr>
      <dsp:spPr>
        <a:xfrm>
          <a:off x="2099429" y="4087"/>
          <a:ext cx="419885" cy="2015713"/>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06BE89-D654-41D7-B743-16E08895F409}">
      <dsp:nvSpPr>
        <dsp:cNvPr id="0" name=""/>
        <dsp:cNvSpPr/>
      </dsp:nvSpPr>
      <dsp:spPr>
        <a:xfrm>
          <a:off x="2687269" y="4087"/>
          <a:ext cx="5710447" cy="2015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One hot encoding</a:t>
          </a:r>
          <a:endParaRPr lang="en-US" sz="2000" kern="1200" dirty="0"/>
        </a:p>
        <a:p>
          <a:pPr marL="228600" lvl="1" indent="-228600" algn="l" defTabSz="889000">
            <a:lnSpc>
              <a:spcPct val="90000"/>
            </a:lnSpc>
            <a:spcBef>
              <a:spcPct val="0"/>
            </a:spcBef>
            <a:spcAft>
              <a:spcPct val="15000"/>
            </a:spcAft>
            <a:buChar char="••"/>
          </a:pPr>
          <a:r>
            <a:rPr lang="en-US" sz="2000" kern="1200" dirty="0" smtClean="0"/>
            <a:t>Count / frequency encoding</a:t>
          </a:r>
          <a:endParaRPr lang="en-US" sz="2000" kern="1200" dirty="0"/>
        </a:p>
        <a:p>
          <a:pPr marL="228600" lvl="1" indent="-228600" algn="l" defTabSz="889000">
            <a:lnSpc>
              <a:spcPct val="90000"/>
            </a:lnSpc>
            <a:spcBef>
              <a:spcPct val="0"/>
            </a:spcBef>
            <a:spcAft>
              <a:spcPct val="15000"/>
            </a:spcAft>
            <a:buChar char="••"/>
          </a:pPr>
          <a:r>
            <a:rPr lang="en-US" sz="2000" kern="1200" dirty="0" smtClean="0"/>
            <a:t>Label Encoding</a:t>
          </a:r>
          <a:endParaRPr lang="en-US" sz="2000" kern="1200" dirty="0"/>
        </a:p>
        <a:p>
          <a:pPr marL="228600" lvl="1" indent="-228600" algn="l" defTabSz="889000">
            <a:lnSpc>
              <a:spcPct val="90000"/>
            </a:lnSpc>
            <a:spcBef>
              <a:spcPct val="0"/>
            </a:spcBef>
            <a:spcAft>
              <a:spcPct val="15000"/>
            </a:spcAft>
            <a:buChar char="••"/>
          </a:pPr>
          <a:r>
            <a:rPr lang="en-US" sz="2000" kern="1200" dirty="0" smtClean="0"/>
            <a:t>Ordinal Encoding</a:t>
          </a:r>
          <a:endParaRPr lang="en-US" sz="2000" kern="1200" dirty="0"/>
        </a:p>
        <a:p>
          <a:pPr marL="228600" lvl="1" indent="-228600" algn="l" defTabSz="889000">
            <a:lnSpc>
              <a:spcPct val="90000"/>
            </a:lnSpc>
            <a:spcBef>
              <a:spcPct val="0"/>
            </a:spcBef>
            <a:spcAft>
              <a:spcPct val="15000"/>
            </a:spcAft>
            <a:buChar char="••"/>
          </a:pPr>
          <a:r>
            <a:rPr lang="en-US" sz="2000" kern="1200" dirty="0" err="1" smtClean="0"/>
            <a:t>Helmert</a:t>
          </a:r>
          <a:r>
            <a:rPr lang="en-US" sz="2000" kern="1200" dirty="0" smtClean="0"/>
            <a:t> Encoding</a:t>
          </a:r>
          <a:endParaRPr lang="en-US" sz="2000" kern="1200" dirty="0"/>
        </a:p>
        <a:p>
          <a:pPr marL="228600" lvl="1" indent="-228600" algn="l" defTabSz="889000">
            <a:lnSpc>
              <a:spcPct val="90000"/>
            </a:lnSpc>
            <a:spcBef>
              <a:spcPct val="0"/>
            </a:spcBef>
            <a:spcAft>
              <a:spcPct val="15000"/>
            </a:spcAft>
            <a:buChar char="••"/>
          </a:pPr>
          <a:r>
            <a:rPr lang="en-US" sz="2000" kern="1200" dirty="0" smtClean="0"/>
            <a:t>Frequency Encoding</a:t>
          </a:r>
          <a:endParaRPr lang="en-US" sz="2000" kern="1200" dirty="0"/>
        </a:p>
      </dsp:txBody>
      <dsp:txXfrm>
        <a:off x="2687269" y="4087"/>
        <a:ext cx="5710447" cy="2015713"/>
      </dsp:txXfrm>
    </dsp:sp>
    <dsp:sp modelId="{63AF6B0A-096A-4977-A211-DFBDFA0B94B9}">
      <dsp:nvSpPr>
        <dsp:cNvPr id="0" name=""/>
        <dsp:cNvSpPr/>
      </dsp:nvSpPr>
      <dsp:spPr>
        <a:xfrm>
          <a:off x="0" y="2088432"/>
          <a:ext cx="2099429" cy="653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t>Monotonic relationship</a:t>
          </a:r>
          <a:endParaRPr lang="en-US" sz="2000" kern="1200" dirty="0"/>
        </a:p>
      </dsp:txBody>
      <dsp:txXfrm>
        <a:off x="0" y="2088432"/>
        <a:ext cx="2099429" cy="653254"/>
      </dsp:txXfrm>
    </dsp:sp>
    <dsp:sp modelId="{6FB071EF-F0E4-4B8F-BAF8-4CB23AA4FD37}">
      <dsp:nvSpPr>
        <dsp:cNvPr id="0" name=""/>
        <dsp:cNvSpPr/>
      </dsp:nvSpPr>
      <dsp:spPr>
        <a:xfrm>
          <a:off x="2099429" y="2037396"/>
          <a:ext cx="419885" cy="7553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887DDF-8E83-46C1-9BC3-77565F6CAFF9}">
      <dsp:nvSpPr>
        <dsp:cNvPr id="0" name=""/>
        <dsp:cNvSpPr/>
      </dsp:nvSpPr>
      <dsp:spPr>
        <a:xfrm>
          <a:off x="2687269" y="2037396"/>
          <a:ext cx="5710447" cy="7553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Ordered label encoding</a:t>
          </a:r>
          <a:endParaRPr lang="en-US" sz="2000" kern="1200" dirty="0"/>
        </a:p>
        <a:p>
          <a:pPr marL="228600" lvl="1" indent="-228600" algn="l" defTabSz="889000">
            <a:lnSpc>
              <a:spcPct val="90000"/>
            </a:lnSpc>
            <a:spcBef>
              <a:spcPct val="0"/>
            </a:spcBef>
            <a:spcAft>
              <a:spcPct val="15000"/>
            </a:spcAft>
            <a:buChar char="••"/>
          </a:pPr>
          <a:r>
            <a:rPr lang="en-US" sz="2000" kern="1200" dirty="0" smtClean="0"/>
            <a:t>Mean encoding</a:t>
          </a:r>
          <a:endParaRPr lang="en-US" sz="2000" kern="1200" dirty="0"/>
        </a:p>
      </dsp:txBody>
      <dsp:txXfrm>
        <a:off x="2687269" y="2037396"/>
        <a:ext cx="5710447" cy="755325"/>
      </dsp:txXfrm>
    </dsp:sp>
    <dsp:sp modelId="{10E903C4-6FB7-495B-A706-144AA3EB16F6}">
      <dsp:nvSpPr>
        <dsp:cNvPr id="0" name=""/>
        <dsp:cNvSpPr/>
      </dsp:nvSpPr>
      <dsp:spPr>
        <a:xfrm>
          <a:off x="0" y="3958806"/>
          <a:ext cx="2099429" cy="375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t>Alternatives</a:t>
          </a:r>
          <a:endParaRPr lang="en-US" sz="2000" kern="1200" dirty="0"/>
        </a:p>
      </dsp:txBody>
      <dsp:txXfrm>
        <a:off x="0" y="3958806"/>
        <a:ext cx="2099429" cy="375016"/>
      </dsp:txXfrm>
    </dsp:sp>
    <dsp:sp modelId="{28D12998-9433-406B-9C60-66B1D395740E}">
      <dsp:nvSpPr>
        <dsp:cNvPr id="0" name=""/>
        <dsp:cNvSpPr/>
      </dsp:nvSpPr>
      <dsp:spPr>
        <a:xfrm>
          <a:off x="2099429" y="2810318"/>
          <a:ext cx="419885" cy="267199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5E5420-7446-467A-B99B-480557A163AB}">
      <dsp:nvSpPr>
        <dsp:cNvPr id="0" name=""/>
        <dsp:cNvSpPr/>
      </dsp:nvSpPr>
      <dsp:spPr>
        <a:xfrm>
          <a:off x="2687269" y="2810318"/>
          <a:ext cx="5710447" cy="26719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Binary encoding</a:t>
          </a:r>
          <a:endParaRPr lang="en-US" sz="2000" kern="1200" dirty="0"/>
        </a:p>
        <a:p>
          <a:pPr marL="228600" lvl="1" indent="-228600" algn="l" defTabSz="889000">
            <a:lnSpc>
              <a:spcPct val="90000"/>
            </a:lnSpc>
            <a:spcBef>
              <a:spcPct val="0"/>
            </a:spcBef>
            <a:spcAft>
              <a:spcPct val="15000"/>
            </a:spcAft>
            <a:buChar char="••"/>
          </a:pPr>
          <a:r>
            <a:rPr lang="en-US" sz="2000" kern="1200" dirty="0" smtClean="0"/>
            <a:t>Feature hashing</a:t>
          </a:r>
          <a:endParaRPr lang="en-US" sz="2000" kern="1200" dirty="0"/>
        </a:p>
        <a:p>
          <a:pPr marL="228600" lvl="1" indent="-228600" algn="l" defTabSz="889000">
            <a:lnSpc>
              <a:spcPct val="90000"/>
            </a:lnSpc>
            <a:spcBef>
              <a:spcPct val="0"/>
            </a:spcBef>
            <a:spcAft>
              <a:spcPct val="15000"/>
            </a:spcAft>
            <a:buChar char="••"/>
          </a:pPr>
          <a:r>
            <a:rPr lang="en-US" sz="2000" b="0" i="0" kern="1200" dirty="0" smtClean="0"/>
            <a:t>Weight of Evidence Encoding</a:t>
          </a:r>
          <a:endParaRPr lang="en-US" sz="2000" kern="1200" dirty="0"/>
        </a:p>
        <a:p>
          <a:pPr marL="228600" lvl="1" indent="-228600" algn="l" defTabSz="889000">
            <a:lnSpc>
              <a:spcPct val="90000"/>
            </a:lnSpc>
            <a:spcBef>
              <a:spcPct val="0"/>
            </a:spcBef>
            <a:spcAft>
              <a:spcPct val="15000"/>
            </a:spcAft>
            <a:buChar char="••"/>
          </a:pPr>
          <a:r>
            <a:rPr lang="en-US" sz="2000" b="0" i="0" kern="1200" dirty="0" smtClean="0"/>
            <a:t>Probability Ratio Encoding</a:t>
          </a:r>
          <a:endParaRPr lang="en-US" sz="2000" kern="1200" dirty="0"/>
        </a:p>
        <a:p>
          <a:pPr marL="228600" lvl="1" indent="-228600" algn="l" defTabSz="889000">
            <a:lnSpc>
              <a:spcPct val="90000"/>
            </a:lnSpc>
            <a:spcBef>
              <a:spcPct val="0"/>
            </a:spcBef>
            <a:spcAft>
              <a:spcPct val="15000"/>
            </a:spcAft>
            <a:buChar char="••"/>
          </a:pPr>
          <a:r>
            <a:rPr lang="en-US" sz="2000" b="0" i="0" kern="1200" dirty="0" smtClean="0"/>
            <a:t>Backward Difference Encoding</a:t>
          </a:r>
          <a:endParaRPr lang="en-US" sz="2000" kern="1200" dirty="0"/>
        </a:p>
        <a:p>
          <a:pPr marL="228600" lvl="1" indent="-228600" algn="l" defTabSz="889000">
            <a:lnSpc>
              <a:spcPct val="90000"/>
            </a:lnSpc>
            <a:spcBef>
              <a:spcPct val="0"/>
            </a:spcBef>
            <a:spcAft>
              <a:spcPct val="15000"/>
            </a:spcAft>
            <a:buChar char="••"/>
          </a:pPr>
          <a:r>
            <a:rPr lang="en-US" sz="2000" b="0" i="0" kern="1200" dirty="0" smtClean="0"/>
            <a:t>Leave One Out Encoding</a:t>
          </a:r>
          <a:endParaRPr lang="en-US" sz="2000" kern="1200" dirty="0"/>
        </a:p>
        <a:p>
          <a:pPr marL="228600" lvl="1" indent="-228600" algn="l" defTabSz="889000">
            <a:lnSpc>
              <a:spcPct val="90000"/>
            </a:lnSpc>
            <a:spcBef>
              <a:spcPct val="0"/>
            </a:spcBef>
            <a:spcAft>
              <a:spcPct val="15000"/>
            </a:spcAft>
            <a:buChar char="••"/>
          </a:pPr>
          <a:r>
            <a:rPr lang="en-US" sz="2000" b="0" i="0" kern="1200" dirty="0" smtClean="0"/>
            <a:t>James-Stein Encoding</a:t>
          </a:r>
          <a:endParaRPr lang="en-US" sz="2000" kern="1200" dirty="0"/>
        </a:p>
        <a:p>
          <a:pPr marL="228600" lvl="1" indent="-228600" algn="l" defTabSz="889000">
            <a:lnSpc>
              <a:spcPct val="90000"/>
            </a:lnSpc>
            <a:spcBef>
              <a:spcPct val="0"/>
            </a:spcBef>
            <a:spcAft>
              <a:spcPct val="15000"/>
            </a:spcAft>
            <a:buChar char="••"/>
          </a:pPr>
          <a:r>
            <a:rPr lang="en-US" sz="2000" b="0" i="0" kern="1200" dirty="0" smtClean="0"/>
            <a:t>M-estimator Encoding</a:t>
          </a:r>
          <a:endParaRPr lang="en-US" sz="2000" kern="1200" dirty="0"/>
        </a:p>
      </dsp:txBody>
      <dsp:txXfrm>
        <a:off x="2687269" y="2810318"/>
        <a:ext cx="5710447" cy="26719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111C6-AACC-4028-B23F-18D2A633AA39}">
      <dsp:nvSpPr>
        <dsp:cNvPr id="0" name=""/>
        <dsp:cNvSpPr/>
      </dsp:nvSpPr>
      <dsp:spPr>
        <a:xfrm>
          <a:off x="0" y="29461"/>
          <a:ext cx="4749423" cy="505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Highlighting Key Insights based on Analysis</a:t>
          </a:r>
        </a:p>
      </dsp:txBody>
      <dsp:txXfrm>
        <a:off x="24674" y="54135"/>
        <a:ext cx="4700075" cy="456092"/>
      </dsp:txXfrm>
    </dsp:sp>
    <dsp:sp modelId="{91493B85-3C3C-49F2-B599-ACE470EFEC06}">
      <dsp:nvSpPr>
        <dsp:cNvPr id="0" name=""/>
        <dsp:cNvSpPr/>
      </dsp:nvSpPr>
      <dsp:spPr>
        <a:xfrm>
          <a:off x="0" y="534901"/>
          <a:ext cx="4749423"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9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Aids in identifying key improvement areas in order to improve FTR &amp; Incoming WO Quality</a:t>
          </a:r>
          <a:endParaRPr lang="en-US" sz="3200" kern="1200" dirty="0"/>
        </a:p>
        <a:p>
          <a:pPr marL="114300" lvl="1" indent="-114300" algn="l" defTabSz="622300">
            <a:lnSpc>
              <a:spcPct val="90000"/>
            </a:lnSpc>
            <a:spcBef>
              <a:spcPct val="0"/>
            </a:spcBef>
            <a:spcAft>
              <a:spcPct val="20000"/>
            </a:spcAft>
            <a:buChar char="••"/>
          </a:pPr>
          <a:r>
            <a:rPr lang="en-US" sz="1400" kern="1200" dirty="0"/>
            <a:t>Key highlights &amp; Lowlights from data depicted as textual &amp; tabular insights in the tool</a:t>
          </a:r>
        </a:p>
      </dsp:txBody>
      <dsp:txXfrm>
        <a:off x="0" y="534901"/>
        <a:ext cx="4749423" cy="866295"/>
      </dsp:txXfrm>
    </dsp:sp>
    <dsp:sp modelId="{7401E89D-E3F3-4F66-9C7B-08E004EA5920}">
      <dsp:nvSpPr>
        <dsp:cNvPr id="0" name=""/>
        <dsp:cNvSpPr/>
      </dsp:nvSpPr>
      <dsp:spPr>
        <a:xfrm>
          <a:off x="0" y="1401196"/>
          <a:ext cx="4749423" cy="505440"/>
        </a:xfrm>
        <a:prstGeom prst="roundRect">
          <a:avLst/>
        </a:prstGeom>
        <a:solidFill>
          <a:schemeClr val="accent4">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Repeated Analysis</a:t>
          </a:r>
          <a:endParaRPr lang="en-US" sz="1800" kern="1200" dirty="0"/>
        </a:p>
      </dsp:txBody>
      <dsp:txXfrm>
        <a:off x="24674" y="1425870"/>
        <a:ext cx="4700075" cy="456092"/>
      </dsp:txXfrm>
    </dsp:sp>
    <dsp:sp modelId="{E52A10DB-CB12-42A4-BADF-E8CB33ED1F96}">
      <dsp:nvSpPr>
        <dsp:cNvPr id="0" name=""/>
        <dsp:cNvSpPr/>
      </dsp:nvSpPr>
      <dsp:spPr>
        <a:xfrm>
          <a:off x="0" y="1906636"/>
          <a:ext cx="474942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9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Ease of performing repeated analysis weekly/monthly, on the same parameters, for same customer</a:t>
          </a:r>
          <a:endParaRPr lang="en-US" sz="1400" kern="1200" dirty="0"/>
        </a:p>
      </dsp:txBody>
      <dsp:txXfrm>
        <a:off x="0" y="1906636"/>
        <a:ext cx="4749423" cy="447120"/>
      </dsp:txXfrm>
    </dsp:sp>
    <dsp:sp modelId="{DB4B3892-8288-4605-985A-F26F4B6F73DA}">
      <dsp:nvSpPr>
        <dsp:cNvPr id="0" name=""/>
        <dsp:cNvSpPr/>
      </dsp:nvSpPr>
      <dsp:spPr>
        <a:xfrm>
          <a:off x="0" y="2353756"/>
          <a:ext cx="4749423" cy="505440"/>
        </a:xfrm>
        <a:prstGeom prst="roundRect">
          <a:avLst/>
        </a:prstGeom>
        <a:solidFill>
          <a:schemeClr val="accent4">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Pre &amp; Post Analysis</a:t>
          </a:r>
        </a:p>
      </dsp:txBody>
      <dsp:txXfrm>
        <a:off x="24674" y="2378430"/>
        <a:ext cx="4700075" cy="456092"/>
      </dsp:txXfrm>
    </dsp:sp>
    <dsp:sp modelId="{600EDCA0-E477-41FA-85EF-19624BB3444A}">
      <dsp:nvSpPr>
        <dsp:cNvPr id="0" name=""/>
        <dsp:cNvSpPr/>
      </dsp:nvSpPr>
      <dsp:spPr>
        <a:xfrm>
          <a:off x="0" y="2859196"/>
          <a:ext cx="4749423"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9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Based on actions identified from analysis, results to be monitored</a:t>
          </a:r>
          <a:endParaRPr lang="en-US" sz="1400" kern="1200" dirty="0"/>
        </a:p>
        <a:p>
          <a:pPr marL="114300" lvl="1" indent="-114300" algn="l" defTabSz="622300">
            <a:lnSpc>
              <a:spcPct val="90000"/>
            </a:lnSpc>
            <a:spcBef>
              <a:spcPct val="0"/>
            </a:spcBef>
            <a:spcAft>
              <a:spcPct val="20000"/>
            </a:spcAft>
            <a:buChar char="••"/>
          </a:pPr>
          <a:r>
            <a:rPr lang="en-US" sz="1400" kern="1200"/>
            <a:t>Aids in doing comparison of same parameters month on month</a:t>
          </a:r>
          <a:endParaRPr lang="en-US" sz="1400" kern="1200" dirty="0"/>
        </a:p>
        <a:p>
          <a:pPr marL="114300" lvl="1" indent="-114300" algn="l" defTabSz="622300">
            <a:lnSpc>
              <a:spcPct val="90000"/>
            </a:lnSpc>
            <a:spcBef>
              <a:spcPct val="0"/>
            </a:spcBef>
            <a:spcAft>
              <a:spcPct val="20000"/>
            </a:spcAft>
            <a:buChar char="••"/>
          </a:pPr>
          <a:r>
            <a:rPr lang="en-US" sz="1400" kern="1200"/>
            <a:t>Aids in doing comparison of same parameters across different customer/regions</a:t>
          </a:r>
          <a:endParaRPr lang="en-US" sz="1400" kern="1200" dirty="0"/>
        </a:p>
      </dsp:txBody>
      <dsp:txXfrm>
        <a:off x="0" y="2859196"/>
        <a:ext cx="4749423" cy="1313414"/>
      </dsp:txXfrm>
    </dsp:sp>
    <dsp:sp modelId="{7D4077B4-B1BB-4337-817F-0280F72D180E}">
      <dsp:nvSpPr>
        <dsp:cNvPr id="0" name=""/>
        <dsp:cNvSpPr/>
      </dsp:nvSpPr>
      <dsp:spPr>
        <a:xfrm>
          <a:off x="0" y="4172611"/>
          <a:ext cx="4749423" cy="505440"/>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Easy option to fetch reports</a:t>
          </a:r>
          <a:endParaRPr lang="en-US" sz="1800" kern="1200" dirty="0"/>
        </a:p>
      </dsp:txBody>
      <dsp:txXfrm>
        <a:off x="24674" y="4197285"/>
        <a:ext cx="4700075" cy="456092"/>
      </dsp:txXfrm>
    </dsp:sp>
    <dsp:sp modelId="{3DE626CD-0E37-4B1A-ABBD-6ED2CFD71656}">
      <dsp:nvSpPr>
        <dsp:cNvPr id="0" name=""/>
        <dsp:cNvSpPr/>
      </dsp:nvSpPr>
      <dsp:spPr>
        <a:xfrm>
          <a:off x="0" y="4678051"/>
          <a:ext cx="4749423"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9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To support in performing the RCA for problematic areas identified through analysis, tool provides the feature of creating &amp; downloading reports</a:t>
          </a:r>
          <a:endParaRPr lang="en-US" sz="1400" kern="1200" dirty="0"/>
        </a:p>
      </dsp:txBody>
      <dsp:txXfrm>
        <a:off x="0" y="4678051"/>
        <a:ext cx="4749423" cy="6287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F85B5-EBF4-4565-BE00-B0A2166C9C9C}">
      <dsp:nvSpPr>
        <dsp:cNvPr id="0" name=""/>
        <dsp:cNvSpPr/>
      </dsp:nvSpPr>
      <dsp:spPr>
        <a:xfrm>
          <a:off x="1802477" y="1040580"/>
          <a:ext cx="664631" cy="91440"/>
        </a:xfrm>
        <a:custGeom>
          <a:avLst/>
          <a:gdLst/>
          <a:ahLst/>
          <a:cxnLst/>
          <a:rect l="0" t="0" r="0" b="0"/>
          <a:pathLst>
            <a:path>
              <a:moveTo>
                <a:pt x="0" y="45720"/>
              </a:moveTo>
              <a:lnTo>
                <a:pt x="66463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US" sz="1600" kern="1200"/>
        </a:p>
      </dsp:txBody>
      <dsp:txXfrm>
        <a:off x="2117412" y="1084700"/>
        <a:ext cx="34761" cy="3201"/>
      </dsp:txXfrm>
    </dsp:sp>
    <dsp:sp modelId="{1E9E1C24-345C-4BE0-ABB1-97F7F2896C55}">
      <dsp:nvSpPr>
        <dsp:cNvPr id="0" name=""/>
        <dsp:cNvSpPr/>
      </dsp:nvSpPr>
      <dsp:spPr>
        <a:xfrm>
          <a:off x="5716" y="669178"/>
          <a:ext cx="1798561" cy="8342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1" u="sng" kern="1200" dirty="0"/>
            <a:t>Stage –1</a:t>
          </a:r>
        </a:p>
        <a:p>
          <a:pPr lvl="0" algn="l" defTabSz="533400">
            <a:lnSpc>
              <a:spcPct val="90000"/>
            </a:lnSpc>
            <a:spcBef>
              <a:spcPct val="0"/>
            </a:spcBef>
            <a:spcAft>
              <a:spcPct val="35000"/>
            </a:spcAft>
          </a:pPr>
          <a:r>
            <a:rPr lang="en-US" sz="1200" kern="1200" dirty="0"/>
            <a:t> 1. Informed Consent</a:t>
          </a:r>
        </a:p>
        <a:p>
          <a:pPr lvl="0" algn="l" defTabSz="533400">
            <a:lnSpc>
              <a:spcPct val="90000"/>
            </a:lnSpc>
            <a:spcBef>
              <a:spcPct val="0"/>
            </a:spcBef>
            <a:spcAft>
              <a:spcPct val="35000"/>
            </a:spcAft>
          </a:pPr>
          <a:r>
            <a:rPr lang="en-US" sz="1200" kern="1200" dirty="0"/>
            <a:t>2.  Impact on society</a:t>
          </a:r>
        </a:p>
      </dsp:txBody>
      <dsp:txXfrm>
        <a:off x="5716" y="669178"/>
        <a:ext cx="1798561" cy="834244"/>
      </dsp:txXfrm>
    </dsp:sp>
    <dsp:sp modelId="{70210DB6-E306-4E6E-AA3B-4B252FF4A930}">
      <dsp:nvSpPr>
        <dsp:cNvPr id="0" name=""/>
        <dsp:cNvSpPr/>
      </dsp:nvSpPr>
      <dsp:spPr>
        <a:xfrm>
          <a:off x="6017997" y="1040580"/>
          <a:ext cx="662045" cy="91440"/>
        </a:xfrm>
        <a:custGeom>
          <a:avLst/>
          <a:gdLst/>
          <a:ahLst/>
          <a:cxnLst/>
          <a:rect l="0" t="0" r="0" b="0"/>
          <a:pathLst>
            <a:path>
              <a:moveTo>
                <a:pt x="0" y="45720"/>
              </a:moveTo>
              <a:lnTo>
                <a:pt x="6620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US" sz="1600" kern="1200"/>
        </a:p>
      </dsp:txBody>
      <dsp:txXfrm>
        <a:off x="6331703" y="1084700"/>
        <a:ext cx="34632" cy="3201"/>
      </dsp:txXfrm>
    </dsp:sp>
    <dsp:sp modelId="{27AABC7A-92AD-4866-BCD6-90E2CA43C303}">
      <dsp:nvSpPr>
        <dsp:cNvPr id="0" name=""/>
        <dsp:cNvSpPr/>
      </dsp:nvSpPr>
      <dsp:spPr>
        <a:xfrm>
          <a:off x="2499509" y="458102"/>
          <a:ext cx="3520288" cy="125639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1" u="sng" kern="1200" dirty="0"/>
            <a:t>Stage –2</a:t>
          </a:r>
        </a:p>
        <a:p>
          <a:pPr lvl="0" algn="l" defTabSz="533400">
            <a:lnSpc>
              <a:spcPct val="90000"/>
            </a:lnSpc>
            <a:spcBef>
              <a:spcPct val="0"/>
            </a:spcBef>
            <a:spcAft>
              <a:spcPct val="35000"/>
            </a:spcAft>
          </a:pPr>
          <a:r>
            <a:rPr lang="en-US" sz="1200" kern="1200" dirty="0"/>
            <a:t>1. Does collecting data impede on anyone’s </a:t>
          </a:r>
          <a:r>
            <a:rPr lang="en-US" sz="1200" b="1" u="sng" kern="1200" dirty="0"/>
            <a:t>privacy</a:t>
          </a:r>
          <a:r>
            <a:rPr lang="en-US" sz="1200" kern="1200" dirty="0"/>
            <a:t>? </a:t>
          </a:r>
        </a:p>
        <a:p>
          <a:pPr lvl="0" algn="l" defTabSz="533400">
            <a:lnSpc>
              <a:spcPct val="90000"/>
            </a:lnSpc>
            <a:spcBef>
              <a:spcPct val="0"/>
            </a:spcBef>
            <a:spcAft>
              <a:spcPct val="35000"/>
            </a:spcAft>
          </a:pPr>
          <a:r>
            <a:rPr lang="en-US" sz="1200" kern="1200" dirty="0"/>
            <a:t>2. Are systems used to collect data </a:t>
          </a:r>
          <a:r>
            <a:rPr lang="en-US" sz="1200" b="1" u="sng" kern="1200" dirty="0"/>
            <a:t>biased</a:t>
          </a:r>
          <a:r>
            <a:rPr lang="en-US" sz="1200" kern="1200" dirty="0"/>
            <a:t> against any groups?</a:t>
          </a:r>
        </a:p>
        <a:p>
          <a:pPr lvl="0" algn="l" defTabSz="533400">
            <a:lnSpc>
              <a:spcPct val="90000"/>
            </a:lnSpc>
            <a:spcBef>
              <a:spcPct val="0"/>
            </a:spcBef>
            <a:spcAft>
              <a:spcPct val="35000"/>
            </a:spcAft>
          </a:pPr>
          <a:r>
            <a:rPr lang="en-US" sz="1200" kern="1200" dirty="0"/>
            <a:t>3. Any copyright issues is using data</a:t>
          </a:r>
        </a:p>
      </dsp:txBody>
      <dsp:txXfrm>
        <a:off x="2499509" y="458102"/>
        <a:ext cx="3520288" cy="1256396"/>
      </dsp:txXfrm>
    </dsp:sp>
    <dsp:sp modelId="{8BECC854-850F-4083-846A-6B3DA385D0B7}">
      <dsp:nvSpPr>
        <dsp:cNvPr id="0" name=""/>
        <dsp:cNvSpPr/>
      </dsp:nvSpPr>
      <dsp:spPr>
        <a:xfrm>
          <a:off x="1510317" y="1501623"/>
          <a:ext cx="6151202" cy="805970"/>
        </a:xfrm>
        <a:custGeom>
          <a:avLst/>
          <a:gdLst/>
          <a:ahLst/>
          <a:cxnLst/>
          <a:rect l="0" t="0" r="0" b="0"/>
          <a:pathLst>
            <a:path>
              <a:moveTo>
                <a:pt x="6151202" y="0"/>
              </a:moveTo>
              <a:lnTo>
                <a:pt x="6151202" y="420085"/>
              </a:lnTo>
              <a:lnTo>
                <a:pt x="0" y="420085"/>
              </a:lnTo>
              <a:lnTo>
                <a:pt x="0" y="80597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US" sz="1600" kern="1200"/>
        </a:p>
      </dsp:txBody>
      <dsp:txXfrm>
        <a:off x="4430723" y="1903007"/>
        <a:ext cx="310391" cy="3201"/>
      </dsp:txXfrm>
    </dsp:sp>
    <dsp:sp modelId="{2F29AE5B-5927-47C8-8D8D-AEC4501164DF}">
      <dsp:nvSpPr>
        <dsp:cNvPr id="0" name=""/>
        <dsp:cNvSpPr/>
      </dsp:nvSpPr>
      <dsp:spPr>
        <a:xfrm>
          <a:off x="6712442" y="669178"/>
          <a:ext cx="1898155" cy="8342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b="1" u="sng" kern="1200" dirty="0"/>
            <a:t>Stage –3</a:t>
          </a:r>
        </a:p>
        <a:p>
          <a:pPr lvl="0" algn="l" defTabSz="622300">
            <a:lnSpc>
              <a:spcPct val="90000"/>
            </a:lnSpc>
            <a:spcBef>
              <a:spcPct val="0"/>
            </a:spcBef>
            <a:spcAft>
              <a:spcPct val="35000"/>
            </a:spcAft>
          </a:pPr>
          <a:r>
            <a:rPr lang="en-US" sz="1200" b="0" u="none" kern="1200" dirty="0"/>
            <a:t>Data Validity</a:t>
          </a:r>
          <a:endParaRPr lang="en-US" sz="1200" kern="1200" dirty="0"/>
        </a:p>
      </dsp:txBody>
      <dsp:txXfrm>
        <a:off x="6712442" y="669178"/>
        <a:ext cx="1898155" cy="834244"/>
      </dsp:txXfrm>
    </dsp:sp>
    <dsp:sp modelId="{2E7EC7D7-331B-4748-8FD7-3AE1B3FC1147}">
      <dsp:nvSpPr>
        <dsp:cNvPr id="0" name=""/>
        <dsp:cNvSpPr/>
      </dsp:nvSpPr>
      <dsp:spPr>
        <a:xfrm>
          <a:off x="3013119" y="3181675"/>
          <a:ext cx="289193" cy="91440"/>
        </a:xfrm>
        <a:custGeom>
          <a:avLst/>
          <a:gdLst/>
          <a:ahLst/>
          <a:cxnLst/>
          <a:rect l="0" t="0" r="0" b="0"/>
          <a:pathLst>
            <a:path>
              <a:moveTo>
                <a:pt x="0" y="45720"/>
              </a:moveTo>
              <a:lnTo>
                <a:pt x="28919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US" sz="1600" kern="1200"/>
        </a:p>
      </dsp:txBody>
      <dsp:txXfrm>
        <a:off x="3149721" y="3225795"/>
        <a:ext cx="15989" cy="3201"/>
      </dsp:txXfrm>
    </dsp:sp>
    <dsp:sp modelId="{2454731E-94D6-4362-807C-04AF31DB0C61}">
      <dsp:nvSpPr>
        <dsp:cNvPr id="0" name=""/>
        <dsp:cNvSpPr/>
      </dsp:nvSpPr>
      <dsp:spPr>
        <a:xfrm>
          <a:off x="5716" y="2339993"/>
          <a:ext cx="3009202" cy="17748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b="1" u="sng" kern="1200" dirty="0"/>
            <a:t>Stage –4</a:t>
          </a:r>
        </a:p>
        <a:p>
          <a:pPr lvl="0" algn="l" defTabSz="622300">
            <a:lnSpc>
              <a:spcPct val="90000"/>
            </a:lnSpc>
            <a:spcBef>
              <a:spcPct val="0"/>
            </a:spcBef>
            <a:spcAft>
              <a:spcPct val="35000"/>
            </a:spcAft>
          </a:pPr>
          <a:r>
            <a:rPr lang="en-US" sz="1200" kern="1200" dirty="0"/>
            <a:t> 1. What bias is the team introducing? (dependent variable selection) - Should the team include features that could be discriminatory? race, gender, or income </a:t>
          </a:r>
        </a:p>
        <a:p>
          <a:pPr lvl="0" algn="l" defTabSz="622300">
            <a:lnSpc>
              <a:spcPct val="90000"/>
            </a:lnSpc>
            <a:spcBef>
              <a:spcPct val="0"/>
            </a:spcBef>
            <a:spcAft>
              <a:spcPct val="35000"/>
            </a:spcAft>
          </a:pPr>
          <a:r>
            <a:rPr lang="en-US" sz="1200" kern="1200" dirty="0"/>
            <a:t>2. Is the analysis sufficiently transparent? Machine learning models can be opaque, particularly around what variables are driving predictions</a:t>
          </a:r>
          <a:endParaRPr lang="en-US" sz="1800" kern="1200" dirty="0"/>
        </a:p>
      </dsp:txBody>
      <dsp:txXfrm>
        <a:off x="5716" y="2339993"/>
        <a:ext cx="3009202" cy="1774804"/>
      </dsp:txXfrm>
    </dsp:sp>
    <dsp:sp modelId="{16378292-EF6A-46C7-8667-84902DB8F85B}">
      <dsp:nvSpPr>
        <dsp:cNvPr id="0" name=""/>
        <dsp:cNvSpPr/>
      </dsp:nvSpPr>
      <dsp:spPr>
        <a:xfrm>
          <a:off x="5563681" y="3181675"/>
          <a:ext cx="289193" cy="91440"/>
        </a:xfrm>
        <a:custGeom>
          <a:avLst/>
          <a:gdLst/>
          <a:ahLst/>
          <a:cxnLst/>
          <a:rect l="0" t="0" r="0" b="0"/>
          <a:pathLst>
            <a:path>
              <a:moveTo>
                <a:pt x="0" y="45720"/>
              </a:moveTo>
              <a:lnTo>
                <a:pt x="28919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US" sz="1600" kern="1200"/>
        </a:p>
      </dsp:txBody>
      <dsp:txXfrm>
        <a:off x="5700283" y="3225795"/>
        <a:ext cx="15989" cy="3201"/>
      </dsp:txXfrm>
    </dsp:sp>
    <dsp:sp modelId="{F0D75951-5491-45D2-B6E7-7995B3EE0BC7}">
      <dsp:nvSpPr>
        <dsp:cNvPr id="0" name=""/>
        <dsp:cNvSpPr/>
      </dsp:nvSpPr>
      <dsp:spPr>
        <a:xfrm>
          <a:off x="3334712" y="2495755"/>
          <a:ext cx="2230769" cy="14632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1" u="sng" kern="1200" dirty="0"/>
            <a:t>Stage –5</a:t>
          </a:r>
        </a:p>
        <a:p>
          <a:pPr lvl="0" algn="l" defTabSz="533400">
            <a:lnSpc>
              <a:spcPct val="90000"/>
            </a:lnSpc>
            <a:spcBef>
              <a:spcPct val="0"/>
            </a:spcBef>
            <a:spcAft>
              <a:spcPct val="35000"/>
            </a:spcAft>
          </a:pPr>
          <a:r>
            <a:rPr lang="en-US" sz="1200" kern="1200" dirty="0"/>
            <a:t>1. Are the people using models aware of its shortcomings? </a:t>
          </a:r>
        </a:p>
        <a:p>
          <a:pPr lvl="0" algn="l" defTabSz="533400">
            <a:lnSpc>
              <a:spcPct val="90000"/>
            </a:lnSpc>
            <a:spcBef>
              <a:spcPct val="0"/>
            </a:spcBef>
            <a:spcAft>
              <a:spcPct val="35000"/>
            </a:spcAft>
          </a:pPr>
          <a:r>
            <a:rPr lang="en-US" sz="1200" kern="1200" dirty="0"/>
            <a:t>2. What are the consequences of not acting on false negatives (and acting on false positives)? </a:t>
          </a:r>
          <a:endParaRPr lang="en-US" sz="1200" b="1" u="sng" kern="1200" dirty="0"/>
        </a:p>
      </dsp:txBody>
      <dsp:txXfrm>
        <a:off x="3334712" y="2495755"/>
        <a:ext cx="2230769" cy="1463281"/>
      </dsp:txXfrm>
    </dsp:sp>
    <dsp:sp modelId="{4EC8FDD6-4296-44A2-AA55-5DA3F4B7F435}">
      <dsp:nvSpPr>
        <dsp:cNvPr id="0" name=""/>
        <dsp:cNvSpPr/>
      </dsp:nvSpPr>
      <dsp:spPr>
        <a:xfrm>
          <a:off x="7273882" y="3181675"/>
          <a:ext cx="289193" cy="91440"/>
        </a:xfrm>
        <a:custGeom>
          <a:avLst/>
          <a:gdLst/>
          <a:ahLst/>
          <a:cxnLst/>
          <a:rect l="0" t="0" r="0" b="0"/>
          <a:pathLst>
            <a:path>
              <a:moveTo>
                <a:pt x="0" y="45720"/>
              </a:moveTo>
              <a:lnTo>
                <a:pt x="161696" y="45720"/>
              </a:lnTo>
              <a:lnTo>
                <a:pt x="161696" y="46854"/>
              </a:lnTo>
              <a:lnTo>
                <a:pt x="289193" y="46854"/>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US" sz="1600" kern="1200"/>
        </a:p>
      </dsp:txBody>
      <dsp:txXfrm>
        <a:off x="7410484" y="3225795"/>
        <a:ext cx="15989" cy="3201"/>
      </dsp:txXfrm>
    </dsp:sp>
    <dsp:sp modelId="{617D62CA-7E81-4657-9122-108DEEEB5DC2}">
      <dsp:nvSpPr>
        <dsp:cNvPr id="0" name=""/>
        <dsp:cNvSpPr/>
      </dsp:nvSpPr>
      <dsp:spPr>
        <a:xfrm>
          <a:off x="5885275" y="2810273"/>
          <a:ext cx="1390407" cy="8342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1" u="sng" kern="1200" dirty="0"/>
            <a:t>Stage –6</a:t>
          </a:r>
        </a:p>
        <a:p>
          <a:pPr lvl="0" algn="l" defTabSz="533400">
            <a:lnSpc>
              <a:spcPct val="90000"/>
            </a:lnSpc>
            <a:spcBef>
              <a:spcPct val="0"/>
            </a:spcBef>
            <a:spcAft>
              <a:spcPct val="35000"/>
            </a:spcAft>
          </a:pPr>
          <a:r>
            <a:rPr lang="en-US" sz="1200" kern="1200" dirty="0"/>
            <a:t>Interpret and Present Results</a:t>
          </a:r>
        </a:p>
      </dsp:txBody>
      <dsp:txXfrm>
        <a:off x="5885275" y="2810273"/>
        <a:ext cx="1390407" cy="834244"/>
      </dsp:txXfrm>
    </dsp:sp>
    <dsp:sp modelId="{184219C1-FDE4-4961-9BFC-65353A45E034}">
      <dsp:nvSpPr>
        <dsp:cNvPr id="0" name=""/>
        <dsp:cNvSpPr/>
      </dsp:nvSpPr>
      <dsp:spPr>
        <a:xfrm>
          <a:off x="7595476" y="2802289"/>
          <a:ext cx="1390407" cy="85248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sz="1200" b="1" u="sng" kern="1200" dirty="0"/>
            <a:t>Stage –7</a:t>
          </a:r>
        </a:p>
        <a:p>
          <a:pPr lvl="0" algn="l" defTabSz="533400">
            <a:lnSpc>
              <a:spcPct val="90000"/>
            </a:lnSpc>
            <a:spcBef>
              <a:spcPct val="0"/>
            </a:spcBef>
            <a:spcAft>
              <a:spcPct val="35000"/>
            </a:spcAft>
          </a:pPr>
          <a:r>
            <a:rPr lang="en-US" sz="1200" kern="1200" dirty="0"/>
            <a:t>Deployment &amp; Operational Support</a:t>
          </a:r>
        </a:p>
      </dsp:txBody>
      <dsp:txXfrm>
        <a:off x="7595476" y="2802289"/>
        <a:ext cx="1390407" cy="8524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B0FD7-F2A3-4842-BD0F-6B40E2E629B1}">
      <dsp:nvSpPr>
        <dsp:cNvPr id="0" name=""/>
        <dsp:cNvSpPr/>
      </dsp:nvSpPr>
      <dsp:spPr>
        <a:xfrm>
          <a:off x="662939" y="0"/>
          <a:ext cx="7513320" cy="1981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235AB-5FB5-4DBC-87A1-F51AC47088C2}">
      <dsp:nvSpPr>
        <dsp:cNvPr id="0" name=""/>
        <dsp:cNvSpPr/>
      </dsp:nvSpPr>
      <dsp:spPr>
        <a:xfrm>
          <a:off x="1726" y="594359"/>
          <a:ext cx="1104468" cy="792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u="sng" kern="1200" dirty="0"/>
            <a:t>Stage –1</a:t>
          </a:r>
        </a:p>
        <a:p>
          <a:pPr lvl="0" algn="ctr" defTabSz="488950">
            <a:lnSpc>
              <a:spcPct val="90000"/>
            </a:lnSpc>
            <a:spcBef>
              <a:spcPct val="0"/>
            </a:spcBef>
            <a:spcAft>
              <a:spcPct val="35000"/>
            </a:spcAft>
          </a:pPr>
          <a:r>
            <a:rPr lang="en-US" sz="1100" kern="1200" dirty="0"/>
            <a:t> Business Requirement Understanding</a:t>
          </a:r>
        </a:p>
      </dsp:txBody>
      <dsp:txXfrm>
        <a:off x="40412" y="633045"/>
        <a:ext cx="1027096" cy="715108"/>
      </dsp:txXfrm>
    </dsp:sp>
    <dsp:sp modelId="{45C13401-CA58-46A4-851A-B07CCD498C59}">
      <dsp:nvSpPr>
        <dsp:cNvPr id="0" name=""/>
        <dsp:cNvSpPr/>
      </dsp:nvSpPr>
      <dsp:spPr>
        <a:xfrm>
          <a:off x="1290272" y="594359"/>
          <a:ext cx="1104468" cy="792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u="sng" kern="1200" dirty="0"/>
            <a:t>Stage –2</a:t>
          </a:r>
        </a:p>
        <a:p>
          <a:pPr lvl="0" algn="ctr" defTabSz="488950">
            <a:lnSpc>
              <a:spcPct val="90000"/>
            </a:lnSpc>
            <a:spcBef>
              <a:spcPct val="0"/>
            </a:spcBef>
            <a:spcAft>
              <a:spcPct val="35000"/>
            </a:spcAft>
          </a:pPr>
          <a:r>
            <a:rPr lang="en-US" sz="1100" kern="1200" dirty="0"/>
            <a:t>Data Acquisition &amp; Storage</a:t>
          </a:r>
        </a:p>
      </dsp:txBody>
      <dsp:txXfrm>
        <a:off x="1328958" y="633045"/>
        <a:ext cx="1027096" cy="715108"/>
      </dsp:txXfrm>
    </dsp:sp>
    <dsp:sp modelId="{47B317D8-32BE-4291-8272-FC8EB8A12861}">
      <dsp:nvSpPr>
        <dsp:cNvPr id="0" name=""/>
        <dsp:cNvSpPr/>
      </dsp:nvSpPr>
      <dsp:spPr>
        <a:xfrm>
          <a:off x="2578819" y="594359"/>
          <a:ext cx="1104468" cy="792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u="sng" kern="1200" dirty="0"/>
            <a:t>Stage –3</a:t>
          </a:r>
        </a:p>
        <a:p>
          <a:pPr lvl="0" algn="ctr" defTabSz="488950">
            <a:lnSpc>
              <a:spcPct val="90000"/>
            </a:lnSpc>
            <a:spcBef>
              <a:spcPct val="0"/>
            </a:spcBef>
            <a:spcAft>
              <a:spcPct val="35000"/>
            </a:spcAft>
          </a:pPr>
          <a:r>
            <a:rPr lang="en-US" sz="1100" kern="1200" dirty="0"/>
            <a:t>Data Preparation</a:t>
          </a:r>
        </a:p>
      </dsp:txBody>
      <dsp:txXfrm>
        <a:off x="2617505" y="633045"/>
        <a:ext cx="1027096" cy="715108"/>
      </dsp:txXfrm>
    </dsp:sp>
    <dsp:sp modelId="{A4DC5587-EB8F-4BA6-AFDE-7CCBBCE6741E}">
      <dsp:nvSpPr>
        <dsp:cNvPr id="0" name=""/>
        <dsp:cNvSpPr/>
      </dsp:nvSpPr>
      <dsp:spPr>
        <a:xfrm>
          <a:off x="3867365" y="594359"/>
          <a:ext cx="1104468" cy="792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u="sng" kern="1200" dirty="0"/>
            <a:t>Stage –4</a:t>
          </a:r>
        </a:p>
        <a:p>
          <a:pPr lvl="0" algn="ctr" defTabSz="488950">
            <a:lnSpc>
              <a:spcPct val="90000"/>
            </a:lnSpc>
            <a:spcBef>
              <a:spcPct val="0"/>
            </a:spcBef>
            <a:spcAft>
              <a:spcPct val="35000"/>
            </a:spcAft>
          </a:pPr>
          <a:r>
            <a:rPr lang="en-US" sz="1100" kern="1200" dirty="0"/>
            <a:t> Data Model Creation</a:t>
          </a:r>
        </a:p>
      </dsp:txBody>
      <dsp:txXfrm>
        <a:off x="3906051" y="633045"/>
        <a:ext cx="1027096" cy="715108"/>
      </dsp:txXfrm>
    </dsp:sp>
    <dsp:sp modelId="{1172F006-FF54-4E31-B267-479C28D0ED21}">
      <dsp:nvSpPr>
        <dsp:cNvPr id="0" name=""/>
        <dsp:cNvSpPr/>
      </dsp:nvSpPr>
      <dsp:spPr>
        <a:xfrm>
          <a:off x="5155912" y="594359"/>
          <a:ext cx="1104468" cy="792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u="sng" kern="1200" dirty="0"/>
            <a:t>Stage –5</a:t>
          </a:r>
        </a:p>
        <a:p>
          <a:pPr lvl="0" algn="ctr" defTabSz="488950">
            <a:lnSpc>
              <a:spcPct val="90000"/>
            </a:lnSpc>
            <a:spcBef>
              <a:spcPct val="0"/>
            </a:spcBef>
            <a:spcAft>
              <a:spcPct val="35000"/>
            </a:spcAft>
          </a:pPr>
          <a:r>
            <a:rPr lang="en-US" sz="1100" kern="1200" dirty="0"/>
            <a:t>Evaluate and prove Model</a:t>
          </a:r>
        </a:p>
      </dsp:txBody>
      <dsp:txXfrm>
        <a:off x="5194598" y="633045"/>
        <a:ext cx="1027096" cy="715108"/>
      </dsp:txXfrm>
    </dsp:sp>
    <dsp:sp modelId="{C2C21ECB-7F80-4DA3-B773-E429F8F874ED}">
      <dsp:nvSpPr>
        <dsp:cNvPr id="0" name=""/>
        <dsp:cNvSpPr/>
      </dsp:nvSpPr>
      <dsp:spPr>
        <a:xfrm>
          <a:off x="6444458" y="594359"/>
          <a:ext cx="1104468" cy="792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u="sng" kern="1200" dirty="0"/>
            <a:t>Stage –6</a:t>
          </a:r>
        </a:p>
        <a:p>
          <a:pPr lvl="0" algn="ctr" defTabSz="488950">
            <a:lnSpc>
              <a:spcPct val="90000"/>
            </a:lnSpc>
            <a:spcBef>
              <a:spcPct val="0"/>
            </a:spcBef>
            <a:spcAft>
              <a:spcPct val="35000"/>
            </a:spcAft>
          </a:pPr>
          <a:r>
            <a:rPr lang="en-US" sz="1100" kern="1200" dirty="0"/>
            <a:t>Interpret and Present Results</a:t>
          </a:r>
        </a:p>
      </dsp:txBody>
      <dsp:txXfrm>
        <a:off x="6483144" y="633045"/>
        <a:ext cx="1027096" cy="715108"/>
      </dsp:txXfrm>
    </dsp:sp>
    <dsp:sp modelId="{B34D1E44-DC57-48F2-BCB5-E43C1D565F08}">
      <dsp:nvSpPr>
        <dsp:cNvPr id="0" name=""/>
        <dsp:cNvSpPr/>
      </dsp:nvSpPr>
      <dsp:spPr>
        <a:xfrm>
          <a:off x="7733005" y="594359"/>
          <a:ext cx="1104468" cy="792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u="sng" kern="1200" dirty="0"/>
            <a:t>Stage –7</a:t>
          </a:r>
        </a:p>
        <a:p>
          <a:pPr lvl="0" algn="ctr" defTabSz="488950">
            <a:lnSpc>
              <a:spcPct val="90000"/>
            </a:lnSpc>
            <a:spcBef>
              <a:spcPct val="0"/>
            </a:spcBef>
            <a:spcAft>
              <a:spcPct val="35000"/>
            </a:spcAft>
          </a:pPr>
          <a:r>
            <a:rPr lang="en-US" sz="1100" kern="1200" dirty="0"/>
            <a:t>Deployment &amp; Operational Support</a:t>
          </a:r>
        </a:p>
      </dsp:txBody>
      <dsp:txXfrm>
        <a:off x="7771691" y="633045"/>
        <a:ext cx="1027096" cy="7151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765EF-EFE7-4B80-817B-FEEF45B18ECB}">
      <dsp:nvSpPr>
        <dsp:cNvPr id="0" name=""/>
        <dsp:cNvSpPr/>
      </dsp:nvSpPr>
      <dsp:spPr>
        <a:xfrm>
          <a:off x="1004" y="0"/>
          <a:ext cx="2611933" cy="45259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a:t>Privacy</a:t>
          </a:r>
        </a:p>
      </dsp:txBody>
      <dsp:txXfrm>
        <a:off x="1004" y="0"/>
        <a:ext cx="2611933" cy="1357788"/>
      </dsp:txXfrm>
    </dsp:sp>
    <dsp:sp modelId="{94D285EB-7F9A-4D41-88B4-643339BCAD7D}">
      <dsp:nvSpPr>
        <dsp:cNvPr id="0" name=""/>
        <dsp:cNvSpPr/>
      </dsp:nvSpPr>
      <dsp:spPr>
        <a:xfrm>
          <a:off x="262197" y="1358175"/>
          <a:ext cx="2089546" cy="8891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t>Confidentiality</a:t>
          </a:r>
        </a:p>
      </dsp:txBody>
      <dsp:txXfrm>
        <a:off x="288240" y="1384218"/>
        <a:ext cx="2037460" cy="837084"/>
      </dsp:txXfrm>
    </dsp:sp>
    <dsp:sp modelId="{378B3C7A-8FF6-4E44-B353-4C8CE14C46D2}">
      <dsp:nvSpPr>
        <dsp:cNvPr id="0" name=""/>
        <dsp:cNvSpPr/>
      </dsp:nvSpPr>
      <dsp:spPr>
        <a:xfrm>
          <a:off x="262197" y="2384141"/>
          <a:ext cx="2089546" cy="8891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t>Unauthorized</a:t>
          </a:r>
        </a:p>
      </dsp:txBody>
      <dsp:txXfrm>
        <a:off x="288240" y="2410184"/>
        <a:ext cx="2037460" cy="837084"/>
      </dsp:txXfrm>
    </dsp:sp>
    <dsp:sp modelId="{5F5B548F-7C98-4C8F-B525-8F1A89406C8E}">
      <dsp:nvSpPr>
        <dsp:cNvPr id="0" name=""/>
        <dsp:cNvSpPr/>
      </dsp:nvSpPr>
      <dsp:spPr>
        <a:xfrm>
          <a:off x="262197" y="3410106"/>
          <a:ext cx="2089546" cy="8891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t>Sources not designed for sharing</a:t>
          </a:r>
        </a:p>
      </dsp:txBody>
      <dsp:txXfrm>
        <a:off x="288240" y="3436149"/>
        <a:ext cx="2037460" cy="837084"/>
      </dsp:txXfrm>
    </dsp:sp>
    <dsp:sp modelId="{5F4CF4A4-3282-4338-B872-950AB8A935F0}">
      <dsp:nvSpPr>
        <dsp:cNvPr id="0" name=""/>
        <dsp:cNvSpPr/>
      </dsp:nvSpPr>
      <dsp:spPr>
        <a:xfrm>
          <a:off x="2808833" y="0"/>
          <a:ext cx="2611933" cy="45259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a:t>Anonymity</a:t>
          </a:r>
        </a:p>
      </dsp:txBody>
      <dsp:txXfrm>
        <a:off x="2808833" y="0"/>
        <a:ext cx="2611933" cy="1357788"/>
      </dsp:txXfrm>
    </dsp:sp>
    <dsp:sp modelId="{5C10655F-9E02-45F2-ABBF-A1077D63513E}">
      <dsp:nvSpPr>
        <dsp:cNvPr id="0" name=""/>
        <dsp:cNvSpPr/>
      </dsp:nvSpPr>
      <dsp:spPr>
        <a:xfrm>
          <a:off x="3070026" y="1359114"/>
          <a:ext cx="2089546" cy="13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t>HIPPA Regulations</a:t>
          </a:r>
        </a:p>
      </dsp:txBody>
      <dsp:txXfrm>
        <a:off x="3109995" y="1399083"/>
        <a:ext cx="2009608" cy="1284701"/>
      </dsp:txXfrm>
    </dsp:sp>
    <dsp:sp modelId="{277ABC1C-F749-4316-8A5A-822BF6C6F38E}">
      <dsp:nvSpPr>
        <dsp:cNvPr id="0" name=""/>
        <dsp:cNvSpPr/>
      </dsp:nvSpPr>
      <dsp:spPr>
        <a:xfrm>
          <a:off x="3070026" y="2933698"/>
          <a:ext cx="2089546" cy="13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t>Proprietary data</a:t>
          </a:r>
        </a:p>
      </dsp:txBody>
      <dsp:txXfrm>
        <a:off x="3109995" y="2973667"/>
        <a:ext cx="2009608" cy="1284701"/>
      </dsp:txXfrm>
    </dsp:sp>
    <dsp:sp modelId="{408E5FAE-7918-4223-9FE6-F845042174AB}">
      <dsp:nvSpPr>
        <dsp:cNvPr id="0" name=""/>
        <dsp:cNvSpPr/>
      </dsp:nvSpPr>
      <dsp:spPr>
        <a:xfrm>
          <a:off x="5616661" y="0"/>
          <a:ext cx="2611933" cy="45259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a:t>Copyright</a:t>
          </a:r>
        </a:p>
      </dsp:txBody>
      <dsp:txXfrm>
        <a:off x="5616661" y="0"/>
        <a:ext cx="2611933" cy="1357788"/>
      </dsp:txXfrm>
    </dsp:sp>
    <dsp:sp modelId="{64A0644D-03EA-4E65-AB56-157873AD7B41}">
      <dsp:nvSpPr>
        <dsp:cNvPr id="0" name=""/>
        <dsp:cNvSpPr/>
      </dsp:nvSpPr>
      <dsp:spPr>
        <a:xfrm>
          <a:off x="5877855" y="1359114"/>
          <a:ext cx="2089546" cy="13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t>Data ownership-Data on webpages, PDFs, images etc.</a:t>
          </a:r>
        </a:p>
      </dsp:txBody>
      <dsp:txXfrm>
        <a:off x="5917824" y="1399083"/>
        <a:ext cx="2009608" cy="1284701"/>
      </dsp:txXfrm>
    </dsp:sp>
    <dsp:sp modelId="{ECB0063F-4016-44D9-B928-9A680C070B91}">
      <dsp:nvSpPr>
        <dsp:cNvPr id="0" name=""/>
        <dsp:cNvSpPr/>
      </dsp:nvSpPr>
      <dsp:spPr>
        <a:xfrm>
          <a:off x="5877855" y="2933698"/>
          <a:ext cx="2089546" cy="13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t>Use may violate copyright</a:t>
          </a:r>
        </a:p>
      </dsp:txBody>
      <dsp:txXfrm>
        <a:off x="5917824" y="2973667"/>
        <a:ext cx="2009608" cy="1284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D9685-ED3D-493C-B590-13C28537F1F2}">
      <dsp:nvSpPr>
        <dsp:cNvPr id="0" name=""/>
        <dsp:cNvSpPr/>
      </dsp:nvSpPr>
      <dsp:spPr>
        <a:xfrm>
          <a:off x="4743" y="1895"/>
          <a:ext cx="8272602" cy="74529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Engineering</a:t>
          </a:r>
        </a:p>
      </dsp:txBody>
      <dsp:txXfrm>
        <a:off x="26572" y="23724"/>
        <a:ext cx="8228944" cy="701636"/>
      </dsp:txXfrm>
    </dsp:sp>
    <dsp:sp modelId="{236549E0-0230-4BF4-A99E-81F861CC1CAC}">
      <dsp:nvSpPr>
        <dsp:cNvPr id="0" name=""/>
        <dsp:cNvSpPr/>
      </dsp:nvSpPr>
      <dsp:spPr>
        <a:xfrm>
          <a:off x="4743" y="884652"/>
          <a:ext cx="4857712" cy="74529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Creation</a:t>
          </a:r>
        </a:p>
      </dsp:txBody>
      <dsp:txXfrm>
        <a:off x="26572" y="906481"/>
        <a:ext cx="4814054" cy="701636"/>
      </dsp:txXfrm>
    </dsp:sp>
    <dsp:sp modelId="{9C2DC3B5-9704-4E04-B5FA-3CAE5D40D138}">
      <dsp:nvSpPr>
        <dsp:cNvPr id="0" name=""/>
        <dsp:cNvSpPr/>
      </dsp:nvSpPr>
      <dsp:spPr>
        <a:xfrm>
          <a:off x="4743" y="1767410"/>
          <a:ext cx="1575133" cy="74529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Mapping Data to new space</a:t>
          </a:r>
        </a:p>
      </dsp:txBody>
      <dsp:txXfrm>
        <a:off x="26572" y="1789239"/>
        <a:ext cx="1531475" cy="701636"/>
      </dsp:txXfrm>
    </dsp:sp>
    <dsp:sp modelId="{C393BAF3-B771-4782-8875-D8BBB7882009}">
      <dsp:nvSpPr>
        <dsp:cNvPr id="0" name=""/>
        <dsp:cNvSpPr/>
      </dsp:nvSpPr>
      <dsp:spPr>
        <a:xfrm>
          <a:off x="1646033" y="1767410"/>
          <a:ext cx="1575133" cy="74529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extraction (splitting etc.)</a:t>
          </a:r>
        </a:p>
      </dsp:txBody>
      <dsp:txXfrm>
        <a:off x="1667862" y="1789239"/>
        <a:ext cx="1531475" cy="701636"/>
      </dsp:txXfrm>
    </dsp:sp>
    <dsp:sp modelId="{7D1ED034-5306-4435-9147-3CF41478432B}">
      <dsp:nvSpPr>
        <dsp:cNvPr id="0" name=""/>
        <dsp:cNvSpPr/>
      </dsp:nvSpPr>
      <dsp:spPr>
        <a:xfrm>
          <a:off x="3287322" y="1767410"/>
          <a:ext cx="1575133" cy="74529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New Feature Construction</a:t>
          </a:r>
        </a:p>
      </dsp:txBody>
      <dsp:txXfrm>
        <a:off x="3309151" y="1789239"/>
        <a:ext cx="1531475" cy="701636"/>
      </dsp:txXfrm>
    </dsp:sp>
    <dsp:sp modelId="{EE103C75-88C9-4E07-BE38-DB6DCDE8A295}">
      <dsp:nvSpPr>
        <dsp:cNvPr id="0" name=""/>
        <dsp:cNvSpPr/>
      </dsp:nvSpPr>
      <dsp:spPr>
        <a:xfrm>
          <a:off x="4994767" y="884652"/>
          <a:ext cx="1575133" cy="74529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Reduction</a:t>
          </a:r>
        </a:p>
      </dsp:txBody>
      <dsp:txXfrm>
        <a:off x="5016596" y="906481"/>
        <a:ext cx="1531475" cy="701636"/>
      </dsp:txXfrm>
    </dsp:sp>
    <dsp:sp modelId="{421F6202-2475-4945-99FA-44E354A893EE}">
      <dsp:nvSpPr>
        <dsp:cNvPr id="0" name=""/>
        <dsp:cNvSpPr/>
      </dsp:nvSpPr>
      <dsp:spPr>
        <a:xfrm>
          <a:off x="6702212" y="884652"/>
          <a:ext cx="1575133" cy="74529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Selection</a:t>
          </a:r>
        </a:p>
      </dsp:txBody>
      <dsp:txXfrm>
        <a:off x="6724041" y="906481"/>
        <a:ext cx="1531475" cy="701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D9685-ED3D-493C-B590-13C28537F1F2}">
      <dsp:nvSpPr>
        <dsp:cNvPr id="0" name=""/>
        <dsp:cNvSpPr/>
      </dsp:nvSpPr>
      <dsp:spPr>
        <a:xfrm>
          <a:off x="1899" y="786"/>
          <a:ext cx="8278290"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Engineering</a:t>
          </a:r>
        </a:p>
      </dsp:txBody>
      <dsp:txXfrm>
        <a:off x="18064" y="16951"/>
        <a:ext cx="8245960" cy="519580"/>
      </dsp:txXfrm>
    </dsp:sp>
    <dsp:sp modelId="{236549E0-0230-4BF4-A99E-81F861CC1CAC}">
      <dsp:nvSpPr>
        <dsp:cNvPr id="0" name=""/>
        <dsp:cNvSpPr/>
      </dsp:nvSpPr>
      <dsp:spPr>
        <a:xfrm>
          <a:off x="1899" y="654491"/>
          <a:ext cx="6548927"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Creation/ Construction</a:t>
          </a:r>
        </a:p>
      </dsp:txBody>
      <dsp:txXfrm>
        <a:off x="18064" y="670656"/>
        <a:ext cx="6516597" cy="519580"/>
      </dsp:txXfrm>
    </dsp:sp>
    <dsp:sp modelId="{9C2DC3B5-9704-4E04-B5FA-3CAE5D40D138}">
      <dsp:nvSpPr>
        <dsp:cNvPr id="0" name=""/>
        <dsp:cNvSpPr/>
      </dsp:nvSpPr>
      <dsp:spPr>
        <a:xfrm>
          <a:off x="1899" y="1308197"/>
          <a:ext cx="1595353"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Mapping Data to new space</a:t>
          </a:r>
        </a:p>
      </dsp:txBody>
      <dsp:txXfrm>
        <a:off x="18064" y="1324362"/>
        <a:ext cx="1563023" cy="519580"/>
      </dsp:txXfrm>
    </dsp:sp>
    <dsp:sp modelId="{7D1ED034-5306-4435-9147-3CF41478432B}">
      <dsp:nvSpPr>
        <dsp:cNvPr id="0" name=""/>
        <dsp:cNvSpPr/>
      </dsp:nvSpPr>
      <dsp:spPr>
        <a:xfrm>
          <a:off x="1664258" y="1308197"/>
          <a:ext cx="3224209"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New Feature Construction</a:t>
          </a:r>
        </a:p>
      </dsp:txBody>
      <dsp:txXfrm>
        <a:off x="1680423" y="1324362"/>
        <a:ext cx="3191879" cy="519580"/>
      </dsp:txXfrm>
    </dsp:sp>
    <dsp:sp modelId="{669980AF-1911-4EA0-A11F-122C5A28E78E}">
      <dsp:nvSpPr>
        <dsp:cNvPr id="0" name=""/>
        <dsp:cNvSpPr/>
      </dsp:nvSpPr>
      <dsp:spPr>
        <a:xfrm>
          <a:off x="1664258" y="1961903"/>
          <a:ext cx="1595353"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E.g. Categorical to numerical</a:t>
          </a:r>
        </a:p>
      </dsp:txBody>
      <dsp:txXfrm>
        <a:off x="1680423" y="1978068"/>
        <a:ext cx="1563023" cy="519580"/>
      </dsp:txXfrm>
    </dsp:sp>
    <dsp:sp modelId="{93FBFCC6-A4A0-4700-83F2-7F2F38A84122}">
      <dsp:nvSpPr>
        <dsp:cNvPr id="0" name=""/>
        <dsp:cNvSpPr/>
      </dsp:nvSpPr>
      <dsp:spPr>
        <a:xfrm>
          <a:off x="3293114" y="1961903"/>
          <a:ext cx="1595353"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Create Derived Features</a:t>
          </a:r>
        </a:p>
      </dsp:txBody>
      <dsp:txXfrm>
        <a:off x="3309279" y="1978068"/>
        <a:ext cx="1563023" cy="519580"/>
      </dsp:txXfrm>
    </dsp:sp>
    <dsp:sp modelId="{1B00D1BB-E260-4993-8984-461616A57F40}">
      <dsp:nvSpPr>
        <dsp:cNvPr id="0" name=""/>
        <dsp:cNvSpPr/>
      </dsp:nvSpPr>
      <dsp:spPr>
        <a:xfrm>
          <a:off x="4955473" y="1308197"/>
          <a:ext cx="1595353"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Extraction</a:t>
          </a:r>
        </a:p>
      </dsp:txBody>
      <dsp:txXfrm>
        <a:off x="4971638" y="1324362"/>
        <a:ext cx="1563023" cy="519580"/>
      </dsp:txXfrm>
    </dsp:sp>
    <dsp:sp modelId="{FDB8CA9E-DB12-4251-9D8A-8265CD408E9B}">
      <dsp:nvSpPr>
        <dsp:cNvPr id="0" name=""/>
        <dsp:cNvSpPr/>
      </dsp:nvSpPr>
      <dsp:spPr>
        <a:xfrm>
          <a:off x="4955473" y="1961903"/>
          <a:ext cx="1595353"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Dimensionality Reduction</a:t>
          </a:r>
        </a:p>
      </dsp:txBody>
      <dsp:txXfrm>
        <a:off x="4971638" y="1978068"/>
        <a:ext cx="1563023" cy="519580"/>
      </dsp:txXfrm>
    </dsp:sp>
    <dsp:sp modelId="{421F6202-2475-4945-99FA-44E354A893EE}">
      <dsp:nvSpPr>
        <dsp:cNvPr id="0" name=""/>
        <dsp:cNvSpPr/>
      </dsp:nvSpPr>
      <dsp:spPr>
        <a:xfrm>
          <a:off x="6684836" y="654491"/>
          <a:ext cx="1595353"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Selection</a:t>
          </a:r>
        </a:p>
      </dsp:txBody>
      <dsp:txXfrm>
        <a:off x="6701001" y="670656"/>
        <a:ext cx="1563023" cy="519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D9685-ED3D-493C-B590-13C28537F1F2}">
      <dsp:nvSpPr>
        <dsp:cNvPr id="0" name=""/>
        <dsp:cNvSpPr/>
      </dsp:nvSpPr>
      <dsp:spPr>
        <a:xfrm>
          <a:off x="1899" y="786"/>
          <a:ext cx="8278290"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Engineering</a:t>
          </a:r>
        </a:p>
      </dsp:txBody>
      <dsp:txXfrm>
        <a:off x="18064" y="16951"/>
        <a:ext cx="8245960" cy="519580"/>
      </dsp:txXfrm>
    </dsp:sp>
    <dsp:sp modelId="{236549E0-0230-4BF4-A99E-81F861CC1CAC}">
      <dsp:nvSpPr>
        <dsp:cNvPr id="0" name=""/>
        <dsp:cNvSpPr/>
      </dsp:nvSpPr>
      <dsp:spPr>
        <a:xfrm>
          <a:off x="1899" y="654491"/>
          <a:ext cx="6548927" cy="551910"/>
        </a:xfrm>
        <a:prstGeom prst="roundRect">
          <a:avLst>
            <a:gd name="adj" fmla="val 10000"/>
          </a:avLst>
        </a:prstGeom>
        <a:solidFill>
          <a:schemeClr val="accent6">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Creation/ Construction</a:t>
          </a:r>
        </a:p>
      </dsp:txBody>
      <dsp:txXfrm>
        <a:off x="18064" y="670656"/>
        <a:ext cx="6516597" cy="519580"/>
      </dsp:txXfrm>
    </dsp:sp>
    <dsp:sp modelId="{9C2DC3B5-9704-4E04-B5FA-3CAE5D40D138}">
      <dsp:nvSpPr>
        <dsp:cNvPr id="0" name=""/>
        <dsp:cNvSpPr/>
      </dsp:nvSpPr>
      <dsp:spPr>
        <a:xfrm>
          <a:off x="1899" y="1308197"/>
          <a:ext cx="1595353" cy="551910"/>
        </a:xfrm>
        <a:prstGeom prst="roundRect">
          <a:avLst>
            <a:gd name="adj" fmla="val 10000"/>
          </a:avLst>
        </a:prstGeom>
        <a:solidFill>
          <a:schemeClr val="accent6">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Mapping Data to new space</a:t>
          </a:r>
        </a:p>
      </dsp:txBody>
      <dsp:txXfrm>
        <a:off x="18064" y="1324362"/>
        <a:ext cx="1563023" cy="519580"/>
      </dsp:txXfrm>
    </dsp:sp>
    <dsp:sp modelId="{7D1ED034-5306-4435-9147-3CF41478432B}">
      <dsp:nvSpPr>
        <dsp:cNvPr id="0" name=""/>
        <dsp:cNvSpPr/>
      </dsp:nvSpPr>
      <dsp:spPr>
        <a:xfrm>
          <a:off x="1664258" y="1308197"/>
          <a:ext cx="3224209" cy="551910"/>
        </a:xfrm>
        <a:prstGeom prst="roundRect">
          <a:avLst>
            <a:gd name="adj" fmla="val 10000"/>
          </a:avLst>
        </a:prstGeom>
        <a:solidFill>
          <a:schemeClr val="accent6">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New Feature Construction</a:t>
          </a:r>
        </a:p>
      </dsp:txBody>
      <dsp:txXfrm>
        <a:off x="1680423" y="1324362"/>
        <a:ext cx="3191879" cy="519580"/>
      </dsp:txXfrm>
    </dsp:sp>
    <dsp:sp modelId="{669980AF-1911-4EA0-A11F-122C5A28E78E}">
      <dsp:nvSpPr>
        <dsp:cNvPr id="0" name=""/>
        <dsp:cNvSpPr/>
      </dsp:nvSpPr>
      <dsp:spPr>
        <a:xfrm>
          <a:off x="1664258" y="1961903"/>
          <a:ext cx="1595353" cy="551910"/>
        </a:xfrm>
        <a:prstGeom prst="roundRect">
          <a:avLst>
            <a:gd name="adj" fmla="val 10000"/>
          </a:avLst>
        </a:prstGeom>
        <a:solidFill>
          <a:schemeClr val="accent6">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E.g. Categorical to numerical</a:t>
          </a:r>
        </a:p>
      </dsp:txBody>
      <dsp:txXfrm>
        <a:off x="1680423" y="1978068"/>
        <a:ext cx="1563023" cy="519580"/>
      </dsp:txXfrm>
    </dsp:sp>
    <dsp:sp modelId="{93FBFCC6-A4A0-4700-83F2-7F2F38A84122}">
      <dsp:nvSpPr>
        <dsp:cNvPr id="0" name=""/>
        <dsp:cNvSpPr/>
      </dsp:nvSpPr>
      <dsp:spPr>
        <a:xfrm>
          <a:off x="3293114" y="1961903"/>
          <a:ext cx="1595353" cy="551910"/>
        </a:xfrm>
        <a:prstGeom prst="roundRect">
          <a:avLst>
            <a:gd name="adj" fmla="val 10000"/>
          </a:avLst>
        </a:prstGeom>
        <a:solidFill>
          <a:schemeClr val="accent6">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Create Derived Features</a:t>
          </a:r>
        </a:p>
      </dsp:txBody>
      <dsp:txXfrm>
        <a:off x="3309279" y="1978068"/>
        <a:ext cx="1563023" cy="519580"/>
      </dsp:txXfrm>
    </dsp:sp>
    <dsp:sp modelId="{1B00D1BB-E260-4993-8984-461616A57F40}">
      <dsp:nvSpPr>
        <dsp:cNvPr id="0" name=""/>
        <dsp:cNvSpPr/>
      </dsp:nvSpPr>
      <dsp:spPr>
        <a:xfrm>
          <a:off x="4955473" y="1308197"/>
          <a:ext cx="1595353"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Extraction</a:t>
          </a:r>
        </a:p>
      </dsp:txBody>
      <dsp:txXfrm>
        <a:off x="4971638" y="1324362"/>
        <a:ext cx="1563023" cy="519580"/>
      </dsp:txXfrm>
    </dsp:sp>
    <dsp:sp modelId="{FDB8CA9E-DB12-4251-9D8A-8265CD408E9B}">
      <dsp:nvSpPr>
        <dsp:cNvPr id="0" name=""/>
        <dsp:cNvSpPr/>
      </dsp:nvSpPr>
      <dsp:spPr>
        <a:xfrm>
          <a:off x="4955473" y="1961903"/>
          <a:ext cx="1595353"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Dimensionality Reduction</a:t>
          </a:r>
        </a:p>
      </dsp:txBody>
      <dsp:txXfrm>
        <a:off x="4971638" y="1978068"/>
        <a:ext cx="1563023" cy="519580"/>
      </dsp:txXfrm>
    </dsp:sp>
    <dsp:sp modelId="{421F6202-2475-4945-99FA-44E354A893EE}">
      <dsp:nvSpPr>
        <dsp:cNvPr id="0" name=""/>
        <dsp:cNvSpPr/>
      </dsp:nvSpPr>
      <dsp:spPr>
        <a:xfrm>
          <a:off x="6684836" y="654491"/>
          <a:ext cx="1595353" cy="55191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Selection</a:t>
          </a:r>
        </a:p>
      </dsp:txBody>
      <dsp:txXfrm>
        <a:off x="6701001" y="670656"/>
        <a:ext cx="1563023" cy="51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D2EBF-AE51-43CE-BD4B-7632859342E6}">
      <dsp:nvSpPr>
        <dsp:cNvPr id="0" name=""/>
        <dsp:cNvSpPr/>
      </dsp:nvSpPr>
      <dsp:spPr>
        <a:xfrm>
          <a:off x="0" y="3311"/>
          <a:ext cx="899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5D652-23E4-485F-8A3D-4DC13391A30A}">
      <dsp:nvSpPr>
        <dsp:cNvPr id="0" name=""/>
        <dsp:cNvSpPr/>
      </dsp:nvSpPr>
      <dsp:spPr>
        <a:xfrm>
          <a:off x="0" y="3311"/>
          <a:ext cx="2179406" cy="677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1" kern="1200" dirty="0"/>
            <a:t>Filter Methods</a:t>
          </a:r>
        </a:p>
      </dsp:txBody>
      <dsp:txXfrm>
        <a:off x="0" y="3311"/>
        <a:ext cx="2179406" cy="6775177"/>
      </dsp:txXfrm>
    </dsp:sp>
    <dsp:sp modelId="{42D9CE7D-E393-4A5B-A9C4-8D149B65BD3A}">
      <dsp:nvSpPr>
        <dsp:cNvPr id="0" name=""/>
        <dsp:cNvSpPr/>
      </dsp:nvSpPr>
      <dsp:spPr>
        <a:xfrm>
          <a:off x="2307036" y="109173"/>
          <a:ext cx="3275831" cy="211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a:t>Basic Filter Methods</a:t>
          </a:r>
        </a:p>
      </dsp:txBody>
      <dsp:txXfrm>
        <a:off x="2307036" y="109173"/>
        <a:ext cx="3275831" cy="2117242"/>
      </dsp:txXfrm>
    </dsp:sp>
    <dsp:sp modelId="{42B48ECF-DD7D-4C01-BEB9-2026197196DA}">
      <dsp:nvSpPr>
        <dsp:cNvPr id="0" name=""/>
        <dsp:cNvSpPr/>
      </dsp:nvSpPr>
      <dsp:spPr>
        <a:xfrm>
          <a:off x="5710497" y="109173"/>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i="0" kern="1200" dirty="0"/>
            <a:t>Constant Features</a:t>
          </a:r>
          <a:endParaRPr lang="en-US" sz="2000" b="0" kern="1200" dirty="0"/>
        </a:p>
      </dsp:txBody>
      <dsp:txXfrm>
        <a:off x="5710497" y="109173"/>
        <a:ext cx="3275831" cy="705058"/>
      </dsp:txXfrm>
    </dsp:sp>
    <dsp:sp modelId="{B46AA6F3-1581-49C2-8775-175E560B3813}">
      <dsp:nvSpPr>
        <dsp:cNvPr id="0" name=""/>
        <dsp:cNvSpPr/>
      </dsp:nvSpPr>
      <dsp:spPr>
        <a:xfrm>
          <a:off x="5582867" y="814231"/>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8EA5B8-63E5-4C91-A15C-882872956E4C}">
      <dsp:nvSpPr>
        <dsp:cNvPr id="0" name=""/>
        <dsp:cNvSpPr/>
      </dsp:nvSpPr>
      <dsp:spPr>
        <a:xfrm>
          <a:off x="5710497" y="814231"/>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i="0" kern="1200" dirty="0"/>
            <a:t>Quasi-Constant Features</a:t>
          </a:r>
          <a:endParaRPr lang="en-US" sz="2000" b="0" kern="1200" dirty="0"/>
        </a:p>
      </dsp:txBody>
      <dsp:txXfrm>
        <a:off x="5710497" y="814231"/>
        <a:ext cx="3275831" cy="705058"/>
      </dsp:txXfrm>
    </dsp:sp>
    <dsp:sp modelId="{E9E1BA11-7504-4A33-9ED1-AA67A31BCA64}">
      <dsp:nvSpPr>
        <dsp:cNvPr id="0" name=""/>
        <dsp:cNvSpPr/>
      </dsp:nvSpPr>
      <dsp:spPr>
        <a:xfrm>
          <a:off x="5582867" y="1519290"/>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C94A5D-0446-400D-BF1A-1614C087D4D3}">
      <dsp:nvSpPr>
        <dsp:cNvPr id="0" name=""/>
        <dsp:cNvSpPr/>
      </dsp:nvSpPr>
      <dsp:spPr>
        <a:xfrm>
          <a:off x="5710497" y="1519290"/>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kern="1200" dirty="0"/>
            <a:t>Duplicated Features</a:t>
          </a:r>
        </a:p>
      </dsp:txBody>
      <dsp:txXfrm>
        <a:off x="5710497" y="1519290"/>
        <a:ext cx="3275831" cy="705058"/>
      </dsp:txXfrm>
    </dsp:sp>
    <dsp:sp modelId="{7530A7D0-B5DE-4986-B745-99ED3D116977}">
      <dsp:nvSpPr>
        <dsp:cNvPr id="0" name=""/>
        <dsp:cNvSpPr/>
      </dsp:nvSpPr>
      <dsp:spPr>
        <a:xfrm>
          <a:off x="2179406" y="2226416"/>
          <a:ext cx="680692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C911E9-33C9-4732-A057-078175CC9769}">
      <dsp:nvSpPr>
        <dsp:cNvPr id="0" name=""/>
        <dsp:cNvSpPr/>
      </dsp:nvSpPr>
      <dsp:spPr>
        <a:xfrm>
          <a:off x="2307036" y="2332278"/>
          <a:ext cx="3275831" cy="211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a:t>Correlation Filter Methods</a:t>
          </a:r>
        </a:p>
      </dsp:txBody>
      <dsp:txXfrm>
        <a:off x="2307036" y="2332278"/>
        <a:ext cx="3275831" cy="2117242"/>
      </dsp:txXfrm>
    </dsp:sp>
    <dsp:sp modelId="{6ECF31EF-1ADF-4784-AC16-FA97E68F3D9F}">
      <dsp:nvSpPr>
        <dsp:cNvPr id="0" name=""/>
        <dsp:cNvSpPr/>
      </dsp:nvSpPr>
      <dsp:spPr>
        <a:xfrm>
          <a:off x="5710497" y="2332278"/>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i="0" kern="1200" dirty="0"/>
            <a:t>Pearson correlation coefficient</a:t>
          </a:r>
          <a:endParaRPr lang="en-US" sz="2000" b="0" kern="1200" dirty="0"/>
        </a:p>
      </dsp:txBody>
      <dsp:txXfrm>
        <a:off x="5710497" y="2332278"/>
        <a:ext cx="3275831" cy="705058"/>
      </dsp:txXfrm>
    </dsp:sp>
    <dsp:sp modelId="{5A93D133-EA32-4750-AC63-6A1E8E52AE74}">
      <dsp:nvSpPr>
        <dsp:cNvPr id="0" name=""/>
        <dsp:cNvSpPr/>
      </dsp:nvSpPr>
      <dsp:spPr>
        <a:xfrm>
          <a:off x="5582867" y="3037336"/>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63D2C9-4247-4D35-A311-EC732916478B}">
      <dsp:nvSpPr>
        <dsp:cNvPr id="0" name=""/>
        <dsp:cNvSpPr/>
      </dsp:nvSpPr>
      <dsp:spPr>
        <a:xfrm>
          <a:off x="5710497" y="3037336"/>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Spearman’s rank correlation coefficient</a:t>
          </a:r>
        </a:p>
      </dsp:txBody>
      <dsp:txXfrm>
        <a:off x="5710497" y="3037336"/>
        <a:ext cx="3275831" cy="705058"/>
      </dsp:txXfrm>
    </dsp:sp>
    <dsp:sp modelId="{1088F71F-61F7-425A-BE74-197CC4DFDD37}">
      <dsp:nvSpPr>
        <dsp:cNvPr id="0" name=""/>
        <dsp:cNvSpPr/>
      </dsp:nvSpPr>
      <dsp:spPr>
        <a:xfrm>
          <a:off x="5582867" y="3742395"/>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86EDB7-054E-49DF-8E3E-1E2C248B28F9}">
      <dsp:nvSpPr>
        <dsp:cNvPr id="0" name=""/>
        <dsp:cNvSpPr/>
      </dsp:nvSpPr>
      <dsp:spPr>
        <a:xfrm>
          <a:off x="5710497" y="3742395"/>
          <a:ext cx="3275831" cy="70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Kendall’s rank correlation coefficient</a:t>
          </a:r>
        </a:p>
      </dsp:txBody>
      <dsp:txXfrm>
        <a:off x="5710497" y="3742395"/>
        <a:ext cx="3275831" cy="705058"/>
      </dsp:txXfrm>
    </dsp:sp>
    <dsp:sp modelId="{F3257B6C-582A-4B28-B49F-D8ACACC9B795}">
      <dsp:nvSpPr>
        <dsp:cNvPr id="0" name=""/>
        <dsp:cNvSpPr/>
      </dsp:nvSpPr>
      <dsp:spPr>
        <a:xfrm>
          <a:off x="2179406" y="4449521"/>
          <a:ext cx="680692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A52A7B-8EAC-4DAF-A0B2-D72841B181A0}">
      <dsp:nvSpPr>
        <dsp:cNvPr id="0" name=""/>
        <dsp:cNvSpPr/>
      </dsp:nvSpPr>
      <dsp:spPr>
        <a:xfrm>
          <a:off x="2307036" y="4555383"/>
          <a:ext cx="3275831" cy="211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0" i="0" kern="1200" dirty="0"/>
            <a:t>Statistical &amp; Ranking Filter Methods</a:t>
          </a:r>
          <a:endParaRPr lang="en-US" sz="3600" kern="1200" dirty="0"/>
        </a:p>
      </dsp:txBody>
      <dsp:txXfrm>
        <a:off x="2307036" y="4555383"/>
        <a:ext cx="3275831" cy="2117242"/>
      </dsp:txXfrm>
    </dsp:sp>
    <dsp:sp modelId="{9524D78E-C2EE-41BE-B40A-A990F0E5F617}">
      <dsp:nvSpPr>
        <dsp:cNvPr id="0" name=""/>
        <dsp:cNvSpPr/>
      </dsp:nvSpPr>
      <dsp:spPr>
        <a:xfrm>
          <a:off x="5710497" y="4555383"/>
          <a:ext cx="3275831" cy="52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i="0" kern="1200" dirty="0"/>
            <a:t>Mutual Information</a:t>
          </a:r>
          <a:endParaRPr lang="en-US" sz="2000" b="0" kern="1200" dirty="0"/>
        </a:p>
      </dsp:txBody>
      <dsp:txXfrm>
        <a:off x="5710497" y="4555383"/>
        <a:ext cx="3275831" cy="529310"/>
      </dsp:txXfrm>
    </dsp:sp>
    <dsp:sp modelId="{8075BA83-3E51-4472-90DF-4572513204F0}">
      <dsp:nvSpPr>
        <dsp:cNvPr id="0" name=""/>
        <dsp:cNvSpPr/>
      </dsp:nvSpPr>
      <dsp:spPr>
        <a:xfrm>
          <a:off x="5582867" y="5084694"/>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87ED9A-E7F2-4058-92CD-5570CA6D089B}">
      <dsp:nvSpPr>
        <dsp:cNvPr id="0" name=""/>
        <dsp:cNvSpPr/>
      </dsp:nvSpPr>
      <dsp:spPr>
        <a:xfrm>
          <a:off x="5710497" y="5084694"/>
          <a:ext cx="3275831" cy="52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kern="1200" dirty="0"/>
            <a:t>Chi-squared Score</a:t>
          </a:r>
        </a:p>
      </dsp:txBody>
      <dsp:txXfrm>
        <a:off x="5710497" y="5084694"/>
        <a:ext cx="3275831" cy="529310"/>
      </dsp:txXfrm>
    </dsp:sp>
    <dsp:sp modelId="{D347355D-B0B9-45A4-B5C7-0EDA76A47085}">
      <dsp:nvSpPr>
        <dsp:cNvPr id="0" name=""/>
        <dsp:cNvSpPr/>
      </dsp:nvSpPr>
      <dsp:spPr>
        <a:xfrm>
          <a:off x="5582867" y="5614005"/>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7BBC00-236E-4524-BF10-76A67736F47F}">
      <dsp:nvSpPr>
        <dsp:cNvPr id="0" name=""/>
        <dsp:cNvSpPr/>
      </dsp:nvSpPr>
      <dsp:spPr>
        <a:xfrm>
          <a:off x="5710497" y="5614005"/>
          <a:ext cx="3275831" cy="52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kern="1200" dirty="0"/>
            <a:t>ANOVA Univariate Test</a:t>
          </a:r>
        </a:p>
      </dsp:txBody>
      <dsp:txXfrm>
        <a:off x="5710497" y="5614005"/>
        <a:ext cx="3275831" cy="529310"/>
      </dsp:txXfrm>
    </dsp:sp>
    <dsp:sp modelId="{6192CFCB-4B46-4160-A936-35D4698B59B3}">
      <dsp:nvSpPr>
        <dsp:cNvPr id="0" name=""/>
        <dsp:cNvSpPr/>
      </dsp:nvSpPr>
      <dsp:spPr>
        <a:xfrm>
          <a:off x="5582867" y="6143315"/>
          <a:ext cx="32758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576CD6-DEE0-4B0A-A29F-CFB719216563}">
      <dsp:nvSpPr>
        <dsp:cNvPr id="0" name=""/>
        <dsp:cNvSpPr/>
      </dsp:nvSpPr>
      <dsp:spPr>
        <a:xfrm>
          <a:off x="5710497" y="6143315"/>
          <a:ext cx="3275831" cy="52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kern="1200" dirty="0"/>
            <a:t>Univariate ROC-AUC /RMSE</a:t>
          </a:r>
        </a:p>
      </dsp:txBody>
      <dsp:txXfrm>
        <a:off x="5710497" y="6143315"/>
        <a:ext cx="3275831" cy="529310"/>
      </dsp:txXfrm>
    </dsp:sp>
    <dsp:sp modelId="{6F38C940-A4A6-407B-8D43-FF38CC009BAD}">
      <dsp:nvSpPr>
        <dsp:cNvPr id="0" name=""/>
        <dsp:cNvSpPr/>
      </dsp:nvSpPr>
      <dsp:spPr>
        <a:xfrm>
          <a:off x="2179406" y="6672626"/>
          <a:ext cx="680692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8083D-631F-40DF-8586-1B0CC844D8E7}">
      <dsp:nvSpPr>
        <dsp:cNvPr id="0" name=""/>
        <dsp:cNvSpPr/>
      </dsp:nvSpPr>
      <dsp:spPr>
        <a:xfrm>
          <a:off x="4396" y="143597"/>
          <a:ext cx="1998919" cy="2808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b="1" kern="1200" dirty="0"/>
            <a:t>Record</a:t>
          </a:r>
          <a:r>
            <a:rPr lang="en-US" sz="1800" kern="1200" dirty="0"/>
            <a:t> Information</a:t>
          </a:r>
        </a:p>
      </dsp:txBody>
      <dsp:txXfrm>
        <a:off x="4396" y="143597"/>
        <a:ext cx="1998919" cy="799567"/>
      </dsp:txXfrm>
    </dsp:sp>
    <dsp:sp modelId="{B61BE841-6E92-4FFF-972E-2A7C210F8ECD}">
      <dsp:nvSpPr>
        <dsp:cNvPr id="0" name=""/>
        <dsp:cNvSpPr/>
      </dsp:nvSpPr>
      <dsp:spPr>
        <a:xfrm>
          <a:off x="413813" y="943164"/>
          <a:ext cx="1998919" cy="3744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Blueprints, photographs, seismographs, …</a:t>
          </a:r>
        </a:p>
      </dsp:txBody>
      <dsp:txXfrm>
        <a:off x="472359" y="1001710"/>
        <a:ext cx="1881827" cy="3626908"/>
      </dsp:txXfrm>
    </dsp:sp>
    <dsp:sp modelId="{0512CBBF-8736-41AC-AB08-41BE16D43581}">
      <dsp:nvSpPr>
        <dsp:cNvPr id="0" name=""/>
        <dsp:cNvSpPr/>
      </dsp:nvSpPr>
      <dsp:spPr>
        <a:xfrm>
          <a:off x="2306344" y="294544"/>
          <a:ext cx="642421" cy="4976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306344" y="394079"/>
        <a:ext cx="493119" cy="298603"/>
      </dsp:txXfrm>
    </dsp:sp>
    <dsp:sp modelId="{F9A01ED0-A15C-4551-BCFF-6F5B11DCE9F7}">
      <dsp:nvSpPr>
        <dsp:cNvPr id="0" name=""/>
        <dsp:cNvSpPr/>
      </dsp:nvSpPr>
      <dsp:spPr>
        <a:xfrm>
          <a:off x="3215431" y="143597"/>
          <a:ext cx="1998919" cy="2808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b="1" kern="1200" dirty="0"/>
            <a:t>Analyze</a:t>
          </a:r>
          <a:r>
            <a:rPr lang="en-US" sz="1800" kern="1200" dirty="0"/>
            <a:t> data to support reasoning</a:t>
          </a:r>
        </a:p>
      </dsp:txBody>
      <dsp:txXfrm>
        <a:off x="3215431" y="143597"/>
        <a:ext cx="1998919" cy="799567"/>
      </dsp:txXfrm>
    </dsp:sp>
    <dsp:sp modelId="{74415680-D9CA-4F86-81EB-A9E6A37F696E}">
      <dsp:nvSpPr>
        <dsp:cNvPr id="0" name=""/>
        <dsp:cNvSpPr/>
      </dsp:nvSpPr>
      <dsp:spPr>
        <a:xfrm>
          <a:off x="3624848" y="943164"/>
          <a:ext cx="1998919" cy="3744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Understand your data better and act upon that understanding</a:t>
          </a:r>
        </a:p>
        <a:p>
          <a:pPr marL="171450" lvl="1" indent="-171450" algn="l" defTabSz="800100">
            <a:lnSpc>
              <a:spcPct val="90000"/>
            </a:lnSpc>
            <a:spcBef>
              <a:spcPct val="0"/>
            </a:spcBef>
            <a:spcAft>
              <a:spcPct val="15000"/>
            </a:spcAft>
            <a:buChar char="••"/>
          </a:pPr>
          <a:r>
            <a:rPr lang="en-US" sz="1800" kern="1200" dirty="0"/>
            <a:t> Develop and assess hypotheses (visual exploration) Find patterns and discover errors in data</a:t>
          </a:r>
        </a:p>
      </dsp:txBody>
      <dsp:txXfrm>
        <a:off x="3683394" y="1001710"/>
        <a:ext cx="1881827" cy="3626908"/>
      </dsp:txXfrm>
    </dsp:sp>
    <dsp:sp modelId="{3FBA38D7-C196-42E4-B2DE-69F4AE6A89BD}">
      <dsp:nvSpPr>
        <dsp:cNvPr id="0" name=""/>
        <dsp:cNvSpPr/>
      </dsp:nvSpPr>
      <dsp:spPr>
        <a:xfrm>
          <a:off x="5517380" y="294544"/>
          <a:ext cx="642421" cy="4976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517380" y="394079"/>
        <a:ext cx="493119" cy="298603"/>
      </dsp:txXfrm>
    </dsp:sp>
    <dsp:sp modelId="{14DCA91C-9B34-4EA2-9AE3-F28E2564A9CF}">
      <dsp:nvSpPr>
        <dsp:cNvPr id="0" name=""/>
        <dsp:cNvSpPr/>
      </dsp:nvSpPr>
      <dsp:spPr>
        <a:xfrm>
          <a:off x="6426466" y="143597"/>
          <a:ext cx="1998919" cy="2808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b="1" kern="1200" dirty="0"/>
            <a:t>Communicate</a:t>
          </a:r>
          <a:r>
            <a:rPr lang="en-US" sz="1800" kern="1200" dirty="0"/>
            <a:t> information</a:t>
          </a:r>
        </a:p>
      </dsp:txBody>
      <dsp:txXfrm>
        <a:off x="6426466" y="143597"/>
        <a:ext cx="1998919" cy="799567"/>
      </dsp:txXfrm>
    </dsp:sp>
    <dsp:sp modelId="{13934300-B325-49E1-B8A5-7AAD506A13C8}">
      <dsp:nvSpPr>
        <dsp:cNvPr id="0" name=""/>
        <dsp:cNvSpPr/>
      </dsp:nvSpPr>
      <dsp:spPr>
        <a:xfrm>
          <a:off x="6835884" y="943164"/>
          <a:ext cx="1998919" cy="3744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more effectively</a:t>
          </a:r>
        </a:p>
        <a:p>
          <a:pPr marL="171450" lvl="1" indent="-171450" algn="l" defTabSz="800100">
            <a:lnSpc>
              <a:spcPct val="90000"/>
            </a:lnSpc>
            <a:spcBef>
              <a:spcPct val="0"/>
            </a:spcBef>
            <a:spcAft>
              <a:spcPct val="15000"/>
            </a:spcAft>
            <a:buChar char="••"/>
          </a:pPr>
          <a:r>
            <a:rPr lang="en-US" sz="1800" kern="1200" dirty="0"/>
            <a:t>Share and persuade (visual explanation)</a:t>
          </a:r>
        </a:p>
      </dsp:txBody>
      <dsp:txXfrm>
        <a:off x="6894430" y="1001710"/>
        <a:ext cx="1881827" cy="36269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C6CEC-CCA9-441B-8555-A5DB57E086FC}">
      <dsp:nvSpPr>
        <dsp:cNvPr id="0" name=""/>
        <dsp:cNvSpPr/>
      </dsp:nvSpPr>
      <dsp:spPr>
        <a:xfrm>
          <a:off x="0" y="21138"/>
          <a:ext cx="4648200" cy="5189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1. Temporal</a:t>
          </a:r>
        </a:p>
      </dsp:txBody>
      <dsp:txXfrm>
        <a:off x="25332" y="46470"/>
        <a:ext cx="4597536" cy="468264"/>
      </dsp:txXfrm>
    </dsp:sp>
    <dsp:sp modelId="{643788C4-9382-4A00-AF1D-C3D96BC96A33}">
      <dsp:nvSpPr>
        <dsp:cNvPr id="0" name=""/>
        <dsp:cNvSpPr/>
      </dsp:nvSpPr>
      <dsp:spPr>
        <a:xfrm>
          <a:off x="0" y="540067"/>
          <a:ext cx="4648200" cy="11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t>2 conditions: that they are linear, and are one-dimensional. </a:t>
          </a:r>
          <a:endParaRPr lang="en-US" sz="1400" kern="1200" dirty="0"/>
        </a:p>
        <a:p>
          <a:pPr marL="114300" lvl="1" indent="-114300" algn="l" defTabSz="622300">
            <a:lnSpc>
              <a:spcPct val="90000"/>
            </a:lnSpc>
            <a:spcBef>
              <a:spcPct val="0"/>
            </a:spcBef>
            <a:spcAft>
              <a:spcPct val="20000"/>
            </a:spcAft>
            <a:buChar char="••"/>
          </a:pPr>
          <a:r>
            <a:rPr lang="en-US" sz="1400" b="0" i="0" kern="1200" dirty="0"/>
            <a:t>Temporal visualizations normally feature lines that either stand alone or overlap with each other, with a start and finish time.</a:t>
          </a:r>
          <a:endParaRPr lang="en-US" sz="1400" kern="1200" dirty="0"/>
        </a:p>
        <a:p>
          <a:pPr marL="114300" lvl="1" indent="-114300" algn="l" defTabSz="622300">
            <a:lnSpc>
              <a:spcPct val="90000"/>
            </a:lnSpc>
            <a:spcBef>
              <a:spcPct val="0"/>
            </a:spcBef>
            <a:spcAft>
              <a:spcPct val="20000"/>
            </a:spcAft>
            <a:buChar char="••"/>
          </a:pPr>
          <a:r>
            <a:rPr lang="en-US" sz="1400" kern="1200" dirty="0"/>
            <a:t>Easy to read graphs</a:t>
          </a:r>
        </a:p>
      </dsp:txBody>
      <dsp:txXfrm>
        <a:off x="0" y="540067"/>
        <a:ext cx="4648200" cy="1108484"/>
      </dsp:txXfrm>
    </dsp:sp>
    <dsp:sp modelId="{1B5E7AFB-174A-4B75-BA43-737160D0AA91}">
      <dsp:nvSpPr>
        <dsp:cNvPr id="0" name=""/>
        <dsp:cNvSpPr/>
      </dsp:nvSpPr>
      <dsp:spPr>
        <a:xfrm>
          <a:off x="0" y="1648552"/>
          <a:ext cx="4648200" cy="458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i="0" kern="1200" dirty="0"/>
            <a:t>2. Hierarchical</a:t>
          </a:r>
        </a:p>
      </dsp:txBody>
      <dsp:txXfrm>
        <a:off x="22382" y="1670934"/>
        <a:ext cx="4603436" cy="413740"/>
      </dsp:txXfrm>
    </dsp:sp>
    <dsp:sp modelId="{919489AB-ABB5-4DBD-82B4-48946F41AA9B}">
      <dsp:nvSpPr>
        <dsp:cNvPr id="0" name=""/>
        <dsp:cNvSpPr/>
      </dsp:nvSpPr>
      <dsp:spPr>
        <a:xfrm>
          <a:off x="0" y="2107056"/>
          <a:ext cx="4648200" cy="1055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t>those that order groups within larger groups. Hierarchical visualizations are best suited if you’re looking to display clusters of information, especially if they flow from a single origin point. </a:t>
          </a:r>
          <a:endParaRPr lang="en-US" sz="1400" b="1" i="0" kern="1200" dirty="0"/>
        </a:p>
        <a:p>
          <a:pPr marL="114300" lvl="1" indent="-114300" algn="l" defTabSz="622300">
            <a:lnSpc>
              <a:spcPct val="90000"/>
            </a:lnSpc>
            <a:spcBef>
              <a:spcPct val="0"/>
            </a:spcBef>
            <a:spcAft>
              <a:spcPct val="20000"/>
            </a:spcAft>
            <a:buChar char="••"/>
          </a:pPr>
          <a:r>
            <a:rPr lang="en-US" sz="1400" b="0" i="0" kern="1200" dirty="0"/>
            <a:t>more complex and difficult to read,</a:t>
          </a:r>
          <a:endParaRPr lang="en-US" sz="1400" b="1" i="0" kern="1200" dirty="0"/>
        </a:p>
      </dsp:txBody>
      <dsp:txXfrm>
        <a:off x="0" y="2107056"/>
        <a:ext cx="4648200" cy="1055699"/>
      </dsp:txXfrm>
    </dsp:sp>
    <dsp:sp modelId="{F35E33A3-0A24-4C0D-8F3F-1316A86EFB38}">
      <dsp:nvSpPr>
        <dsp:cNvPr id="0" name=""/>
        <dsp:cNvSpPr/>
      </dsp:nvSpPr>
      <dsp:spPr>
        <a:xfrm>
          <a:off x="0" y="3162756"/>
          <a:ext cx="4648200" cy="4673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i="0" kern="1200" dirty="0"/>
            <a:t>3. Network</a:t>
          </a:r>
          <a:endParaRPr lang="en-US" sz="1800" b="1" i="0" kern="1200" dirty="0"/>
        </a:p>
      </dsp:txBody>
      <dsp:txXfrm>
        <a:off x="22814" y="3185570"/>
        <a:ext cx="4602572" cy="421716"/>
      </dsp:txXfrm>
    </dsp:sp>
    <dsp:sp modelId="{E3F216D2-714C-44F1-A908-CBE03CCEE20D}">
      <dsp:nvSpPr>
        <dsp:cNvPr id="0" name=""/>
        <dsp:cNvSpPr/>
      </dsp:nvSpPr>
      <dsp:spPr>
        <a:xfrm>
          <a:off x="0" y="3630101"/>
          <a:ext cx="4648200"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t>Datasets connect deeply with other datasets. Network data visualizations show how they relate to one another within a network. In other words, demonstrating relationships between datasets without wordy explanations.</a:t>
          </a:r>
          <a:endParaRPr lang="en-US" sz="1400" kern="1200" dirty="0"/>
        </a:p>
      </dsp:txBody>
      <dsp:txXfrm>
        <a:off x="0" y="3630101"/>
        <a:ext cx="4648200" cy="8445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C869-6A12-4E05-9447-A02199566BA4}">
      <dsp:nvSpPr>
        <dsp:cNvPr id="0" name=""/>
        <dsp:cNvSpPr/>
      </dsp:nvSpPr>
      <dsp:spPr>
        <a:xfrm>
          <a:off x="0" y="2670"/>
          <a:ext cx="38862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a:t>4. Multidimensional</a:t>
          </a:r>
        </a:p>
      </dsp:txBody>
      <dsp:txXfrm>
        <a:off x="22246" y="24916"/>
        <a:ext cx="3841708" cy="411223"/>
      </dsp:txXfrm>
    </dsp:sp>
    <dsp:sp modelId="{408EA261-8DCF-4DFB-A183-253021E88F2B}">
      <dsp:nvSpPr>
        <dsp:cNvPr id="0" name=""/>
        <dsp:cNvSpPr/>
      </dsp:nvSpPr>
      <dsp:spPr>
        <a:xfrm>
          <a:off x="0" y="458385"/>
          <a:ext cx="3886200"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there are always 2 or more variables in the mix to create a 3D data visualization. </a:t>
          </a:r>
          <a:endParaRPr lang="en-US" sz="1500" kern="1200" dirty="0"/>
        </a:p>
        <a:p>
          <a:pPr marL="114300" lvl="1" indent="-114300" algn="l" defTabSz="666750">
            <a:lnSpc>
              <a:spcPct val="90000"/>
            </a:lnSpc>
            <a:spcBef>
              <a:spcPct val="0"/>
            </a:spcBef>
            <a:spcAft>
              <a:spcPct val="20000"/>
            </a:spcAft>
            <a:buChar char="••"/>
          </a:pPr>
          <a:r>
            <a:rPr lang="en-US" sz="1500" b="0" i="0" kern="1200" dirty="0"/>
            <a:t>Because of the many concurrent layers and datasets, these types of visualizations tend to be the most vibrant or eye-catching visuals. Another plus? These visuals can break down a ton of data down to key takeaways.</a:t>
          </a:r>
          <a:endParaRPr lang="en-US" sz="1500" kern="1200" dirty="0"/>
        </a:p>
      </dsp:txBody>
      <dsp:txXfrm>
        <a:off x="0" y="458385"/>
        <a:ext cx="3886200" cy="1573199"/>
      </dsp:txXfrm>
    </dsp:sp>
    <dsp:sp modelId="{247664C6-DAA5-4D62-B2FA-5058EABE25F4}">
      <dsp:nvSpPr>
        <dsp:cNvPr id="0" name=""/>
        <dsp:cNvSpPr/>
      </dsp:nvSpPr>
      <dsp:spPr>
        <a:xfrm>
          <a:off x="0" y="2031585"/>
          <a:ext cx="38862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a:t>5. Geospatial</a:t>
          </a:r>
        </a:p>
      </dsp:txBody>
      <dsp:txXfrm>
        <a:off x="22246" y="2053831"/>
        <a:ext cx="3841708" cy="411223"/>
      </dsp:txXfrm>
    </dsp:sp>
    <dsp:sp modelId="{8E2657EB-C57B-408D-8BAE-26CECA6C354A}">
      <dsp:nvSpPr>
        <dsp:cNvPr id="0" name=""/>
        <dsp:cNvSpPr/>
      </dsp:nvSpPr>
      <dsp:spPr>
        <a:xfrm>
          <a:off x="0" y="2487300"/>
          <a:ext cx="3886200" cy="2005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relate to real life physical locations, overlaying familiar maps with different data points. </a:t>
          </a:r>
          <a:endParaRPr lang="en-US" sz="1500" kern="1200" dirty="0"/>
        </a:p>
        <a:p>
          <a:pPr marL="114300" lvl="1" indent="-114300" algn="l" defTabSz="666750">
            <a:lnSpc>
              <a:spcPct val="90000"/>
            </a:lnSpc>
            <a:spcBef>
              <a:spcPct val="0"/>
            </a:spcBef>
            <a:spcAft>
              <a:spcPct val="20000"/>
            </a:spcAft>
            <a:buChar char="••"/>
          </a:pPr>
          <a:r>
            <a:rPr lang="en-US" sz="1500" b="0" i="0" kern="1200" dirty="0"/>
            <a:t>These types of data visualizations are commonly used to display sales or acquisitions over time, and can be most recognizable for their use in political campaigns or to display market penetration in multinational corporations.</a:t>
          </a:r>
          <a:endParaRPr lang="en-US" sz="1500" kern="1200" dirty="0"/>
        </a:p>
      </dsp:txBody>
      <dsp:txXfrm>
        <a:off x="0" y="2487300"/>
        <a:ext cx="3886200" cy="20058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FBC27-4F21-4C2A-8A1A-88C9847E5FE1}">
      <dsp:nvSpPr>
        <dsp:cNvPr id="0" name=""/>
        <dsp:cNvSpPr/>
      </dsp:nvSpPr>
      <dsp:spPr>
        <a:xfrm>
          <a:off x="301050" y="1625"/>
          <a:ext cx="1155241" cy="577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dirty="0"/>
            <a:t>1. Temporal</a:t>
          </a:r>
          <a:endParaRPr lang="en-US" sz="1600" kern="1200" dirty="0"/>
        </a:p>
      </dsp:txBody>
      <dsp:txXfrm>
        <a:off x="317968" y="18543"/>
        <a:ext cx="1121405" cy="543784"/>
      </dsp:txXfrm>
    </dsp:sp>
    <dsp:sp modelId="{A11C7389-D457-4EEF-A998-AAB81A48A55F}">
      <dsp:nvSpPr>
        <dsp:cNvPr id="0" name=""/>
        <dsp:cNvSpPr/>
      </dsp:nvSpPr>
      <dsp:spPr>
        <a:xfrm>
          <a:off x="416574" y="579246"/>
          <a:ext cx="115524" cy="433215"/>
        </a:xfrm>
        <a:custGeom>
          <a:avLst/>
          <a:gdLst/>
          <a:ahLst/>
          <a:cxnLst/>
          <a:rect l="0" t="0" r="0" b="0"/>
          <a:pathLst>
            <a:path>
              <a:moveTo>
                <a:pt x="0" y="0"/>
              </a:moveTo>
              <a:lnTo>
                <a:pt x="0" y="433215"/>
              </a:lnTo>
              <a:lnTo>
                <a:pt x="115524" y="433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96EB0B-A432-44BF-9DCC-2398FE42EF82}">
      <dsp:nvSpPr>
        <dsp:cNvPr id="0" name=""/>
        <dsp:cNvSpPr/>
      </dsp:nvSpPr>
      <dsp:spPr>
        <a:xfrm>
          <a:off x="532099" y="723651"/>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dirty="0"/>
            <a:t>Scatter plots</a:t>
          </a:r>
          <a:endParaRPr lang="en-US" sz="1400" kern="1200" dirty="0"/>
        </a:p>
      </dsp:txBody>
      <dsp:txXfrm>
        <a:off x="549017" y="740569"/>
        <a:ext cx="890356" cy="543784"/>
      </dsp:txXfrm>
    </dsp:sp>
    <dsp:sp modelId="{B3D289A5-B1E8-451C-8729-F1A231A0AE9E}">
      <dsp:nvSpPr>
        <dsp:cNvPr id="0" name=""/>
        <dsp:cNvSpPr/>
      </dsp:nvSpPr>
      <dsp:spPr>
        <a:xfrm>
          <a:off x="416574" y="579246"/>
          <a:ext cx="115524" cy="1155241"/>
        </a:xfrm>
        <a:custGeom>
          <a:avLst/>
          <a:gdLst/>
          <a:ahLst/>
          <a:cxnLst/>
          <a:rect l="0" t="0" r="0" b="0"/>
          <a:pathLst>
            <a:path>
              <a:moveTo>
                <a:pt x="0" y="0"/>
              </a:moveTo>
              <a:lnTo>
                <a:pt x="0" y="1155241"/>
              </a:lnTo>
              <a:lnTo>
                <a:pt x="115524" y="1155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7EFB54-A1E0-4835-9531-0C635DFE9D0C}">
      <dsp:nvSpPr>
        <dsp:cNvPr id="0" name=""/>
        <dsp:cNvSpPr/>
      </dsp:nvSpPr>
      <dsp:spPr>
        <a:xfrm>
          <a:off x="532099" y="1445676"/>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Polar area diagrams</a:t>
          </a:r>
        </a:p>
      </dsp:txBody>
      <dsp:txXfrm>
        <a:off x="549017" y="1462594"/>
        <a:ext cx="890356" cy="543784"/>
      </dsp:txXfrm>
    </dsp:sp>
    <dsp:sp modelId="{10B7285C-982E-48B0-B618-98F8114485FB}">
      <dsp:nvSpPr>
        <dsp:cNvPr id="0" name=""/>
        <dsp:cNvSpPr/>
      </dsp:nvSpPr>
      <dsp:spPr>
        <a:xfrm>
          <a:off x="416574" y="579246"/>
          <a:ext cx="115524" cy="1877266"/>
        </a:xfrm>
        <a:custGeom>
          <a:avLst/>
          <a:gdLst/>
          <a:ahLst/>
          <a:cxnLst/>
          <a:rect l="0" t="0" r="0" b="0"/>
          <a:pathLst>
            <a:path>
              <a:moveTo>
                <a:pt x="0" y="0"/>
              </a:moveTo>
              <a:lnTo>
                <a:pt x="0" y="1877266"/>
              </a:lnTo>
              <a:lnTo>
                <a:pt x="115524" y="18772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BBE59-F273-415A-B971-8E0D61A50479}">
      <dsp:nvSpPr>
        <dsp:cNvPr id="0" name=""/>
        <dsp:cNvSpPr/>
      </dsp:nvSpPr>
      <dsp:spPr>
        <a:xfrm>
          <a:off x="532099" y="2167702"/>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dirty="0"/>
            <a:t>Time series sequences</a:t>
          </a:r>
        </a:p>
      </dsp:txBody>
      <dsp:txXfrm>
        <a:off x="549017" y="2184620"/>
        <a:ext cx="890356" cy="543784"/>
      </dsp:txXfrm>
    </dsp:sp>
    <dsp:sp modelId="{AE1999DF-74B0-4347-A60F-B05320130C19}">
      <dsp:nvSpPr>
        <dsp:cNvPr id="0" name=""/>
        <dsp:cNvSpPr/>
      </dsp:nvSpPr>
      <dsp:spPr>
        <a:xfrm>
          <a:off x="416574" y="579246"/>
          <a:ext cx="115524" cy="2599292"/>
        </a:xfrm>
        <a:custGeom>
          <a:avLst/>
          <a:gdLst/>
          <a:ahLst/>
          <a:cxnLst/>
          <a:rect l="0" t="0" r="0" b="0"/>
          <a:pathLst>
            <a:path>
              <a:moveTo>
                <a:pt x="0" y="0"/>
              </a:moveTo>
              <a:lnTo>
                <a:pt x="0" y="2599292"/>
              </a:lnTo>
              <a:lnTo>
                <a:pt x="115524" y="25992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5A9756-9A95-4B49-B7AF-F802855AE91C}">
      <dsp:nvSpPr>
        <dsp:cNvPr id="0" name=""/>
        <dsp:cNvSpPr/>
      </dsp:nvSpPr>
      <dsp:spPr>
        <a:xfrm>
          <a:off x="532099" y="2889728"/>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Timelines</a:t>
          </a:r>
        </a:p>
      </dsp:txBody>
      <dsp:txXfrm>
        <a:off x="549017" y="2906646"/>
        <a:ext cx="890356" cy="543784"/>
      </dsp:txXfrm>
    </dsp:sp>
    <dsp:sp modelId="{6F3B8E0E-6B2A-47B1-AD48-BF9E47A1AEF4}">
      <dsp:nvSpPr>
        <dsp:cNvPr id="0" name=""/>
        <dsp:cNvSpPr/>
      </dsp:nvSpPr>
      <dsp:spPr>
        <a:xfrm>
          <a:off x="416574" y="579246"/>
          <a:ext cx="115524" cy="3321318"/>
        </a:xfrm>
        <a:custGeom>
          <a:avLst/>
          <a:gdLst/>
          <a:ahLst/>
          <a:cxnLst/>
          <a:rect l="0" t="0" r="0" b="0"/>
          <a:pathLst>
            <a:path>
              <a:moveTo>
                <a:pt x="0" y="0"/>
              </a:moveTo>
              <a:lnTo>
                <a:pt x="0" y="3321318"/>
              </a:lnTo>
              <a:lnTo>
                <a:pt x="115524" y="33213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B689C-38B7-4BA4-828D-1A20F163FDC5}">
      <dsp:nvSpPr>
        <dsp:cNvPr id="0" name=""/>
        <dsp:cNvSpPr/>
      </dsp:nvSpPr>
      <dsp:spPr>
        <a:xfrm>
          <a:off x="532099" y="3611753"/>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dirty="0"/>
            <a:t>Line graphs</a:t>
          </a:r>
        </a:p>
      </dsp:txBody>
      <dsp:txXfrm>
        <a:off x="549017" y="3628671"/>
        <a:ext cx="890356" cy="543784"/>
      </dsp:txXfrm>
    </dsp:sp>
    <dsp:sp modelId="{4A893823-8308-42A5-9EDA-CF57BFF3B11C}">
      <dsp:nvSpPr>
        <dsp:cNvPr id="0" name=""/>
        <dsp:cNvSpPr/>
      </dsp:nvSpPr>
      <dsp:spPr>
        <a:xfrm>
          <a:off x="1745102" y="1625"/>
          <a:ext cx="1364108" cy="577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dirty="0"/>
            <a:t>2. Hierarchical</a:t>
          </a:r>
          <a:endParaRPr lang="en-US" sz="1600" kern="1200" dirty="0"/>
        </a:p>
      </dsp:txBody>
      <dsp:txXfrm>
        <a:off x="1762020" y="18543"/>
        <a:ext cx="1330272" cy="543784"/>
      </dsp:txXfrm>
    </dsp:sp>
    <dsp:sp modelId="{795B6199-976B-4453-89A1-7B91A612489D}">
      <dsp:nvSpPr>
        <dsp:cNvPr id="0" name=""/>
        <dsp:cNvSpPr/>
      </dsp:nvSpPr>
      <dsp:spPr>
        <a:xfrm>
          <a:off x="1881513" y="579246"/>
          <a:ext cx="136410" cy="433215"/>
        </a:xfrm>
        <a:custGeom>
          <a:avLst/>
          <a:gdLst/>
          <a:ahLst/>
          <a:cxnLst/>
          <a:rect l="0" t="0" r="0" b="0"/>
          <a:pathLst>
            <a:path>
              <a:moveTo>
                <a:pt x="0" y="0"/>
              </a:moveTo>
              <a:lnTo>
                <a:pt x="0" y="433215"/>
              </a:lnTo>
              <a:lnTo>
                <a:pt x="136410" y="433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22FD6D-7471-4C20-8F92-378C4A98185D}">
      <dsp:nvSpPr>
        <dsp:cNvPr id="0" name=""/>
        <dsp:cNvSpPr/>
      </dsp:nvSpPr>
      <dsp:spPr>
        <a:xfrm>
          <a:off x="2017923" y="723651"/>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dirty="0"/>
            <a:t>Tree diagrams</a:t>
          </a:r>
          <a:endParaRPr lang="en-US" sz="1600" kern="1200" dirty="0"/>
        </a:p>
      </dsp:txBody>
      <dsp:txXfrm>
        <a:off x="2034841" y="740569"/>
        <a:ext cx="890356" cy="543784"/>
      </dsp:txXfrm>
    </dsp:sp>
    <dsp:sp modelId="{F44584F1-33D6-4C59-9FEB-E00C029A86CD}">
      <dsp:nvSpPr>
        <dsp:cNvPr id="0" name=""/>
        <dsp:cNvSpPr/>
      </dsp:nvSpPr>
      <dsp:spPr>
        <a:xfrm>
          <a:off x="1881513" y="579246"/>
          <a:ext cx="136410" cy="1155241"/>
        </a:xfrm>
        <a:custGeom>
          <a:avLst/>
          <a:gdLst/>
          <a:ahLst/>
          <a:cxnLst/>
          <a:rect l="0" t="0" r="0" b="0"/>
          <a:pathLst>
            <a:path>
              <a:moveTo>
                <a:pt x="0" y="0"/>
              </a:moveTo>
              <a:lnTo>
                <a:pt x="0" y="1155241"/>
              </a:lnTo>
              <a:lnTo>
                <a:pt x="136410" y="1155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C84A34-C9EB-44ED-898D-95E2F64E3CE4}">
      <dsp:nvSpPr>
        <dsp:cNvPr id="0" name=""/>
        <dsp:cNvSpPr/>
      </dsp:nvSpPr>
      <dsp:spPr>
        <a:xfrm>
          <a:off x="2017923" y="1445676"/>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Ring charts</a:t>
          </a:r>
        </a:p>
      </dsp:txBody>
      <dsp:txXfrm>
        <a:off x="2034841" y="1462594"/>
        <a:ext cx="890356" cy="543784"/>
      </dsp:txXfrm>
    </dsp:sp>
    <dsp:sp modelId="{AFA8E2F5-764C-42DE-A8F4-C3F4B85C49A6}">
      <dsp:nvSpPr>
        <dsp:cNvPr id="0" name=""/>
        <dsp:cNvSpPr/>
      </dsp:nvSpPr>
      <dsp:spPr>
        <a:xfrm>
          <a:off x="1881513" y="579246"/>
          <a:ext cx="136410" cy="1877266"/>
        </a:xfrm>
        <a:custGeom>
          <a:avLst/>
          <a:gdLst/>
          <a:ahLst/>
          <a:cxnLst/>
          <a:rect l="0" t="0" r="0" b="0"/>
          <a:pathLst>
            <a:path>
              <a:moveTo>
                <a:pt x="0" y="0"/>
              </a:moveTo>
              <a:lnTo>
                <a:pt x="0" y="1877266"/>
              </a:lnTo>
              <a:lnTo>
                <a:pt x="136410" y="18772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CAFC86-A234-4E61-8A29-97D24A9ADF29}">
      <dsp:nvSpPr>
        <dsp:cNvPr id="0" name=""/>
        <dsp:cNvSpPr/>
      </dsp:nvSpPr>
      <dsp:spPr>
        <a:xfrm>
          <a:off x="2017923" y="2167702"/>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dirty="0"/>
            <a:t>Sunburst diagrams</a:t>
          </a:r>
        </a:p>
      </dsp:txBody>
      <dsp:txXfrm>
        <a:off x="2034841" y="2184620"/>
        <a:ext cx="890356" cy="543784"/>
      </dsp:txXfrm>
    </dsp:sp>
    <dsp:sp modelId="{38E03597-9FB0-4FD2-959A-D11687650CC3}">
      <dsp:nvSpPr>
        <dsp:cNvPr id="0" name=""/>
        <dsp:cNvSpPr/>
      </dsp:nvSpPr>
      <dsp:spPr>
        <a:xfrm>
          <a:off x="3398021" y="1625"/>
          <a:ext cx="1155241" cy="577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dirty="0"/>
            <a:t>3. Network</a:t>
          </a:r>
          <a:endParaRPr lang="en-US" sz="1600" kern="1200" dirty="0"/>
        </a:p>
      </dsp:txBody>
      <dsp:txXfrm>
        <a:off x="3414939" y="18543"/>
        <a:ext cx="1121405" cy="543784"/>
      </dsp:txXfrm>
    </dsp:sp>
    <dsp:sp modelId="{E1A81092-0C92-4A7A-AB2B-C8B3A6A334D2}">
      <dsp:nvSpPr>
        <dsp:cNvPr id="0" name=""/>
        <dsp:cNvSpPr/>
      </dsp:nvSpPr>
      <dsp:spPr>
        <a:xfrm>
          <a:off x="3513545" y="579246"/>
          <a:ext cx="115524" cy="433215"/>
        </a:xfrm>
        <a:custGeom>
          <a:avLst/>
          <a:gdLst/>
          <a:ahLst/>
          <a:cxnLst/>
          <a:rect l="0" t="0" r="0" b="0"/>
          <a:pathLst>
            <a:path>
              <a:moveTo>
                <a:pt x="0" y="0"/>
              </a:moveTo>
              <a:lnTo>
                <a:pt x="0" y="433215"/>
              </a:lnTo>
              <a:lnTo>
                <a:pt x="115524" y="433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8623DC-7B41-4B77-ACCD-7DE0DB958899}">
      <dsp:nvSpPr>
        <dsp:cNvPr id="0" name=""/>
        <dsp:cNvSpPr/>
      </dsp:nvSpPr>
      <dsp:spPr>
        <a:xfrm>
          <a:off x="3629069" y="723651"/>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a:t>Matrix charts</a:t>
          </a:r>
        </a:p>
      </dsp:txBody>
      <dsp:txXfrm>
        <a:off x="3645987" y="740569"/>
        <a:ext cx="890356" cy="543784"/>
      </dsp:txXfrm>
    </dsp:sp>
    <dsp:sp modelId="{E07D2D71-453C-4E17-9C47-3EE7FC007E94}">
      <dsp:nvSpPr>
        <dsp:cNvPr id="0" name=""/>
        <dsp:cNvSpPr/>
      </dsp:nvSpPr>
      <dsp:spPr>
        <a:xfrm>
          <a:off x="3513545" y="579246"/>
          <a:ext cx="115524" cy="1155241"/>
        </a:xfrm>
        <a:custGeom>
          <a:avLst/>
          <a:gdLst/>
          <a:ahLst/>
          <a:cxnLst/>
          <a:rect l="0" t="0" r="0" b="0"/>
          <a:pathLst>
            <a:path>
              <a:moveTo>
                <a:pt x="0" y="0"/>
              </a:moveTo>
              <a:lnTo>
                <a:pt x="0" y="1155241"/>
              </a:lnTo>
              <a:lnTo>
                <a:pt x="115524" y="1155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BBE4F7-C422-4DA8-830C-4DCAAC99F0C8}">
      <dsp:nvSpPr>
        <dsp:cNvPr id="0" name=""/>
        <dsp:cNvSpPr/>
      </dsp:nvSpPr>
      <dsp:spPr>
        <a:xfrm>
          <a:off x="3629069" y="1445676"/>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a:t>Node-link diagrams</a:t>
          </a:r>
        </a:p>
      </dsp:txBody>
      <dsp:txXfrm>
        <a:off x="3645987" y="1462594"/>
        <a:ext cx="890356" cy="543784"/>
      </dsp:txXfrm>
    </dsp:sp>
    <dsp:sp modelId="{00748567-75AA-4809-9417-F96FEC7C1CC5}">
      <dsp:nvSpPr>
        <dsp:cNvPr id="0" name=""/>
        <dsp:cNvSpPr/>
      </dsp:nvSpPr>
      <dsp:spPr>
        <a:xfrm>
          <a:off x="3513545" y="579246"/>
          <a:ext cx="115524" cy="1877266"/>
        </a:xfrm>
        <a:custGeom>
          <a:avLst/>
          <a:gdLst/>
          <a:ahLst/>
          <a:cxnLst/>
          <a:rect l="0" t="0" r="0" b="0"/>
          <a:pathLst>
            <a:path>
              <a:moveTo>
                <a:pt x="0" y="0"/>
              </a:moveTo>
              <a:lnTo>
                <a:pt x="0" y="1877266"/>
              </a:lnTo>
              <a:lnTo>
                <a:pt x="115524" y="18772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395549-C022-438E-A5FC-759881E66A65}">
      <dsp:nvSpPr>
        <dsp:cNvPr id="0" name=""/>
        <dsp:cNvSpPr/>
      </dsp:nvSpPr>
      <dsp:spPr>
        <a:xfrm>
          <a:off x="3629069" y="2167702"/>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a:t>Word clouds</a:t>
          </a:r>
        </a:p>
      </dsp:txBody>
      <dsp:txXfrm>
        <a:off x="3645987" y="2184620"/>
        <a:ext cx="890356" cy="543784"/>
      </dsp:txXfrm>
    </dsp:sp>
    <dsp:sp modelId="{F69A0557-A056-46E6-BA5E-4152C614FF31}">
      <dsp:nvSpPr>
        <dsp:cNvPr id="0" name=""/>
        <dsp:cNvSpPr/>
      </dsp:nvSpPr>
      <dsp:spPr>
        <a:xfrm>
          <a:off x="3513545" y="579246"/>
          <a:ext cx="115524" cy="2599292"/>
        </a:xfrm>
        <a:custGeom>
          <a:avLst/>
          <a:gdLst/>
          <a:ahLst/>
          <a:cxnLst/>
          <a:rect l="0" t="0" r="0" b="0"/>
          <a:pathLst>
            <a:path>
              <a:moveTo>
                <a:pt x="0" y="0"/>
              </a:moveTo>
              <a:lnTo>
                <a:pt x="0" y="2599292"/>
              </a:lnTo>
              <a:lnTo>
                <a:pt x="115524" y="25992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99918B-1210-43DA-9A51-22AFBC5D40E0}">
      <dsp:nvSpPr>
        <dsp:cNvPr id="0" name=""/>
        <dsp:cNvSpPr/>
      </dsp:nvSpPr>
      <dsp:spPr>
        <a:xfrm>
          <a:off x="3629069" y="2889728"/>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a:t>Alluvial diagrams</a:t>
          </a:r>
        </a:p>
      </dsp:txBody>
      <dsp:txXfrm>
        <a:off x="3645987" y="2906646"/>
        <a:ext cx="890356" cy="543784"/>
      </dsp:txXfrm>
    </dsp:sp>
    <dsp:sp modelId="{E796DB2F-D886-40FA-BFAB-4B32D7AE319E}">
      <dsp:nvSpPr>
        <dsp:cNvPr id="0" name=""/>
        <dsp:cNvSpPr/>
      </dsp:nvSpPr>
      <dsp:spPr>
        <a:xfrm>
          <a:off x="4842072" y="1625"/>
          <a:ext cx="2092130" cy="577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dirty="0"/>
            <a:t>4. Multidimensional</a:t>
          </a:r>
          <a:endParaRPr lang="en-US" sz="1600" kern="1200" dirty="0"/>
        </a:p>
      </dsp:txBody>
      <dsp:txXfrm>
        <a:off x="4858990" y="18543"/>
        <a:ext cx="2058294" cy="543784"/>
      </dsp:txXfrm>
    </dsp:sp>
    <dsp:sp modelId="{AB7261B1-E921-404F-A69B-B677DE2D296B}">
      <dsp:nvSpPr>
        <dsp:cNvPr id="0" name=""/>
        <dsp:cNvSpPr/>
      </dsp:nvSpPr>
      <dsp:spPr>
        <a:xfrm>
          <a:off x="5051285" y="579246"/>
          <a:ext cx="209213" cy="433215"/>
        </a:xfrm>
        <a:custGeom>
          <a:avLst/>
          <a:gdLst/>
          <a:ahLst/>
          <a:cxnLst/>
          <a:rect l="0" t="0" r="0" b="0"/>
          <a:pathLst>
            <a:path>
              <a:moveTo>
                <a:pt x="0" y="0"/>
              </a:moveTo>
              <a:lnTo>
                <a:pt x="0" y="433215"/>
              </a:lnTo>
              <a:lnTo>
                <a:pt x="209213" y="433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9B4134-9D0D-45BC-BD3F-5C63C81F7151}">
      <dsp:nvSpPr>
        <dsp:cNvPr id="0" name=""/>
        <dsp:cNvSpPr/>
      </dsp:nvSpPr>
      <dsp:spPr>
        <a:xfrm>
          <a:off x="5260498" y="723651"/>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dirty="0"/>
            <a:t>Box plots</a:t>
          </a:r>
          <a:endParaRPr lang="en-US" sz="1400" kern="1200" dirty="0"/>
        </a:p>
      </dsp:txBody>
      <dsp:txXfrm>
        <a:off x="5277416" y="740569"/>
        <a:ext cx="890356" cy="543784"/>
      </dsp:txXfrm>
    </dsp:sp>
    <dsp:sp modelId="{4108B71F-9239-4302-93C7-F70DC009CEB0}">
      <dsp:nvSpPr>
        <dsp:cNvPr id="0" name=""/>
        <dsp:cNvSpPr/>
      </dsp:nvSpPr>
      <dsp:spPr>
        <a:xfrm>
          <a:off x="5051285" y="579246"/>
          <a:ext cx="209213" cy="1155241"/>
        </a:xfrm>
        <a:custGeom>
          <a:avLst/>
          <a:gdLst/>
          <a:ahLst/>
          <a:cxnLst/>
          <a:rect l="0" t="0" r="0" b="0"/>
          <a:pathLst>
            <a:path>
              <a:moveTo>
                <a:pt x="0" y="0"/>
              </a:moveTo>
              <a:lnTo>
                <a:pt x="0" y="1155241"/>
              </a:lnTo>
              <a:lnTo>
                <a:pt x="209213" y="1155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457050-EF6D-4AB3-8742-DE6D868487D8}">
      <dsp:nvSpPr>
        <dsp:cNvPr id="0" name=""/>
        <dsp:cNvSpPr/>
      </dsp:nvSpPr>
      <dsp:spPr>
        <a:xfrm>
          <a:off x="5260498" y="1445676"/>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dirty="0"/>
            <a:t>Pie charts</a:t>
          </a:r>
        </a:p>
      </dsp:txBody>
      <dsp:txXfrm>
        <a:off x="5277416" y="1462594"/>
        <a:ext cx="890356" cy="543784"/>
      </dsp:txXfrm>
    </dsp:sp>
    <dsp:sp modelId="{7B2C6D36-3C77-449E-A70C-4983ACC0A53F}">
      <dsp:nvSpPr>
        <dsp:cNvPr id="0" name=""/>
        <dsp:cNvSpPr/>
      </dsp:nvSpPr>
      <dsp:spPr>
        <a:xfrm>
          <a:off x="5051285" y="579246"/>
          <a:ext cx="209213" cy="1877266"/>
        </a:xfrm>
        <a:custGeom>
          <a:avLst/>
          <a:gdLst/>
          <a:ahLst/>
          <a:cxnLst/>
          <a:rect l="0" t="0" r="0" b="0"/>
          <a:pathLst>
            <a:path>
              <a:moveTo>
                <a:pt x="0" y="0"/>
              </a:moveTo>
              <a:lnTo>
                <a:pt x="0" y="1877266"/>
              </a:lnTo>
              <a:lnTo>
                <a:pt x="209213" y="18772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80F43-A913-45B4-94FE-87C994C210AF}">
      <dsp:nvSpPr>
        <dsp:cNvPr id="0" name=""/>
        <dsp:cNvSpPr/>
      </dsp:nvSpPr>
      <dsp:spPr>
        <a:xfrm>
          <a:off x="5260498" y="2167702"/>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Venn diagrams</a:t>
          </a:r>
        </a:p>
      </dsp:txBody>
      <dsp:txXfrm>
        <a:off x="5277416" y="2184620"/>
        <a:ext cx="890356" cy="543784"/>
      </dsp:txXfrm>
    </dsp:sp>
    <dsp:sp modelId="{0B1BD9F5-5580-4C59-B089-413D4883A4FE}">
      <dsp:nvSpPr>
        <dsp:cNvPr id="0" name=""/>
        <dsp:cNvSpPr/>
      </dsp:nvSpPr>
      <dsp:spPr>
        <a:xfrm>
          <a:off x="5051285" y="579246"/>
          <a:ext cx="209213" cy="2599292"/>
        </a:xfrm>
        <a:custGeom>
          <a:avLst/>
          <a:gdLst/>
          <a:ahLst/>
          <a:cxnLst/>
          <a:rect l="0" t="0" r="0" b="0"/>
          <a:pathLst>
            <a:path>
              <a:moveTo>
                <a:pt x="0" y="0"/>
              </a:moveTo>
              <a:lnTo>
                <a:pt x="0" y="2599292"/>
              </a:lnTo>
              <a:lnTo>
                <a:pt x="209213" y="25992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B5E92-76C8-4302-AA6E-86236543AF73}">
      <dsp:nvSpPr>
        <dsp:cNvPr id="0" name=""/>
        <dsp:cNvSpPr/>
      </dsp:nvSpPr>
      <dsp:spPr>
        <a:xfrm>
          <a:off x="5260498" y="2889728"/>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dirty="0"/>
            <a:t>Stacked bar graphs</a:t>
          </a:r>
        </a:p>
      </dsp:txBody>
      <dsp:txXfrm>
        <a:off x="5277416" y="2906646"/>
        <a:ext cx="890356" cy="543784"/>
      </dsp:txXfrm>
    </dsp:sp>
    <dsp:sp modelId="{F45C76EE-ED1E-40EF-80F0-B5116B17BC9C}">
      <dsp:nvSpPr>
        <dsp:cNvPr id="0" name=""/>
        <dsp:cNvSpPr/>
      </dsp:nvSpPr>
      <dsp:spPr>
        <a:xfrm>
          <a:off x="5051285" y="579246"/>
          <a:ext cx="209213" cy="3321318"/>
        </a:xfrm>
        <a:custGeom>
          <a:avLst/>
          <a:gdLst/>
          <a:ahLst/>
          <a:cxnLst/>
          <a:rect l="0" t="0" r="0" b="0"/>
          <a:pathLst>
            <a:path>
              <a:moveTo>
                <a:pt x="0" y="0"/>
              </a:moveTo>
              <a:lnTo>
                <a:pt x="0" y="3321318"/>
              </a:lnTo>
              <a:lnTo>
                <a:pt x="209213" y="33213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073696-3EBE-4442-84D2-4F98F8C6E5E7}">
      <dsp:nvSpPr>
        <dsp:cNvPr id="0" name=""/>
        <dsp:cNvSpPr/>
      </dsp:nvSpPr>
      <dsp:spPr>
        <a:xfrm>
          <a:off x="5260498" y="3611753"/>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0" i="0" kern="1200"/>
            <a:t>Histograms</a:t>
          </a:r>
        </a:p>
      </dsp:txBody>
      <dsp:txXfrm>
        <a:off x="5277416" y="3628671"/>
        <a:ext cx="890356" cy="543784"/>
      </dsp:txXfrm>
    </dsp:sp>
    <dsp:sp modelId="{A2EB6399-16B4-4759-8267-92A0E2BDEAEC}">
      <dsp:nvSpPr>
        <dsp:cNvPr id="0" name=""/>
        <dsp:cNvSpPr/>
      </dsp:nvSpPr>
      <dsp:spPr>
        <a:xfrm>
          <a:off x="7223012" y="1625"/>
          <a:ext cx="1772336" cy="577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i="0" kern="1200" dirty="0"/>
            <a:t>5. Geospatial</a:t>
          </a:r>
          <a:endParaRPr lang="en-US" sz="1600" b="0" i="0" kern="1200" dirty="0"/>
        </a:p>
      </dsp:txBody>
      <dsp:txXfrm>
        <a:off x="7239930" y="18543"/>
        <a:ext cx="1738500" cy="543784"/>
      </dsp:txXfrm>
    </dsp:sp>
    <dsp:sp modelId="{741B91C3-68D3-4346-B9C6-6D7708CD3717}">
      <dsp:nvSpPr>
        <dsp:cNvPr id="0" name=""/>
        <dsp:cNvSpPr/>
      </dsp:nvSpPr>
      <dsp:spPr>
        <a:xfrm>
          <a:off x="7400246" y="579246"/>
          <a:ext cx="177233" cy="433215"/>
        </a:xfrm>
        <a:custGeom>
          <a:avLst/>
          <a:gdLst/>
          <a:ahLst/>
          <a:cxnLst/>
          <a:rect l="0" t="0" r="0" b="0"/>
          <a:pathLst>
            <a:path>
              <a:moveTo>
                <a:pt x="0" y="0"/>
              </a:moveTo>
              <a:lnTo>
                <a:pt x="0" y="433215"/>
              </a:lnTo>
              <a:lnTo>
                <a:pt x="177233" y="433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85E1B7-9859-4866-901C-67CB6A3D6D5A}">
      <dsp:nvSpPr>
        <dsp:cNvPr id="0" name=""/>
        <dsp:cNvSpPr/>
      </dsp:nvSpPr>
      <dsp:spPr>
        <a:xfrm>
          <a:off x="7577480" y="723651"/>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dirty="0"/>
            <a:t>Flow map</a:t>
          </a:r>
        </a:p>
      </dsp:txBody>
      <dsp:txXfrm>
        <a:off x="7594398" y="740569"/>
        <a:ext cx="890356" cy="543784"/>
      </dsp:txXfrm>
    </dsp:sp>
    <dsp:sp modelId="{CCFD71F1-82E1-4CEA-9BD1-54767EFFB5CD}">
      <dsp:nvSpPr>
        <dsp:cNvPr id="0" name=""/>
        <dsp:cNvSpPr/>
      </dsp:nvSpPr>
      <dsp:spPr>
        <a:xfrm>
          <a:off x="7400246" y="579246"/>
          <a:ext cx="177233" cy="1155241"/>
        </a:xfrm>
        <a:custGeom>
          <a:avLst/>
          <a:gdLst/>
          <a:ahLst/>
          <a:cxnLst/>
          <a:rect l="0" t="0" r="0" b="0"/>
          <a:pathLst>
            <a:path>
              <a:moveTo>
                <a:pt x="0" y="0"/>
              </a:moveTo>
              <a:lnTo>
                <a:pt x="0" y="1155241"/>
              </a:lnTo>
              <a:lnTo>
                <a:pt x="177233" y="1155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1D317-72B4-4F54-AE32-B11A15DD93FE}">
      <dsp:nvSpPr>
        <dsp:cNvPr id="0" name=""/>
        <dsp:cNvSpPr/>
      </dsp:nvSpPr>
      <dsp:spPr>
        <a:xfrm>
          <a:off x="7577480" y="1445676"/>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Density map</a:t>
          </a:r>
        </a:p>
      </dsp:txBody>
      <dsp:txXfrm>
        <a:off x="7594398" y="1462594"/>
        <a:ext cx="890356" cy="543784"/>
      </dsp:txXfrm>
    </dsp:sp>
    <dsp:sp modelId="{37BE6B4D-FE62-44F4-BE4E-EE10DF78E3ED}">
      <dsp:nvSpPr>
        <dsp:cNvPr id="0" name=""/>
        <dsp:cNvSpPr/>
      </dsp:nvSpPr>
      <dsp:spPr>
        <a:xfrm>
          <a:off x="7400246" y="579246"/>
          <a:ext cx="177233" cy="1877266"/>
        </a:xfrm>
        <a:custGeom>
          <a:avLst/>
          <a:gdLst/>
          <a:ahLst/>
          <a:cxnLst/>
          <a:rect l="0" t="0" r="0" b="0"/>
          <a:pathLst>
            <a:path>
              <a:moveTo>
                <a:pt x="0" y="0"/>
              </a:moveTo>
              <a:lnTo>
                <a:pt x="0" y="1877266"/>
              </a:lnTo>
              <a:lnTo>
                <a:pt x="177233" y="18772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1A15DA-9C20-4E7F-9C62-0697ABE42BC0}">
      <dsp:nvSpPr>
        <dsp:cNvPr id="0" name=""/>
        <dsp:cNvSpPr/>
      </dsp:nvSpPr>
      <dsp:spPr>
        <a:xfrm>
          <a:off x="7577480" y="2167702"/>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dirty="0"/>
            <a:t>Cartogram</a:t>
          </a:r>
        </a:p>
      </dsp:txBody>
      <dsp:txXfrm>
        <a:off x="7594398" y="2184620"/>
        <a:ext cx="890356" cy="543784"/>
      </dsp:txXfrm>
    </dsp:sp>
    <dsp:sp modelId="{B845C7E2-5556-49C4-8DE4-F787187CFDF4}">
      <dsp:nvSpPr>
        <dsp:cNvPr id="0" name=""/>
        <dsp:cNvSpPr/>
      </dsp:nvSpPr>
      <dsp:spPr>
        <a:xfrm>
          <a:off x="7400246" y="579246"/>
          <a:ext cx="177233" cy="2599292"/>
        </a:xfrm>
        <a:custGeom>
          <a:avLst/>
          <a:gdLst/>
          <a:ahLst/>
          <a:cxnLst/>
          <a:rect l="0" t="0" r="0" b="0"/>
          <a:pathLst>
            <a:path>
              <a:moveTo>
                <a:pt x="0" y="0"/>
              </a:moveTo>
              <a:lnTo>
                <a:pt x="0" y="2599292"/>
              </a:lnTo>
              <a:lnTo>
                <a:pt x="177233" y="25992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D5F9A-0E23-45F0-B071-85CE547E6FDA}">
      <dsp:nvSpPr>
        <dsp:cNvPr id="0" name=""/>
        <dsp:cNvSpPr/>
      </dsp:nvSpPr>
      <dsp:spPr>
        <a:xfrm>
          <a:off x="7577480" y="2889728"/>
          <a:ext cx="924192" cy="5776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a:t>Heat map</a:t>
          </a:r>
        </a:p>
      </dsp:txBody>
      <dsp:txXfrm>
        <a:off x="7594398" y="2906646"/>
        <a:ext cx="890356" cy="543784"/>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emf"/><Relationship Id="rId1" Type="http://schemas.openxmlformats.org/officeDocument/2006/relationships/image" Target="../media/image10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image" Target="../media/image111.emf"/><Relationship Id="rId5" Type="http://schemas.openxmlformats.org/officeDocument/2006/relationships/image" Target="../media/image104.wmf"/><Relationship Id="rId4" Type="http://schemas.openxmlformats.org/officeDocument/2006/relationships/image" Target="../media/image114.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07F47-C2C0-4BCB-9AD3-AE04CE4CAA2F}" type="datetimeFigureOut">
              <a:rPr lang="en-US" smtClean="0"/>
              <a:t>1/17/2021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35028E-47DD-4B58-8D43-F65505D0BC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en.wikipedia.org/wiki/Artificial_intelligence" TargetMode="External"/><Relationship Id="rId2" Type="http://schemas.openxmlformats.org/officeDocument/2006/relationships/slide" Target="../slides/slide488.xml"/><Relationship Id="rId1" Type="http://schemas.openxmlformats.org/officeDocument/2006/relationships/notesMaster" Target="../notesMasters/notesMaster1.xml"/><Relationship Id="rId6" Type="http://schemas.openxmlformats.org/officeDocument/2006/relationships/hyperlink" Target="https://en.wikipedia.org/wiki/Twitter" TargetMode="External"/><Relationship Id="rId5" Type="http://schemas.openxmlformats.org/officeDocument/2006/relationships/hyperlink" Target="https://en.wikipedia.org/wiki/Microsoft_Corporation" TargetMode="External"/><Relationship Id="rId4" Type="http://schemas.openxmlformats.org/officeDocument/2006/relationships/hyperlink" Target="https://en.wikipedia.org/wiki/Chatterbot"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7687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8C3DD07-3CFE-45F1-BFEB-9AAB8BAA5C6E}" type="slidenum">
              <a:rPr lang="en-US" altLang="en-US"/>
              <a:pPr eaLnBrk="1" hangingPunct="1"/>
              <a:t>19</a:t>
            </a:fld>
            <a:endParaRPr lang="en-US" alt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Picture of sampling breakdown</a:t>
            </a:r>
          </a:p>
        </p:txBody>
      </p:sp>
    </p:spTree>
    <p:extLst>
      <p:ext uri="{BB962C8B-B14F-4D97-AF65-F5344CB8AC3E}">
        <p14:creationId xmlns:p14="http://schemas.microsoft.com/office/powerpoint/2010/main" val="127956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C022419-8AAC-45B5-8A80-05F982A4F7BD}" type="slidenum">
              <a:rPr lang="ar-SA" altLang="en-US"/>
              <a:pPr eaLnBrk="1" hangingPunct="1"/>
              <a:t>23</a:t>
            </a:fld>
            <a:endParaRPr lang="ru-RU"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825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C5FF89-AF13-43BE-95F1-8D434DDFE39E}" type="slidenum">
              <a:rPr lang="ar-SA" altLang="en-US"/>
              <a:pPr eaLnBrk="1" hangingPunct="1"/>
              <a:t>25</a:t>
            </a:fld>
            <a:endParaRPr lang="ru-RU" alt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94552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404DD87-842B-4E16-8985-6364CBEFABC7}" type="slidenum">
              <a:rPr lang="ar-SA" altLang="en-US"/>
              <a:pPr eaLnBrk="1" hangingPunct="1"/>
              <a:t>39</a:t>
            </a:fld>
            <a:endParaRPr lang="ru-RU"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5484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Discrete</a:t>
            </a:r>
            <a:r>
              <a:rPr lang="en-US" baseline="0" dirty="0"/>
              <a:t> or whole numbers</a:t>
            </a:r>
          </a:p>
          <a:p>
            <a:r>
              <a:rPr lang="en-US" baseline="0" dirty="0"/>
              <a:t>Continuous or fractional numbers</a:t>
            </a:r>
            <a:endParaRPr lang="en-US" dirty="0"/>
          </a:p>
        </p:txBody>
      </p:sp>
      <p:sp>
        <p:nvSpPr>
          <p:cNvPr id="4" name="Slide Number Placeholder 3"/>
          <p:cNvSpPr>
            <a:spLocks noGrp="1"/>
          </p:cNvSpPr>
          <p:nvPr>
            <p:ph type="sldNum" sz="quarter" idx="10"/>
          </p:nvPr>
        </p:nvSpPr>
        <p:spPr/>
        <p:txBody>
          <a:bodyPr/>
          <a:lstStyle/>
          <a:p>
            <a:fld id="{176F9717-DCC7-4A03-88B2-85AD6DB74899}" type="slidenum">
              <a:rPr lang="en-US" smtClean="0"/>
              <a:t>50</a:t>
            </a:fld>
            <a:endParaRPr lang="en-US"/>
          </a:p>
        </p:txBody>
      </p:sp>
    </p:spTree>
    <p:extLst>
      <p:ext uri="{BB962C8B-B14F-4D97-AF65-F5344CB8AC3E}">
        <p14:creationId xmlns:p14="http://schemas.microsoft.com/office/powerpoint/2010/main" val="1915900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a distance variable and in kilometers and we change it into miles </a:t>
            </a:r>
          </a:p>
          <a:p>
            <a:r>
              <a:rPr lang="en-US" dirty="0"/>
              <a:t>Gradient descent converges faster when</a:t>
            </a:r>
            <a:r>
              <a:rPr lang="en-US" baseline="0" dirty="0"/>
              <a:t> all the variables are in the similar scale</a:t>
            </a:r>
          </a:p>
          <a:p>
            <a:r>
              <a:rPr lang="en-US" baseline="0" dirty="0"/>
              <a:t>Feature scaling helps decrease the time of finding support vectors </a:t>
            </a:r>
          </a:p>
          <a:p>
            <a:r>
              <a:rPr lang="en-US" baseline="0" dirty="0"/>
              <a:t>Euclidian distances are sensitive to feature magnitude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distance-based methods, normalization helps prevent attributes with initially large ranges (e.g., income) from out-weighing attributes with initially smaller ranges (e.g., binary attributes).</a:t>
            </a:r>
          </a:p>
          <a:p>
            <a:endParaRPr lang="en-US" dirty="0"/>
          </a:p>
        </p:txBody>
      </p:sp>
      <p:sp>
        <p:nvSpPr>
          <p:cNvPr id="4" name="Slide Number Placeholder 3"/>
          <p:cNvSpPr>
            <a:spLocks noGrp="1"/>
          </p:cNvSpPr>
          <p:nvPr>
            <p:ph type="sldNum" sz="quarter" idx="10"/>
          </p:nvPr>
        </p:nvSpPr>
        <p:spPr/>
        <p:txBody>
          <a:bodyPr/>
          <a:lstStyle/>
          <a:p>
            <a:fld id="{1B8A9A50-6AEC-4095-AD61-AC33EFB90531}" type="slidenum">
              <a:rPr lang="en-US" smtClean="0"/>
              <a:t>51</a:t>
            </a:fld>
            <a:endParaRPr lang="en-US"/>
          </a:p>
        </p:txBody>
      </p:sp>
    </p:spTree>
    <p:extLst>
      <p:ext uri="{BB962C8B-B14F-4D97-AF65-F5344CB8AC3E}">
        <p14:creationId xmlns:p14="http://schemas.microsoft.com/office/powerpoint/2010/main" val="435900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feature of the recommender might predict how much a user will enjoy a particular song. Since the data contains actual listen counts, should that be the target of the prediction? </a:t>
            </a:r>
          </a:p>
          <a:p>
            <a:r>
              <a:rPr lang="en-US" dirty="0"/>
              <a:t>This would be the right thing to do if a large listen count means the user really likes the song and a low listen count means they’re not interested in it. How‐ ever, the data shows that while 99% of the listen counts are 24 or lower, there are also some listen counts in the thousands, with the maximum being 9,667.</a:t>
            </a:r>
          </a:p>
          <a:p>
            <a:r>
              <a:rPr lang="en-US" dirty="0"/>
              <a:t>A more robust representation of user preference is to </a:t>
            </a:r>
            <a:r>
              <a:rPr lang="en-US" dirty="0" err="1"/>
              <a:t>binarize</a:t>
            </a:r>
            <a:r>
              <a:rPr lang="en-US" dirty="0"/>
              <a:t> the count and clip all counts greater than 1 to 1. In other words, if the user listened to a song at least once, then we count it as the user liking the song. This way, the model will not need to spend cycles on predicting the minute differences between the raw counts. The binary target is a simple and robust measure of user preference.</a:t>
            </a:r>
          </a:p>
        </p:txBody>
      </p:sp>
      <p:sp>
        <p:nvSpPr>
          <p:cNvPr id="4" name="Slide Number Placeholder 3"/>
          <p:cNvSpPr>
            <a:spLocks noGrp="1"/>
          </p:cNvSpPr>
          <p:nvPr>
            <p:ph type="sldNum" sz="quarter" idx="10"/>
          </p:nvPr>
        </p:nvSpPr>
        <p:spPr/>
        <p:txBody>
          <a:bodyPr/>
          <a:lstStyle/>
          <a:p>
            <a:fld id="{C0A526DF-0AF1-4C42-A7D8-55EAA11431BE}" type="slidenum">
              <a:rPr lang="en-US" smtClean="0"/>
              <a:t>56</a:t>
            </a:fld>
            <a:endParaRPr lang="en-US"/>
          </a:p>
        </p:txBody>
      </p:sp>
    </p:spTree>
    <p:extLst>
      <p:ext uri="{BB962C8B-B14F-4D97-AF65-F5344CB8AC3E}">
        <p14:creationId xmlns:p14="http://schemas.microsoft.com/office/powerpoint/2010/main" val="4022430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732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98810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9856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1C299F4E-5B97-437F-AF06-4468F4CDCF2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7827" name="Rectangle 2"/>
          <p:cNvSpPr>
            <a:spLocks noGrp="1" noRot="1" noChangeAspect="1" noChangeArrowheads="1" noTextEdit="1"/>
          </p:cNvSpPr>
          <p:nvPr>
            <p:ph type="sldImg"/>
          </p:nvPr>
        </p:nvSpPr>
        <p:spPr>
          <a:xfrm>
            <a:off x="1117600" y="696913"/>
            <a:ext cx="46482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25531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28713" y="704850"/>
            <a:ext cx="4629150" cy="3471863"/>
          </a:xfrm>
          <a:ln/>
        </p:spPr>
      </p:sp>
      <p:sp>
        <p:nvSpPr>
          <p:cNvPr id="91139"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62156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84333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41345B8-BAEC-4FF2-827C-09295FBEB38A}" type="slidenum">
              <a:rPr lang="en-US" altLang="en-US" sz="1200">
                <a:latin typeface="Times New Roman" panose="02020603050405020304" pitchFamily="18" charset="0"/>
              </a:rPr>
              <a:pPr/>
              <a:t>76</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02681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064D293-B020-4FE8-ADF2-E698D885F5E8}"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xfrm>
            <a:off x="1117600" y="696913"/>
            <a:ext cx="4648200" cy="34861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08.09.12 MK: Slide moved here from Ch. 3.  Added examples.</a:t>
            </a:r>
          </a:p>
        </p:txBody>
      </p:sp>
    </p:spTree>
    <p:extLst>
      <p:ext uri="{BB962C8B-B14F-4D97-AF65-F5344CB8AC3E}">
        <p14:creationId xmlns:p14="http://schemas.microsoft.com/office/powerpoint/2010/main" val="3541487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D3DB18E-CB07-46F7-98C7-8A523D6CC2FB}" type="slidenum">
              <a:rPr lang="en-US" altLang="en-US" sz="1200">
                <a:latin typeface="Times New Roman" panose="02020603050405020304" pitchFamily="18" charset="0"/>
              </a:rPr>
              <a:pPr algn="r"/>
              <a:t>78</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1117600" y="696913"/>
            <a:ext cx="4648200" cy="348615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63568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A3DD842-94A4-4A2C-8DA4-BBED29A200B3}" type="slidenum">
              <a:rPr lang="en-US" altLang="en-US" sz="1200">
                <a:latin typeface="Times New Roman" panose="02020603050405020304" pitchFamily="18" charset="0"/>
              </a:rPr>
              <a:pPr/>
              <a:t>79</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1117600" y="696913"/>
            <a:ext cx="46482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64238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BA5A959-1AAC-4D78-8D9C-69FC6BD5EAEA}" type="slidenum">
              <a:rPr lang="en-US" altLang="en-US" sz="1200">
                <a:latin typeface="Times New Roman" panose="02020603050405020304" pitchFamily="18" charset="0"/>
              </a:rPr>
              <a:pPr/>
              <a:t>80</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1117600" y="696913"/>
            <a:ext cx="4648200" cy="348615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23122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62B60E6E-4F9E-43D9-88AC-4310099771A0}" type="slidenum">
              <a:rPr lang="en-US" altLang="en-US" sz="1200">
                <a:latin typeface="Times New Roman" panose="02020603050405020304" pitchFamily="18" charset="0"/>
              </a:rPr>
              <a:pPr algn="r"/>
              <a:t>81</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xfrm>
            <a:off x="1119188" y="698500"/>
            <a:ext cx="4646612" cy="3484563"/>
          </a:xfrm>
          <a:ln/>
        </p:spPr>
      </p:sp>
      <p:sp>
        <p:nvSpPr>
          <p:cNvPr id="12902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499901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statistical methods or machine learning algorithms like decision trees can handle discrete attributes only.</a:t>
            </a:r>
          </a:p>
        </p:txBody>
      </p:sp>
      <p:sp>
        <p:nvSpPr>
          <p:cNvPr id="4" name="Slide Number Placeholder 3"/>
          <p:cNvSpPr>
            <a:spLocks noGrp="1"/>
          </p:cNvSpPr>
          <p:nvPr>
            <p:ph type="sldNum" sz="quarter" idx="10"/>
          </p:nvPr>
        </p:nvSpPr>
        <p:spPr/>
        <p:txBody>
          <a:bodyPr/>
          <a:lstStyle/>
          <a:p>
            <a:fld id="{C0A526DF-0AF1-4C42-A7D8-55EAA11431BE}" type="slidenum">
              <a:rPr lang="en-US" smtClean="0"/>
              <a:t>82</a:t>
            </a:fld>
            <a:endParaRPr lang="en-US"/>
          </a:p>
        </p:txBody>
      </p:sp>
    </p:spTree>
    <p:extLst>
      <p:ext uri="{BB962C8B-B14F-4D97-AF65-F5344CB8AC3E}">
        <p14:creationId xmlns:p14="http://schemas.microsoft.com/office/powerpoint/2010/main" val="2697970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just">
              <a:buFontTx/>
              <a:buNone/>
            </a:pPr>
            <a:r>
              <a:rPr lang="en-US" dirty="0">
                <a:solidFill>
                  <a:srgbClr val="FF0000"/>
                </a:solidFill>
                <a:latin typeface="Helvetica" panose="020B0604020202020204" pitchFamily="34" charset="0"/>
                <a:cs typeface="Helvetica" panose="020B0604020202020204" pitchFamily="34" charset="0"/>
              </a:rPr>
              <a:t>With or without taking class information</a:t>
            </a:r>
            <a:r>
              <a:rPr lang="en-US" dirty="0">
                <a:latin typeface="Helvetica" panose="020B0604020202020204" pitchFamily="34" charset="0"/>
                <a:cs typeface="Helvetica" panose="020B0604020202020204" pitchFamily="34" charset="0"/>
              </a:rPr>
              <a:t> (Supervised / Unsupervised)</a:t>
            </a:r>
          </a:p>
          <a:p>
            <a:pPr marL="457200" lvl="1" indent="0" algn="just">
              <a:buFontTx/>
              <a:buNone/>
            </a:pPr>
            <a:r>
              <a:rPr lang="en-US" dirty="0">
                <a:solidFill>
                  <a:srgbClr val="FF0000"/>
                </a:solidFill>
                <a:latin typeface="Helvetica" panose="020B0604020202020204" pitchFamily="34" charset="0"/>
                <a:cs typeface="Helvetica" panose="020B0604020202020204" pitchFamily="34" charset="0"/>
              </a:rPr>
              <a:t>Number of variables used </a:t>
            </a:r>
            <a:r>
              <a:rPr lang="en-US" dirty="0">
                <a:latin typeface="Helvetica" panose="020B0604020202020204" pitchFamily="34" charset="0"/>
                <a:cs typeface="Helvetica" panose="020B0604020202020204" pitchFamily="34" charset="0"/>
              </a:rPr>
              <a:t>(static variable / dynamic variable) </a:t>
            </a:r>
          </a:p>
          <a:p>
            <a:endParaRPr lang="en-US" dirty="0"/>
          </a:p>
        </p:txBody>
      </p:sp>
      <p:sp>
        <p:nvSpPr>
          <p:cNvPr id="4" name="Slide Number Placeholder 3"/>
          <p:cNvSpPr>
            <a:spLocks noGrp="1"/>
          </p:cNvSpPr>
          <p:nvPr>
            <p:ph type="sldNum" sz="quarter" idx="10"/>
          </p:nvPr>
        </p:nvSpPr>
        <p:spPr/>
        <p:txBody>
          <a:bodyPr/>
          <a:lstStyle/>
          <a:p>
            <a:fld id="{C0A526DF-0AF1-4C42-A7D8-55EAA11431BE}" type="slidenum">
              <a:rPr lang="en-US" smtClean="0"/>
              <a:t>83</a:t>
            </a:fld>
            <a:endParaRPr lang="en-US"/>
          </a:p>
        </p:txBody>
      </p:sp>
    </p:spTree>
    <p:extLst>
      <p:ext uri="{BB962C8B-B14F-4D97-AF65-F5344CB8AC3E}">
        <p14:creationId xmlns:p14="http://schemas.microsoft.com/office/powerpoint/2010/main" val="175142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7289EF79-6206-460E-8BDB-3ECBCC873AC9}"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8851" name="Rectangle 2"/>
          <p:cNvSpPr>
            <a:spLocks noGrp="1" noRot="1" noChangeAspect="1" noChangeArrowheads="1" noTextEdit="1"/>
          </p:cNvSpPr>
          <p:nvPr>
            <p:ph type="sldImg"/>
          </p:nvPr>
        </p:nvSpPr>
        <p:spPr>
          <a:xfrm>
            <a:off x="1117600" y="696913"/>
            <a:ext cx="46482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7342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Equal width binning : Can be greatly affected by outliers</a:t>
            </a:r>
          </a:p>
        </p:txBody>
      </p:sp>
      <p:sp>
        <p:nvSpPr>
          <p:cNvPr id="4" name="Slide Number Placeholder 3"/>
          <p:cNvSpPr>
            <a:spLocks noGrp="1"/>
          </p:cNvSpPr>
          <p:nvPr>
            <p:ph type="sldNum" sz="quarter" idx="10"/>
          </p:nvPr>
        </p:nvSpPr>
        <p:spPr/>
        <p:txBody>
          <a:bodyPr/>
          <a:lstStyle/>
          <a:p>
            <a:fld id="{C0A526DF-0AF1-4C42-A7D8-55EAA11431BE}" type="slidenum">
              <a:rPr lang="en-US" smtClean="0"/>
              <a:t>85</a:t>
            </a:fld>
            <a:endParaRPr lang="en-US"/>
          </a:p>
        </p:txBody>
      </p:sp>
    </p:spTree>
    <p:extLst>
      <p:ext uri="{BB962C8B-B14F-4D97-AF65-F5344CB8AC3E}">
        <p14:creationId xmlns:p14="http://schemas.microsoft.com/office/powerpoint/2010/main" val="847072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8918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282B7-2807-4F22-8474-699028824903}" type="slidenum">
              <a:rPr lang="en-US" altLang="en-US"/>
              <a:pPr>
                <a:spcBef>
                  <a:spcPct val="0"/>
                </a:spcBef>
              </a:pPr>
              <a:t>149</a:t>
            </a:fld>
            <a:endParaRPr lang="en-US" altLang="en-US" dirty="0"/>
          </a:p>
        </p:txBody>
      </p:sp>
      <p:sp>
        <p:nvSpPr>
          <p:cNvPr id="124931" name="Rectangle 2"/>
          <p:cNvSpPr>
            <a:spLocks noGrp="1" noRot="1" noChangeAspect="1" noChangeArrowheads="1" noTextEdit="1"/>
          </p:cNvSpPr>
          <p:nvPr>
            <p:ph type="sldImg"/>
          </p:nvPr>
        </p:nvSpPr>
        <p:spPr>
          <a:xfrm>
            <a:off x="1128713" y="704850"/>
            <a:ext cx="4629150" cy="3471863"/>
          </a:xfrm>
          <a:ln/>
        </p:spPr>
      </p:sp>
      <p:sp>
        <p:nvSpPr>
          <p:cNvPr id="124932"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Keep here because keeping it in clustering chapter seems far away. 08.11.02</a:t>
            </a:r>
          </a:p>
        </p:txBody>
      </p:sp>
    </p:spTree>
    <p:extLst>
      <p:ext uri="{BB962C8B-B14F-4D97-AF65-F5344CB8AC3E}">
        <p14:creationId xmlns:p14="http://schemas.microsoft.com/office/powerpoint/2010/main" val="4121338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FC974EB-2214-43A1-ABA5-64BE3F206CB7}" type="slidenum">
              <a:rPr lang="en-US" altLang="en-US"/>
              <a:pPr>
                <a:spcBef>
                  <a:spcPct val="0"/>
                </a:spcBef>
              </a:pPr>
              <a:t>150</a:t>
            </a:fld>
            <a:endParaRPr lang="en-US" altLang="en-US" dirty="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Distance is just once way of measuring dissimilarity (wiki).  Changed “register only the distance” to “registers only the difference” or “</a:t>
            </a:r>
            <a:r>
              <a:rPr lang="en-US" altLang="en-US" dirty="0" err="1" smtClean="0"/>
              <a:t>dissimiarity</a:t>
            </a:r>
            <a:r>
              <a:rPr lang="en-US" altLang="en-US" dirty="0" smtClean="0"/>
              <a:t>”?</a:t>
            </a:r>
          </a:p>
        </p:txBody>
      </p:sp>
    </p:spTree>
    <p:extLst>
      <p:ext uri="{BB962C8B-B14F-4D97-AF65-F5344CB8AC3E}">
        <p14:creationId xmlns:p14="http://schemas.microsoft.com/office/powerpoint/2010/main" val="667544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F559E47-DF8D-4150-A15E-6F2C53BB0FC6}" type="slidenum">
              <a:rPr lang="en-US" altLang="en-US"/>
              <a:pPr/>
              <a:t>151</a:t>
            </a:fld>
            <a:endParaRPr lang="en-US" altLang="en-US"/>
          </a:p>
        </p:txBody>
      </p:sp>
    </p:spTree>
    <p:extLst>
      <p:ext uri="{BB962C8B-B14F-4D97-AF65-F5344CB8AC3E}">
        <p14:creationId xmlns:p14="http://schemas.microsoft.com/office/powerpoint/2010/main" val="1414767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B866B37-DF11-41B1-8A74-4C59E76E77EE}" type="slidenum">
              <a:rPr lang="en-US" altLang="en-US"/>
              <a:pPr>
                <a:spcBef>
                  <a:spcPct val="0"/>
                </a:spcBef>
              </a:pPr>
              <a:t>152</a:t>
            </a:fld>
            <a:endParaRPr lang="en-US" alt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66648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A72355-FD01-4C6C-8CC0-4F1A2A3E48B7}" type="slidenum">
              <a:rPr lang="en-US" altLang="en-US"/>
              <a:pPr>
                <a:spcBef>
                  <a:spcPct val="0"/>
                </a:spcBef>
              </a:pPr>
              <a:t>153</a:t>
            </a:fld>
            <a:endParaRPr lang="en-US" alt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878132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E9EC5A-BA37-4096-B2D5-18E14E32E31C}" type="slidenum">
              <a:rPr lang="en-US" altLang="en-US"/>
              <a:pPr>
                <a:spcBef>
                  <a:spcPct val="0"/>
                </a:spcBef>
              </a:pPr>
              <a:t>154</a:t>
            </a:fld>
            <a:endParaRPr lang="en-US" alt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54246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8CF9593-3EC6-4760-9591-06563E0D76C5}" type="slidenum">
              <a:rPr lang="en-US" altLang="en-US"/>
              <a:pPr>
                <a:spcBef>
                  <a:spcPct val="0"/>
                </a:spcBef>
              </a:pPr>
              <a:t>157</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For lecture, this may be OK here, but I think discussion of standardization/normalization is better kept all together in Chapter 3</a:t>
            </a:r>
          </a:p>
        </p:txBody>
      </p:sp>
    </p:spTree>
    <p:extLst>
      <p:ext uri="{BB962C8B-B14F-4D97-AF65-F5344CB8AC3E}">
        <p14:creationId xmlns:p14="http://schemas.microsoft.com/office/powerpoint/2010/main" val="1427233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FD355A-D145-4F9C-8945-A4A2B427C62A}" type="slidenum">
              <a:rPr lang="en-US" altLang="en-US"/>
              <a:pPr>
                <a:spcBef>
                  <a:spcPct val="0"/>
                </a:spcBef>
              </a:pPr>
              <a:t>158</a:t>
            </a:fld>
            <a:endParaRPr lang="en-US" alt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241245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007ECC67-6D29-45E0-908E-E76580CB7CD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9875" name="Rectangle 2"/>
          <p:cNvSpPr>
            <a:spLocks noGrp="1" noRot="1" noChangeAspect="1" noChangeArrowheads="1" noTextEdit="1"/>
          </p:cNvSpPr>
          <p:nvPr>
            <p:ph type="sldImg"/>
          </p:nvPr>
        </p:nvSpPr>
        <p:spPr>
          <a:xfrm>
            <a:off x="1117600" y="696913"/>
            <a:ext cx="46482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9230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7C259DD-B700-421E-AB08-52081D7755B7}" type="slidenum">
              <a:rPr lang="en-US" altLang="en-US"/>
              <a:pPr>
                <a:spcBef>
                  <a:spcPct val="0"/>
                </a:spcBef>
              </a:pPr>
              <a:t>160</a:t>
            </a:fld>
            <a:endParaRPr lang="en-US" altLang="en-US"/>
          </a:p>
        </p:txBody>
      </p:sp>
      <p:sp>
        <p:nvSpPr>
          <p:cNvPr id="131075" name="Rectangle 2"/>
          <p:cNvSpPr>
            <a:spLocks noGrp="1" noRot="1" noChangeAspect="1" noChangeArrowheads="1" noTextEdit="1"/>
          </p:cNvSpPr>
          <p:nvPr>
            <p:ph type="sldImg"/>
          </p:nvPr>
        </p:nvSpPr>
        <p:spPr>
          <a:xfrm>
            <a:off x="1128713" y="704850"/>
            <a:ext cx="4629150" cy="3471863"/>
          </a:xfrm>
          <a:ln/>
        </p:spPr>
      </p:sp>
      <p:sp>
        <p:nvSpPr>
          <p:cNvPr id="131076"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2409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60BBCE-1ACE-4022-BE94-47E7925F8D74}" type="slidenum">
              <a:rPr lang="en-US" altLang="en-US"/>
              <a:pPr>
                <a:spcBef>
                  <a:spcPct val="0"/>
                </a:spcBef>
              </a:pPr>
              <a:t>161</a:t>
            </a:fld>
            <a:endParaRPr lang="en-US" alt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77095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52ED6E-9C88-4DB7-90E6-92586D383E0E}" type="slidenum">
              <a:rPr lang="en-US" altLang="en-US"/>
              <a:pPr>
                <a:spcBef>
                  <a:spcPct val="0"/>
                </a:spcBef>
              </a:pPr>
              <a:t>163</a:t>
            </a:fld>
            <a:endParaRPr lang="en-US" alt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 </a:t>
            </a:r>
          </a:p>
          <a:p>
            <a:endParaRPr lang="en-US" altLang="en-US" smtClean="0"/>
          </a:p>
        </p:txBody>
      </p:sp>
    </p:spTree>
    <p:extLst>
      <p:ext uri="{BB962C8B-B14F-4D97-AF65-F5344CB8AC3E}">
        <p14:creationId xmlns:p14="http://schemas.microsoft.com/office/powerpoint/2010/main" val="3174578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D338EE-DEAD-4D8D-98C0-8A1D9C71D5CA}" type="slidenum">
              <a:rPr lang="en-US" altLang="en-US"/>
              <a:pPr>
                <a:spcBef>
                  <a:spcPct val="0"/>
                </a:spcBef>
              </a:pPr>
              <a:t>164</a:t>
            </a:fld>
            <a:endParaRPr lang="en-US" altLang="en-US"/>
          </a:p>
        </p:txBody>
      </p:sp>
      <p:sp>
        <p:nvSpPr>
          <p:cNvPr id="134147" name="Rectangle 2"/>
          <p:cNvSpPr>
            <a:spLocks noGrp="1" noRot="1" noChangeAspect="1" noChangeArrowheads="1" noTextEdit="1"/>
          </p:cNvSpPr>
          <p:nvPr>
            <p:ph type="sldImg"/>
          </p:nvPr>
        </p:nvSpPr>
        <p:spPr>
          <a:xfrm>
            <a:off x="1128713" y="704850"/>
            <a:ext cx="4629150" cy="3471863"/>
          </a:xfrm>
          <a:ln/>
        </p:spPr>
      </p:sp>
      <p:sp>
        <p:nvSpPr>
          <p:cNvPr id="134148"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10156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4DB7960-70B5-47FA-AFAC-B2993E50867E}" type="slidenum">
              <a:rPr lang="en-US" altLang="en-US"/>
              <a:pPr>
                <a:spcBef>
                  <a:spcPct val="0"/>
                </a:spcBef>
              </a:pPr>
              <a:t>165</a:t>
            </a:fld>
            <a:endParaRPr lang="en-US" alt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06631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F971158-D10E-44FE-9F76-E8993A2A3A0C}" type="slidenum">
              <a:rPr lang="en-US" altLang="en-US"/>
              <a:pPr>
                <a:spcBef>
                  <a:spcPct val="0"/>
                </a:spcBef>
              </a:pPr>
              <a:t>166</a:t>
            </a:fld>
            <a:endParaRPr lang="en-US" alt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Machine learning used the term “feature VECTORS” &gt;  I made some changes to the wording of this slide because it implied that our previous data were not vectors, but they were all feature vectors.  I also changed the example since the one used was from Tan’s book (see next slide).</a:t>
            </a:r>
          </a:p>
          <a:p>
            <a:endParaRPr lang="en-US" altLang="en-US" smtClean="0"/>
          </a:p>
          <a:p>
            <a:r>
              <a:rPr lang="en-US" altLang="en-US" smtClean="0"/>
              <a:t>Chapter 3: Statistics Methods</a:t>
            </a:r>
          </a:p>
          <a:p>
            <a:endParaRPr lang="en-US" altLang="en-US" smtClean="0"/>
          </a:p>
          <a:p>
            <a:r>
              <a:rPr lang="en-US" altLang="en-US" smtClean="0"/>
              <a:t>Co-variance distance</a:t>
            </a:r>
          </a:p>
          <a:p>
            <a:endParaRPr lang="en-US" altLang="en-US" smtClean="0"/>
          </a:p>
          <a:p>
            <a:r>
              <a:rPr lang="en-US" altLang="en-US" smtClean="0"/>
              <a:t>K-L divergence</a:t>
            </a:r>
          </a:p>
        </p:txBody>
      </p:sp>
    </p:spTree>
    <p:extLst>
      <p:ext uri="{BB962C8B-B14F-4D97-AF65-F5344CB8AC3E}">
        <p14:creationId xmlns:p14="http://schemas.microsoft.com/office/powerpoint/2010/main" val="932047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EA6BC6-8C50-45C7-878E-D267B4FA77A4}" type="slidenum">
              <a:rPr lang="en-US" altLang="en-US"/>
              <a:pPr>
                <a:spcBef>
                  <a:spcPct val="0"/>
                </a:spcBef>
              </a:pPr>
              <a:t>167</a:t>
            </a:fld>
            <a:endParaRPr lang="en-US" alt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09/09/25MK: New example (previous one was from Tan’s book).</a:t>
            </a:r>
          </a:p>
          <a:p>
            <a:endParaRPr lang="en-US" altLang="en-US" smtClean="0"/>
          </a:p>
          <a:p>
            <a:r>
              <a:rPr lang="en-US" altLang="en-US" smtClean="0"/>
              <a:t>Chapter 3: Statistics Methods</a:t>
            </a:r>
          </a:p>
          <a:p>
            <a:endParaRPr lang="en-US" altLang="en-US" smtClean="0"/>
          </a:p>
          <a:p>
            <a:r>
              <a:rPr lang="en-US" altLang="en-US" smtClean="0"/>
              <a:t>Co-variance distance</a:t>
            </a:r>
          </a:p>
          <a:p>
            <a:endParaRPr lang="en-US" altLang="en-US" smtClean="0"/>
          </a:p>
          <a:p>
            <a:r>
              <a:rPr lang="en-US" altLang="en-US" smtClean="0"/>
              <a:t>K-L divergence</a:t>
            </a:r>
          </a:p>
        </p:txBody>
      </p:sp>
    </p:spTree>
    <p:extLst>
      <p:ext uri="{BB962C8B-B14F-4D97-AF65-F5344CB8AC3E}">
        <p14:creationId xmlns:p14="http://schemas.microsoft.com/office/powerpoint/2010/main" val="19190277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2308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E019480-D16D-414D-ABAD-FAF253DA27EB}" type="slidenum">
              <a:rPr lang="en-US" altLang="en-US" sz="1200">
                <a:latin typeface="Times New Roman" panose="02020603050405020304" pitchFamily="18" charset="0"/>
              </a:rPr>
              <a:pPr algn="r"/>
              <a:t>188</a:t>
            </a:fld>
            <a:endParaRPr lang="en-US" altLang="en-US" sz="120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xfrm>
            <a:off x="1119188" y="698500"/>
            <a:ext cx="4646612" cy="3484563"/>
          </a:xfrm>
          <a:ln/>
        </p:spPr>
      </p:sp>
      <p:sp>
        <p:nvSpPr>
          <p:cNvPr id="9728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049736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DA14F6AE-BEE7-4B1B-AD99-702142CBF90F}" type="slidenum">
              <a:rPr lang="en-US" altLang="en-US" sz="1200">
                <a:latin typeface="Times New Roman" panose="02020603050405020304" pitchFamily="18" charset="0"/>
              </a:rPr>
              <a:pPr algn="r"/>
              <a:t>189</a:t>
            </a:fld>
            <a:endParaRPr lang="en-US" altLang="en-US" sz="12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13855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2D0988D0-9151-4160-A81E-9BFB923B31D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80899" name="Rectangle 2"/>
          <p:cNvSpPr>
            <a:spLocks noGrp="1" noRot="1" noChangeAspect="1" noChangeArrowheads="1" noTextEdit="1"/>
          </p:cNvSpPr>
          <p:nvPr>
            <p:ph type="sldImg"/>
          </p:nvPr>
        </p:nvSpPr>
        <p:spPr>
          <a:xfrm>
            <a:off x="1117600" y="696913"/>
            <a:ext cx="4648200" cy="34861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27522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E7DB8EA8-E727-4A80-B73B-5F38A7D834F0}" type="slidenum">
              <a:rPr lang="en-US" altLang="en-US" sz="1200">
                <a:latin typeface="Times New Roman" panose="02020603050405020304" pitchFamily="18" charset="0"/>
              </a:rPr>
              <a:pPr algn="r"/>
              <a:t>190</a:t>
            </a:fld>
            <a:endParaRPr lang="en-US" altLang="en-US" sz="120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xfrm>
            <a:off x="1117600" y="698500"/>
            <a:ext cx="4646613" cy="3484563"/>
          </a:xfrm>
          <a:ln/>
        </p:spPr>
      </p:sp>
      <p:sp>
        <p:nvSpPr>
          <p:cNvPr id="100356" name="Rectangle 3"/>
          <p:cNvSpPr>
            <a:spLocks noGrp="1" noChangeArrowheads="1"/>
          </p:cNvSpPr>
          <p:nvPr>
            <p:ph type="body" idx="1"/>
          </p:nvPr>
        </p:nvSpPr>
        <p:spPr>
          <a:xfrm>
            <a:off x="688975" y="4416425"/>
            <a:ext cx="5503863"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79745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Used when the modeling algorithm that does not accept categorical features. for example Neural network</a:t>
            </a:r>
          </a:p>
          <a:p>
            <a:endParaRPr lang="en-US" dirty="0"/>
          </a:p>
        </p:txBody>
      </p:sp>
      <p:sp>
        <p:nvSpPr>
          <p:cNvPr id="4" name="Slide Number Placeholder 3"/>
          <p:cNvSpPr>
            <a:spLocks noGrp="1"/>
          </p:cNvSpPr>
          <p:nvPr>
            <p:ph type="sldNum" sz="quarter" idx="10"/>
          </p:nvPr>
        </p:nvSpPr>
        <p:spPr/>
        <p:txBody>
          <a:bodyPr/>
          <a:lstStyle/>
          <a:p>
            <a:fld id="{0C21C09F-6C1E-411C-BDB0-52A648C79072}" type="slidenum">
              <a:rPr lang="en-US" smtClean="0"/>
              <a:t>191</a:t>
            </a:fld>
            <a:endParaRPr lang="en-US"/>
          </a:p>
        </p:txBody>
      </p:sp>
    </p:spTree>
    <p:extLst>
      <p:ext uri="{BB962C8B-B14F-4D97-AF65-F5344CB8AC3E}">
        <p14:creationId xmlns:p14="http://schemas.microsoft.com/office/powerpoint/2010/main" val="30924231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https://www.analyticsvidhya.com/blog/2013/11/simple-manipulations-extract-data/</a:t>
            </a:r>
          </a:p>
        </p:txBody>
      </p:sp>
      <p:sp>
        <p:nvSpPr>
          <p:cNvPr id="4" name="Slide Number Placeholder 3"/>
          <p:cNvSpPr>
            <a:spLocks noGrp="1"/>
          </p:cNvSpPr>
          <p:nvPr>
            <p:ph type="sldNum" sz="quarter" idx="10"/>
          </p:nvPr>
        </p:nvSpPr>
        <p:spPr/>
        <p:txBody>
          <a:bodyPr/>
          <a:lstStyle/>
          <a:p>
            <a:fld id="{0C21C09F-6C1E-411C-BDB0-52A648C79072}" type="slidenum">
              <a:rPr lang="en-US" smtClean="0"/>
              <a:t>193</a:t>
            </a:fld>
            <a:endParaRPr lang="en-US"/>
          </a:p>
        </p:txBody>
      </p:sp>
    </p:spTree>
    <p:extLst>
      <p:ext uri="{BB962C8B-B14F-4D97-AF65-F5344CB8AC3E}">
        <p14:creationId xmlns:p14="http://schemas.microsoft.com/office/powerpoint/2010/main" val="877883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9B2A4A7-4920-4ADA-9825-970ECCD88249}" type="slidenum">
              <a:rPr lang="en-US" altLang="en-US" sz="1200">
                <a:latin typeface="Times New Roman" panose="02020603050405020304" pitchFamily="18" charset="0"/>
              </a:rPr>
              <a:pPr algn="r"/>
              <a:t>194</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1128713" y="704850"/>
            <a:ext cx="4629150" cy="3471863"/>
          </a:xfrm>
          <a:ln/>
        </p:spPr>
      </p:sp>
      <p:sp>
        <p:nvSpPr>
          <p:cNvPr id="106500"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072685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F59F07C-8A10-427D-A257-F4BDE73DAA75}" type="slidenum">
              <a:rPr lang="en-US" altLang="en-US" sz="1200">
                <a:latin typeface="Times New Roman" panose="02020603050405020304" pitchFamily="18" charset="0"/>
              </a:rPr>
              <a:pPr/>
              <a:t>195</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MK 09/09/05: Wiki has dimensionality reduction as feature extraction (PCA) and feature subset selection. It states both wavelet transforms and PCA as forms of data compression. It does not have any pages for "numerosity reduction". We claim there are many different ways to organize data reduction strategies, which is true, so this presentation below should be OK. Let’s discuss.</a:t>
            </a:r>
          </a:p>
          <a:p>
            <a:endParaRPr lang="en-US" altLang="en-US"/>
          </a:p>
        </p:txBody>
      </p:sp>
    </p:spTree>
    <p:extLst>
      <p:ext uri="{BB962C8B-B14F-4D97-AF65-F5344CB8AC3E}">
        <p14:creationId xmlns:p14="http://schemas.microsoft.com/office/powerpoint/2010/main" val="2548903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E544091-BE0C-46F3-B938-8E92807B8B6B}" type="slidenum">
              <a:rPr lang="en-US" altLang="en-US" sz="1200">
                <a:latin typeface="Times New Roman" panose="02020603050405020304" pitchFamily="18" charset="0"/>
              </a:rPr>
              <a:pPr/>
              <a:t>196</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8768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2183E5DD-A3A3-43A1-8FF8-5AE671A80DF6}" type="slidenum">
              <a:rPr lang="en-US" altLang="en-US" sz="1200">
                <a:latin typeface="Times New Roman" panose="02020603050405020304" pitchFamily="18" charset="0"/>
              </a:rPr>
              <a:pPr algn="r"/>
              <a:t>197</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22359246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949BB43-0C52-4B10-A4F0-794ACE890C2C}" type="slidenum">
              <a:rPr lang="en-US" altLang="en-US" sz="1200">
                <a:latin typeface="Times New Roman" panose="02020603050405020304" pitchFamily="18" charset="0"/>
              </a:rPr>
              <a:pPr/>
              <a:t>201</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56545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19DFC1B-B66B-4D8D-9F98-241C3166F387}" type="slidenum">
              <a:rPr lang="en-US" altLang="en-US" sz="1200">
                <a:latin typeface="Times New Roman" panose="02020603050405020304" pitchFamily="18" charset="0"/>
              </a:rPr>
              <a:pPr/>
              <a:t>202</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597559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BBB9A0C-DF00-4EDA-96C1-35BBB0475818}" type="slidenum">
              <a:rPr lang="en-US" altLang="en-US" sz="1200">
                <a:latin typeface="Times New Roman" panose="02020603050405020304" pitchFamily="18" charset="0"/>
              </a:rPr>
              <a:pPr/>
              <a:t>203</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1119188" y="698500"/>
            <a:ext cx="4646612" cy="3484563"/>
          </a:xfrm>
          <a:ln/>
        </p:spPr>
      </p:sp>
      <p:sp>
        <p:nvSpPr>
          <p:cNvPr id="10445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574399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1C150328-94E9-440A-89CB-700ED713048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81923" name="Rectangle 2"/>
          <p:cNvSpPr>
            <a:spLocks noGrp="1" noRot="1" noChangeAspect="1" noChangeArrowheads="1" noTextEdit="1"/>
          </p:cNvSpPr>
          <p:nvPr>
            <p:ph type="sldImg"/>
          </p:nvPr>
        </p:nvSpPr>
        <p:spPr>
          <a:xfrm>
            <a:off x="1117600" y="696913"/>
            <a:ext cx="4648200" cy="34861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Enrich using data integration research!!</a:t>
            </a:r>
          </a:p>
        </p:txBody>
      </p:sp>
    </p:spTree>
    <p:extLst>
      <p:ext uri="{BB962C8B-B14F-4D97-AF65-F5344CB8AC3E}">
        <p14:creationId xmlns:p14="http://schemas.microsoft.com/office/powerpoint/2010/main" val="19816532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6542DB33-CF88-4CCB-8D5C-D32A0139ED3B}" type="slidenum">
              <a:rPr lang="en-GB" altLang="en-US" sz="1300" b="0"/>
              <a:pPr eaLnBrk="1" hangingPunct="1"/>
              <a:t>227</a:t>
            </a:fld>
            <a:endParaRPr lang="en-GB" altLang="en-US" sz="1300" b="0"/>
          </a:p>
        </p:txBody>
      </p:sp>
      <p:sp>
        <p:nvSpPr>
          <p:cNvPr id="3768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6835"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3512838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99E8555F-857D-4C3A-8608-62C86739B7D8}" type="slidenum">
              <a:rPr lang="en-GB" altLang="en-US" sz="1300" b="0"/>
              <a:pPr eaLnBrk="1" hangingPunct="1"/>
              <a:t>228</a:t>
            </a:fld>
            <a:endParaRPr lang="en-GB" altLang="en-US" sz="1300" b="0"/>
          </a:p>
        </p:txBody>
      </p:sp>
      <p:sp>
        <p:nvSpPr>
          <p:cNvPr id="392194"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9219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a:cs typeface="+mn-cs"/>
              </a:rPr>
              <a:t>2</a:t>
            </a:r>
            <a:r>
              <a:rPr lang="en-US" baseline="30000" dirty="0">
                <a:cs typeface="+mn-cs"/>
              </a:rPr>
              <a:t>-x </a:t>
            </a:r>
            <a:r>
              <a:rPr lang="en-US" dirty="0">
                <a:cs typeface="+mn-cs"/>
              </a:rPr>
              <a:t>= 1/2</a:t>
            </a:r>
            <a:r>
              <a:rPr lang="en-US" baseline="30000" dirty="0">
                <a:cs typeface="+mn-cs"/>
              </a:rPr>
              <a:t>x</a:t>
            </a:r>
          </a:p>
        </p:txBody>
      </p:sp>
    </p:spTree>
    <p:extLst>
      <p:ext uri="{BB962C8B-B14F-4D97-AF65-F5344CB8AC3E}">
        <p14:creationId xmlns:p14="http://schemas.microsoft.com/office/powerpoint/2010/main" val="8452405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CE4E86E-C995-4D5D-B7A2-22357B67B399}" type="slidenum">
              <a:rPr lang="en-US" altLang="en-US" sz="1200">
                <a:latin typeface="Times New Roman" panose="02020603050405020304" pitchFamily="18" charset="0"/>
              </a:rPr>
              <a:pPr/>
              <a:t>236</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889850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6873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Collaborate and stay connected with Office 365:</a:t>
            </a:r>
            <a:r>
              <a:rPr lang="en-US" dirty="0"/>
              <a:t> </a:t>
            </a:r>
            <a:r>
              <a:rPr lang="en-US" sz="1100" dirty="0"/>
              <a:t>Extends Self-Service BI with ease of collaboration and sharing of reports and data sets which reducing friction from deployment and adoption.  </a:t>
            </a:r>
            <a:br>
              <a:rPr lang="en-US" sz="1100" dirty="0"/>
            </a:br>
            <a:endParaRPr lang="en-US" sz="1100" dirty="0"/>
          </a:p>
          <a:p>
            <a:pPr defTabSz="951798">
              <a:spcAft>
                <a:spcPts val="347"/>
              </a:spcAft>
              <a:defRPr/>
            </a:pPr>
            <a:r>
              <a:rPr lang="en-US" sz="1000" b="1" dirty="0"/>
              <a:t>Power BI Sites</a:t>
            </a:r>
            <a:r>
              <a:rPr lang="en-US" sz="1000" dirty="0"/>
              <a:t> – quickly create collaborative BI sites for your team to share reports. Larger workbook viewing is now supported (up to 250MB) so that users can view and interact with larger workbooks through the browser. Power BI sites provide a highly visual experience for sharing reports including live report tiles to ease in locate the right report quickly. </a:t>
            </a:r>
          </a:p>
          <a:p>
            <a:endParaRPr lang="en-US" sz="1100"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1/17/2021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353</a:t>
            </a:fld>
            <a:endParaRPr lang="en-US" dirty="0">
              <a:solidFill>
                <a:prstClr val="black"/>
              </a:solidFill>
            </a:endParaRPr>
          </a:p>
        </p:txBody>
      </p:sp>
    </p:spTree>
    <p:extLst>
      <p:ext uri="{BB962C8B-B14F-4D97-AF65-F5344CB8AC3E}">
        <p14:creationId xmlns:p14="http://schemas.microsoft.com/office/powerpoint/2010/main" val="21353840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17300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Collaborate and stay connected with Office 365:</a:t>
            </a:r>
            <a:r>
              <a:rPr lang="en-US" dirty="0"/>
              <a:t> </a:t>
            </a:r>
            <a:r>
              <a:rPr lang="en-US" sz="1100" dirty="0"/>
              <a:t>Extends Self-Service BI with ease of collaboration and sharing of reports and data sets which reducing friction from deployment and adoption.  </a:t>
            </a:r>
            <a:br>
              <a:rPr lang="en-US" sz="1100" dirty="0"/>
            </a:br>
            <a:endParaRPr lang="en-US" sz="1100" dirty="0"/>
          </a:p>
          <a:p>
            <a:pPr defTabSz="951798">
              <a:spcAft>
                <a:spcPts val="347"/>
              </a:spcAft>
              <a:defRPr/>
            </a:pPr>
            <a:r>
              <a:rPr lang="en-US" sz="1000" b="1" dirty="0"/>
              <a:t>Power BI Sites</a:t>
            </a:r>
            <a:r>
              <a:rPr lang="en-US" sz="1000" dirty="0"/>
              <a:t> – quickly create collaborative BI sites for your team to share reports. Larger workbook viewing is now supported (up to 250MB) so that users can view and interact with larger workbooks through the browser. Power BI sites provide a highly visual experience for sharing reports including live report tiles to ease in locate the right report quickly. </a:t>
            </a:r>
          </a:p>
          <a:p>
            <a:endParaRPr lang="en-US" sz="1100"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1/17/2021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406</a:t>
            </a:fld>
            <a:endParaRPr lang="en-US" dirty="0">
              <a:solidFill>
                <a:prstClr val="black"/>
              </a:solidFill>
            </a:endParaRPr>
          </a:p>
        </p:txBody>
      </p:sp>
    </p:spTree>
    <p:extLst>
      <p:ext uri="{BB962C8B-B14F-4D97-AF65-F5344CB8AC3E}">
        <p14:creationId xmlns:p14="http://schemas.microsoft.com/office/powerpoint/2010/main" val="4152099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2341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4DCF7CED-7B25-443F-A7B2-6DFDDBE1BCF6}" type="datetime1">
              <a:rPr lang="en-US" smtClean="0"/>
              <a:pPr>
                <a:defRPr/>
              </a:pPr>
              <a:t>1/17/2021</a:t>
            </a:fld>
            <a:r>
              <a:rPr lang="en-US"/>
              <a:t>2012-02-03 </a:t>
            </a:r>
          </a:p>
        </p:txBody>
      </p:sp>
      <p:sp>
        <p:nvSpPr>
          <p:cNvPr id="5" name="Slide Number Placeholder 4"/>
          <p:cNvSpPr>
            <a:spLocks noGrp="1"/>
          </p:cNvSpPr>
          <p:nvPr>
            <p:ph type="sldNum" sz="quarter" idx="11"/>
          </p:nvPr>
        </p:nvSpPr>
        <p:spPr/>
        <p:txBody>
          <a:bodyPr/>
          <a:lstStyle/>
          <a:p>
            <a:pPr>
              <a:defRPr/>
            </a:pPr>
            <a:fld id="{FE8B317F-EFC1-49AD-8014-7DFFFFA6361A}" type="slidenum">
              <a:rPr lang="en-US" smtClean="0"/>
              <a:pPr>
                <a:defRPr/>
              </a:pPr>
              <a:t>444</a:t>
            </a:fld>
            <a:endParaRPr lang="en-US" dirty="0"/>
          </a:p>
        </p:txBody>
      </p:sp>
      <p:sp>
        <p:nvSpPr>
          <p:cNvPr id="6" name="Header Placeholder 5"/>
          <p:cNvSpPr>
            <a:spLocks noGrp="1"/>
          </p:cNvSpPr>
          <p:nvPr>
            <p:ph type="hdr" sz="quarter" idx="12"/>
          </p:nvPr>
        </p:nvSpPr>
        <p:spPr/>
        <p:txBody>
          <a:bodyPr/>
          <a:lstStyle/>
          <a:p>
            <a:pPr>
              <a:defRPr/>
            </a:pPr>
            <a:r>
              <a:rPr lang="en-US"/>
              <a:t>   </a:t>
            </a:r>
          </a:p>
        </p:txBody>
      </p:sp>
      <p:sp>
        <p:nvSpPr>
          <p:cNvPr id="7" name="Footer Placeholder 6"/>
          <p:cNvSpPr>
            <a:spLocks noGrp="1"/>
          </p:cNvSpPr>
          <p:nvPr>
            <p:ph type="ftr" sz="quarter" idx="13"/>
          </p:nvPr>
        </p:nvSpPr>
        <p:spPr/>
        <p:txBody>
          <a:bodyPr/>
          <a:lstStyle/>
          <a:p>
            <a:pPr>
              <a:defRPr/>
            </a:pPr>
            <a:r>
              <a:rPr lang="en-US"/>
              <a:t>   </a:t>
            </a:r>
          </a:p>
        </p:txBody>
      </p:sp>
    </p:spTree>
    <p:extLst>
      <p:ext uri="{BB962C8B-B14F-4D97-AF65-F5344CB8AC3E}">
        <p14:creationId xmlns:p14="http://schemas.microsoft.com/office/powerpoint/2010/main" val="13117394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4403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0E62807D-1898-45E7-8B55-25B83AAC176D}"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82947" name="Rectangle 2"/>
          <p:cNvSpPr>
            <a:spLocks noGrp="1" noRot="1" noChangeAspect="1" noChangeArrowheads="1" noTextEdit="1"/>
          </p:cNvSpPr>
          <p:nvPr>
            <p:ph type="sldImg"/>
          </p:nvPr>
        </p:nvSpPr>
        <p:spPr>
          <a:xfrm>
            <a:off x="1117600" y="696913"/>
            <a:ext cx="4648200" cy="34861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686154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controversial</a:t>
            </a:r>
            <a:r>
              <a:rPr lang="en-US" baseline="0" dirty="0"/>
              <a:t> emotion experiment</a:t>
            </a:r>
          </a:p>
          <a:p>
            <a:r>
              <a:rPr lang="en-US" sz="1200" b="1" i="0" kern="1200" dirty="0" err="1">
                <a:solidFill>
                  <a:schemeClr val="tx1"/>
                </a:solidFill>
                <a:effectLst/>
                <a:latin typeface="+mn-lt"/>
                <a:ea typeface="+mn-ea"/>
                <a:cs typeface="+mn-cs"/>
              </a:rPr>
              <a:t>Tay</a:t>
            </a:r>
            <a:r>
              <a:rPr lang="en-US" sz="1200" b="0" i="0" kern="1200" dirty="0">
                <a:solidFill>
                  <a:schemeClr val="tx1"/>
                </a:solidFill>
                <a:effectLst/>
                <a:latin typeface="+mn-lt"/>
                <a:ea typeface="+mn-ea"/>
                <a:cs typeface="+mn-cs"/>
              </a:rPr>
              <a:t> was an </a:t>
            </a:r>
            <a:r>
              <a:rPr lang="en-US" sz="1200" b="0" i="0" u="none" strike="noStrike" kern="1200" dirty="0">
                <a:solidFill>
                  <a:schemeClr val="tx1"/>
                </a:solidFill>
                <a:effectLst/>
                <a:latin typeface="+mn-lt"/>
                <a:ea typeface="+mn-ea"/>
                <a:cs typeface="+mn-cs"/>
                <a:hlinkClick r:id="rId3" tooltip="Artificial intelligence"/>
              </a:rPr>
              <a:t>artificial intelligence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Chatterbot"/>
              </a:rPr>
              <a:t>chatter bot</a:t>
            </a:r>
            <a:r>
              <a:rPr lang="en-US" sz="1200" b="0" i="0" kern="1200" dirty="0">
                <a:solidFill>
                  <a:schemeClr val="tx1"/>
                </a:solidFill>
                <a:effectLst/>
                <a:latin typeface="+mn-lt"/>
                <a:ea typeface="+mn-ea"/>
                <a:cs typeface="+mn-cs"/>
              </a:rPr>
              <a:t> that was originally released by </a:t>
            </a:r>
            <a:r>
              <a:rPr lang="en-US" sz="1200" b="0" i="0" u="none" strike="noStrike" kern="1200" dirty="0">
                <a:solidFill>
                  <a:schemeClr val="tx1"/>
                </a:solidFill>
                <a:effectLst/>
                <a:latin typeface="+mn-lt"/>
                <a:ea typeface="+mn-ea"/>
                <a:cs typeface="+mn-cs"/>
                <a:hlinkClick r:id="rId5" tooltip="Microsoft Corporation"/>
              </a:rPr>
              <a:t>Microsoft Corporation</a:t>
            </a:r>
            <a:r>
              <a:rPr lang="en-US" sz="1200" b="0" i="0" kern="1200" dirty="0">
                <a:solidFill>
                  <a:schemeClr val="tx1"/>
                </a:solidFill>
                <a:effectLst/>
                <a:latin typeface="+mn-lt"/>
                <a:ea typeface="+mn-ea"/>
                <a:cs typeface="+mn-cs"/>
              </a:rPr>
              <a:t> via </a:t>
            </a:r>
            <a:r>
              <a:rPr lang="en-US" sz="1200" b="0" i="0" u="none" strike="noStrike" kern="1200" dirty="0">
                <a:solidFill>
                  <a:schemeClr val="tx1"/>
                </a:solidFill>
                <a:effectLst/>
                <a:latin typeface="+mn-lt"/>
                <a:ea typeface="+mn-ea"/>
                <a:cs typeface="+mn-cs"/>
                <a:hlinkClick r:id="rId6" tooltip="Twitter"/>
              </a:rPr>
              <a:t>Twitter</a:t>
            </a:r>
            <a:r>
              <a:rPr lang="en-US" sz="1200" b="0" i="0" kern="1200" dirty="0">
                <a:solidFill>
                  <a:schemeClr val="tx1"/>
                </a:solidFill>
                <a:effectLst/>
                <a:latin typeface="+mn-lt"/>
                <a:ea typeface="+mn-ea"/>
                <a:cs typeface="+mn-cs"/>
              </a:rPr>
              <a:t> on March 23, 2016; it caused subsequent controversy when the bot began to post inflammatory and offensive tweets through its Twitter account, forcing Microsoft to shut down the service only 16 hours after its launch</a:t>
            </a:r>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488</a:t>
            </a:fld>
            <a:endParaRPr lang="en-US"/>
          </a:p>
        </p:txBody>
      </p:sp>
    </p:spTree>
    <p:extLst>
      <p:ext uri="{BB962C8B-B14F-4D97-AF65-F5344CB8AC3E}">
        <p14:creationId xmlns:p14="http://schemas.microsoft.com/office/powerpoint/2010/main" val="4076954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489</a:t>
            </a:fld>
            <a:endParaRPr lang="en-US"/>
          </a:p>
        </p:txBody>
      </p:sp>
    </p:spTree>
    <p:extLst>
      <p:ext uri="{BB962C8B-B14F-4D97-AF65-F5344CB8AC3E}">
        <p14:creationId xmlns:p14="http://schemas.microsoft.com/office/powerpoint/2010/main" val="33475153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A critical topic within data science are the ethical issues brought about by </a:t>
            </a:r>
          </a:p>
          <a:p>
            <a:endParaRPr lang="en-US" dirty="0"/>
          </a:p>
          <a:p>
            <a:r>
              <a:rPr lang="en-US" dirty="0"/>
              <a:t>the analysis of data in these formats. Data science is a creative field and </a:t>
            </a:r>
          </a:p>
          <a:p>
            <a:endParaRPr lang="en-US" dirty="0"/>
          </a:p>
          <a:p>
            <a:r>
              <a:rPr lang="en-US" dirty="0"/>
              <a:t>often uses data in ways that it wasn't really intended. So, you get a few </a:t>
            </a:r>
          </a:p>
          <a:p>
            <a:endParaRPr lang="en-US" dirty="0"/>
          </a:p>
          <a:p>
            <a:r>
              <a:rPr lang="en-US" dirty="0"/>
              <a:t>issues that are big. The first of these is privacy. Confidentiality is a major </a:t>
            </a:r>
          </a:p>
          <a:p>
            <a:endParaRPr lang="en-US" dirty="0"/>
          </a:p>
          <a:p>
            <a:r>
              <a:rPr lang="en-US" dirty="0"/>
              <a:t>issue and that's information that shouldn't be shared, even if it's not </a:t>
            </a:r>
          </a:p>
          <a:p>
            <a:endParaRPr lang="en-US" dirty="0"/>
          </a:p>
          <a:p>
            <a:r>
              <a:rPr lang="en-US" dirty="0"/>
              <a:t>anonymous. The reason this is important is because data science often relies </a:t>
            </a:r>
          </a:p>
          <a:p>
            <a:endParaRPr lang="en-US" dirty="0"/>
          </a:p>
          <a:p>
            <a:r>
              <a:rPr lang="en-US" dirty="0"/>
              <a:t>on data sources that weren't designed for sharing.</a:t>
            </a:r>
          </a:p>
          <a:p>
            <a:endParaRPr lang="en-US" dirty="0"/>
          </a:p>
          <a:p>
            <a:r>
              <a:rPr lang="en-US" dirty="0"/>
              <a:t>The second thing in anonymity. The HIPPA regulations have been revised to make </a:t>
            </a:r>
          </a:p>
          <a:p>
            <a:endParaRPr lang="en-US" dirty="0"/>
          </a:p>
          <a:p>
            <a:r>
              <a:rPr lang="en-US" dirty="0"/>
              <a:t>it much harder to identify unique individuals within data. Now, that means if </a:t>
            </a:r>
          </a:p>
          <a:p>
            <a:endParaRPr lang="en-US" dirty="0"/>
          </a:p>
          <a:p>
            <a:r>
              <a:rPr lang="en-US" dirty="0"/>
              <a:t>you're using publicly available data, it may be much closer to anonymous. On </a:t>
            </a:r>
          </a:p>
          <a:p>
            <a:endParaRPr lang="en-US" dirty="0"/>
          </a:p>
          <a:p>
            <a:r>
              <a:rPr lang="en-US" dirty="0"/>
              <a:t>the other hand, proprietary data, where you're working for a client and </a:t>
            </a:r>
          </a:p>
          <a:p>
            <a:endParaRPr lang="en-US" dirty="0"/>
          </a:p>
          <a:p>
            <a:r>
              <a:rPr lang="en-US" dirty="0"/>
              <a:t>they're giving you their own data, that may still have identifiers, and in </a:t>
            </a:r>
          </a:p>
          <a:p>
            <a:endParaRPr lang="en-US" dirty="0"/>
          </a:p>
          <a:p>
            <a:r>
              <a:rPr lang="en-US" dirty="0"/>
              <a:t>that case, the data is no longer anonymous. Anonymity is a major central </a:t>
            </a:r>
          </a:p>
          <a:p>
            <a:endParaRPr lang="en-US" dirty="0"/>
          </a:p>
          <a:p>
            <a:r>
              <a:rPr lang="en-US" dirty="0"/>
              <a:t>element of research ethics and it's something that needs to be considered </a:t>
            </a:r>
          </a:p>
          <a:p>
            <a:endParaRPr lang="en-US" dirty="0"/>
          </a:p>
          <a:p>
            <a:r>
              <a:rPr lang="en-US" dirty="0"/>
              <a:t>carefully.</a:t>
            </a:r>
          </a:p>
          <a:p>
            <a:endParaRPr lang="en-US" dirty="0"/>
          </a:p>
          <a:p>
            <a:r>
              <a:rPr lang="en-US" dirty="0"/>
              <a:t>Another one, and it sort of falls into a different category, is copyright. </a:t>
            </a:r>
          </a:p>
          <a:p>
            <a:endParaRPr lang="en-US" dirty="0"/>
          </a:p>
          <a:p>
            <a:r>
              <a:rPr lang="en-US" dirty="0"/>
              <a:t>Scraping data from websites where you're pulling images or you're pulling text </a:t>
            </a:r>
          </a:p>
          <a:p>
            <a:endParaRPr lang="en-US" dirty="0"/>
          </a:p>
          <a:p>
            <a:r>
              <a:rPr lang="en-US" dirty="0"/>
              <a:t>from a website to get the data from it, this is a common practice. It's </a:t>
            </a:r>
          </a:p>
          <a:p>
            <a:endParaRPr lang="en-US" dirty="0"/>
          </a:p>
          <a:p>
            <a:r>
              <a:rPr lang="en-US" dirty="0"/>
              <a:t>important to know that some of them may violate copyright. If the image or the </a:t>
            </a:r>
          </a:p>
          <a:p>
            <a:endParaRPr lang="en-US" dirty="0"/>
          </a:p>
          <a:p>
            <a:r>
              <a:rPr lang="en-US" dirty="0"/>
              <a:t>text is copyrighted, you could get yourself in some hot water by accessing </a:t>
            </a:r>
          </a:p>
          <a:p>
            <a:endParaRPr lang="en-US" dirty="0"/>
          </a:p>
          <a:p>
            <a:r>
              <a:rPr lang="en-US" dirty="0"/>
              <a:t>that data without permission of the copyright holder. Then I'll finish with a </a:t>
            </a:r>
          </a:p>
          <a:p>
            <a:endParaRPr lang="en-US" dirty="0"/>
          </a:p>
          <a:p>
            <a:r>
              <a:rPr lang="en-US" dirty="0"/>
              <a:t>couple of other things that maybe you haven't considered. One is there's </a:t>
            </a:r>
          </a:p>
          <a:p>
            <a:endParaRPr lang="en-US" dirty="0"/>
          </a:p>
          <a:p>
            <a:r>
              <a:rPr lang="en-US" dirty="0"/>
              <a:t>potential bias.</a:t>
            </a:r>
          </a:p>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503</a:t>
            </a:fld>
            <a:endParaRPr lang="en-US"/>
          </a:p>
        </p:txBody>
      </p:sp>
    </p:spTree>
    <p:extLst>
      <p:ext uri="{BB962C8B-B14F-4D97-AF65-F5344CB8AC3E}">
        <p14:creationId xmlns:p14="http://schemas.microsoft.com/office/powerpoint/2010/main" val="8362735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algorithms that are used in data science, of course, are value neutral in and of themselves. They don't have opinions. But the algorithms are only as neutral as the rules and the data that they are given by the programmers. The second thing is overconfidence. Data science analyses are limited simplifications. Every analysis is a simplification. You still need humans in the loop. You have the problem of people believing that if it came through a machine learning algorithm, it must be the truth, it must be the right thing, without realizing both the bias and the problems of interpretation that still result.</a:t>
            </a:r>
          </a:p>
          <a:p>
            <a:r>
              <a:rPr lang="en-US" sz="1200" b="0" i="0" kern="1200" dirty="0">
                <a:solidFill>
                  <a:schemeClr val="tx1"/>
                </a:solidFill>
                <a:effectLst/>
                <a:latin typeface="+mn-lt"/>
                <a:ea typeface="+mn-ea"/>
                <a:cs typeface="+mn-cs"/>
              </a:rPr>
              <a:t>People are still needed here. So, our conclusions are that data science has potential and it has risks. We knew that. Importantly, analyses are not value neutral and that personal human judgment is always needed in the planning, the carrying out, and the interpretation of the results of data science projects.</a:t>
            </a:r>
          </a:p>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517</a:t>
            </a:fld>
            <a:endParaRPr lang="en-US"/>
          </a:p>
        </p:txBody>
      </p:sp>
    </p:spTree>
    <p:extLst>
      <p:ext uri="{BB962C8B-B14F-4D97-AF65-F5344CB8AC3E}">
        <p14:creationId xmlns:p14="http://schemas.microsoft.com/office/powerpoint/2010/main" val="42822679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1FA580-EC3E-418B-8029-FD0545166D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79562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555</a:t>
            </a:fld>
            <a:endParaRPr lang="en-US"/>
          </a:p>
        </p:txBody>
      </p:sp>
    </p:spTree>
    <p:extLst>
      <p:ext uri="{BB962C8B-B14F-4D97-AF65-F5344CB8AC3E}">
        <p14:creationId xmlns:p14="http://schemas.microsoft.com/office/powerpoint/2010/main" val="25404165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565</a:t>
            </a:fld>
            <a:endParaRPr lang="en-US"/>
          </a:p>
        </p:txBody>
      </p:sp>
    </p:spTree>
    <p:extLst>
      <p:ext uri="{BB962C8B-B14F-4D97-AF65-F5344CB8AC3E}">
        <p14:creationId xmlns:p14="http://schemas.microsoft.com/office/powerpoint/2010/main" val="1085651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569</a:t>
            </a:fld>
            <a:endParaRPr lang="en-US"/>
          </a:p>
        </p:txBody>
      </p:sp>
    </p:spTree>
    <p:extLst>
      <p:ext uri="{BB962C8B-B14F-4D97-AF65-F5344CB8AC3E}">
        <p14:creationId xmlns:p14="http://schemas.microsoft.com/office/powerpoint/2010/main" val="26598210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way to measure the “</a:t>
            </a:r>
            <a:r>
              <a:rPr lang="en-US" sz="1200" b="1" i="0" kern="1200" dirty="0" smtClean="0">
                <a:solidFill>
                  <a:schemeClr val="tx1"/>
                </a:solidFill>
                <a:effectLst/>
                <a:latin typeface="+mn-lt"/>
                <a:ea typeface="+mn-ea"/>
                <a:cs typeface="+mn-cs"/>
              </a:rPr>
              <a:t>cluster meaningfulness</a:t>
            </a:r>
            <a:r>
              <a:rPr lang="en-US" sz="1200" b="0" i="0" kern="1200" dirty="0" smtClean="0">
                <a:solidFill>
                  <a:schemeClr val="tx1"/>
                </a:solidFill>
                <a:effectLst/>
                <a:latin typeface="+mn-lt"/>
                <a:ea typeface="+mn-ea"/>
                <a:cs typeface="+mn-cs"/>
              </a:rPr>
              <a:t>” (z axis) is obtaining a value for the stability of the clusters (similar clusters for different runs with different initial centroids) and dividing it by the difference of the clusters obtain for the different datasets (one of them being random).</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If this value is close to zero </a:t>
            </a:r>
            <a:r>
              <a:rPr lang="en-US" sz="1200" b="0" i="0" kern="1200" dirty="0" smtClean="0">
                <a:solidFill>
                  <a:schemeClr val="tx1"/>
                </a:solidFill>
                <a:effectLst/>
                <a:latin typeface="+mn-lt"/>
                <a:ea typeface="+mn-ea"/>
                <a:cs typeface="+mn-cs"/>
              </a:rPr>
              <a:t>it means that the </a:t>
            </a:r>
            <a:r>
              <a:rPr lang="en-US" sz="1200" b="1" i="0" kern="1200" dirty="0" smtClean="0">
                <a:solidFill>
                  <a:schemeClr val="tx1"/>
                </a:solidFill>
                <a:effectLst/>
                <a:latin typeface="+mn-lt"/>
                <a:ea typeface="+mn-ea"/>
                <a:cs typeface="+mn-cs"/>
              </a:rPr>
              <a:t>clusters are stable </a:t>
            </a:r>
            <a:r>
              <a:rPr lang="en-US" sz="1200" b="0" i="0" kern="1200" dirty="0" smtClean="0">
                <a:solidFill>
                  <a:schemeClr val="tx1"/>
                </a:solidFill>
                <a:effectLst/>
                <a:latin typeface="+mn-lt"/>
                <a:ea typeface="+mn-ea"/>
                <a:cs typeface="+mn-cs"/>
              </a:rPr>
              <a:t>and far from the clusters generated for the random dataset. This clusters can be said to be meaningful. However, </a:t>
            </a:r>
            <a:r>
              <a:rPr lang="en-US" sz="1200" b="1" i="0" kern="1200" dirty="0" smtClean="0">
                <a:solidFill>
                  <a:schemeClr val="tx1"/>
                </a:solidFill>
                <a:effectLst/>
                <a:latin typeface="+mn-lt"/>
                <a:ea typeface="+mn-ea"/>
                <a:cs typeface="+mn-cs"/>
              </a:rPr>
              <a:t>if this is close to one </a:t>
            </a:r>
            <a:r>
              <a:rPr lang="en-US" sz="1200" b="0" i="0" kern="1200" dirty="0" smtClean="0">
                <a:solidFill>
                  <a:schemeClr val="tx1"/>
                </a:solidFill>
                <a:effectLst/>
                <a:latin typeface="+mn-lt"/>
                <a:ea typeface="+mn-ea"/>
                <a:cs typeface="+mn-cs"/>
              </a:rPr>
              <a:t>it means that the differences between different runs over the same data are similar to the differences with the clusters from the random dataset, this doesn’t make sense, since clusters generated from different datasets shouldn’t be similar; a value of 1 means that the clusters are not meaningful at all.</a:t>
            </a:r>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579</a:t>
            </a:fld>
            <a:endParaRPr lang="en-US"/>
          </a:p>
        </p:txBody>
      </p:sp>
    </p:spTree>
    <p:extLst>
      <p:ext uri="{BB962C8B-B14F-4D97-AF65-F5344CB8AC3E}">
        <p14:creationId xmlns:p14="http://schemas.microsoft.com/office/powerpoint/2010/main" val="2670168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Time series data is dense high-dimensional data, and thus, the cosine measure</a:t>
            </a:r>
          </a:p>
          <a:p>
            <a:r>
              <a:rPr lang="en-US" sz="1200" b="0" i="0" u="none" strike="noStrike" kern="1200" baseline="0" dirty="0" smtClean="0">
                <a:solidFill>
                  <a:schemeClr val="tx1"/>
                </a:solidFill>
                <a:latin typeface="+mn-lt"/>
                <a:ea typeface="+mn-ea"/>
                <a:cs typeface="+mn-cs"/>
              </a:rPr>
              <a:t>would not be appropriate since the cosine measure is appropriate for sparse</a:t>
            </a:r>
          </a:p>
          <a:p>
            <a:r>
              <a:rPr lang="en-US" sz="1200" b="0" i="0" u="none" strike="noStrike" kern="1200" baseline="0" dirty="0" smtClean="0">
                <a:solidFill>
                  <a:schemeClr val="tx1"/>
                </a:solidFill>
                <a:latin typeface="+mn-lt"/>
                <a:ea typeface="+mn-ea"/>
                <a:cs typeface="+mn-cs"/>
              </a:rPr>
              <a:t>data. If the magnitude of a time series is important, then Euclidean distance</a:t>
            </a:r>
          </a:p>
          <a:p>
            <a:r>
              <a:rPr lang="en-US" sz="1200" b="0" i="0" u="none" strike="noStrike" kern="1200" baseline="0" dirty="0" smtClean="0">
                <a:solidFill>
                  <a:schemeClr val="tx1"/>
                </a:solidFill>
                <a:latin typeface="+mn-lt"/>
                <a:ea typeface="+mn-ea"/>
                <a:cs typeface="+mn-cs"/>
              </a:rPr>
              <a:t>would be appropriate. If only the shapes of the time series are important,</a:t>
            </a:r>
          </a:p>
          <a:p>
            <a:r>
              <a:rPr lang="en-US" sz="1200" b="0" i="0" u="none" strike="noStrike" kern="1200" baseline="0" dirty="0" smtClean="0">
                <a:solidFill>
                  <a:schemeClr val="tx1"/>
                </a:solidFill>
                <a:latin typeface="+mn-lt"/>
                <a:ea typeface="+mn-ea"/>
                <a:cs typeface="+mn-cs"/>
              </a:rPr>
              <a:t>then correlation would be appropriate. Note that if the comparison of the</a:t>
            </a:r>
          </a:p>
          <a:p>
            <a:r>
              <a:rPr lang="en-US" sz="1200" b="0" i="0" u="none" strike="noStrike" kern="1200" baseline="0" dirty="0" smtClean="0">
                <a:solidFill>
                  <a:schemeClr val="tx1"/>
                </a:solidFill>
                <a:latin typeface="+mn-lt"/>
                <a:ea typeface="+mn-ea"/>
                <a:cs typeface="+mn-cs"/>
              </a:rPr>
              <a:t>time series needs to take in account that one time series might lead or lag</a:t>
            </a:r>
          </a:p>
          <a:p>
            <a:r>
              <a:rPr lang="en-US" sz="1200" b="0" i="0" u="none" strike="noStrike" kern="1200" baseline="0" dirty="0" smtClean="0">
                <a:solidFill>
                  <a:schemeClr val="tx1"/>
                </a:solidFill>
                <a:latin typeface="+mn-lt"/>
                <a:ea typeface="+mn-ea"/>
                <a:cs typeface="+mn-cs"/>
              </a:rPr>
              <a:t>another or only be related to another during specific time periods, then more</a:t>
            </a:r>
          </a:p>
          <a:p>
            <a:r>
              <a:rPr lang="en-US" sz="1200" b="0" i="0" u="none" strike="noStrike" kern="1200" baseline="0" dirty="0" smtClean="0">
                <a:solidFill>
                  <a:schemeClr val="tx1"/>
                </a:solidFill>
                <a:latin typeface="+mn-lt"/>
                <a:ea typeface="+mn-ea"/>
                <a:cs typeface="+mn-cs"/>
              </a:rPr>
              <a:t>sophisticated approaches to modeling time series similarity must be used.</a:t>
            </a:r>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583</a:t>
            </a:fld>
            <a:endParaRPr lang="en-US"/>
          </a:p>
        </p:txBody>
      </p:sp>
    </p:spTree>
    <p:extLst>
      <p:ext uri="{BB962C8B-B14F-4D97-AF65-F5344CB8AC3E}">
        <p14:creationId xmlns:p14="http://schemas.microsoft.com/office/powerpoint/2010/main" val="4009696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1FAD583-48A5-48EB-AC71-B54BFACD048E}" type="slidenum">
              <a:rPr lang="en-US" altLang="en-US" sz="1200">
                <a:latin typeface="Times New Roman" panose="02020603050405020304" pitchFamily="18" charset="0"/>
              </a:rPr>
              <a:pPr/>
              <a:t>13</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1117600" y="696913"/>
            <a:ext cx="4648200"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Should ask students to do some survey on data integration.  -JH</a:t>
            </a:r>
          </a:p>
        </p:txBody>
      </p:sp>
    </p:spTree>
    <p:extLst>
      <p:ext uri="{BB962C8B-B14F-4D97-AF65-F5344CB8AC3E}">
        <p14:creationId xmlns:p14="http://schemas.microsoft.com/office/powerpoint/2010/main" val="39951848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595</a:t>
            </a:fld>
            <a:endParaRPr lang="en-US"/>
          </a:p>
        </p:txBody>
      </p:sp>
    </p:spTree>
    <p:extLst>
      <p:ext uri="{BB962C8B-B14F-4D97-AF65-F5344CB8AC3E}">
        <p14:creationId xmlns:p14="http://schemas.microsoft.com/office/powerpoint/2010/main" val="17435213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601</a:t>
            </a:fld>
            <a:endParaRPr lang="en-US"/>
          </a:p>
        </p:txBody>
      </p:sp>
    </p:spTree>
    <p:extLst>
      <p:ext uri="{BB962C8B-B14F-4D97-AF65-F5344CB8AC3E}">
        <p14:creationId xmlns:p14="http://schemas.microsoft.com/office/powerpoint/2010/main" val="1877730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5D9FC57-ECF3-417A-A1D1-484A76EDB6D1}" type="slidenum">
              <a:rPr lang="en-US" altLang="en-US" sz="1200">
                <a:latin typeface="Times New Roman" panose="02020603050405020304" pitchFamily="18" charset="0"/>
              </a:rPr>
              <a:pPr/>
              <a:t>14</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1117600" y="696913"/>
            <a:ext cx="46482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86632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7E6B7A1-1A60-4CB5-83B3-0CE236199703}"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1093409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nvGrpSpPr>
          <p:cNvPr id="9" name="Group 11"/>
          <p:cNvGrpSpPr>
            <a:grpSpLocks/>
          </p:cNvGrpSpPr>
          <p:nvPr userDrawn="1"/>
        </p:nvGrpSpPr>
        <p:grpSpPr bwMode="auto">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1" name="TextBox 10"/>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30436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p>
            <a:fld id="{24DC790F-7421-49B5-A335-8A15BB65C9AD}" type="datetime1">
              <a:rPr lang="en-US" smtClean="0"/>
              <a:t>1/17/2021</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767427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p>
            <a:fld id="{5D1E2D5E-AC7B-4B37-9246-DABB8770DABE}" type="datetime1">
              <a:rPr lang="en-US" smtClean="0"/>
              <a:t>1/17/2021</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p>
            <a:fld id="{29C7079E-14CB-49E3-8BA8-C540CEA3A588}" type="slidenum">
              <a:rPr lang="en-US" smtClean="0"/>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269046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p>
            <a:fld id="{2E7CC8AB-DA3C-4CB0-8904-60D39B1950B9}" type="datetime1">
              <a:rPr lang="en-US" smtClean="0"/>
              <a:t>1/17/2021</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98919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p>
            <a:fld id="{6D3843B5-5FC3-457A-8B78-AA42173FD6A0}" type="datetime1">
              <a:rPr lang="en-US" smtClean="0"/>
              <a:t>1/17/2021</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469607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p>
            <a:fld id="{2D19A4DA-62CB-43A4-9353-73E74A75742A}" type="datetime1">
              <a:rPr lang="en-US" smtClean="0"/>
              <a:t>1/17/2021</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335259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p>
            <a:fld id="{FE2A3B25-CB58-45A2-92CE-132D94BDC731}" type="datetime1">
              <a:rPr lang="en-US" smtClean="0"/>
              <a:t>1/17/2021</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8563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6B7A1-1A60-4CB5-83B3-0CE236199703}"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p>
            <a:fld id="{EAE2A60D-A378-4388-8F7C-2CE3DBDA5931}" type="datetime1">
              <a:rPr lang="en-US" smtClean="0"/>
              <a:t>1/17/2021</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879584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p>
            <a:fld id="{24C364BE-BBB4-4250-A714-DA52E34663AC}" type="datetime1">
              <a:rPr lang="en-US" smtClean="0"/>
              <a:t>1/17/2021</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133621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p>
            <a:fld id="{B07ECB27-79A4-4C4B-A5AA-09D7B8C301AE}" type="datetime1">
              <a:rPr lang="en-US" smtClean="0"/>
              <a:t>1/17/2021</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7711628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p>
            <a:fld id="{0620B13D-7C50-4893-9B96-D671BAC7961C}" type="datetime1">
              <a:rPr lang="en-US" smtClean="0"/>
              <a:t>1/17/2021</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855455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p>
            <a:fld id="{FCBAAED9-73BB-43FB-BE57-5F116564B6DB}" type="datetime1">
              <a:rPr lang="en-US" smtClean="0"/>
              <a:t>1/17/2021</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802655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dirty="0">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lvl="0">
              <a:defRPr sz="2400">
                <a:solidFill>
                  <a:srgbClr val="F2AC00"/>
                </a:solidFill>
              </a:defRPr>
            </a:pPr>
            <a:endParaRPr sz="1270" dirty="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2128320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E360EB9-5FBF-4E1A-9216-A25F9898D720}"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146734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userDrawn="1"/>
        </p:nvGrpSpPr>
        <p:grpSpPr bwMode="auto">
          <a:xfrm>
            <a:off x="-76200" y="5257801"/>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515374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nvGrpSpPr>
          <p:cNvPr id="9" name="Group 11"/>
          <p:cNvGrpSpPr>
            <a:grpSpLocks/>
          </p:cNvGrpSpPr>
          <p:nvPr userDrawn="1"/>
        </p:nvGrpSpPr>
        <p:grpSpPr bwMode="auto">
          <a:xfrm>
            <a:off x="6858000" y="762001"/>
            <a:ext cx="2209800" cy="651821"/>
            <a:chOff x="76200" y="2209800"/>
            <a:chExt cx="2209800" cy="651821"/>
          </a:xfrm>
        </p:grpSpPr>
        <p:sp>
          <p:nvSpPr>
            <p:cNvPr id="10" name="TextBox 9"/>
            <p:cNvSpPr txBox="1"/>
            <p:nvPr userDrawn="1"/>
          </p:nvSpPr>
          <p:spPr>
            <a:xfrm>
              <a:off x="76200" y="2209800"/>
              <a:ext cx="2209800" cy="427040"/>
            </a:xfrm>
            <a:prstGeom prst="rect">
              <a:avLst/>
            </a:prstGeom>
            <a:noFill/>
          </p:spPr>
          <p:txBody>
            <a:bodyPr>
              <a:spAutoFit/>
            </a:bodyPr>
            <a:lstStyle/>
            <a:p>
              <a:pPr algn="ctr" eaLnBrk="1" fontAlgn="auto" hangingPunct="1">
                <a:spcBef>
                  <a:spcPts val="0"/>
                </a:spcBef>
                <a:spcAft>
                  <a:spcPts val="0"/>
                </a:spcAft>
                <a:defRPr/>
              </a:pPr>
              <a:r>
                <a:rPr lang="en-US" sz="2175" b="1" spc="-113" dirty="0">
                  <a:solidFill>
                    <a:prstClr val="white"/>
                  </a:solidFill>
                  <a:latin typeface="Arial"/>
                  <a:ea typeface="+mn-ea"/>
                  <a:cs typeface="Arial"/>
                </a:rPr>
                <a:t>BITS</a:t>
              </a:r>
              <a:r>
                <a:rPr lang="en-US" sz="2175" spc="-113" dirty="0">
                  <a:solidFill>
                    <a:prstClr val="white"/>
                  </a:solidFill>
                  <a:latin typeface="Arial"/>
                  <a:ea typeface="+mn-ea"/>
                  <a:cs typeface="Arial"/>
                </a:rPr>
                <a:t> Pilani</a:t>
              </a:r>
            </a:p>
          </p:txBody>
        </p:sp>
        <p:sp>
          <p:nvSpPr>
            <p:cNvPr id="11" name="TextBox 10"/>
            <p:cNvSpPr txBox="1"/>
            <p:nvPr userDrawn="1"/>
          </p:nvSpPr>
          <p:spPr>
            <a:xfrm>
              <a:off x="228600" y="2665413"/>
              <a:ext cx="1905000" cy="196208"/>
            </a:xfrm>
            <a:prstGeom prst="rect">
              <a:avLst/>
            </a:prstGeom>
            <a:noFill/>
          </p:spPr>
          <p:txBody>
            <a:bodyPr>
              <a:spAutoFit/>
            </a:bodyPr>
            <a:lstStyle/>
            <a:p>
              <a:pPr algn="ctr" eaLnBrk="1" fontAlgn="auto" hangingPunct="1">
                <a:spcBef>
                  <a:spcPts val="0"/>
                </a:spcBef>
                <a:spcAft>
                  <a:spcPts val="0"/>
                </a:spcAft>
                <a:defRPr/>
              </a:pPr>
              <a:r>
                <a:rPr lang="en-US" sz="675" spc="-113" dirty="0">
                  <a:solidFill>
                    <a:srgbClr val="FFFFFF"/>
                  </a:solidFill>
                  <a:latin typeface="Arial"/>
                  <a:ea typeface="+mn-ea"/>
                  <a:cs typeface="Arial"/>
                </a:rPr>
                <a:t>Pilani | Dubai | Goa | Hyderabad</a:t>
              </a:r>
            </a:p>
          </p:txBody>
        </p:sp>
      </p:gr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00553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atin typeface="+mn-lt"/>
              </a:defRPr>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5"/>
          <p:cNvSpPr>
            <a:spLocks noGrp="1"/>
          </p:cNvSpPr>
          <p:nvPr userDrawn="1">
            <p:ph type="sldNum" sz="quarter" idx="12"/>
          </p:nvPr>
        </p:nvSpPr>
        <p:spPr>
          <a:xfrm>
            <a:off x="7010400" y="6492877"/>
            <a:ext cx="2133600" cy="365125"/>
          </a:xfrm>
        </p:spPr>
        <p:txBody>
          <a:bodyPr/>
          <a:lstStyle/>
          <a:p>
            <a:pPr>
              <a:defRPr/>
            </a:pPr>
            <a:fld id="{649AB6AE-DC6C-4C19-AD98-A8BE141DCE93}" type="slidenum">
              <a:rPr lang="en-US">
                <a:solidFill>
                  <a:prstClr val="black">
                    <a:tint val="75000"/>
                  </a:prstClr>
                </a:solidFill>
              </a:rPr>
              <a:pPr>
                <a:defRPr/>
              </a:pPr>
              <a:t>‹#›</a:t>
            </a:fld>
            <a:endParaRPr lang="en-US" sz="1050">
              <a:solidFill>
                <a:prstClr val="black">
                  <a:tint val="75000"/>
                </a:prstClr>
              </a:solidFill>
            </a:endParaRPr>
          </a:p>
        </p:txBody>
      </p:sp>
      <p:sp>
        <p:nvSpPr>
          <p:cNvPr id="9" name="Slide Number Placeholder 5"/>
          <p:cNvSpPr txBox="1">
            <a:spLocks/>
          </p:cNvSpPr>
          <p:nvPr userDrawn="1"/>
        </p:nvSpPr>
        <p:spPr>
          <a:xfrm>
            <a:off x="2771800" y="6307676"/>
            <a:ext cx="3672408" cy="332656"/>
          </a:xfrm>
          <a:prstGeom prst="rect">
            <a:avLst/>
          </a:prstGeom>
        </p:spPr>
        <p:txBody>
          <a:bodyPr vert="horz" lIns="68580" tIns="34290" rIns="68580" bIns="34290" rtlCol="0" anchor="ctr"/>
          <a:lstStyle/>
          <a:p>
            <a:pPr algn="ctr" eaLnBrk="1" fontAlgn="auto" hangingPunct="1">
              <a:spcBef>
                <a:spcPts val="0"/>
              </a:spcBef>
              <a:spcAft>
                <a:spcPts val="0"/>
              </a:spcAft>
              <a:defRPr/>
            </a:pPr>
            <a:r>
              <a:rPr lang="en-US" sz="900" dirty="0">
                <a:solidFill>
                  <a:prstClr val="black">
                    <a:tint val="75000"/>
                  </a:prstClr>
                </a:solidFill>
                <a:latin typeface="Calibri"/>
                <a:ea typeface="+mn-ea"/>
              </a:rPr>
              <a:t>Data Mining</a:t>
            </a:r>
            <a:endParaRPr lang="en-US" sz="1050" dirty="0">
              <a:solidFill>
                <a:prstClr val="black">
                  <a:tint val="75000"/>
                </a:prstClr>
              </a:solidFill>
              <a:latin typeface="Calibri"/>
              <a:ea typeface="+mn-ea"/>
            </a:endParaRPr>
          </a:p>
        </p:txBody>
      </p:sp>
      <p:pic>
        <p:nvPicPr>
          <p:cNvPr id="10" name="Picture 9"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22"/>
          <p:cNvGrpSpPr>
            <a:grpSpLocks/>
          </p:cNvGrpSpPr>
          <p:nvPr userDrawn="1"/>
        </p:nvGrpSpPr>
        <p:grpSpPr bwMode="auto">
          <a:xfrm>
            <a:off x="0" y="1295400"/>
            <a:ext cx="7010400" cy="46038"/>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
        <p:nvSpPr>
          <p:cNvPr id="15" name="TextBox 14"/>
          <p:cNvSpPr txBox="1">
            <a:spLocks noChangeArrowheads="1"/>
          </p:cNvSpPr>
          <p:nvPr userDrawn="1"/>
        </p:nvSpPr>
        <p:spPr bwMode="auto">
          <a:xfrm>
            <a:off x="3276600" y="6623449"/>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auto" hangingPunct="1">
              <a:spcBef>
                <a:spcPts val="0"/>
              </a:spcBef>
              <a:spcAft>
                <a:spcPts val="0"/>
              </a:spcAft>
              <a:defRPr/>
            </a:pPr>
            <a:r>
              <a:rPr lang="en-US" sz="825" b="1" dirty="0">
                <a:solidFill>
                  <a:srgbClr val="101141"/>
                </a:solidFill>
                <a:ea typeface="+mn-ea"/>
              </a:rPr>
              <a:t>BITS </a:t>
            </a:r>
            <a:r>
              <a:rPr lang="en-US" sz="825" dirty="0" err="1">
                <a:solidFill>
                  <a:srgbClr val="101141"/>
                </a:solidFill>
                <a:ea typeface="+mn-ea"/>
              </a:rPr>
              <a:t>Pilani</a:t>
            </a:r>
            <a:r>
              <a:rPr lang="en-US" sz="825" dirty="0">
                <a:solidFill>
                  <a:srgbClr val="101141"/>
                </a:solidFill>
                <a:ea typeface="+mn-ea"/>
              </a:rPr>
              <a:t>, Deemed to be University under Section 3 of UGC Act, 1956</a:t>
            </a:r>
          </a:p>
        </p:txBody>
      </p:sp>
      <p:grpSp>
        <p:nvGrpSpPr>
          <p:cNvPr id="16" name="Group 18"/>
          <p:cNvGrpSpPr>
            <a:grpSpLocks/>
          </p:cNvGrpSpPr>
          <p:nvPr userDrawn="1"/>
        </p:nvGrpSpPr>
        <p:grpSpPr bwMode="auto">
          <a:xfrm>
            <a:off x="2133600" y="6553200"/>
            <a:ext cx="7010400" cy="46038"/>
            <a:chOff x="1905000" y="6553200"/>
            <a:chExt cx="7010400" cy="45719"/>
          </a:xfrm>
        </p:grpSpPr>
        <p:sp>
          <p:nvSpPr>
            <p:cNvPr id="17" name="Rectangle 1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9" name="Rectangle 1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Tree>
    <p:extLst>
      <p:ext uri="{BB962C8B-B14F-4D97-AF65-F5344CB8AC3E}">
        <p14:creationId xmlns:p14="http://schemas.microsoft.com/office/powerpoint/2010/main" val="326394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E6B7A1-1A60-4CB5-83B3-0CE236199703}"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60EB9-5FBF-4E1A-9216-A25F9898D720}"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7067590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360EB9-5FBF-4E1A-9216-A25F9898D720}"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8536062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360EB9-5FBF-4E1A-9216-A25F9898D720}"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1852230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360EB9-5FBF-4E1A-9216-A25F9898D720}"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4162747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60EB9-5FBF-4E1A-9216-A25F9898D720}" type="datetimeFigureOut">
              <a:rPr lang="en-US" smtClean="0"/>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312081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60EB9-5FBF-4E1A-9216-A25F9898D720}" type="datetimeFigureOut">
              <a:rPr lang="en-US" smtClean="0"/>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944026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E360EB9-5FBF-4E1A-9216-A25F9898D720}"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2482132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E360EB9-5FBF-4E1A-9216-A25F9898D720}"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40509991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60EB9-5FBF-4E1A-9216-A25F9898D720}"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24123752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360EB9-5FBF-4E1A-9216-A25F9898D720}"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1AFFF-E2F4-402D-873F-F9B1B7CF2EDD}" type="slidenum">
              <a:rPr lang="en-US" smtClean="0"/>
              <a:t>‹#›</a:t>
            </a:fld>
            <a:endParaRPr lang="en-US"/>
          </a:p>
        </p:txBody>
      </p:sp>
    </p:spTree>
    <p:extLst>
      <p:ext uri="{BB962C8B-B14F-4D97-AF65-F5344CB8AC3E}">
        <p14:creationId xmlns:p14="http://schemas.microsoft.com/office/powerpoint/2010/main" val="3125629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E6B7A1-1A60-4CB5-83B3-0CE236199703}"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ln/>
        </p:spPr>
        <p:txBody>
          <a:bodyPr/>
          <a:lstStyle>
            <a:lvl1pPr>
              <a:defRPr/>
            </a:lvl1pPr>
          </a:lstStyle>
          <a:p>
            <a:fld id="{7527DF60-8E67-4D51-B788-6381842FE9C4}" type="slidenum">
              <a:rPr lang="en-US" altLang="en-US"/>
              <a:pPr/>
              <a:t>‹#›</a:t>
            </a:fld>
            <a:endParaRPr lang="en-US" altLang="en-US"/>
          </a:p>
        </p:txBody>
      </p:sp>
    </p:spTree>
    <p:extLst>
      <p:ext uri="{BB962C8B-B14F-4D97-AF65-F5344CB8AC3E}">
        <p14:creationId xmlns:p14="http://schemas.microsoft.com/office/powerpoint/2010/main" val="2067129996"/>
      </p:ext>
    </p:extLst>
  </p:cSld>
  <p:clrMapOvr>
    <a:masterClrMapping/>
  </p:clrMapOvr>
  <p:transition>
    <p:zo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ln/>
        </p:spPr>
        <p:txBody>
          <a:bodyPr/>
          <a:lstStyle>
            <a:lvl1pPr>
              <a:defRPr/>
            </a:lvl1pPr>
          </a:lstStyle>
          <a:p>
            <a:fld id="{B35EC1F0-819D-423E-952C-4D14151BBD54}" type="slidenum">
              <a:rPr lang="en-US" altLang="en-US"/>
              <a:pPr/>
              <a:t>‹#›</a:t>
            </a:fld>
            <a:endParaRPr lang="en-US" altLang="en-US"/>
          </a:p>
        </p:txBody>
      </p:sp>
    </p:spTree>
    <p:extLst>
      <p:ext uri="{BB962C8B-B14F-4D97-AF65-F5344CB8AC3E}">
        <p14:creationId xmlns:p14="http://schemas.microsoft.com/office/powerpoint/2010/main" val="2905048044"/>
      </p:ext>
    </p:extLst>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572000" y="1295400"/>
            <a:ext cx="4114800" cy="5181600"/>
          </a:xfrm>
        </p:spPr>
        <p:txBody>
          <a:bodyPr/>
          <a:lstStyle/>
          <a:p>
            <a:pPr lvl="0"/>
            <a:endParaRPr lang="en-US" noProof="0"/>
          </a:p>
        </p:txBody>
      </p:sp>
      <p:sp>
        <p:nvSpPr>
          <p:cNvPr id="5" name="Rectangle 2061"/>
          <p:cNvSpPr>
            <a:spLocks noGrp="1" noChangeArrowheads="1"/>
          </p:cNvSpPr>
          <p:nvPr>
            <p:ph type="sldNum" sz="quarter" idx="10"/>
          </p:nvPr>
        </p:nvSpPr>
        <p:spPr>
          <a:ln/>
        </p:spPr>
        <p:txBody>
          <a:bodyPr/>
          <a:lstStyle>
            <a:lvl1pPr>
              <a:defRPr/>
            </a:lvl1pPr>
          </a:lstStyle>
          <a:p>
            <a:fld id="{46D1484D-D071-4A56-98E1-E99019882447}" type="slidenum">
              <a:rPr lang="en-US" altLang="en-US"/>
              <a:pPr/>
              <a:t>‹#›</a:t>
            </a:fld>
            <a:endParaRPr lang="en-US" altLang="en-US"/>
          </a:p>
        </p:txBody>
      </p:sp>
    </p:spTree>
    <p:extLst>
      <p:ext uri="{BB962C8B-B14F-4D97-AF65-F5344CB8AC3E}">
        <p14:creationId xmlns:p14="http://schemas.microsoft.com/office/powerpoint/2010/main" val="1611972122"/>
      </p:ext>
    </p:extLst>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687651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9144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685833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85950" y="2550646"/>
            <a:ext cx="7260142"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 y="-447352"/>
            <a:ext cx="8058152" cy="8058153"/>
          </a:xfrm>
          <a:prstGeom prst="rect">
            <a:avLst/>
          </a:prstGeom>
          <a:noFill/>
          <a:ln>
            <a:noFill/>
          </a:ln>
        </p:spPr>
      </p:pic>
      <p:sp>
        <p:nvSpPr>
          <p:cNvPr id="2" name="Title 1"/>
          <p:cNvSpPr>
            <a:spLocks noGrp="1"/>
          </p:cNvSpPr>
          <p:nvPr>
            <p:ph type="ctrTitle" hasCustomPrompt="1"/>
          </p:nvPr>
        </p:nvSpPr>
        <p:spPr>
          <a:xfrm>
            <a:off x="3429001" y="2549770"/>
            <a:ext cx="5498123" cy="1600725"/>
          </a:xfrm>
        </p:spPr>
        <p:txBody>
          <a:bodyPr anchor="ctr">
            <a:normAutofit/>
          </a:bodyPr>
          <a:lstStyle>
            <a:lvl1pPr algn="r">
              <a:defRPr sz="24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4431323" y="4452631"/>
            <a:ext cx="4495800" cy="343327"/>
          </a:xfrm>
        </p:spPr>
        <p:txBody>
          <a:bodyPr anchor="ctr">
            <a:normAutofit/>
          </a:bodyPr>
          <a:lstStyle>
            <a:lvl1pPr marL="0" indent="0" algn="r">
              <a:buNone/>
              <a:defRPr sz="1275" b="1">
                <a:solidFill>
                  <a:srgbClr val="1C1573"/>
                </a:solidFill>
                <a:latin typeface="Helvetica" panose="020B060402020203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392475" y="896876"/>
            <a:ext cx="2322473"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083588" y="4800600"/>
            <a:ext cx="3843536" cy="21336"/>
          </a:xfrm>
          <a:prstGeom prst="rect">
            <a:avLst/>
          </a:prstGeom>
        </p:spPr>
      </p:pic>
      <p:sp>
        <p:nvSpPr>
          <p:cNvPr id="22" name="Text Placeholder 21"/>
          <p:cNvSpPr>
            <a:spLocks noGrp="1"/>
          </p:cNvSpPr>
          <p:nvPr>
            <p:ph type="body" sz="quarter" idx="14"/>
          </p:nvPr>
        </p:nvSpPr>
        <p:spPr>
          <a:xfrm>
            <a:off x="3892060" y="4826978"/>
            <a:ext cx="5035064" cy="1108563"/>
          </a:xfrm>
        </p:spPr>
        <p:txBody>
          <a:bodyPr>
            <a:normAutofit/>
          </a:bodyPr>
          <a:lstStyle>
            <a:lvl1pPr marL="0" indent="0" algn="r">
              <a:spcBef>
                <a:spcPts val="0"/>
              </a:spcBef>
              <a:buNone/>
              <a:defRPr sz="1275">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2968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156864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6B7A1-1A60-4CB5-83B3-0CE236199703}"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E6B7A1-1A60-4CB5-83B3-0CE236199703}" type="datetimeFigureOut">
              <a:rPr lang="en-US" smtClean="0"/>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6B7A1-1A60-4CB5-83B3-0CE236199703}" type="datetimeFigureOut">
              <a:rPr lang="en-US" smtClean="0"/>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3.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6B7A1-1A60-4CB5-83B3-0CE236199703}" type="datetimeFigureOut">
              <a:rPr lang="en-US" smtClean="0"/>
              <a:t>1/17/2021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6DAAC-8ABD-4CAE-AF6B-733F259BCA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2156B-E58D-4B8D-8888-B311B490C688}" type="datetime1">
              <a:rPr lang="en-US" smtClean="0"/>
              <a:t>1/17/2021</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C7079E-14CB-49E3-8BA8-C540CEA3A588}" type="slidenum">
              <a:rPr lang="en-US" smtClean="0"/>
              <a:t>‹#›</a:t>
            </a:fld>
            <a:endParaRPr lang="en-US"/>
          </a:p>
        </p:txBody>
      </p:sp>
    </p:spTree>
    <p:extLst>
      <p:ext uri="{BB962C8B-B14F-4D97-AF65-F5344CB8AC3E}">
        <p14:creationId xmlns:p14="http://schemas.microsoft.com/office/powerpoint/2010/main" val="20007993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E360EB9-5FBF-4E1A-9216-A25F9898D720}" type="datetimeFigureOut">
              <a:rPr lang="en-US" smtClean="0"/>
              <a:t>1/17/2021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61AFFF-E2F4-402D-873F-F9B1B7CF2EDD}" type="slidenum">
              <a:rPr lang="en-US" smtClean="0"/>
              <a:t>‹#›</a:t>
            </a:fld>
            <a:endParaRPr lang="en-US"/>
          </a:p>
        </p:txBody>
      </p:sp>
    </p:spTree>
    <p:extLst>
      <p:ext uri="{BB962C8B-B14F-4D97-AF65-F5344CB8AC3E}">
        <p14:creationId xmlns:p14="http://schemas.microsoft.com/office/powerpoint/2010/main" val="32344158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5" r:id="rId18"/>
    <p:sldLayoutId id="2147483698" r:id="rId19"/>
    <p:sldLayoutId id="214748369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5.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5.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5.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5.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5.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5.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5.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5.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3.xml"/></Relationships>
</file>

<file path=ppt/slides/_rels/slide125.xml.rels><?xml version="1.0" encoding="UTF-8" standalone="yes"?>
<Relationships xmlns="http://schemas.openxmlformats.org/package/2006/relationships"><Relationship Id="rId2" Type="http://schemas.openxmlformats.org/officeDocument/2006/relationships/hyperlink" Target="http://vita.had.co.nz/papers/tidy-data.html" TargetMode="External"/><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6.xml.rels><?xml version="1.0" encoding="UTF-8" standalone="yes"?>
<Relationships xmlns="http://schemas.openxmlformats.org/package/2006/relationships"><Relationship Id="rId3" Type="http://schemas.openxmlformats.org/officeDocument/2006/relationships/hyperlink" Target="https://measuringu.com/handle-missing-data/" TargetMode="External"/><Relationship Id="rId2" Type="http://schemas.openxmlformats.org/officeDocument/2006/relationships/hyperlink" Target="https://towardsdatascience.com/6-different-ways-to-compensate-for-missing-values-data-imputation-with-examples-6022d9ca0779" TargetMode="External"/><Relationship Id="rId1" Type="http://schemas.openxmlformats.org/officeDocument/2006/relationships/slideLayout" Target="../slideLayouts/slideLayout4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5.wmf"/><Relationship Id="rId2" Type="http://schemas.openxmlformats.org/officeDocument/2006/relationships/slideLayout" Target="../slideLayouts/slideLayout30.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84.wmf"/><Relationship Id="rId4" Type="http://schemas.openxmlformats.org/officeDocument/2006/relationships/oleObject" Target="../embeddings/oleObject11.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0.xml"/><Relationship Id="rId1" Type="http://schemas.openxmlformats.org/officeDocument/2006/relationships/vmlDrawing" Target="../drawings/vmlDrawing7.vml"/><Relationship Id="rId5" Type="http://schemas.openxmlformats.org/officeDocument/2006/relationships/image" Target="../media/image86.wmf"/><Relationship Id="rId4" Type="http://schemas.openxmlformats.org/officeDocument/2006/relationships/oleObject" Target="../embeddings/oleObject13.bin"/></Relationships>
</file>

<file path=ppt/slides/_rels/slide1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30.xml"/><Relationship Id="rId5" Type="http://schemas.openxmlformats.org/officeDocument/2006/relationships/image" Target="../media/image89.jpeg"/><Relationship Id="rId4" Type="http://schemas.openxmlformats.org/officeDocument/2006/relationships/image" Target="../media/image88.jpe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www.statisticshowto.datasciencecentral.com/jaccard-index/" TargetMode="External"/><Relationship Id="rId2" Type="http://schemas.openxmlformats.org/officeDocument/2006/relationships/slideLayout" Target="../slideLayouts/slideLayout30.xml"/><Relationship Id="rId1" Type="http://schemas.openxmlformats.org/officeDocument/2006/relationships/vmlDrawing" Target="../drawings/vmlDrawing8.vml"/><Relationship Id="rId6" Type="http://schemas.openxmlformats.org/officeDocument/2006/relationships/hyperlink" Target="https://en.wikipedia.org/wiki/Jaccard_index" TargetMode="External"/><Relationship Id="rId5" Type="http://schemas.openxmlformats.org/officeDocument/2006/relationships/image" Target="../media/image90.wmf"/><Relationship Id="rId4" Type="http://schemas.openxmlformats.org/officeDocument/2006/relationships/oleObject" Target="../embeddings/oleObject14.bin"/></Relationships>
</file>

<file path=ppt/slides/_rels/slide1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5.xml"/><Relationship Id="rId5" Type="http://schemas.openxmlformats.org/officeDocument/2006/relationships/image" Target="../media/image94.png"/><Relationship Id="rId4" Type="http://schemas.openxmlformats.org/officeDocument/2006/relationships/image" Target="../media/image93.png"/></Relationships>
</file>

<file path=ppt/slides/_rels/slide1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38.xml"/><Relationship Id="rId7" Type="http://schemas.openxmlformats.org/officeDocument/2006/relationships/image" Target="../media/image97.wmf"/><Relationship Id="rId2" Type="http://schemas.openxmlformats.org/officeDocument/2006/relationships/slideLayout" Target="../slideLayouts/slideLayout30.xml"/><Relationship Id="rId1" Type="http://schemas.openxmlformats.org/officeDocument/2006/relationships/vmlDrawing" Target="../drawings/vmlDrawing9.vml"/><Relationship Id="rId6" Type="http://schemas.openxmlformats.org/officeDocument/2006/relationships/oleObject" Target="../embeddings/oleObject16.bin"/><Relationship Id="rId11" Type="http://schemas.openxmlformats.org/officeDocument/2006/relationships/image" Target="../media/image99.wmf"/><Relationship Id="rId5" Type="http://schemas.openxmlformats.org/officeDocument/2006/relationships/image" Target="../media/image96.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98.wmf"/></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01.wmf"/><Relationship Id="rId2" Type="http://schemas.openxmlformats.org/officeDocument/2006/relationships/slideLayout" Target="../slideLayouts/slideLayout30.xml"/><Relationship Id="rId1" Type="http://schemas.openxmlformats.org/officeDocument/2006/relationships/vmlDrawing" Target="../drawings/vmlDrawing10.vml"/><Relationship Id="rId6" Type="http://schemas.openxmlformats.org/officeDocument/2006/relationships/oleObject" Target="../embeddings/oleObject20.bin"/><Relationship Id="rId5" Type="http://schemas.openxmlformats.org/officeDocument/2006/relationships/image" Target="../media/image100.wmf"/><Relationship Id="rId4" Type="http://schemas.openxmlformats.org/officeDocument/2006/relationships/oleObject" Target="../embeddings/oleObject19.bin"/></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hyperlink" Target="https://en.wikipedia.org/wiki/Distance" TargetMode="External"/><Relationship Id="rId18" Type="http://schemas.openxmlformats.org/officeDocument/2006/relationships/hyperlink" Target="https://en.wikipedia.org/wiki/Metric_(mathematics)" TargetMode="External"/><Relationship Id="rId3" Type="http://schemas.openxmlformats.org/officeDocument/2006/relationships/notesSlide" Target="../notesSlides/notesSlide40.xml"/><Relationship Id="rId7" Type="http://schemas.openxmlformats.org/officeDocument/2006/relationships/image" Target="../media/image103.emf"/><Relationship Id="rId12" Type="http://schemas.openxmlformats.org/officeDocument/2006/relationships/hyperlink" Target="https://en.wikipedia.org/wiki/Straight_line" TargetMode="External"/><Relationship Id="rId17" Type="http://schemas.openxmlformats.org/officeDocument/2006/relationships/hyperlink" Target="https://en.wikipedia.org/wiki/Norm_(mathematics)#Euclidean_norm" TargetMode="External"/><Relationship Id="rId2" Type="http://schemas.openxmlformats.org/officeDocument/2006/relationships/slideLayout" Target="../slideLayouts/slideLayout30.xml"/><Relationship Id="rId16" Type="http://schemas.openxmlformats.org/officeDocument/2006/relationships/hyperlink" Target="https://en.wikipedia.org/wiki/Norm_(mathematics)" TargetMode="External"/><Relationship Id="rId20" Type="http://schemas.openxmlformats.org/officeDocument/2006/relationships/hyperlink" Target="https://en.wikipedia.org/wiki/Lp_space" TargetMode="External"/><Relationship Id="rId1" Type="http://schemas.openxmlformats.org/officeDocument/2006/relationships/vmlDrawing" Target="../drawings/vmlDrawing11.vml"/><Relationship Id="rId6" Type="http://schemas.openxmlformats.org/officeDocument/2006/relationships/oleObject" Target="../embeddings/oleObject22.bin"/><Relationship Id="rId11" Type="http://schemas.openxmlformats.org/officeDocument/2006/relationships/image" Target="../media/image105.png"/><Relationship Id="rId5" Type="http://schemas.openxmlformats.org/officeDocument/2006/relationships/image" Target="../media/image102.emf"/><Relationship Id="rId15" Type="http://schemas.openxmlformats.org/officeDocument/2006/relationships/hyperlink" Target="https://en.wikipedia.org/wiki/Metric_space" TargetMode="External"/><Relationship Id="rId10" Type="http://schemas.openxmlformats.org/officeDocument/2006/relationships/hyperlink" Target="https://en.wikipedia.org/wiki/Euclidean_distance" TargetMode="External"/><Relationship Id="rId19" Type="http://schemas.openxmlformats.org/officeDocument/2006/relationships/hyperlink" Target="https://en.wikipedia.org/wiki/Generalized" TargetMode="External"/><Relationship Id="rId4" Type="http://schemas.openxmlformats.org/officeDocument/2006/relationships/oleObject" Target="../embeddings/oleObject21.bin"/><Relationship Id="rId9" Type="http://schemas.openxmlformats.org/officeDocument/2006/relationships/image" Target="../media/image104.wmf"/><Relationship Id="rId14" Type="http://schemas.openxmlformats.org/officeDocument/2006/relationships/hyperlink" Target="https://en.wikipedia.org/wiki/Euclidean_space"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iq.opengenus.org/minkowski-distance/"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image" Target="../media/image106.png"/><Relationship Id="rId5" Type="http://schemas.openxmlformats.org/officeDocument/2006/relationships/hyperlink" Target="https://iq.opengenus.org/manhattan-distance/" TargetMode="External"/><Relationship Id="rId4" Type="http://schemas.openxmlformats.org/officeDocument/2006/relationships/hyperlink" Target="https://iq.opengenus.org/euclidean-distance/" TargetMode="External"/></Relationships>
</file>

<file path=ppt/slides/_rels/slide1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0.xml"/></Relationships>
</file>

<file path=ppt/slides/_rels/slide1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30.xml"/><Relationship Id="rId5" Type="http://schemas.openxmlformats.org/officeDocument/2006/relationships/image" Target="../media/image110.png"/><Relationship Id="rId4" Type="http://schemas.openxmlformats.org/officeDocument/2006/relationships/image" Target="../media/image109.png"/></Relationships>
</file>

<file path=ppt/slides/_rels/slide164.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104.wmf"/><Relationship Id="rId3" Type="http://schemas.openxmlformats.org/officeDocument/2006/relationships/notesSlide" Target="../notesSlides/notesSlide43.xml"/><Relationship Id="rId7" Type="http://schemas.openxmlformats.org/officeDocument/2006/relationships/image" Target="../media/image112.emf"/><Relationship Id="rId12" Type="http://schemas.openxmlformats.org/officeDocument/2006/relationships/oleObject" Target="../embeddings/oleObject28.bin"/><Relationship Id="rId2" Type="http://schemas.openxmlformats.org/officeDocument/2006/relationships/slideLayout" Target="../slideLayouts/slideLayout30.xml"/><Relationship Id="rId1" Type="http://schemas.openxmlformats.org/officeDocument/2006/relationships/vmlDrawing" Target="../drawings/vmlDrawing12.vml"/><Relationship Id="rId6" Type="http://schemas.openxmlformats.org/officeDocument/2006/relationships/oleObject" Target="../embeddings/oleObject25.bin"/><Relationship Id="rId11" Type="http://schemas.openxmlformats.org/officeDocument/2006/relationships/image" Target="../media/image114.emf"/><Relationship Id="rId5" Type="http://schemas.openxmlformats.org/officeDocument/2006/relationships/image" Target="../media/image111.e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113.emf"/></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116.wmf"/><Relationship Id="rId2" Type="http://schemas.openxmlformats.org/officeDocument/2006/relationships/slideLayout" Target="../slideLayouts/slideLayout30.xml"/><Relationship Id="rId1" Type="http://schemas.openxmlformats.org/officeDocument/2006/relationships/vmlDrawing" Target="../drawings/vmlDrawing13.vml"/><Relationship Id="rId6" Type="http://schemas.openxmlformats.org/officeDocument/2006/relationships/oleObject" Target="../embeddings/oleObject30.bin"/><Relationship Id="rId5" Type="http://schemas.openxmlformats.org/officeDocument/2006/relationships/image" Target="../media/image115.wmf"/><Relationship Id="rId4" Type="http://schemas.openxmlformats.org/officeDocument/2006/relationships/oleObject" Target="../embeddings/oleObject29.bin"/></Relationships>
</file>

<file path=ppt/slides/_rels/slide16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168.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91.png"/><Relationship Id="rId1" Type="http://schemas.openxmlformats.org/officeDocument/2006/relationships/slideLayout" Target="../slideLayouts/slideLayout3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69.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91.png"/><Relationship Id="rId1" Type="http://schemas.openxmlformats.org/officeDocument/2006/relationships/slideLayout" Target="../slideLayouts/slideLayout35.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8.png"/><Relationship Id="rId7" Type="http://schemas.openxmlformats.org/officeDocument/2006/relationships/image" Target="../media/image129.png"/><Relationship Id="rId2" Type="http://schemas.openxmlformats.org/officeDocument/2006/relationships/image" Target="../media/image91.png"/><Relationship Id="rId1" Type="http://schemas.openxmlformats.org/officeDocument/2006/relationships/slideLayout" Target="../slideLayouts/slideLayout3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91.png"/><Relationship Id="rId1" Type="http://schemas.openxmlformats.org/officeDocument/2006/relationships/slideLayout" Target="../slideLayouts/slideLayout35.xml"/></Relationships>
</file>

<file path=ppt/slides/_rels/slide1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91.png"/><Relationship Id="rId1" Type="http://schemas.openxmlformats.org/officeDocument/2006/relationships/slideLayout" Target="../slideLayouts/slideLayout3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4.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3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2.xml.rels><?xml version="1.0" encoding="UTF-8" standalone="yes"?>
<Relationships xmlns="http://schemas.openxmlformats.org/package/2006/relationships"><Relationship Id="rId2" Type="http://schemas.openxmlformats.org/officeDocument/2006/relationships/hyperlink" Target="https://www.indiamart.com/proddetail/wood-vitrified-tiles-size-in-cm-60-120-and-80-120-14242749812.html" TargetMode="External"/><Relationship Id="rId1" Type="http://schemas.openxmlformats.org/officeDocument/2006/relationships/slideLayout" Target="../slideLayouts/slideLayout4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4.png"/><Relationship Id="rId1" Type="http://schemas.openxmlformats.org/officeDocument/2006/relationships/slideLayout" Target="../slideLayouts/slideLayout4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5.xml"/><Relationship Id="rId5" Type="http://schemas.openxmlformats.org/officeDocument/2006/relationships/image" Target="../media/image138.png"/><Relationship Id="rId4" Type="http://schemas.openxmlformats.org/officeDocument/2006/relationships/image" Target="../media/image137.png"/></Relationships>
</file>

<file path=ppt/slides/_rels/slide1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45.xml"/><Relationship Id="rId5" Type="http://schemas.openxmlformats.org/officeDocument/2006/relationships/image" Target="../media/image137.png"/><Relationship Id="rId4" Type="http://schemas.openxmlformats.org/officeDocument/2006/relationships/image" Target="../media/image136.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0.xml"/><Relationship Id="rId1" Type="http://schemas.openxmlformats.org/officeDocument/2006/relationships/slideLayout" Target="../slideLayouts/slideLayout4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5.xml"/></Relationships>
</file>

<file path=ppt/slides/_rels/slide1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3.xml"/><Relationship Id="rId1" Type="http://schemas.openxmlformats.org/officeDocument/2006/relationships/slideLayout" Target="../slideLayouts/slideLayout4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9.xml.rels><?xml version="1.0" encoding="UTF-8" standalone="yes"?>
<Relationships xmlns="http://schemas.openxmlformats.org/package/2006/relationships"><Relationship Id="rId2" Type="http://schemas.openxmlformats.org/officeDocument/2006/relationships/hyperlink" Target="https://www.youtube.com/watch?v=ue3yoeZvt8E" TargetMode="Externa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0.xml.rels><?xml version="1.0" encoding="UTF-8" standalone="yes"?>
<Relationships xmlns="http://schemas.openxmlformats.org/package/2006/relationships"><Relationship Id="rId3" Type="http://schemas.openxmlformats.org/officeDocument/2006/relationships/hyperlink" Target="https://www.youtube.com/watch?v=HMOI_lkzW08" TargetMode="External"/><Relationship Id="rId2" Type="http://schemas.openxmlformats.org/officeDocument/2006/relationships/hyperlink" Target="https://www.youtube.com/watch?v=g-Hb26agBFg" TargetMode="External"/><Relationship Id="rId1" Type="http://schemas.openxmlformats.org/officeDocument/2006/relationships/slideLayout" Target="../slideLayouts/slideLayout4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204.xml.rels><?xml version="1.0" encoding="UTF-8" standalone="yes"?>
<Relationships xmlns="http://schemas.openxmlformats.org/package/2006/relationships"><Relationship Id="rId3" Type="http://schemas.openxmlformats.org/officeDocument/2006/relationships/hyperlink" Target="https://heartbeat.fritz.ai/hands-on-with-feature-selection-techniques-filter-methods-f248e0436ce5" TargetMode="External"/><Relationship Id="rId2" Type="http://schemas.openxmlformats.org/officeDocument/2006/relationships/hyperlink" Target="https://towardsdatascience.com/feature-selection-in-python-using-filter-method-7ae5cbc4ee05" TargetMode="External"/><Relationship Id="rId1" Type="http://schemas.openxmlformats.org/officeDocument/2006/relationships/slideLayout" Target="../slideLayouts/slideLayout43.xml"/></Relationships>
</file>

<file path=ppt/slides/_rels/slide2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1.xml.rels><?xml version="1.0" encoding="UTF-8" standalone="yes"?>
<Relationships xmlns="http://schemas.openxmlformats.org/package/2006/relationships"><Relationship Id="rId3" Type="http://schemas.openxmlformats.org/officeDocument/2006/relationships/hyperlink" Target="https://www.analyticsvidhya.com/wp-content/uploads/2016/11/FS2.png" TargetMode="External"/><Relationship Id="rId2" Type="http://schemas.openxmlformats.org/officeDocument/2006/relationships/image" Target="../media/image141.png"/><Relationship Id="rId1" Type="http://schemas.openxmlformats.org/officeDocument/2006/relationships/slideLayout" Target="../slideLayouts/slideLayout29.xml"/><Relationship Id="rId4" Type="http://schemas.openxmlformats.org/officeDocument/2006/relationships/image" Target="../media/image142.png"/></Relationships>
</file>

<file path=ppt/slides/_rels/slide2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9.xml"/></Relationships>
</file>

<file path=ppt/slides/_rels/slide2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9.xml"/></Relationships>
</file>

<file path=ppt/slides/_rels/slide2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9.xml"/></Relationships>
</file>

<file path=ppt/slides/_rels/slide21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hyperlink" Target="https://www.statisticshowto.com/what-is-a-categorical-variable/" TargetMode="External"/><Relationship Id="rId1" Type="http://schemas.openxmlformats.org/officeDocument/2006/relationships/slideLayout" Target="../slideLayouts/slideLayout29.xml"/><Relationship Id="rId6" Type="http://schemas.openxmlformats.org/officeDocument/2006/relationships/hyperlink" Target="https://www.statisticshowto.com/probability-and-statistics/expected-value/" TargetMode="External"/><Relationship Id="rId5" Type="http://schemas.openxmlformats.org/officeDocument/2006/relationships/hyperlink" Target="https://www.statisticshowto.com/observed-variables/" TargetMode="External"/><Relationship Id="rId4" Type="http://schemas.openxmlformats.org/officeDocument/2006/relationships/hyperlink" Target="https://www.statisticshowto.com/probability-and-statistics/hypothesis-testing/degrees-of-freedom/" TargetMode="External"/></Relationships>
</file>

<file path=ppt/slides/_rels/slide216.xml.rels><?xml version="1.0" encoding="UTF-8" standalone="yes"?>
<Relationships xmlns="http://schemas.openxmlformats.org/package/2006/relationships"><Relationship Id="rId2" Type="http://schemas.openxmlformats.org/officeDocument/2006/relationships/hyperlink" Target="https://heartbeat.fritz.ai/introduction-to-decision-tree-learning-cd604f85e236" TargetMode="External"/><Relationship Id="rId1" Type="http://schemas.openxmlformats.org/officeDocument/2006/relationships/slideLayout" Target="../slideLayouts/slideLayout29.xml"/></Relationships>
</file>

<file path=ppt/slides/_rels/slide2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analyticsvidhya.com/wp-content/uploads/2016/11/FS2.png" TargetMode="External"/><Relationship Id="rId1" Type="http://schemas.openxmlformats.org/officeDocument/2006/relationships/slideLayout" Target="../slideLayouts/slideLayout29.xml"/><Relationship Id="rId4" Type="http://schemas.openxmlformats.org/officeDocument/2006/relationships/image" Target="../media/image147.png"/></Relationships>
</file>

<file path=ppt/slides/_rels/slide218.xml.rels><?xml version="1.0" encoding="UTF-8" standalone="yes"?>
<Relationships xmlns="http://schemas.openxmlformats.org/package/2006/relationships"><Relationship Id="rId2" Type="http://schemas.openxmlformats.org/officeDocument/2006/relationships/hyperlink" Target="https://towardsdatascience.com/feature-selection-techniques-in-machine-learning-with-python-f24e7da3f36e" TargetMode="External"/><Relationship Id="rId1" Type="http://schemas.openxmlformats.org/officeDocument/2006/relationships/slideLayout" Target="../slideLayouts/slideLayout43.xml"/></Relationships>
</file>

<file path=ppt/slides/_rels/slide219.xml.rels><?xml version="1.0" encoding="UTF-8" standalone="yes"?>
<Relationships xmlns="http://schemas.openxmlformats.org/package/2006/relationships"><Relationship Id="rId2" Type="http://schemas.openxmlformats.org/officeDocument/2006/relationships/hyperlink" Target="https://blog.datadive.net/selecting-good-features-part-i-univariate-selection/" TargetMode="Externa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3.xml"/></Relationships>
</file>

<file path=ppt/slides/_rels/slide2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3.xml"/></Relationships>
</file>

<file path=ppt/slides/_rels/slide224.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43.xml"/></Relationships>
</file>

<file path=ppt/slides/_rels/slide22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3.xml"/></Relationships>
</file>

<file path=ppt/slides/_rels/slide226.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4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2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2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hyperlink" Target="https://www.questionpro.com/blog/convenience-sampling/" TargetMode="External"/><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hyperlink" Target="https://www.statisticshowto.datasciencecentral.com/snowball-sampling/" TargetMode="External"/></Relationships>
</file>

<file path=ppt/slides/_rels/slide23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2.xml.rels><?xml version="1.0" encoding="UTF-8" standalone="yes"?>
<Relationships xmlns="http://schemas.openxmlformats.org/package/2006/relationships"><Relationship Id="rId3" Type="http://schemas.openxmlformats.org/officeDocument/2006/relationships/hyperlink" Target="http://danielhomola.com/2015/05/08/borutapy-an-all-relevant-feature-selection-method/" TargetMode="External"/><Relationship Id="rId2" Type="http://schemas.openxmlformats.org/officeDocument/2006/relationships/hyperlink" Target="https://www.analyticsvidhya.com/blog/2016/03/select-important-variables-boruta-package/" TargetMode="External"/><Relationship Id="rId1" Type="http://schemas.openxmlformats.org/officeDocument/2006/relationships/slideLayout" Target="../slideLayouts/slideLayout43.xml"/></Relationships>
</file>

<file path=ppt/slides/_rels/slide233.xml.rels><?xml version="1.0" encoding="UTF-8" standalone="yes"?>
<Relationships xmlns="http://schemas.openxmlformats.org/package/2006/relationships"><Relationship Id="rId3" Type="http://schemas.openxmlformats.org/officeDocument/2006/relationships/hyperlink" Target="https://www.analyticsvidhya.com/blog/2016/01/complete-tutorial-ridge-lasso-regression-python/" TargetMode="External"/><Relationship Id="rId2" Type="http://schemas.openxmlformats.org/officeDocument/2006/relationships/image" Target="../media/image160.png"/><Relationship Id="rId1" Type="http://schemas.openxmlformats.org/officeDocument/2006/relationships/slideLayout" Target="../slideLayouts/slideLayout2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5.xml.rels><?xml version="1.0" encoding="UTF-8" standalone="yes"?>
<Relationships xmlns="http://schemas.openxmlformats.org/package/2006/relationships"><Relationship Id="rId2" Type="http://schemas.openxmlformats.org/officeDocument/2006/relationships/hyperlink" Target="https://towardsdatascience.com/let-us-understand-the-correlation-matrix-and-covariance-matrix-d42e6b643c22#:~:text=In%20simple%20words%2C%20both%20the,linear%20relationship%20between%20two%20variables" TargetMode="External"/><Relationship Id="rId1" Type="http://schemas.openxmlformats.org/officeDocument/2006/relationships/slideLayout" Target="../slideLayouts/slideLayout29.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9.xml"/><Relationship Id="rId1" Type="http://schemas.openxmlformats.org/officeDocument/2006/relationships/vmlDrawing" Target="../drawings/vmlDrawing14.vml"/><Relationship Id="rId4" Type="http://schemas.openxmlformats.org/officeDocument/2006/relationships/image" Target="../media/image161.w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5.xml"/><Relationship Id="rId1" Type="http://schemas.openxmlformats.org/officeDocument/2006/relationships/vmlDrawing" Target="../drawings/vmlDrawing15.vml"/><Relationship Id="rId4" Type="http://schemas.openxmlformats.org/officeDocument/2006/relationships/image" Target="../media/image162.wmf"/></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ki/Mutually_exclusive" TargetMode="External"/><Relationship Id="rId2" Type="http://schemas.openxmlformats.org/officeDocument/2006/relationships/hyperlink" Target="https://www.thoughtco.com/purposive-sampling-3026727" TargetMode="External"/><Relationship Id="rId1" Type="http://schemas.openxmlformats.org/officeDocument/2006/relationships/slideLayout" Target="../slideLayouts/slideLayout43.xml"/><Relationship Id="rId6" Type="http://schemas.openxmlformats.org/officeDocument/2006/relationships/hyperlink" Target="http://en.wikipedia.org/wiki/Biased_samples" TargetMode="External"/><Relationship Id="rId5" Type="http://schemas.openxmlformats.org/officeDocument/2006/relationships/hyperlink" Target="http://en.wikipedia.org/wiki/Random" TargetMode="External"/><Relationship Id="rId4" Type="http://schemas.openxmlformats.org/officeDocument/2006/relationships/hyperlink" Target="http://en.wikipedia.org/wiki/Stratified_sampling" TargetMode="External"/></Relationships>
</file>

<file path=ppt/slides/_rels/slide240.xml.rels><?xml version="1.0" encoding="UTF-8" standalone="yes"?>
<Relationships xmlns="http://schemas.openxmlformats.org/package/2006/relationships"><Relationship Id="rId3" Type="http://schemas.openxmlformats.org/officeDocument/2006/relationships/hyperlink" Target="https://www.crummy.com/software/BeautifulSoup/bs4/doc/" TargetMode="External"/><Relationship Id="rId2" Type="http://schemas.openxmlformats.org/officeDocument/2006/relationships/hyperlink" Target="http://www.nltk.org/" TargetMode="External"/><Relationship Id="rId1" Type="http://schemas.openxmlformats.org/officeDocument/2006/relationships/slideLayout" Target="../slideLayouts/slideLayout45.xml"/></Relationships>
</file>

<file path=ppt/slides/_rels/slide24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arxiv.org/abs/1301.3781" TargetMode="External"/><Relationship Id="rId1" Type="http://schemas.openxmlformats.org/officeDocument/2006/relationships/slideLayout" Target="../slideLayouts/slideLayout45.xml"/></Relationships>
</file>

<file path=ppt/slides/_rels/slide244.xml.rels><?xml version="1.0" encoding="UTF-8" standalone="yes"?>
<Relationships xmlns="http://schemas.openxmlformats.org/package/2006/relationships"><Relationship Id="rId3" Type="http://schemas.openxmlformats.org/officeDocument/2006/relationships/hyperlink" Target="https://blog.acolyer.org/2016/04/22/glove-global-vectors-for-word-representation/" TargetMode="External"/><Relationship Id="rId2" Type="http://schemas.openxmlformats.org/officeDocument/2006/relationships/hyperlink" Target="http://doi.org/10.3115/v1/D14-1162" TargetMode="External"/><Relationship Id="rId1" Type="http://schemas.openxmlformats.org/officeDocument/2006/relationships/slideLayout" Target="../slideLayouts/slideLayout45.xml"/><Relationship Id="rId4" Type="http://schemas.openxmlformats.org/officeDocument/2006/relationships/image" Target="../media/image165.png"/></Relationships>
</file>

<file path=ppt/slides/_rels/slide245.xml.rels><?xml version="1.0" encoding="UTF-8" standalone="yes"?>
<Relationships xmlns="http://schemas.openxmlformats.org/package/2006/relationships"><Relationship Id="rId3" Type="http://schemas.openxmlformats.org/officeDocument/2006/relationships/hyperlink" Target="https://towardsdatascience.com/understanding-feature-engineering-part-3-traditional-methods-for-text-data-f6f7d70acd41" TargetMode="External"/><Relationship Id="rId2" Type="http://schemas.openxmlformats.org/officeDocument/2006/relationships/hyperlink" Target="https://towardsdatascience.com/machine-learning-text-processing-1d5a2d638958" TargetMode="External"/><Relationship Id="rId1" Type="http://schemas.openxmlformats.org/officeDocument/2006/relationships/slideLayout" Target="../slideLayouts/slideLayout45.xml"/></Relationships>
</file>

<file path=ppt/slides/_rels/slide246.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png"/><Relationship Id="rId1" Type="http://schemas.openxmlformats.org/officeDocument/2006/relationships/slideLayout" Target="../slideLayouts/slideLayout4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4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2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45.xml"/></Relationships>
</file>

<file path=ppt/slides/_rels/slide2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45.xml"/></Relationships>
</file>

<file path=ppt/slides/_rels/slide2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5.xml"/></Relationships>
</file>

<file path=ppt/slides/_rels/slide25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5.xml"/></Relationships>
</file>

<file path=ppt/slides/_rels/slide254.xml.rels><?xml version="1.0" encoding="UTF-8" standalone="yes"?>
<Relationships xmlns="http://schemas.openxmlformats.org/package/2006/relationships"><Relationship Id="rId3" Type="http://schemas.openxmlformats.org/officeDocument/2006/relationships/hyperlink" Target="https://towardsdatascience.com/the-best-nlp-tools-of-early-2020-live-demos-b6f507b17b0a" TargetMode="External"/><Relationship Id="rId2" Type="http://schemas.openxmlformats.org/officeDocument/2006/relationships/image" Target="../media/image175.png"/><Relationship Id="rId1" Type="http://schemas.openxmlformats.org/officeDocument/2006/relationships/slideLayout" Target="../slideLayouts/slideLayout45.xml"/><Relationship Id="rId5" Type="http://schemas.openxmlformats.org/officeDocument/2006/relationships/hyperlink" Target="https://towardsdatascience.com/python-libraries-for-natural-language-processing-be0e5a35dd64" TargetMode="External"/><Relationship Id="rId4" Type="http://schemas.openxmlformats.org/officeDocument/2006/relationships/hyperlink" Target="https://towardsdatascience.com/coreference-resolution-in-python-aca946541dec" TargetMode="Externa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5.xml"/><Relationship Id="rId1" Type="http://schemas.openxmlformats.org/officeDocument/2006/relationships/vmlDrawing" Target="../drawings/vmlDrawing16.vml"/><Relationship Id="rId4" Type="http://schemas.openxmlformats.org/officeDocument/2006/relationships/image" Target="../media/image176.wmf"/></Relationships>
</file>

<file path=ppt/slides/_rels/slide256.xml.rels><?xml version="1.0" encoding="UTF-8" standalone="yes"?>
<Relationships xmlns="http://schemas.openxmlformats.org/package/2006/relationships"><Relationship Id="rId3" Type="http://schemas.openxmlformats.org/officeDocument/2006/relationships/hyperlink" Target="https://datascience.foundation/sciencewhitepaper/natural-language-processing-nlp-simplified-a-step-by-step-guide" TargetMode="External"/><Relationship Id="rId2" Type="http://schemas.openxmlformats.org/officeDocument/2006/relationships/hyperlink" Target="https://www.tutorialspoint.com/artificial_intelligence/artificial_intelligence_natural_language_processing.htm" TargetMode="External"/><Relationship Id="rId1" Type="http://schemas.openxmlformats.org/officeDocument/2006/relationships/slideLayout" Target="../slideLayouts/slideLayout30.xml"/><Relationship Id="rId4" Type="http://schemas.openxmlformats.org/officeDocument/2006/relationships/hyperlink" Target="https://medium.com/@ageitgey/natural-language-processing-is-fun-9a0bff37854e" TargetMode="Externa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8.xml.rels><?xml version="1.0" encoding="UTF-8" standalone="yes"?>
<Relationships xmlns="http://schemas.openxmlformats.org/package/2006/relationships"><Relationship Id="rId3" Type="http://schemas.openxmlformats.org/officeDocument/2006/relationships/hyperlink" Target="https://www.folkstalk.com/2010/01/types-of-dimensions.html?m=1" TargetMode="External"/><Relationship Id="rId2" Type="http://schemas.openxmlformats.org/officeDocument/2006/relationships/hyperlink" Target="https://unstats.un.org/unsd/dnss/docs-nqaf/UK-Guidelines_Subject.pdf" TargetMode="External"/><Relationship Id="rId1" Type="http://schemas.openxmlformats.org/officeDocument/2006/relationships/slideLayout" Target="../slideLayouts/slideLayout43.xml"/><Relationship Id="rId5" Type="http://schemas.openxmlformats.org/officeDocument/2006/relationships/hyperlink" Target="https://www.metrology-journal.org/articles/ijmqe/full_html/2017/01/ijmqe160046/ijmqe160046.html" TargetMode="External"/><Relationship Id="rId4" Type="http://schemas.openxmlformats.org/officeDocument/2006/relationships/hyperlink" Target="https://www.folkstalk.com/2010/01/data-warehouse-dimensional-modelling.html" TargetMode="Externa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www.feat.engineering/numeric-one-to-one.html#fig:numeric-bc-plot" TargetMode="External"/><Relationship Id="rId1" Type="http://schemas.openxmlformats.org/officeDocument/2006/relationships/slideLayout" Target="../slideLayouts/slideLayout43.xml"/><Relationship Id="rId4" Type="http://schemas.openxmlformats.org/officeDocument/2006/relationships/image" Target="../media/image178.png"/></Relationships>
</file>

<file path=ppt/slides/_rels/slide2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3.xml"/></Relationships>
</file>

<file path=ppt/slides/_rels/slide26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en.wikipedia.org/wiki/Smoothing_spline" TargetMode="External"/><Relationship Id="rId1" Type="http://schemas.openxmlformats.org/officeDocument/2006/relationships/slideLayout" Target="../slideLayouts/slideLayout4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3.xml"/></Relationships>
</file>

<file path=ppt/slides/_rels/slide27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43.xml"/></Relationships>
</file>

<file path=ppt/slides/_rels/slide277.xml.rels><?xml version="1.0" encoding="UTF-8" standalone="yes"?>
<Relationships xmlns="http://schemas.openxmlformats.org/package/2006/relationships"><Relationship Id="rId2" Type="http://schemas.openxmlformats.org/officeDocument/2006/relationships/hyperlink" Target="https://www.youtube.com/watch?v=P5mnh_xOSAA" TargetMode="External"/><Relationship Id="rId1" Type="http://schemas.openxmlformats.org/officeDocument/2006/relationships/slideLayout" Target="../slideLayouts/slideLayout43.xml"/></Relationships>
</file>

<file path=ppt/slides/_rels/slide278.xml.rels><?xml version="1.0" encoding="UTF-8" standalone="yes"?>
<Relationships xmlns="http://schemas.openxmlformats.org/package/2006/relationships"><Relationship Id="rId8" Type="http://schemas.openxmlformats.org/officeDocument/2006/relationships/hyperlink" Target="https://en.wikipedia.org/wiki/Matrix_(mathematics)" TargetMode="External"/><Relationship Id="rId3" Type="http://schemas.openxmlformats.org/officeDocument/2006/relationships/hyperlink" Target="https://en.wikipedia.org/wiki/Non-negative_matrix_factorization#cite_note-dhillon-1" TargetMode="External"/><Relationship Id="rId7" Type="http://schemas.openxmlformats.org/officeDocument/2006/relationships/hyperlink" Target="https://en.wikipedia.org/wiki/Linear_algebra" TargetMode="External"/><Relationship Id="rId2" Type="http://schemas.openxmlformats.org/officeDocument/2006/relationships/hyperlink" Target="https://www.youtube.com/watch?v=UQGEB3Q5-fQ" TargetMode="External"/><Relationship Id="rId1" Type="http://schemas.openxmlformats.org/officeDocument/2006/relationships/slideLayout" Target="../slideLayouts/slideLayout43.xml"/><Relationship Id="rId6" Type="http://schemas.openxmlformats.org/officeDocument/2006/relationships/hyperlink" Target="https://en.wikipedia.org/wiki/Multivariate_analysis" TargetMode="External"/><Relationship Id="rId5" Type="http://schemas.openxmlformats.org/officeDocument/2006/relationships/hyperlink" Target="https://en.wikipedia.org/wiki/Algorithm" TargetMode="External"/><Relationship Id="rId10" Type="http://schemas.openxmlformats.org/officeDocument/2006/relationships/image" Target="../media/image186.png"/><Relationship Id="rId4" Type="http://schemas.openxmlformats.org/officeDocument/2006/relationships/hyperlink" Target="https://en.wikipedia.org/wiki/Non-negative_matrix_factorization#cite_note-2" TargetMode="External"/><Relationship Id="rId9" Type="http://schemas.openxmlformats.org/officeDocument/2006/relationships/hyperlink" Target="https://en.wikipedia.org/wiki/Matrix_decomposition" TargetMode="External"/></Relationships>
</file>

<file path=ppt/slides/_rels/slide279.xml.rels><?xml version="1.0" encoding="UTF-8" standalone="yes"?>
<Relationships xmlns="http://schemas.openxmlformats.org/package/2006/relationships"><Relationship Id="rId8" Type="http://schemas.openxmlformats.org/officeDocument/2006/relationships/hyperlink" Target="https://en.wikipedia.org/wiki/Observable_variable" TargetMode="External"/><Relationship Id="rId3" Type="http://schemas.openxmlformats.org/officeDocument/2006/relationships/hyperlink" Target="https://en.wikipedia.org/wiki/Principal_component_regression" TargetMode="External"/><Relationship Id="rId7" Type="http://schemas.openxmlformats.org/officeDocument/2006/relationships/hyperlink" Target="https://en.wikipedia.org/wiki/Predicted_variable" TargetMode="External"/><Relationship Id="rId2" Type="http://schemas.openxmlformats.org/officeDocument/2006/relationships/hyperlink" Target="https://en.wikipedia.org/wiki/Statistics" TargetMode="External"/><Relationship Id="rId1" Type="http://schemas.openxmlformats.org/officeDocument/2006/relationships/slideLayout" Target="../slideLayouts/slideLayout43.xml"/><Relationship Id="rId6" Type="http://schemas.openxmlformats.org/officeDocument/2006/relationships/hyperlink" Target="https://en.wikipedia.org/wiki/Linear_regression" TargetMode="External"/><Relationship Id="rId5" Type="http://schemas.openxmlformats.org/officeDocument/2006/relationships/hyperlink" Target="https://en.wikipedia.org/wiki/Variance" TargetMode="External"/><Relationship Id="rId10" Type="http://schemas.openxmlformats.org/officeDocument/2006/relationships/image" Target="../media/image187.png"/><Relationship Id="rId4" Type="http://schemas.openxmlformats.org/officeDocument/2006/relationships/hyperlink" Target="https://en.wikipedia.org/wiki/Hyperplane" TargetMode="External"/><Relationship Id="rId9" Type="http://schemas.openxmlformats.org/officeDocument/2006/relationships/hyperlink" Target="https://www.slideshare.net/dgrapov/4-partial-least-squares-model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3.xml"/></Relationships>
</file>

<file path=ppt/slides/_rels/slide28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5.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4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hyperlink" Target="https://utopia.duth.gr/~pefraimi/research/data/2007EncOfAlg.pdf" TargetMode="External"/><Relationship Id="rId1" Type="http://schemas.openxmlformats.org/officeDocument/2006/relationships/slideLayout" Target="../slideLayouts/slideLayout4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3.xml"/></Relationships>
</file>

<file path=ppt/slides/_rels/slide29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43.xml"/><Relationship Id="rId5" Type="http://schemas.openxmlformats.org/officeDocument/2006/relationships/image" Target="../media/image195.png"/><Relationship Id="rId4" Type="http://schemas.openxmlformats.org/officeDocument/2006/relationships/image" Target="../media/image194.png"/></Relationships>
</file>

<file path=ppt/slides/_rels/slide29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4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5.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198.emf"/><Relationship Id="rId1" Type="http://schemas.openxmlformats.org/officeDocument/2006/relationships/slideLayout" Target="../slideLayouts/slideLayout43.xml"/><Relationship Id="rId4" Type="http://schemas.openxmlformats.org/officeDocument/2006/relationships/image" Target="../media/image200.emf"/></Relationships>
</file>

<file path=ppt/slides/_rels/slide296.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43.xml"/></Relationships>
</file>

<file path=ppt/slides/_rels/slide297.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2.emf"/><Relationship Id="rId1" Type="http://schemas.openxmlformats.org/officeDocument/2006/relationships/slideLayout" Target="../slideLayouts/slideLayout4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en.wikipedia.org/wiki/Systematic_sampling" TargetMode="External"/><Relationship Id="rId1" Type="http://schemas.openxmlformats.org/officeDocument/2006/relationships/slideLayout" Target="../slideLayouts/slideLayout43.xml"/></Relationships>
</file>

<file path=ppt/slides/_rels/slide300.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43.xml"/></Relationships>
</file>

<file path=ppt/slides/_rels/slide301.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43.xml"/></Relationships>
</file>

<file path=ppt/slides/_rels/slide302.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6.emf"/><Relationship Id="rId1" Type="http://schemas.openxmlformats.org/officeDocument/2006/relationships/slideLayout" Target="../slideLayouts/slideLayout43.xml"/></Relationships>
</file>

<file path=ppt/slides/_rels/slide30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43.xml"/></Relationships>
</file>

<file path=ppt/slides/_rels/slide304.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43.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0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hyperlink" Target="https://www.klipfolio.com/resources/articles/what-is-data-visualization" TargetMode="External"/><Relationship Id="rId2" Type="http://schemas.openxmlformats.org/officeDocument/2006/relationships/diagramData" Target="../diagrams/data9.xml"/><Relationship Id="rId1" Type="http://schemas.openxmlformats.org/officeDocument/2006/relationships/slideLayout" Target="../slideLayouts/slideLayout4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43.xml"/><Relationship Id="rId5" Type="http://schemas.openxmlformats.org/officeDocument/2006/relationships/image" Target="../media/image212.gif"/><Relationship Id="rId4" Type="http://schemas.openxmlformats.org/officeDocument/2006/relationships/image" Target="../media/image21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43.xml"/><Relationship Id="rId5" Type="http://schemas.openxmlformats.org/officeDocument/2006/relationships/image" Target="../media/image216.png"/><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31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3.xml"/><Relationship Id="rId6" Type="http://schemas.openxmlformats.org/officeDocument/2006/relationships/image" Target="../media/image221.jpeg"/><Relationship Id="rId5" Type="http://schemas.openxmlformats.org/officeDocument/2006/relationships/image" Target="../media/image220.jpeg"/><Relationship Id="rId4" Type="http://schemas.openxmlformats.org/officeDocument/2006/relationships/image" Target="../media/image219.png"/></Relationships>
</file>

<file path=ppt/slides/_rels/slide311.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43.xml"/></Relationships>
</file>

<file path=ppt/slides/_rels/slide312.xml.rels><?xml version="1.0" encoding="UTF-8" standalone="yes"?>
<Relationships xmlns="http://schemas.openxmlformats.org/package/2006/relationships"><Relationship Id="rId3" Type="http://schemas.openxmlformats.org/officeDocument/2006/relationships/hyperlink" Target="https://www2.microstrategy.com/producthelp/10.11/Workstation/WebUser/WebHelp/Lang_1033/Content/Introduction_to_Box_Plot_Visualizations.htm" TargetMode="External"/><Relationship Id="rId2" Type="http://schemas.openxmlformats.org/officeDocument/2006/relationships/image" Target="../media/image223.png"/><Relationship Id="rId1" Type="http://schemas.openxmlformats.org/officeDocument/2006/relationships/slideLayout" Target="../slideLayouts/slideLayout43.xml"/></Relationships>
</file>

<file path=ppt/slides/_rels/slide31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43.xml"/></Relationships>
</file>

<file path=ppt/slides/_rels/slide31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3.xml"/></Relationships>
</file>

<file path=ppt/slides/_rels/slide315.xml.rels><?xml version="1.0" encoding="UTF-8" standalone="yes"?>
<Relationships xmlns="http://schemas.openxmlformats.org/package/2006/relationships"><Relationship Id="rId3" Type="http://schemas.openxmlformats.org/officeDocument/2006/relationships/hyperlink" Target="https://datavizcatalogue.com/search/relationships.html" TargetMode="External"/><Relationship Id="rId2" Type="http://schemas.openxmlformats.org/officeDocument/2006/relationships/hyperlink" Target="http://www.sthda.com/english/wiki/visualize-correlation-matrix-using-correlogram" TargetMode="External"/><Relationship Id="rId1" Type="http://schemas.openxmlformats.org/officeDocument/2006/relationships/slideLayout" Target="../slideLayouts/slideLayout43.xml"/><Relationship Id="rId4" Type="http://schemas.openxmlformats.org/officeDocument/2006/relationships/hyperlink" Target="https://www.khanacademy.org/math/pre-algebra/pre-algebra-equations-expressions/pre-algebra-dependent-independent/v/dependent-and-independent-variables-exercise-example-2" TargetMode="Externa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17.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43.xml"/></Relationships>
</file>

<file path=ppt/slides/_rels/slide318.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43.xml"/></Relationships>
</file>

<file path=ppt/slides/_rels/slide319.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0.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43.xml"/></Relationships>
</file>

<file path=ppt/slides/_rels/slide321.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image" Target="../media/image231.emf"/><Relationship Id="rId1" Type="http://schemas.openxmlformats.org/officeDocument/2006/relationships/slideLayout" Target="../slideLayouts/slideLayout43.xml"/></Relationships>
</file>

<file path=ppt/slides/_rels/slide322.x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slideLayout" Target="../slideLayouts/slideLayout43.xml"/></Relationships>
</file>

<file path=ppt/slides/_rels/slide323.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43.xml"/></Relationships>
</file>

<file path=ppt/slides/_rels/slide324.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43.xml"/></Relationships>
</file>

<file path=ppt/slides/_rels/slide32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3.xml"/></Relationships>
</file>

<file path=ppt/slides/_rels/slide32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2.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43.xml"/></Relationships>
</file>

<file path=ppt/slides/_rels/slide333.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4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7.x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slideLayout" Target="../slideLayouts/slideLayout4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0.x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slideLayout" Target="../slideLayouts/slideLayout43.xml"/></Relationships>
</file>

<file path=ppt/slides/_rels/slide341.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4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7.xml.rels><?xml version="1.0" encoding="UTF-8" standalone="yes"?>
<Relationships xmlns="http://schemas.openxmlformats.org/package/2006/relationships"><Relationship Id="rId3" Type="http://schemas.openxmlformats.org/officeDocument/2006/relationships/hyperlink" Target="https://www.tableau.com/sites/default/files/whitepapers/752750_core_why_visual_analytics_whitepaper_0.pdf" TargetMode="External"/><Relationship Id="rId2" Type="http://schemas.openxmlformats.org/officeDocument/2006/relationships/hyperlink" Target="https://www.tableau.com/sites/default/files/media/designing-great-visualizations.pdf" TargetMode="External"/><Relationship Id="rId1" Type="http://schemas.openxmlformats.org/officeDocument/2006/relationships/slideLayout" Target="../slideLayouts/slideLayout43.xml"/><Relationship Id="rId5" Type="http://schemas.openxmlformats.org/officeDocument/2006/relationships/hyperlink" Target="http://www.tableau.com/sites/default/files/media/whitepaper_visual-analysis-guidebook_0.pdf" TargetMode="External"/><Relationship Id="rId4" Type="http://schemas.openxmlformats.org/officeDocument/2006/relationships/hyperlink" Target="http://cdnlarge.tableausoftware.com/sites/default/files/whitepapers/visual_analysis_for-everyone.pdf"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2.xml.rels><?xml version="1.0" encoding="UTF-8" standalone="yes"?>
<Relationships xmlns="http://schemas.openxmlformats.org/package/2006/relationships"><Relationship Id="rId8" Type="http://schemas.openxmlformats.org/officeDocument/2006/relationships/hyperlink" Target="https://www.slideshare.net/seethaBTS/tableau-ppt" TargetMode="External"/><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43.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353.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354.xml.rels><?xml version="1.0" encoding="UTF-8" standalone="yes"?>
<Relationships xmlns="http://schemas.openxmlformats.org/package/2006/relationships"><Relationship Id="rId2" Type="http://schemas.openxmlformats.org/officeDocument/2006/relationships/image" Target="../media/image251.jpg"/><Relationship Id="rId1" Type="http://schemas.openxmlformats.org/officeDocument/2006/relationships/slideLayout" Target="../slideLayouts/slideLayout43.xml"/></Relationships>
</file>

<file path=ppt/slides/_rels/slide355.xml.rels><?xml version="1.0" encoding="UTF-8" standalone="yes"?>
<Relationships xmlns="http://schemas.openxmlformats.org/package/2006/relationships"><Relationship Id="rId2" Type="http://schemas.openxmlformats.org/officeDocument/2006/relationships/image" Target="../media/image252.jpg"/><Relationship Id="rId1" Type="http://schemas.openxmlformats.org/officeDocument/2006/relationships/slideLayout" Target="../slideLayouts/slideLayout43.xml"/></Relationships>
</file>

<file path=ppt/slides/_rels/slide356.xml.rels><?xml version="1.0" encoding="UTF-8" standalone="yes"?>
<Relationships xmlns="http://schemas.openxmlformats.org/package/2006/relationships"><Relationship Id="rId2" Type="http://schemas.openxmlformats.org/officeDocument/2006/relationships/image" Target="../media/image253.jpg"/><Relationship Id="rId1" Type="http://schemas.openxmlformats.org/officeDocument/2006/relationships/slideLayout" Target="../slideLayouts/slideLayout43.xml"/></Relationships>
</file>

<file path=ppt/slides/_rels/slide357.xml.rels><?xml version="1.0" encoding="UTF-8" standalone="yes"?>
<Relationships xmlns="http://schemas.openxmlformats.org/package/2006/relationships"><Relationship Id="rId3" Type="http://schemas.openxmlformats.org/officeDocument/2006/relationships/hyperlink" Target="http://sourceforge.net/projects/touchgraph/" TargetMode="External"/><Relationship Id="rId2" Type="http://schemas.openxmlformats.org/officeDocument/2006/relationships/hyperlink" Target="http://www.touchgraph.com/" TargetMode="External"/><Relationship Id="rId1" Type="http://schemas.openxmlformats.org/officeDocument/2006/relationships/slideLayout" Target="../slideLayouts/slideLayout4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hyperlink" Target="http://en.wikipedia.org/wiki/Cluster_sampling" TargetMode="External"/><Relationship Id="rId1" Type="http://schemas.openxmlformats.org/officeDocument/2006/relationships/slideLayout" Target="../slideLayouts/slideLayout43.xml"/></Relationships>
</file>

<file path=ppt/slides/_rels/slide360.xml.rels><?xml version="1.0" encoding="UTF-8" standalone="yes"?>
<Relationships xmlns="http://schemas.openxmlformats.org/package/2006/relationships"><Relationship Id="rId2" Type="http://schemas.openxmlformats.org/officeDocument/2006/relationships/hyperlink" Target="http://prefuse.org/" TargetMode="External"/><Relationship Id="rId1" Type="http://schemas.openxmlformats.org/officeDocument/2006/relationships/slideLayout" Target="../slideLayouts/slideLayout43.xml"/></Relationships>
</file>

<file path=ppt/slides/_rels/slide361.xml.rels><?xml version="1.0" encoding="UTF-8" standalone="yes"?>
<Relationships xmlns="http://schemas.openxmlformats.org/package/2006/relationships"><Relationship Id="rId2" Type="http://schemas.openxmlformats.org/officeDocument/2006/relationships/hyperlink" Target="http://www.cytoscape.org/" TargetMode="External"/><Relationship Id="rId1" Type="http://schemas.openxmlformats.org/officeDocument/2006/relationships/slideLayout" Target="../slideLayouts/slideLayout43.xml"/></Relationships>
</file>

<file path=ppt/slides/_rels/slide362.xml.rels><?xml version="1.0" encoding="UTF-8" standalone="yes"?>
<Relationships xmlns="http://schemas.openxmlformats.org/package/2006/relationships"><Relationship Id="rId2" Type="http://schemas.openxmlformats.org/officeDocument/2006/relationships/hyperlink" Target="http://d3js.org/" TargetMode="External"/><Relationship Id="rId1" Type="http://schemas.openxmlformats.org/officeDocument/2006/relationships/slideLayout" Target="../slideLayouts/slideLayout43.xml"/></Relationships>
</file>

<file path=ppt/slides/_rels/slide363.xml.rels><?xml version="1.0" encoding="UTF-8" standalone="yes"?>
<Relationships xmlns="http://schemas.openxmlformats.org/package/2006/relationships"><Relationship Id="rId2" Type="http://schemas.openxmlformats.org/officeDocument/2006/relationships/hyperlink" Target="http://snap.stanford.edu/" TargetMode="External"/><Relationship Id="rId1" Type="http://schemas.openxmlformats.org/officeDocument/2006/relationships/slideLayout" Target="../slideLayouts/slideLayout43.xml"/></Relationships>
</file>

<file path=ppt/slides/_rels/slide364.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43.xml"/></Relationships>
</file>

<file path=ppt/slides/_rels/slide365.xml.rels><?xml version="1.0" encoding="UTF-8" standalone="yes"?>
<Relationships xmlns="http://schemas.openxmlformats.org/package/2006/relationships"><Relationship Id="rId8" Type="http://schemas.openxmlformats.org/officeDocument/2006/relationships/hyperlink" Target="http://visual.ly/" TargetMode="External"/><Relationship Id="rId13" Type="http://schemas.openxmlformats.org/officeDocument/2006/relationships/hyperlink" Target="http://www.fusioncharts.com/" TargetMode="External"/><Relationship Id="rId18" Type="http://schemas.openxmlformats.org/officeDocument/2006/relationships/hyperlink" Target="https://github.com/n3-charts" TargetMode="External"/><Relationship Id="rId3" Type="http://schemas.openxmlformats.org/officeDocument/2006/relationships/hyperlink" Target="https://infogr.am/" TargetMode="External"/><Relationship Id="rId21" Type="http://schemas.openxmlformats.org/officeDocument/2006/relationships/hyperlink" Target="http://processingjs.org/" TargetMode="External"/><Relationship Id="rId7" Type="http://schemas.openxmlformats.org/officeDocument/2006/relationships/hyperlink" Target="http://raw.densitydesign.org/" TargetMode="External"/><Relationship Id="rId12" Type="http://schemas.openxmlformats.org/officeDocument/2006/relationships/hyperlink" Target="https://developers.google.com/chart/" TargetMode="External"/><Relationship Id="rId17" Type="http://schemas.openxmlformats.org/officeDocument/2006/relationships/hyperlink" Target="https://gionkunz.github.io/chartist-js/" TargetMode="External"/><Relationship Id="rId2" Type="http://schemas.openxmlformats.org/officeDocument/2006/relationships/hyperlink" Target="http://www.tableau.com/" TargetMode="External"/><Relationship Id="rId16" Type="http://schemas.openxmlformats.org/officeDocument/2006/relationships/hyperlink" Target="http://leafletjs.com/" TargetMode="External"/><Relationship Id="rId20" Type="http://schemas.openxmlformats.org/officeDocument/2006/relationships/hyperlink" Target="http://polymaps.org/" TargetMode="External"/><Relationship Id="rId1" Type="http://schemas.openxmlformats.org/officeDocument/2006/relationships/slideLayout" Target="../slideLayouts/slideLayout43.xml"/><Relationship Id="rId6" Type="http://schemas.openxmlformats.org/officeDocument/2006/relationships/hyperlink" Target="https://plot.ly/" TargetMode="External"/><Relationship Id="rId11" Type="http://schemas.openxmlformats.org/officeDocument/2006/relationships/hyperlink" Target="http://nvd3.org/" TargetMode="External"/><Relationship Id="rId5" Type="http://schemas.openxmlformats.org/officeDocument/2006/relationships/hyperlink" Target="https://datawrapper.de/" TargetMode="External"/><Relationship Id="rId15" Type="http://schemas.openxmlformats.org/officeDocument/2006/relationships/hyperlink" Target="http://www.chartjs.org/" TargetMode="External"/><Relationship Id="rId10" Type="http://schemas.openxmlformats.org/officeDocument/2006/relationships/hyperlink" Target="http://addepar.github.io/ember-charts/" TargetMode="External"/><Relationship Id="rId19" Type="http://schemas.openxmlformats.org/officeDocument/2006/relationships/hyperlink" Target="http://sigmajs.org/" TargetMode="External"/><Relationship Id="rId4" Type="http://schemas.openxmlformats.org/officeDocument/2006/relationships/hyperlink" Target="http://www.chartblocks.com/en/" TargetMode="External"/><Relationship Id="rId9" Type="http://schemas.openxmlformats.org/officeDocument/2006/relationships/hyperlink" Target="http://d3js.org/" TargetMode="External"/><Relationship Id="rId14" Type="http://schemas.openxmlformats.org/officeDocument/2006/relationships/hyperlink" Target="https://www.highcharts.com/"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www.datacamp.com/courses/introduction-to-data-visualization-with-python" TargetMode="External"/><Relationship Id="rId2" Type="http://schemas.openxmlformats.org/officeDocument/2006/relationships/hyperlink" Target="https://www.kaggle.com/benhamner/python-data-visualizations" TargetMode="External"/><Relationship Id="rId1" Type="http://schemas.openxmlformats.org/officeDocument/2006/relationships/slideLayout" Target="../slideLayouts/slideLayout43.xml"/></Relationships>
</file>

<file path=ppt/slides/_rels/slide367.xml.rels><?xml version="1.0" encoding="UTF-8" standalone="yes"?>
<Relationships xmlns="http://schemas.openxmlformats.org/package/2006/relationships"><Relationship Id="rId3" Type="http://schemas.openxmlformats.org/officeDocument/2006/relationships/hyperlink" Target="https://bigdata-madesimple.com/review-of-20-best-big-data-visualization-tools/" TargetMode="External"/><Relationship Id="rId2" Type="http://schemas.openxmlformats.org/officeDocument/2006/relationships/hyperlink" Target="https://www2.microstrategy.com/producthelp/10.11/Workstation/WebUser/WebHelp/Lang_1033/Content/Introduction_to_Box_Plot_Visualizations.htm" TargetMode="External"/><Relationship Id="rId1" Type="http://schemas.openxmlformats.org/officeDocument/2006/relationships/slideLayout" Target="../slideLayouts/slideLayout43.xml"/><Relationship Id="rId6" Type="http://schemas.openxmlformats.org/officeDocument/2006/relationships/hyperlink" Target="https://www.analyticsindiamag.com/top-5-best-data-visualisation-libraries-in-python/" TargetMode="External"/><Relationship Id="rId5" Type="http://schemas.openxmlformats.org/officeDocument/2006/relationships/hyperlink" Target="https://towardsdatascience.com/the-next-level-of-data-visualization-in-python-dd6e99039d5e" TargetMode="External"/><Relationship Id="rId4" Type="http://schemas.openxmlformats.org/officeDocument/2006/relationships/hyperlink" Target="https://mode.com/blog/python-data-visualization-libraries" TargetMode="Externa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0.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43.xml"/></Relationships>
</file>

<file path=ppt/slides/_rels/slide371.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43.xml"/></Relationships>
</file>

<file path=ppt/slides/_rels/slide372.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43.xml"/></Relationships>
</file>

<file path=ppt/slides/_rels/slide373.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43.xml"/></Relationships>
</file>

<file path=ppt/slides/_rels/slide374.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image" Target="../media/image231.emf"/><Relationship Id="rId1" Type="http://schemas.openxmlformats.org/officeDocument/2006/relationships/slideLayout" Target="../slideLayouts/slideLayout43.xml"/></Relationships>
</file>

<file path=ppt/slides/_rels/slide375.x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slideLayout" Target="../slideLayouts/slideLayout43.xml"/></Relationships>
</file>

<file path=ppt/slides/_rels/slide376.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43.xml"/></Relationships>
</file>

<file path=ppt/slides/_rels/slide377.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43.xml"/></Relationships>
</file>

<file path=ppt/slides/_rels/slide37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3.xml"/></Relationships>
</file>

<file path=ppt/slides/_rels/slide37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4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5.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43.xml"/></Relationships>
</file>

<file path=ppt/slides/_rels/slide386.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4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390.x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slideLayout" Target="../slideLayouts/slideLayout4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3.x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slideLayout" Target="../slideLayouts/slideLayout43.xml"/></Relationships>
</file>

<file path=ppt/slides/_rels/slide394.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4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0.xml.rels><?xml version="1.0" encoding="UTF-8" standalone="yes"?>
<Relationships xmlns="http://schemas.openxmlformats.org/package/2006/relationships"><Relationship Id="rId3" Type="http://schemas.openxmlformats.org/officeDocument/2006/relationships/hyperlink" Target="https://www.tableau.com/sites/default/files/whitepapers/752750_core_why_visual_analytics_whitepaper_0.pdf" TargetMode="External"/><Relationship Id="rId2" Type="http://schemas.openxmlformats.org/officeDocument/2006/relationships/hyperlink" Target="https://www.tableau.com/sites/default/files/media/designing-great-visualizations.pdf" TargetMode="External"/><Relationship Id="rId1" Type="http://schemas.openxmlformats.org/officeDocument/2006/relationships/slideLayout" Target="../slideLayouts/slideLayout43.xml"/><Relationship Id="rId5" Type="http://schemas.openxmlformats.org/officeDocument/2006/relationships/hyperlink" Target="http://www.tableau.com/sites/default/files/media/whitepaper_visual-analysis-guidebook_0.pdf" TargetMode="External"/><Relationship Id="rId4" Type="http://schemas.openxmlformats.org/officeDocument/2006/relationships/hyperlink" Target="http://cdnlarge.tableausoftware.com/sites/default/files/whitepapers/visual_analysis_for-everyone.pdf" TargetMode="Externa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5.xml.rels><?xml version="1.0" encoding="UTF-8" standalone="yes"?>
<Relationships xmlns="http://schemas.openxmlformats.org/package/2006/relationships"><Relationship Id="rId8" Type="http://schemas.openxmlformats.org/officeDocument/2006/relationships/hyperlink" Target="https://www.slideshare.net/seethaBTS/tableau-ppt" TargetMode="External"/><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43.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406.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407.xml.rels><?xml version="1.0" encoding="UTF-8" standalone="yes"?>
<Relationships xmlns="http://schemas.openxmlformats.org/package/2006/relationships"><Relationship Id="rId2" Type="http://schemas.openxmlformats.org/officeDocument/2006/relationships/image" Target="../media/image251.jpg"/><Relationship Id="rId1" Type="http://schemas.openxmlformats.org/officeDocument/2006/relationships/slideLayout" Target="../slideLayouts/slideLayout43.xml"/></Relationships>
</file>

<file path=ppt/slides/_rels/slide408.xml.rels><?xml version="1.0" encoding="UTF-8" standalone="yes"?>
<Relationships xmlns="http://schemas.openxmlformats.org/package/2006/relationships"><Relationship Id="rId2" Type="http://schemas.openxmlformats.org/officeDocument/2006/relationships/image" Target="../media/image252.jpg"/><Relationship Id="rId1" Type="http://schemas.openxmlformats.org/officeDocument/2006/relationships/slideLayout" Target="../slideLayouts/slideLayout43.xml"/></Relationships>
</file>

<file path=ppt/slides/_rels/slide409.xml.rels><?xml version="1.0" encoding="UTF-8" standalone="yes"?>
<Relationships xmlns="http://schemas.openxmlformats.org/package/2006/relationships"><Relationship Id="rId2" Type="http://schemas.openxmlformats.org/officeDocument/2006/relationships/image" Target="../media/image253.jp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hyperlink" Target="http://stattrek.com/Help/Glossary.aspx?Target=Homogeneous" TargetMode="External"/><Relationship Id="rId2" Type="http://schemas.openxmlformats.org/officeDocument/2006/relationships/hyperlink" Target="http://stattrek.com/Help/Glossary.aspx?Target=Strata" TargetMode="External"/><Relationship Id="rId1" Type="http://schemas.openxmlformats.org/officeDocument/2006/relationships/slideLayout" Target="../slideLayouts/slideLayout43.xml"/><Relationship Id="rId4" Type="http://schemas.openxmlformats.org/officeDocument/2006/relationships/hyperlink" Target="http://stattrek.com/Help/Glossary.aspx?Target=Heterogeneous" TargetMode="External"/></Relationships>
</file>

<file path=ppt/slides/_rels/slide410.xml.rels><?xml version="1.0" encoding="UTF-8" standalone="yes"?>
<Relationships xmlns="http://schemas.openxmlformats.org/package/2006/relationships"><Relationship Id="rId3" Type="http://schemas.openxmlformats.org/officeDocument/2006/relationships/hyperlink" Target="http://sourceforge.net/projects/touchgraph/" TargetMode="External"/><Relationship Id="rId2" Type="http://schemas.openxmlformats.org/officeDocument/2006/relationships/hyperlink" Target="http://www.touchgraph.com/" TargetMode="External"/><Relationship Id="rId1" Type="http://schemas.openxmlformats.org/officeDocument/2006/relationships/slideLayout" Target="../slideLayouts/slideLayout4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3.xml.rels><?xml version="1.0" encoding="UTF-8" standalone="yes"?>
<Relationships xmlns="http://schemas.openxmlformats.org/package/2006/relationships"><Relationship Id="rId2" Type="http://schemas.openxmlformats.org/officeDocument/2006/relationships/hyperlink" Target="http://prefuse.org/" TargetMode="External"/><Relationship Id="rId1" Type="http://schemas.openxmlformats.org/officeDocument/2006/relationships/slideLayout" Target="../slideLayouts/slideLayout43.xml"/></Relationships>
</file>

<file path=ppt/slides/_rels/slide414.xml.rels><?xml version="1.0" encoding="UTF-8" standalone="yes"?>
<Relationships xmlns="http://schemas.openxmlformats.org/package/2006/relationships"><Relationship Id="rId2" Type="http://schemas.openxmlformats.org/officeDocument/2006/relationships/hyperlink" Target="http://www.cytoscape.org/" TargetMode="External"/><Relationship Id="rId1" Type="http://schemas.openxmlformats.org/officeDocument/2006/relationships/slideLayout" Target="../slideLayouts/slideLayout43.xml"/></Relationships>
</file>

<file path=ppt/slides/_rels/slide415.xml.rels><?xml version="1.0" encoding="UTF-8" standalone="yes"?>
<Relationships xmlns="http://schemas.openxmlformats.org/package/2006/relationships"><Relationship Id="rId2" Type="http://schemas.openxmlformats.org/officeDocument/2006/relationships/hyperlink" Target="http://d3js.org/" TargetMode="External"/><Relationship Id="rId1" Type="http://schemas.openxmlformats.org/officeDocument/2006/relationships/slideLayout" Target="../slideLayouts/slideLayout43.xml"/></Relationships>
</file>

<file path=ppt/slides/_rels/slide416.xml.rels><?xml version="1.0" encoding="UTF-8" standalone="yes"?>
<Relationships xmlns="http://schemas.openxmlformats.org/package/2006/relationships"><Relationship Id="rId2" Type="http://schemas.openxmlformats.org/officeDocument/2006/relationships/hyperlink" Target="http://snap.stanford.edu/" TargetMode="External"/><Relationship Id="rId1" Type="http://schemas.openxmlformats.org/officeDocument/2006/relationships/slideLayout" Target="../slideLayouts/slideLayout43.xml"/></Relationships>
</file>

<file path=ppt/slides/_rels/slide417.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43.xml"/></Relationships>
</file>

<file path=ppt/slides/_rels/slide418.xml.rels><?xml version="1.0" encoding="UTF-8" standalone="yes"?>
<Relationships xmlns="http://schemas.openxmlformats.org/package/2006/relationships"><Relationship Id="rId8" Type="http://schemas.openxmlformats.org/officeDocument/2006/relationships/hyperlink" Target="http://visual.ly/" TargetMode="External"/><Relationship Id="rId13" Type="http://schemas.openxmlformats.org/officeDocument/2006/relationships/hyperlink" Target="http://www.fusioncharts.com/" TargetMode="External"/><Relationship Id="rId18" Type="http://schemas.openxmlformats.org/officeDocument/2006/relationships/hyperlink" Target="https://github.com/n3-charts" TargetMode="External"/><Relationship Id="rId3" Type="http://schemas.openxmlformats.org/officeDocument/2006/relationships/hyperlink" Target="https://infogr.am/" TargetMode="External"/><Relationship Id="rId21" Type="http://schemas.openxmlformats.org/officeDocument/2006/relationships/hyperlink" Target="http://processingjs.org/" TargetMode="External"/><Relationship Id="rId7" Type="http://schemas.openxmlformats.org/officeDocument/2006/relationships/hyperlink" Target="http://raw.densitydesign.org/" TargetMode="External"/><Relationship Id="rId12" Type="http://schemas.openxmlformats.org/officeDocument/2006/relationships/hyperlink" Target="https://developers.google.com/chart/" TargetMode="External"/><Relationship Id="rId17" Type="http://schemas.openxmlformats.org/officeDocument/2006/relationships/hyperlink" Target="https://gionkunz.github.io/chartist-js/" TargetMode="External"/><Relationship Id="rId2" Type="http://schemas.openxmlformats.org/officeDocument/2006/relationships/hyperlink" Target="http://www.tableau.com/" TargetMode="External"/><Relationship Id="rId16" Type="http://schemas.openxmlformats.org/officeDocument/2006/relationships/hyperlink" Target="http://leafletjs.com/" TargetMode="External"/><Relationship Id="rId20" Type="http://schemas.openxmlformats.org/officeDocument/2006/relationships/hyperlink" Target="http://polymaps.org/" TargetMode="External"/><Relationship Id="rId1" Type="http://schemas.openxmlformats.org/officeDocument/2006/relationships/slideLayout" Target="../slideLayouts/slideLayout43.xml"/><Relationship Id="rId6" Type="http://schemas.openxmlformats.org/officeDocument/2006/relationships/hyperlink" Target="https://plot.ly/" TargetMode="External"/><Relationship Id="rId11" Type="http://schemas.openxmlformats.org/officeDocument/2006/relationships/hyperlink" Target="http://nvd3.org/" TargetMode="External"/><Relationship Id="rId5" Type="http://schemas.openxmlformats.org/officeDocument/2006/relationships/hyperlink" Target="https://datawrapper.de/" TargetMode="External"/><Relationship Id="rId15" Type="http://schemas.openxmlformats.org/officeDocument/2006/relationships/hyperlink" Target="http://www.chartjs.org/" TargetMode="External"/><Relationship Id="rId10" Type="http://schemas.openxmlformats.org/officeDocument/2006/relationships/hyperlink" Target="http://addepar.github.io/ember-charts/" TargetMode="External"/><Relationship Id="rId19" Type="http://schemas.openxmlformats.org/officeDocument/2006/relationships/hyperlink" Target="http://sigmajs.org/" TargetMode="External"/><Relationship Id="rId4" Type="http://schemas.openxmlformats.org/officeDocument/2006/relationships/hyperlink" Target="http://www.chartblocks.com/en/" TargetMode="External"/><Relationship Id="rId9" Type="http://schemas.openxmlformats.org/officeDocument/2006/relationships/hyperlink" Target="http://d3js.org/" TargetMode="External"/><Relationship Id="rId14" Type="http://schemas.openxmlformats.org/officeDocument/2006/relationships/hyperlink" Target="https://www.highcharts.com/" TargetMode="External"/></Relationships>
</file>

<file path=ppt/slides/_rels/slide419.xml.rels><?xml version="1.0" encoding="UTF-8" standalone="yes"?>
<Relationships xmlns="http://schemas.openxmlformats.org/package/2006/relationships"><Relationship Id="rId3" Type="http://schemas.openxmlformats.org/officeDocument/2006/relationships/hyperlink" Target="https://www.datacamp.com/courses/introduction-to-data-visualization-with-python" TargetMode="External"/><Relationship Id="rId2" Type="http://schemas.openxmlformats.org/officeDocument/2006/relationships/hyperlink" Target="https://www.kaggle.com/benhamner/python-data-visualizations" TargetMode="Externa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0.xml.rels><?xml version="1.0" encoding="UTF-8" standalone="yes"?>
<Relationships xmlns="http://schemas.openxmlformats.org/package/2006/relationships"><Relationship Id="rId3" Type="http://schemas.openxmlformats.org/officeDocument/2006/relationships/hyperlink" Target="https://bigdata-madesimple.com/review-of-20-best-big-data-visualization-tools/" TargetMode="External"/><Relationship Id="rId2" Type="http://schemas.openxmlformats.org/officeDocument/2006/relationships/hyperlink" Target="https://www2.microstrategy.com/producthelp/10.11/Workstation/WebUser/WebHelp/Lang_1033/Content/Introduction_to_Box_Plot_Visualizations.htm" TargetMode="External"/><Relationship Id="rId1" Type="http://schemas.openxmlformats.org/officeDocument/2006/relationships/slideLayout" Target="../slideLayouts/slideLayout43.xml"/><Relationship Id="rId6" Type="http://schemas.openxmlformats.org/officeDocument/2006/relationships/hyperlink" Target="https://www.analyticsindiamag.com/top-5-best-data-visualisation-libraries-in-python/" TargetMode="External"/><Relationship Id="rId5" Type="http://schemas.openxmlformats.org/officeDocument/2006/relationships/hyperlink" Target="https://towardsdatascience.com/the-next-level-of-data-visualization-in-python-dd6e99039d5e" TargetMode="External"/><Relationship Id="rId4" Type="http://schemas.openxmlformats.org/officeDocument/2006/relationships/hyperlink" Target="https://mode.com/blog/python-data-visualization-libraries" TargetMode="Externa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3.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4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43.xml"/><Relationship Id="rId4" Type="http://schemas.openxmlformats.org/officeDocument/2006/relationships/image" Target="../media/image258.png"/></Relationships>
</file>

<file path=ppt/slides/_rels/slide42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3.xml"/></Relationships>
</file>

<file path=ppt/slides/_rels/slide42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3.xml"/></Relationships>
</file>

<file path=ppt/slides/_rels/slide42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3.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43.xml"/></Relationships>
</file>

<file path=ppt/slides/_rels/slide43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43.xml"/></Relationships>
</file>

<file path=ppt/slides/_rels/slide43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3.xml"/></Relationships>
</file>

<file path=ppt/slides/_rels/slide43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3.xml"/></Relationships>
</file>

<file path=ppt/slides/_rels/slide43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43.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43.xml"/></Relationships>
</file>

<file path=ppt/slides/_rels/slide44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43.xml"/></Relationships>
</file>

<file path=ppt/slides/_rels/slide44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43.xml"/></Relationships>
</file>

<file path=ppt/slides/_rels/slide44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43.xml"/></Relationships>
</file>

<file path=ppt/slides/_rels/slide444.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8.xml"/><Relationship Id="rId1" Type="http://schemas.openxmlformats.org/officeDocument/2006/relationships/slideLayout" Target="../slideLayouts/slideLayout34.xml"/><Relationship Id="rId6"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image" Target="../media/image280.png"/><Relationship Id="rId4" Type="http://schemas.openxmlformats.org/officeDocument/2006/relationships/diagramLayout" Target="../diagrams/layout10.xml"/><Relationship Id="rId9" Type="http://schemas.openxmlformats.org/officeDocument/2006/relationships/image" Target="../media/image279.png"/></Relationships>
</file>

<file path=ppt/slides/_rels/slide44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34.xml"/><Relationship Id="rId5" Type="http://schemas.openxmlformats.org/officeDocument/2006/relationships/image" Target="../media/image284.png"/><Relationship Id="rId4" Type="http://schemas.openxmlformats.org/officeDocument/2006/relationships/image" Target="../media/image283.png"/></Relationships>
</file>

<file path=ppt/slides/_rels/slide44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34.xml"/><Relationship Id="rId4" Type="http://schemas.openxmlformats.org/officeDocument/2006/relationships/image" Target="../media/image287.png"/></Relationships>
</file>

<file path=ppt/slides/_rels/slide44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34.xml"/></Relationships>
</file>

<file path=ppt/slides/_rels/slide448.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43.xml"/></Relationships>
</file>

<file path=ppt/slides/_rels/slide44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hyperlink" Target="https://www.statisticshowto.datasciencecentral.com/tables/z-table/" TargetMode="External"/><Relationship Id="rId2" Type="http://schemas.openxmlformats.org/officeDocument/2006/relationships/hyperlink" Target="https://www.statisticshowto.datasciencecentral.com/probability-and-statistics/find-sample-size/" TargetMode="External"/><Relationship Id="rId1" Type="http://schemas.openxmlformats.org/officeDocument/2006/relationships/slideLayout" Target="../slideLayouts/slideLayout43.xml"/></Relationships>
</file>

<file path=ppt/slides/_rels/slide45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hyperlink" Target="https://support.google.com/adwords/answer/6100636?co=ADWORDS.IsAWNCustomer%3Dfalse&amp;hl=en" TargetMode="External"/><Relationship Id="rId1" Type="http://schemas.openxmlformats.org/officeDocument/2006/relationships/slideLayout" Target="../slideLayouts/slideLayout43.xml"/></Relationships>
</file>

<file path=ppt/slides/_rels/slide4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4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5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43.xml"/></Relationships>
</file>

<file path=ppt/slides/_rels/slide45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43.xml"/></Relationships>
</file>

<file path=ppt/slides/_rels/slide455.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43.xml"/></Relationships>
</file>

<file path=ppt/slides/_rels/slide45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43.xml"/><Relationship Id="rId5" Type="http://schemas.openxmlformats.org/officeDocument/2006/relationships/image" Target="../media/image301.png"/><Relationship Id="rId4" Type="http://schemas.openxmlformats.org/officeDocument/2006/relationships/image" Target="../media/image300.png"/></Relationships>
</file>

<file path=ppt/slides/_rels/slide45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43.xml"/></Relationships>
</file>

<file path=ppt/slides/_rels/slide458.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43.xml"/></Relationships>
</file>

<file path=ppt/slides/_rels/slide459.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3.xml"/></Relationships>
</file>

<file path=ppt/slides/_rels/slide460.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43.xml"/></Relationships>
</file>

<file path=ppt/slides/_rels/slide461.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43.xml"/></Relationships>
</file>

<file path=ppt/slides/_rels/slide462.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43.xml"/></Relationships>
</file>

<file path=ppt/slides/_rels/slide463.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43.xml"/></Relationships>
</file>

<file path=ppt/slides/_rels/slide46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43.xml"/></Relationships>
</file>

<file path=ppt/slides/_rels/slide465.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3.xml"/></Relationships>
</file>

<file path=ppt/slides/_rels/slide466.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43.xml"/></Relationships>
</file>

<file path=ppt/slides/_rels/slide467.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43.xml"/></Relationships>
</file>

<file path=ppt/slides/_rels/slide468.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43.xml"/></Relationships>
</file>

<file path=ppt/slides/_rels/slide469.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0.xml.rels><?xml version="1.0" encoding="UTF-8" standalone="yes"?>
<Relationships xmlns="http://schemas.openxmlformats.org/package/2006/relationships"><Relationship Id="rId8" Type="http://schemas.openxmlformats.org/officeDocument/2006/relationships/hyperlink" Target="https://www.udemy.com/course/draft/874860/" TargetMode="External"/><Relationship Id="rId3" Type="http://schemas.openxmlformats.org/officeDocument/2006/relationships/hyperlink" Target="https://higherlogicdownload.s3.amazonaws.com/AMSTAT/62ac7e8c-c7ec-4e98-b58b-dd540bf9e0d9/UploadedImages/dvc2014/Veena%20MendirattaASA%20Storytelling%20with%20Data%20Visualization.pdf" TargetMode="External"/><Relationship Id="rId7" Type="http://schemas.openxmlformats.org/officeDocument/2006/relationships/hyperlink" Target="https://www.lynda.com/Excel-tutorials/Data-Visualization-Storytelling-Essentials/435230-2.html" TargetMode="External"/><Relationship Id="rId2" Type="http://schemas.openxmlformats.org/officeDocument/2006/relationships/hyperlink" Target="https://twooctobers.com/blog/8-data-storytelling-concepts-with-examples/" TargetMode="External"/><Relationship Id="rId1" Type="http://schemas.openxmlformats.org/officeDocument/2006/relationships/slideLayout" Target="../slideLayouts/slideLayout43.xml"/><Relationship Id="rId6" Type="http://schemas.openxmlformats.org/officeDocument/2006/relationships/hyperlink" Target="https://www.juiceanalytics.com/writing/the-ultimate-collection-of-data-storytelling-resources" TargetMode="External"/><Relationship Id="rId5" Type="http://schemas.openxmlformats.org/officeDocument/2006/relationships/hyperlink" Target="https://www.slideshare.net/miriamgilbert08/data-stories-workshop-34390209" TargetMode="External"/><Relationship Id="rId4" Type="http://schemas.openxmlformats.org/officeDocument/2006/relationships/hyperlink" Target="https://www.slideshare.net/AndrsFortinoPEPhD/the-art-of-business-storytelling-with-data" TargetMode="Externa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74.xml.rels><?xml version="1.0" encoding="UTF-8" standalone="yes"?>
<Relationships xmlns="http://schemas.openxmlformats.org/package/2006/relationships"><Relationship Id="rId3" Type="http://schemas.openxmlformats.org/officeDocument/2006/relationships/hyperlink" Target="http://sm.rutgers.edu/pubs/Grinberg-SMPatterns-ICWSM2013.pdf" TargetMode="External"/><Relationship Id="rId2" Type="http://schemas.openxmlformats.org/officeDocument/2006/relationships/hyperlink" Target="https://hbr.org/2013/04/the-hidden-biases-in-big-data" TargetMode="External"/><Relationship Id="rId1" Type="http://schemas.openxmlformats.org/officeDocument/2006/relationships/slideLayout" Target="../slideLayouts/slideLayout43.xml"/><Relationship Id="rId4" Type="http://schemas.openxmlformats.org/officeDocument/2006/relationships/hyperlink" Target="http://www.nature.com/news/when-google-got-flu-wrong-1.12413" TargetMode="External"/></Relationships>
</file>

<file path=ppt/slides/_rels/slide475.xml.rels><?xml version="1.0" encoding="UTF-8" standalone="yes"?>
<Relationships xmlns="http://schemas.openxmlformats.org/package/2006/relationships"><Relationship Id="rId2" Type="http://schemas.openxmlformats.org/officeDocument/2006/relationships/hyperlink" Target="https://www.oreilly.com/data/free/files/being-a-data-skeptic.pdf" TargetMode="External"/><Relationship Id="rId1" Type="http://schemas.openxmlformats.org/officeDocument/2006/relationships/slideLayout" Target="../slideLayouts/slideLayout4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1.xml.rels><?xml version="1.0" encoding="UTF-8" standalone="yes"?>
<Relationships xmlns="http://schemas.openxmlformats.org/package/2006/relationships"><Relationship Id="rId2" Type="http://schemas.openxmlformats.org/officeDocument/2006/relationships/hyperlink" Target="https://www.ebooks.com/en-us/book/209925972/ethics-and-data-science/mike-loukides/" TargetMode="External"/><Relationship Id="rId1" Type="http://schemas.openxmlformats.org/officeDocument/2006/relationships/slideLayout" Target="../slideLayouts/slideLayout43.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3.xml.rels><?xml version="1.0" encoding="UTF-8" standalone="yes"?>
<Relationships xmlns="http://schemas.openxmlformats.org/package/2006/relationships"><Relationship Id="rId2" Type="http://schemas.openxmlformats.org/officeDocument/2006/relationships/hyperlink" Target="https://towardsdatascience.com/ethics-in-web-scraping-b96b18136f01" TargetMode="External"/><Relationship Id="rId1" Type="http://schemas.openxmlformats.org/officeDocument/2006/relationships/slideLayout" Target="../slideLayouts/slideLayout4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5.xml.rels><?xml version="1.0" encoding="UTF-8" standalone="yes"?>
<Relationships xmlns="http://schemas.openxmlformats.org/package/2006/relationships"><Relationship Id="rId2" Type="http://schemas.openxmlformats.org/officeDocument/2006/relationships/hyperlink" Target="https://nbviewer.jupyter.org/github/IBM/AIF360/blob/master/examples/tutorial_credit_scoring.ipynb" TargetMode="External"/><Relationship Id="rId1" Type="http://schemas.openxmlformats.org/officeDocument/2006/relationships/slideLayout" Target="../slideLayouts/slideLayout4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7.xml.rels><?xml version="1.0" encoding="UTF-8" standalone="yes"?>
<Relationships xmlns="http://schemas.openxmlformats.org/package/2006/relationships"><Relationship Id="rId3" Type="http://schemas.openxmlformats.org/officeDocument/2006/relationships/hyperlink" Target="https://meps.ahrq.gov/mepsweb/" TargetMode="External"/><Relationship Id="rId2" Type="http://schemas.openxmlformats.org/officeDocument/2006/relationships/hyperlink" Target="https://nbviewer.jupyter.org/github/IBM/AIF360/blob/master/examples/tutorial_medical_expenditure.ipynb" TargetMode="External"/><Relationship Id="rId1" Type="http://schemas.openxmlformats.org/officeDocument/2006/relationships/slideLayout" Target="../slideLayouts/slideLayout43.xml"/><Relationship Id="rId4" Type="http://schemas.openxmlformats.org/officeDocument/2006/relationships/hyperlink" Target="https://nbviewer.jupyter.org/github/IBM/AIF360/blob/master/examples/tutorial_medical_expenditure.ipynb#2.-Data-used" TargetMode="Externa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3.xml"/></Relationships>
</file>

<file path=ppt/slides/_rels/slide489.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71.xml"/><Relationship Id="rId1" Type="http://schemas.openxmlformats.org/officeDocument/2006/relationships/slideLayout" Target="../slideLayouts/slideLayout43.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90.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43.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93.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43.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95.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43.xml"/></Relationships>
</file>

<file path=ppt/slides/_rels/slide496.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4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9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2.xml"/><Relationship Id="rId1" Type="http://schemas.openxmlformats.org/officeDocument/2006/relationships/slideLayout" Target="../slideLayouts/slideLayout4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43.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73.xml"/><Relationship Id="rId1" Type="http://schemas.openxmlformats.org/officeDocument/2006/relationships/slideLayout" Target="../slideLayouts/slideLayout43.xml"/></Relationships>
</file>

<file path=ppt/slides/_rels/slide518.xml.rels><?xml version="1.0" encoding="UTF-8" standalone="yes"?>
<Relationships xmlns="http://schemas.openxmlformats.org/package/2006/relationships"><Relationship Id="rId3" Type="http://schemas.openxmlformats.org/officeDocument/2006/relationships/hyperlink" Target="https://en.wikipedia.org/wiki/Expected_value" TargetMode="External"/><Relationship Id="rId2" Type="http://schemas.openxmlformats.org/officeDocument/2006/relationships/hyperlink" Target="https://en.wikipedia.org/wiki/Statistics" TargetMode="External"/><Relationship Id="rId1" Type="http://schemas.openxmlformats.org/officeDocument/2006/relationships/slideLayout" Target="../slideLayouts/slideLayout43.xml"/><Relationship Id="rId6" Type="http://schemas.openxmlformats.org/officeDocument/2006/relationships/image" Target="../media/image323.png"/><Relationship Id="rId5" Type="http://schemas.openxmlformats.org/officeDocument/2006/relationships/hyperlink" Target="https://en.wikipedia.org/wiki/Estimation_theory" TargetMode="External"/><Relationship Id="rId4" Type="http://schemas.openxmlformats.org/officeDocument/2006/relationships/hyperlink" Target="https://en.wikipedia.org/wiki/Parameter#Statistics_and_econometrics" TargetMode="Externa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22.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23.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2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2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35.xml"/><Relationship Id="rId6" Type="http://schemas.openxmlformats.org/officeDocument/2006/relationships/image" Target="../media/image327.png"/><Relationship Id="rId5" Type="http://schemas.openxmlformats.org/officeDocument/2006/relationships/hyperlink" Target="https://www.youtube.com/watch?v=hDgXIUM3Rmw" TargetMode="External"/><Relationship Id="rId4" Type="http://schemas.openxmlformats.org/officeDocument/2006/relationships/image" Target="../media/image326.png"/></Relationships>
</file>

<file path=ppt/slides/_rels/slide526.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27.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28.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2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32.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33.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3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35.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35.xml"/></Relationships>
</file>

<file path=ppt/slides/_rels/slide536.xml.rels><?xml version="1.0" encoding="UTF-8" standalone="yes"?>
<Relationships xmlns="http://schemas.openxmlformats.org/package/2006/relationships"><Relationship Id="rId8" Type="http://schemas.openxmlformats.org/officeDocument/2006/relationships/hyperlink" Target="https://www.researchgate.net/publication/324907302_Legality_and_Ethics_of_Web_Scraping" TargetMode="External"/><Relationship Id="rId13" Type="http://schemas.openxmlformats.org/officeDocument/2006/relationships/hyperlink" Target="https://www.dezyre.com/article/100-data-science-interview-questions-and-answers-general-for-2018/184" TargetMode="External"/><Relationship Id="rId3" Type="http://schemas.openxmlformats.org/officeDocument/2006/relationships/hyperlink" Target="https://wiki.diglib.org/images/1/1a/ERN-Data-Ethics.pptx" TargetMode="External"/><Relationship Id="rId7" Type="http://schemas.openxmlformats.org/officeDocument/2006/relationships/hyperlink" Target="https://towardsdatascience.com/ethics-in-web-scraping-b96b18136f01" TargetMode="External"/><Relationship Id="rId12" Type="http://schemas.openxmlformats.org/officeDocument/2006/relationships/hyperlink" Target="https://towardsdatascience.com/notes-and-technical-questions-from-interviewing-as-a-data-scientist-in-2018-20e7e3ee4ab3" TargetMode="External"/><Relationship Id="rId2" Type="http://schemas.openxmlformats.org/officeDocument/2006/relationships/hyperlink" Target="https://www.slideshare.net/HJvanVeen/ethics-in-data-science-and-machine-learning" TargetMode="External"/><Relationship Id="rId1" Type="http://schemas.openxmlformats.org/officeDocument/2006/relationships/slideLayout" Target="../slideLayouts/slideLayout43.xml"/><Relationship Id="rId6" Type="http://schemas.openxmlformats.org/officeDocument/2006/relationships/hyperlink" Target="https://www.nuffieldfoundation.org/sites/default/files/files/Ethical-and-Societal-Implications-of-Data-and-AI-report-Nuffield-Foundat.pdf" TargetMode="External"/><Relationship Id="rId11" Type="http://schemas.openxmlformats.org/officeDocument/2006/relationships/hyperlink" Target="https://aiethics.princeton.edu/case-studies/" TargetMode="External"/><Relationship Id="rId5" Type="http://schemas.openxmlformats.org/officeDocument/2006/relationships/hyperlink" Target="https://towardsdatascience.com/the-ethics-of-data-science-e3b1828affa2" TargetMode="External"/><Relationship Id="rId10" Type="http://schemas.openxmlformats.org/officeDocument/2006/relationships/hyperlink" Target="https://www.oreilly.com/ideas/case-studies-in-data-ethics" TargetMode="External"/><Relationship Id="rId4" Type="http://schemas.openxmlformats.org/officeDocument/2006/relationships/hyperlink" Target="https://www.lynda.com/Big-Data-tutorials/Ethical-issues/420305/505117-4.html" TargetMode="External"/><Relationship Id="rId9" Type="http://schemas.openxmlformats.org/officeDocument/2006/relationships/hyperlink" Target="https://datasociety.net/blog/2016/04/13/data-ethics-case-studies/" TargetMode="External"/></Relationships>
</file>

<file path=ppt/slides/_rels/slide537.xml.rels><?xml version="1.0" encoding="UTF-8" standalone="yes"?>
<Relationships xmlns="http://schemas.openxmlformats.org/package/2006/relationships"><Relationship Id="rId3" Type="http://schemas.openxmlformats.org/officeDocument/2006/relationships/hyperlink" Target="https://www.investopedia.com/terms/p/p-value.asp" TargetMode="External"/><Relationship Id="rId2" Type="http://schemas.openxmlformats.org/officeDocument/2006/relationships/hyperlink" Target="https://www.investopedia.com/terms/n/null_hypothesis.asp" TargetMode="External"/><Relationship Id="rId1" Type="http://schemas.openxmlformats.org/officeDocument/2006/relationships/slideLayout" Target="../slideLayouts/slideLayout43.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1.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43.xml"/></Relationships>
</file>

<file path=ppt/slides/_rels/slide542.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43.xml"/></Relationships>
</file>

<file path=ppt/slides/_rels/slide543.xml.rels><?xml version="1.0" encoding="UTF-8" standalone="yes"?>
<Relationships xmlns="http://schemas.openxmlformats.org/package/2006/relationships"><Relationship Id="rId2" Type="http://schemas.openxmlformats.org/officeDocument/2006/relationships/hyperlink" Target="https://www1.nyc.gov/site/911reporting/reports/end-to-end-repsonse-time.page" TargetMode="External"/><Relationship Id="rId1" Type="http://schemas.openxmlformats.org/officeDocument/2006/relationships/slideLayout" Target="../slideLayouts/slideLayout4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45.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4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47.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hyperlink" Target="https://www.youtube.com/watch?v=xbzJp78kOiI" TargetMode="External"/><Relationship Id="rId1" Type="http://schemas.openxmlformats.org/officeDocument/2006/relationships/slideLayout" Target="../slideLayouts/slideLayout43.xml"/></Relationships>
</file>

<file path=ppt/slides/_rels/slide54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43.xml"/></Relationships>
</file>

<file path=ppt/slides/_rels/slide54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50.xml.rels><?xml version="1.0" encoding="UTF-8" standalone="yes"?>
<Relationships xmlns="http://schemas.openxmlformats.org/package/2006/relationships"><Relationship Id="rId3" Type="http://schemas.openxmlformats.org/officeDocument/2006/relationships/hyperlink" Target="https://www.youtube.com/watch?v=IAFxMLmR-so" TargetMode="External"/><Relationship Id="rId2" Type="http://schemas.openxmlformats.org/officeDocument/2006/relationships/image" Target="../media/image343.gif"/><Relationship Id="rId1" Type="http://schemas.openxmlformats.org/officeDocument/2006/relationships/slideLayout" Target="../slideLayouts/slideLayout43.xml"/></Relationships>
</file>

<file path=ppt/slides/_rels/slide551.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43.xml"/></Relationships>
</file>

<file path=ppt/slides/_rels/slide552.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43.xml"/></Relationships>
</file>

<file path=ppt/slides/_rels/slide55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43.xml"/></Relationships>
</file>

<file path=ppt/slides/_rels/slide554.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43.xml"/></Relationships>
</file>

<file path=ppt/slides/_rels/slide55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75.xml"/><Relationship Id="rId1" Type="http://schemas.openxmlformats.org/officeDocument/2006/relationships/slideLayout" Target="../slideLayouts/slideLayout4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7.xml.rels><?xml version="1.0" encoding="UTF-8" standalone="yes"?>
<Relationships xmlns="http://schemas.openxmlformats.org/package/2006/relationships"><Relationship Id="rId3" Type="http://schemas.openxmlformats.org/officeDocument/2006/relationships/hyperlink" Target="https://www.influxdata.com/time-series-database/" TargetMode="External"/><Relationship Id="rId2" Type="http://schemas.openxmlformats.org/officeDocument/2006/relationships/hyperlink" Target="https://www.information-age.com/tconnected-car-data-explosion-123473363/" TargetMode="External"/><Relationship Id="rId1" Type="http://schemas.openxmlformats.org/officeDocument/2006/relationships/slideLayout" Target="../slideLayouts/slideLayout43.xml"/><Relationship Id="rId4" Type="http://schemas.openxmlformats.org/officeDocument/2006/relationships/hyperlink" Target="https://www.datastax.com/dev/blog/advanced-time-series-data-modelling" TargetMode="Externa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5.xml"/><Relationship Id="rId4" Type="http://schemas.openxmlformats.org/officeDocument/2006/relationships/image" Target="../media/image32.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1.xml.rels><?xml version="1.0" encoding="UTF-8" standalone="yes"?>
<Relationships xmlns="http://schemas.openxmlformats.org/package/2006/relationships"><Relationship Id="rId2" Type="http://schemas.openxmlformats.org/officeDocument/2006/relationships/hyperlink" Target="https://www.youtube.com/watch?v=wCQa6phqhSw" TargetMode="External"/><Relationship Id="rId1" Type="http://schemas.openxmlformats.org/officeDocument/2006/relationships/slideLayout" Target="../slideLayouts/slideLayout43.xml"/></Relationships>
</file>

<file path=ppt/slides/_rels/slide562.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35.xml"/></Relationships>
</file>

<file path=ppt/slides/_rels/slide56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35.xml"/></Relationships>
</file>

<file path=ppt/slides/_rels/slide564.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35.xml"/></Relationships>
</file>

<file path=ppt/slides/_rels/slide56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76.xml"/><Relationship Id="rId1" Type="http://schemas.openxmlformats.org/officeDocument/2006/relationships/slideLayout" Target="../slideLayouts/slideLayout35.xml"/><Relationship Id="rId4" Type="http://schemas.openxmlformats.org/officeDocument/2006/relationships/image" Target="../media/image354.png"/></Relationships>
</file>

<file path=ppt/slides/_rels/slide566.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35.xml"/></Relationships>
</file>

<file path=ppt/slides/_rels/slide567.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35.xml"/></Relationships>
</file>

<file path=ppt/slides/_rels/slide568.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35.xml"/></Relationships>
</file>

<file path=ppt/slides/_rels/slide569.xml.rels><?xml version="1.0" encoding="UTF-8" standalone="yes"?>
<Relationships xmlns="http://schemas.openxmlformats.org/package/2006/relationships"><Relationship Id="rId3" Type="http://schemas.openxmlformats.org/officeDocument/2006/relationships/hyperlink" Target="https://www.youtube.com/watch?v=R-oWTWdS1Jg" TargetMode="External"/><Relationship Id="rId2" Type="http://schemas.openxmlformats.org/officeDocument/2006/relationships/notesSlide" Target="../notesSlides/notesSlide77.xml"/><Relationship Id="rId1" Type="http://schemas.openxmlformats.org/officeDocument/2006/relationships/slideLayout" Target="../slideLayouts/slideLayout35.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hyperlink" Target="https://www.youtube.com/watch?v=5Q5p6eVM7z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70.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35.xml"/></Relationships>
</file>

<file path=ppt/slides/_rels/slide571.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3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73.xml.rels><?xml version="1.0" encoding="UTF-8" standalone="yes"?>
<Relationships xmlns="http://schemas.openxmlformats.org/package/2006/relationships"><Relationship Id="rId2" Type="http://schemas.openxmlformats.org/officeDocument/2006/relationships/image" Target="../media/image343.gif"/><Relationship Id="rId1" Type="http://schemas.openxmlformats.org/officeDocument/2006/relationships/slideLayout" Target="../slideLayouts/slideLayout43.xml"/></Relationships>
</file>

<file path=ppt/slides/_rels/slide574.xml.rels><?xml version="1.0" encoding="UTF-8" standalone="yes"?>
<Relationships xmlns="http://schemas.openxmlformats.org/package/2006/relationships"><Relationship Id="rId3" Type="http://schemas.openxmlformats.org/officeDocument/2006/relationships/hyperlink" Target="https://www.youtube.com/watch?v=R-oWTWdS1Jg" TargetMode="External"/><Relationship Id="rId2" Type="http://schemas.openxmlformats.org/officeDocument/2006/relationships/hyperlink" Target="http://www.statsoft.com/textbook/elementary-concepts-in-statistics/" TargetMode="External"/><Relationship Id="rId1" Type="http://schemas.openxmlformats.org/officeDocument/2006/relationships/slideLayout" Target="../slideLayouts/slideLayout43.xml"/><Relationship Id="rId4" Type="http://schemas.openxmlformats.org/officeDocument/2006/relationships/hyperlink" Target="https://www.youtube.com/watch?v=5Q5p6eVM7zM" TargetMode="External"/></Relationships>
</file>

<file path=ppt/slides/_rels/slide575.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4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78.xml.rels><?xml version="1.0" encoding="UTF-8" standalone="yes"?>
<Relationships xmlns="http://schemas.openxmlformats.org/package/2006/relationships"><Relationship Id="rId2" Type="http://schemas.openxmlformats.org/officeDocument/2006/relationships/image" Target="../media/image364.emf"/><Relationship Id="rId1" Type="http://schemas.openxmlformats.org/officeDocument/2006/relationships/slideLayout" Target="../slideLayouts/slideLayout43.xml"/></Relationships>
</file>

<file path=ppt/slides/_rels/slide579.xml.rels><?xml version="1.0" encoding="UTF-8" standalone="yes"?>
<Relationships xmlns="http://schemas.openxmlformats.org/package/2006/relationships"><Relationship Id="rId3" Type="http://schemas.openxmlformats.org/officeDocument/2006/relationships/hyperlink" Target="https://towardsdatascience.com/dont-make-this-mistake-when-clustering-time-series-data-d9403f39bbb2" TargetMode="External"/><Relationship Id="rId2" Type="http://schemas.openxmlformats.org/officeDocument/2006/relationships/notesSlide" Target="../notesSlides/notesSlide78.xml"/><Relationship Id="rId1" Type="http://schemas.openxmlformats.org/officeDocument/2006/relationships/slideLayout" Target="../slideLayouts/slideLayout43.xml"/><Relationship Id="rId4" Type="http://schemas.openxmlformats.org/officeDocument/2006/relationships/image" Target="../media/image3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80.xml.rels><?xml version="1.0" encoding="UTF-8" standalone="yes"?>
<Relationships xmlns="http://schemas.openxmlformats.org/package/2006/relationships"><Relationship Id="rId3" Type="http://schemas.openxmlformats.org/officeDocument/2006/relationships/image" Target="../media/image366.emf"/><Relationship Id="rId2" Type="http://schemas.openxmlformats.org/officeDocument/2006/relationships/hyperlink" Target="https://www.math.vu.nl/~sbhulai/papers/thesis-roelofsen.pdf" TargetMode="External"/><Relationship Id="rId1" Type="http://schemas.openxmlformats.org/officeDocument/2006/relationships/slideLayout" Target="../slideLayouts/slideLayout43.xml"/></Relationships>
</file>

<file path=ppt/slides/_rels/slide581.xml.rels><?xml version="1.0" encoding="UTF-8" standalone="yes"?>
<Relationships xmlns="http://schemas.openxmlformats.org/package/2006/relationships"><Relationship Id="rId2" Type="http://schemas.openxmlformats.org/officeDocument/2006/relationships/hyperlink" Target="http://www.statsoft.com/Textbook/Time-Series-Analysis" TargetMode="External"/><Relationship Id="rId1" Type="http://schemas.openxmlformats.org/officeDocument/2006/relationships/slideLayout" Target="../slideLayouts/slideLayout43.xml"/></Relationships>
</file>

<file path=ppt/slides/_rels/slide582.xml.rels><?xml version="1.0" encoding="UTF-8" standalone="yes"?>
<Relationships xmlns="http://schemas.openxmlformats.org/package/2006/relationships"><Relationship Id="rId2" Type="http://schemas.openxmlformats.org/officeDocument/2006/relationships/image" Target="../media/image367.emf"/><Relationship Id="rId1" Type="http://schemas.openxmlformats.org/officeDocument/2006/relationships/slideLayout" Target="../slideLayouts/slideLayout43.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5.xml.rels><?xml version="1.0" encoding="UTF-8" standalone="yes"?>
<Relationships xmlns="http://schemas.openxmlformats.org/package/2006/relationships"><Relationship Id="rId3" Type="http://schemas.openxmlformats.org/officeDocument/2006/relationships/hyperlink" Target="https://www.youtube.com/watch?v=pFkCIg7pPjM" TargetMode="External"/><Relationship Id="rId2" Type="http://schemas.openxmlformats.org/officeDocument/2006/relationships/hyperlink" Target="https://www.youtube.com/watch?v=Aw77aMLj9uM" TargetMode="External"/><Relationship Id="rId1" Type="http://schemas.openxmlformats.org/officeDocument/2006/relationships/slideLayout" Target="../slideLayouts/slideLayout30.xml"/><Relationship Id="rId4" Type="http://schemas.openxmlformats.org/officeDocument/2006/relationships/hyperlink" Target="https://www.youtube.com/watch?v=6isJCv6pGY8" TargetMode="External"/></Relationships>
</file>

<file path=ppt/slides/_rels/slide586.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35.xml"/></Relationships>
</file>

<file path=ppt/slides/_rels/slide587.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35.xml"/></Relationships>
</file>

<file path=ppt/slides/_rels/slide588.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35.xml"/></Relationships>
</file>

<file path=ppt/slides/_rels/slide589.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90.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35.xml"/></Relationships>
</file>

<file path=ppt/slides/_rels/slide591.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35.xml"/></Relationships>
</file>

<file path=ppt/slides/_rels/slide592.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35.xml"/></Relationships>
</file>

<file path=ppt/slides/_rels/slide593.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35.xml"/></Relationships>
</file>

<file path=ppt/slides/_rels/slide594.xml.rels><?xml version="1.0" encoding="UTF-8" standalone="yes"?>
<Relationships xmlns="http://schemas.openxmlformats.org/package/2006/relationships"><Relationship Id="rId2" Type="http://schemas.openxmlformats.org/officeDocument/2006/relationships/hyperlink" Target="https://machinelearningmastery.com/time-series-forecasting-methods-in-python-cheat-sheet/" TargetMode="External"/><Relationship Id="rId1" Type="http://schemas.openxmlformats.org/officeDocument/2006/relationships/slideLayout" Target="../slideLayouts/slideLayout43.xml"/></Relationships>
</file>

<file path=ppt/slides/_rels/slide59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80.xml"/><Relationship Id="rId1" Type="http://schemas.openxmlformats.org/officeDocument/2006/relationships/slideLayout" Target="../slideLayouts/slideLayout35.xml"/></Relationships>
</file>

<file path=ppt/slides/_rels/slide596.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35.xml"/></Relationships>
</file>

<file path=ppt/slides/_rels/slide597.xml.rels><?xml version="1.0" encoding="UTF-8" standalone="yes"?>
<Relationships xmlns="http://schemas.openxmlformats.org/package/2006/relationships"><Relationship Id="rId2" Type="http://schemas.openxmlformats.org/officeDocument/2006/relationships/hyperlink" Target="https://machinelearningmastery.com/sarima-for-time-series-forecasting-in-python/" TargetMode="External"/><Relationship Id="rId1" Type="http://schemas.openxmlformats.org/officeDocument/2006/relationships/slideLayout" Target="../slideLayouts/slideLayout43.xml"/></Relationships>
</file>

<file path=ppt/slides/_rels/slide598.xml.rels><?xml version="1.0" encoding="UTF-8" standalone="yes"?>
<Relationships xmlns="http://schemas.openxmlformats.org/package/2006/relationships"><Relationship Id="rId3" Type="http://schemas.openxmlformats.org/officeDocument/2006/relationships/hyperlink" Target="https://www.analyticsvidhya.com/blog/2018/02/time-series-forecasting-methods/" TargetMode="External"/><Relationship Id="rId2" Type="http://schemas.openxmlformats.org/officeDocument/2006/relationships/hyperlink" Target="https://www.datascience.com/blog/time-series-forecasting-machine-learning-differences" TargetMode="External"/><Relationship Id="rId1" Type="http://schemas.openxmlformats.org/officeDocument/2006/relationships/slideLayout" Target="../slideLayouts/slideLayout43.xml"/><Relationship Id="rId4" Type="http://schemas.openxmlformats.org/officeDocument/2006/relationships/hyperlink" Target="https://www.analyticsvidhya.com/blog/2016/02/time-series-forecasting-codes-python/" TargetMode="External"/></Relationships>
</file>

<file path=ppt/slides/_rels/slide599.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5.xml"/><Relationship Id="rId4" Type="http://schemas.openxmlformats.org/officeDocument/2006/relationships/image" Target="../media/image35.png"/></Relationships>
</file>

<file path=ppt/slides/_rels/slide600.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35.xml"/></Relationships>
</file>

<file path=ppt/slides/_rels/slide601.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81.xml"/><Relationship Id="rId1" Type="http://schemas.openxmlformats.org/officeDocument/2006/relationships/slideLayout" Target="../slideLayouts/slideLayout35.xml"/></Relationships>
</file>

<file path=ppt/slides/_rels/slide602.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35.xml"/></Relationships>
</file>

<file path=ppt/slides/_rels/slide603.xml.rels><?xml version="1.0" encoding="UTF-8" standalone="yes"?>
<Relationships xmlns="http://schemas.openxmlformats.org/package/2006/relationships"><Relationship Id="rId3" Type="http://schemas.openxmlformats.org/officeDocument/2006/relationships/hyperlink" Target="https://nwfsc-timeseries.github.io/atsa/Lectures/Week%206/lec_12_hmm.pdf" TargetMode="External"/><Relationship Id="rId2" Type="http://schemas.openxmlformats.org/officeDocument/2006/relationships/hyperlink" Target="https://towardsdatascience.com/hidden-markov-models-for-time-series-classification-basic-overview-a59b74e5e65b" TargetMode="External"/><Relationship Id="rId1" Type="http://schemas.openxmlformats.org/officeDocument/2006/relationships/slideLayout" Target="../slideLayouts/slideLayout43.xml"/><Relationship Id="rId4" Type="http://schemas.openxmlformats.org/officeDocument/2006/relationships/image" Target="../media/image382.png"/></Relationships>
</file>

<file path=ppt/slides/_rels/slide604.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43.xml"/></Relationships>
</file>

<file path=ppt/slides/_rels/slide605.xml.rels><?xml version="1.0" encoding="UTF-8" standalone="yes"?>
<Relationships xmlns="http://schemas.openxmlformats.org/package/2006/relationships"><Relationship Id="rId2" Type="http://schemas.openxmlformats.org/officeDocument/2006/relationships/hyperlink" Target="https://www.kaggle.com/mohitguptaomg/simple-forecast-with-ar-ma-arima/notebook" TargetMode="External"/><Relationship Id="rId1" Type="http://schemas.openxmlformats.org/officeDocument/2006/relationships/slideLayout" Target="../slideLayouts/slideLayout43.xml"/></Relationships>
</file>

<file path=ppt/slides/_rels/slide606.xml.rels><?xml version="1.0" encoding="UTF-8" standalone="yes"?>
<Relationships xmlns="http://schemas.openxmlformats.org/package/2006/relationships"><Relationship Id="rId3" Type="http://schemas.openxmlformats.org/officeDocument/2006/relationships/hyperlink" Target="https://academy.datastax.com/resources/getting-started-time-series-data-modeling" TargetMode="External"/><Relationship Id="rId7" Type="http://schemas.openxmlformats.org/officeDocument/2006/relationships/hyperlink" Target="http://www.statsoft.com/textbook/time-series-analysis#1general" TargetMode="External"/><Relationship Id="rId2" Type="http://schemas.openxmlformats.org/officeDocument/2006/relationships/hyperlink" Target="https://blog.timescale.com/what-the-heck-is-time-series-data-and-why-do-i-need-a-time-series-database-dcf3b1b18563/" TargetMode="External"/><Relationship Id="rId1" Type="http://schemas.openxmlformats.org/officeDocument/2006/relationships/slideLayout" Target="../slideLayouts/slideLayout43.xml"/><Relationship Id="rId6" Type="http://schemas.openxmlformats.org/officeDocument/2006/relationships/hyperlink" Target="https://machinelearningmastery.com/decompose-time-series-data-trend-seasonality/" TargetMode="External"/><Relationship Id="rId5" Type="http://schemas.openxmlformats.org/officeDocument/2006/relationships/hyperlink" Target="https://towardsdatascience.com/stationarity-in-time-series-analysis-90c94f27322" TargetMode="External"/><Relationship Id="rId4" Type="http://schemas.openxmlformats.org/officeDocument/2006/relationships/hyperlink" Target="http://www.statsoft.com/textbook/time-series-analysis"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statisticshowto.datasciencecentral.com/wp-content/uploads/2015/11/normalize-data.png" TargetMode="Externa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statisticshowto.datasciencecentral.com/wp-content/uploads/2016/11/alternate-z-score.png" TargetMode="Externa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hyperlink" Target="https://www.statisticshowto.datasciencecentral.com/wp-content/uploads/2013/11/t-score.jpg" TargetMode="External"/><Relationship Id="rId2" Type="http://schemas.openxmlformats.org/officeDocument/2006/relationships/hyperlink" Target="https://www.statisticshowto.datasciencecentral.com/probability-and-statistics/t-distribution/t-score-formula/" TargetMode="External"/><Relationship Id="rId1" Type="http://schemas.openxmlformats.org/officeDocument/2006/relationships/slideLayout" Target="../slideLayouts/slideLayout43.xml"/><Relationship Id="rId4" Type="http://schemas.openxmlformats.org/officeDocument/2006/relationships/image" Target="../media/image42.jpeg"/></Relationships>
</file>

<file path=ppt/slides/_rels/slide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vmlDrawing" Target="../drawings/vmlDrawing1.vml"/><Relationship Id="rId6" Type="http://schemas.openxmlformats.org/officeDocument/2006/relationships/image" Target="../media/image45.wmf"/><Relationship Id="rId5" Type="http://schemas.openxmlformats.org/officeDocument/2006/relationships/oleObject" Target="../embeddings/oleObject1.bin"/><Relationship Id="rId4" Type="http://schemas.openxmlformats.org/officeDocument/2006/relationships/hyperlink" Target="https://www.khanacademy.org/math/statistics-probability/inference-categorical-data-chi-square-tests/chi-square-goodness-of-fit-tests/v/pearson-s-chi-square-test-goodness-of-fit" TargetMode="Externa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vmlDrawing" Target="../drawings/vmlDrawing2.vml"/><Relationship Id="rId5" Type="http://schemas.openxmlformats.org/officeDocument/2006/relationships/image" Target="../media/image46.wmf"/><Relationship Id="rId4" Type="http://schemas.openxmlformats.org/officeDocument/2006/relationships/oleObject" Target="../embeddings/oleObject2.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9.xml"/><Relationship Id="rId7" Type="http://schemas.openxmlformats.org/officeDocument/2006/relationships/image" Target="../media/image48.wmf"/><Relationship Id="rId2" Type="http://schemas.openxmlformats.org/officeDocument/2006/relationships/slideLayout" Target="../slideLayouts/slideLayout3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7.wmf"/><Relationship Id="rId4" Type="http://schemas.openxmlformats.org/officeDocument/2006/relationships/oleObject" Target="../embeddings/oleObject3.bin"/><Relationship Id="rId9" Type="http://schemas.openxmlformats.org/officeDocument/2006/relationships/image" Target="../media/image49.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0.xml"/><Relationship Id="rId7" Type="http://schemas.openxmlformats.org/officeDocument/2006/relationships/image" Target="../media/image51.wmf"/><Relationship Id="rId2" Type="http://schemas.openxmlformats.org/officeDocument/2006/relationships/slideLayout" Target="../slideLayouts/slideLayout30.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50.wmf"/><Relationship Id="rId4" Type="http://schemas.openxmlformats.org/officeDocument/2006/relationships/oleObject" Target="../embeddings/oleObject6.bin"/><Relationship Id="rId9" Type="http://schemas.openxmlformats.org/officeDocument/2006/relationships/image" Target="../media/image52.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1.xml"/><Relationship Id="rId7" Type="http://schemas.openxmlformats.org/officeDocument/2006/relationships/image" Target="../media/image53.wmf"/><Relationship Id="rId2" Type="http://schemas.openxmlformats.org/officeDocument/2006/relationships/slideLayout" Target="../slideLayouts/slideLayout30.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4.wmf"/></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0.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5.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towardsdatascience.com/all-about-categorical-variable-encoding-305f3361fd02" TargetMode="External"/><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dirty="0"/>
              <a:t>Data wrangling and Feature Engineering </a:t>
            </a:r>
            <a:endParaRPr lang="en-US" dirty="0"/>
          </a:p>
        </p:txBody>
      </p:sp>
      <p:sp>
        <p:nvSpPr>
          <p:cNvPr id="7" name="Subtitle 6"/>
          <p:cNvSpPr>
            <a:spLocks noGrp="1"/>
          </p:cNvSpPr>
          <p:nvPr>
            <p:ph type="subTitle" idx="1"/>
          </p:nvPr>
        </p:nvSpPr>
        <p:spPr/>
        <p:txBody>
          <a:bodyPr/>
          <a:lstStyle/>
          <a:p>
            <a:r>
              <a:rPr lang="en-US" dirty="0"/>
              <a:t>Lecture -9</a:t>
            </a:r>
          </a:p>
          <a:p>
            <a:r>
              <a:rPr lang="en-US" dirty="0"/>
              <a:t>Sumita Narang</a:t>
            </a:r>
          </a:p>
        </p:txBody>
      </p:sp>
    </p:spTree>
    <p:extLst>
      <p:ext uri="{BB962C8B-B14F-4D97-AF65-F5344CB8AC3E}">
        <p14:creationId xmlns:p14="http://schemas.microsoft.com/office/powerpoint/2010/main" val="1970334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a:xfrm>
            <a:off x="533400" y="152400"/>
            <a:ext cx="7886700" cy="1325563"/>
          </a:xfrm>
        </p:spPr>
        <p:txBody>
          <a:bodyPr>
            <a:normAutofit/>
          </a:bodyPr>
          <a:lstStyle/>
          <a:p>
            <a:r>
              <a:rPr lang="en-US" altLang="en-US" sz="3600" b="1" dirty="0"/>
              <a:t>Duplicate Data</a:t>
            </a:r>
          </a:p>
        </p:txBody>
      </p:sp>
      <p:sp>
        <p:nvSpPr>
          <p:cNvPr id="833539" name="Rectangle 3"/>
          <p:cNvSpPr>
            <a:spLocks noGrp="1" noChangeArrowheads="1"/>
          </p:cNvSpPr>
          <p:nvPr>
            <p:ph idx="1"/>
          </p:nvPr>
        </p:nvSpPr>
        <p:spPr/>
        <p:txBody>
          <a:bodyPr>
            <a:normAutofit/>
          </a:bodyPr>
          <a:lstStyle/>
          <a:p>
            <a:r>
              <a:rPr lang="en-US" altLang="en-US" sz="2800" dirty="0"/>
              <a:t>Data set may include data objects that are duplicates, or almost duplicates of one another</a:t>
            </a:r>
          </a:p>
          <a:p>
            <a:pPr lvl="1"/>
            <a:r>
              <a:rPr lang="en-US" altLang="en-US" sz="2400" dirty="0"/>
              <a:t>Major issue when merging data from heterogonous sources</a:t>
            </a:r>
          </a:p>
          <a:p>
            <a:pPr lvl="1"/>
            <a:endParaRPr lang="en-US" altLang="en-US" sz="2400" dirty="0"/>
          </a:p>
          <a:p>
            <a:r>
              <a:rPr lang="en-US" altLang="en-US" sz="2800" dirty="0"/>
              <a:t>Examples:</a:t>
            </a:r>
          </a:p>
          <a:p>
            <a:pPr lvl="1"/>
            <a:r>
              <a:rPr lang="en-US" altLang="en-US" sz="2400" dirty="0"/>
              <a:t>Same person with multiple email addresses</a:t>
            </a:r>
          </a:p>
          <a:p>
            <a:pPr lvl="1"/>
            <a:endParaRPr lang="en-US" altLang="en-US" sz="2400" dirty="0"/>
          </a:p>
          <a:p>
            <a:r>
              <a:rPr lang="en-US" altLang="en-US" sz="2800" dirty="0"/>
              <a:t>Data cleaning</a:t>
            </a:r>
          </a:p>
          <a:p>
            <a:pPr lvl="1"/>
            <a:r>
              <a:rPr lang="en-US" altLang="en-US" sz="2400" dirty="0"/>
              <a:t>Process of dealing with duplicate data issues</a:t>
            </a:r>
          </a:p>
        </p:txBody>
      </p:sp>
    </p:spTree>
    <p:extLst>
      <p:ext uri="{BB962C8B-B14F-4D97-AF65-F5344CB8AC3E}">
        <p14:creationId xmlns:p14="http://schemas.microsoft.com/office/powerpoint/2010/main" val="4352362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hot Encoding (k Variables)</a:t>
            </a:r>
            <a:endParaRPr lang="en-US" dirty="0"/>
          </a:p>
        </p:txBody>
      </p:sp>
      <p:pic>
        <p:nvPicPr>
          <p:cNvPr id="5" name="Picture 2" descr="https://miro.medium.com/max/787/1*lsqG_5-ThathEKb8YWpeeQ.png"/>
          <p:cNvPicPr>
            <a:picLocks noChangeAspect="1" noChangeArrowheads="1"/>
          </p:cNvPicPr>
          <p:nvPr/>
        </p:nvPicPr>
        <p:blipFill rotWithShape="1">
          <a:blip r:embed="rId2">
            <a:extLst>
              <a:ext uri="{28A0092B-C50C-407E-A947-70E740481C1C}">
                <a14:useLocalDpi xmlns:a14="http://schemas.microsoft.com/office/drawing/2010/main" val="0"/>
              </a:ext>
            </a:extLst>
          </a:blip>
          <a:srcRect r="11857"/>
          <a:stretch/>
        </p:blipFill>
        <p:spPr bwMode="auto">
          <a:xfrm>
            <a:off x="3345486" y="2057400"/>
            <a:ext cx="5334000" cy="37682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miro.medium.com/max/336/1*DOfwtrXyaIAsmRDJBfkI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7" y="2057400"/>
            <a:ext cx="2838844" cy="376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2174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hot </a:t>
            </a:r>
            <a:r>
              <a:rPr lang="en-IN" dirty="0" smtClean="0"/>
              <a:t>encoding (k-1 variables)</a:t>
            </a:r>
            <a:endParaRPr lang="en-IN" dirty="0"/>
          </a:p>
        </p:txBody>
      </p:sp>
      <p:sp>
        <p:nvSpPr>
          <p:cNvPr id="3" name="Text Placeholder 2"/>
          <p:cNvSpPr>
            <a:spLocks noGrp="1"/>
          </p:cNvSpPr>
          <p:nvPr>
            <p:ph type="body" sz="quarter" idx="13"/>
          </p:nvPr>
        </p:nvSpPr>
        <p:spPr>
          <a:xfrm>
            <a:off x="643304" y="2057401"/>
            <a:ext cx="7620000" cy="3314699"/>
          </a:xfrm>
        </p:spPr>
        <p:txBody>
          <a:bodyPr>
            <a:normAutofit/>
          </a:bodyPr>
          <a:lstStyle/>
          <a:p>
            <a:r>
              <a:rPr lang="en-US" sz="1600" dirty="0"/>
              <a:t>More generally, a categorical variable should be encoded by creating k-1 binary variables, where k is the number of distinct categories. </a:t>
            </a:r>
          </a:p>
          <a:p>
            <a:pPr lvl="1">
              <a:buFont typeface="Wingdings" panose="05000000000000000000" pitchFamily="2" charset="2"/>
              <a:buChar char="ü"/>
            </a:pPr>
            <a:r>
              <a:rPr lang="en-US" sz="1600" dirty="0"/>
              <a:t>In the case of binary variables, like gender where k=2 (male / female)we need to create only 1 (k - 1 = 1) binary variable.</a:t>
            </a:r>
          </a:p>
          <a:p>
            <a:r>
              <a:rPr lang="en-US" sz="1600" dirty="0"/>
              <a:t>One hot encoding into k-1 binary variables takes into account that we can use 1 less dimension and still represent the whole information: </a:t>
            </a:r>
          </a:p>
          <a:p>
            <a:pPr lvl="1">
              <a:buFont typeface="Wingdings" panose="05000000000000000000" pitchFamily="2" charset="2"/>
              <a:buChar char="ü"/>
            </a:pPr>
            <a:r>
              <a:rPr lang="en-US" sz="1600" dirty="0"/>
              <a:t>if the observation is 0 in all the binary variables, then it must be 1 in the final (not present) binary variable.</a:t>
            </a:r>
            <a:endParaRPr lang="en-IN" sz="1600" dirty="0"/>
          </a:p>
        </p:txBody>
      </p:sp>
      <p:sp>
        <p:nvSpPr>
          <p:cNvPr id="4" name="Text Placeholder 3"/>
          <p:cNvSpPr>
            <a:spLocks noGrp="1"/>
          </p:cNvSpPr>
          <p:nvPr>
            <p:ph type="body" sz="quarter" idx="14"/>
          </p:nvPr>
        </p:nvSpPr>
        <p:spPr/>
        <p:txBody>
          <a:bodyPr/>
          <a:lstStyle/>
          <a:p>
            <a:r>
              <a:rPr lang="en-IN" dirty="0" smtClean="0"/>
              <a:t>Using “k-1” fields</a:t>
            </a:r>
            <a:endParaRPr lang="en-IN" dirty="0"/>
          </a:p>
        </p:txBody>
      </p:sp>
      <p:pic>
        <p:nvPicPr>
          <p:cNvPr id="6" name="Picture 5"/>
          <p:cNvPicPr>
            <a:picLocks noChangeAspect="1"/>
          </p:cNvPicPr>
          <p:nvPr/>
        </p:nvPicPr>
        <p:blipFill>
          <a:blip r:embed="rId2"/>
          <a:stretch>
            <a:fillRect/>
          </a:stretch>
        </p:blipFill>
        <p:spPr>
          <a:xfrm>
            <a:off x="438758" y="4343400"/>
            <a:ext cx="2851888" cy="1352550"/>
          </a:xfrm>
          <a:prstGeom prst="rect">
            <a:avLst/>
          </a:prstGeom>
        </p:spPr>
      </p:pic>
      <p:graphicFrame>
        <p:nvGraphicFramePr>
          <p:cNvPr id="5" name="Table 4"/>
          <p:cNvGraphicFramePr>
            <a:graphicFrameLocks noGrp="1"/>
          </p:cNvGraphicFramePr>
          <p:nvPr>
            <p:extLst/>
          </p:nvPr>
        </p:nvGraphicFramePr>
        <p:xfrm>
          <a:off x="3484306" y="4440059"/>
          <a:ext cx="4135694" cy="1304610"/>
        </p:xfrm>
        <a:graphic>
          <a:graphicData uri="http://schemas.openxmlformats.org/drawingml/2006/table">
            <a:tbl>
              <a:tblPr firstRow="1" firstCol="1" bandRow="1">
                <a:tableStyleId>{5C22544A-7EE6-4342-B048-85BDC9FD1C3A}</a:tableStyleId>
              </a:tblPr>
              <a:tblGrid>
                <a:gridCol w="1378368">
                  <a:extLst>
                    <a:ext uri="{9D8B030D-6E8A-4147-A177-3AD203B41FA5}">
                      <a16:colId xmlns:a16="http://schemas.microsoft.com/office/drawing/2014/main" val="20000"/>
                    </a:ext>
                  </a:extLst>
                </a:gridCol>
                <a:gridCol w="1378368">
                  <a:extLst>
                    <a:ext uri="{9D8B030D-6E8A-4147-A177-3AD203B41FA5}">
                      <a16:colId xmlns:a16="http://schemas.microsoft.com/office/drawing/2014/main" val="20001"/>
                    </a:ext>
                  </a:extLst>
                </a:gridCol>
                <a:gridCol w="1378958">
                  <a:extLst>
                    <a:ext uri="{9D8B030D-6E8A-4147-A177-3AD203B41FA5}">
                      <a16:colId xmlns:a16="http://schemas.microsoft.com/office/drawing/2014/main" val="20002"/>
                    </a:ext>
                  </a:extLst>
                </a:gridCol>
              </a:tblGrid>
              <a:tr h="251178">
                <a:tc>
                  <a:txBody>
                    <a:bodyPr/>
                    <a:lstStyle/>
                    <a:p>
                      <a:pPr marL="0" marR="0">
                        <a:lnSpc>
                          <a:spcPct val="107000"/>
                        </a:lnSpc>
                        <a:spcBef>
                          <a:spcPts val="0"/>
                        </a:spcBef>
                        <a:spcAft>
                          <a:spcPts val="0"/>
                        </a:spcAft>
                      </a:pPr>
                      <a:r>
                        <a:rPr lang="en-US" sz="1600" dirty="0">
                          <a:effectLst/>
                        </a:rPr>
                        <a:t>Pune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Nashik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Mumbai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251178">
                <a:tc>
                  <a:txBody>
                    <a:bodyPr/>
                    <a:lstStyle/>
                    <a:p>
                      <a:pPr marL="0" marR="0">
                        <a:lnSpc>
                          <a:spcPct val="107000"/>
                        </a:lnSpc>
                        <a:spcBef>
                          <a:spcPts val="0"/>
                        </a:spcBef>
                        <a:spcAft>
                          <a:spcPts val="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251178">
                <a:tc>
                  <a:txBody>
                    <a:bodyPr/>
                    <a:lstStyle/>
                    <a:p>
                      <a:pPr marL="0" marR="0">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251178">
                <a:tc>
                  <a:txBody>
                    <a:bodyPr/>
                    <a:lstStyle/>
                    <a:p>
                      <a:pPr marL="0" marR="0">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51178">
                <a:tc>
                  <a:txBody>
                    <a:bodyPr/>
                    <a:lstStyle/>
                    <a:p>
                      <a:pPr marL="0" marR="0">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9105317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hot encoding into k -1 variables</a:t>
            </a:r>
            <a:endParaRPr lang="en-IN" dirty="0"/>
          </a:p>
        </p:txBody>
      </p:sp>
      <p:sp>
        <p:nvSpPr>
          <p:cNvPr id="3" name="Text Placeholder 2"/>
          <p:cNvSpPr>
            <a:spLocks noGrp="1"/>
          </p:cNvSpPr>
          <p:nvPr>
            <p:ph type="body" sz="quarter" idx="13"/>
          </p:nvPr>
        </p:nvSpPr>
        <p:spPr>
          <a:xfrm>
            <a:off x="628650" y="1762889"/>
            <a:ext cx="7620000" cy="2728913"/>
          </a:xfrm>
        </p:spPr>
        <p:txBody>
          <a:bodyPr>
            <a:normAutofit/>
          </a:bodyPr>
          <a:lstStyle/>
          <a:p>
            <a:r>
              <a:rPr lang="en-US" sz="1800" dirty="0"/>
              <a:t>Most machine learning algorithms, consider the entire data set while being fit. </a:t>
            </a:r>
          </a:p>
          <a:p>
            <a:r>
              <a:rPr lang="en-US" sz="1800" dirty="0"/>
              <a:t>Therefore, encoding categorical variables into k - 1 binary variables, is better, as it avoids introducing redundant information.</a:t>
            </a:r>
            <a:endParaRPr lang="en-IN" sz="1800"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0480819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hot encoding into k variables</a:t>
            </a:r>
            <a:endParaRPr lang="en-IN" dirty="0"/>
          </a:p>
        </p:txBody>
      </p:sp>
      <p:sp>
        <p:nvSpPr>
          <p:cNvPr id="3" name="Text Placeholder 2"/>
          <p:cNvSpPr>
            <a:spLocks noGrp="1"/>
          </p:cNvSpPr>
          <p:nvPr>
            <p:ph type="body" sz="quarter" idx="13"/>
          </p:nvPr>
        </p:nvSpPr>
        <p:spPr>
          <a:xfrm>
            <a:off x="643304" y="2057401"/>
            <a:ext cx="7620000" cy="2857499"/>
          </a:xfrm>
        </p:spPr>
        <p:txBody>
          <a:bodyPr>
            <a:normAutofit/>
          </a:bodyPr>
          <a:lstStyle/>
          <a:p>
            <a:r>
              <a:rPr lang="en-US" sz="1800" dirty="0"/>
              <a:t>There are a few occasions when it is better to encode variables into k dummy variables:</a:t>
            </a:r>
          </a:p>
          <a:p>
            <a:pPr lvl="1">
              <a:buFont typeface="Wingdings" panose="05000000000000000000" pitchFamily="2" charset="2"/>
              <a:buChar char="ü"/>
            </a:pPr>
            <a:r>
              <a:rPr lang="en-US" sz="1800" dirty="0"/>
              <a:t>when building tree based algorithms </a:t>
            </a:r>
          </a:p>
          <a:p>
            <a:pPr lvl="1">
              <a:buFont typeface="Wingdings" panose="05000000000000000000" pitchFamily="2" charset="2"/>
              <a:buChar char="ü"/>
            </a:pPr>
            <a:r>
              <a:rPr lang="en-US" sz="1800" dirty="0"/>
              <a:t>when doing feature selection by recursive algorithms </a:t>
            </a:r>
          </a:p>
          <a:p>
            <a:pPr lvl="1">
              <a:buFont typeface="Wingdings" panose="05000000000000000000" pitchFamily="2" charset="2"/>
              <a:buChar char="ü"/>
            </a:pPr>
            <a:r>
              <a:rPr lang="en-US" sz="1800" dirty="0"/>
              <a:t>when interested in determine the importance of each single category</a:t>
            </a:r>
            <a:endParaRPr lang="en-IN" sz="1800"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405267978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 hot encoding: Advantages &amp; Disadvantages</a:t>
            </a:r>
            <a:endParaRPr lang="en-IN" dirty="0"/>
          </a:p>
        </p:txBody>
      </p:sp>
      <p:sp>
        <p:nvSpPr>
          <p:cNvPr id="3" name="Text Placeholder 2"/>
          <p:cNvSpPr>
            <a:spLocks noGrp="1"/>
          </p:cNvSpPr>
          <p:nvPr>
            <p:ph type="body" sz="quarter" idx="13"/>
          </p:nvPr>
        </p:nvSpPr>
        <p:spPr>
          <a:xfrm>
            <a:off x="643304" y="2057401"/>
            <a:ext cx="7620000" cy="3581399"/>
          </a:xfrm>
        </p:spPr>
        <p:txBody>
          <a:bodyPr>
            <a:noAutofit/>
          </a:bodyPr>
          <a:lstStyle/>
          <a:p>
            <a:r>
              <a:rPr lang="en-US" sz="1800" dirty="0"/>
              <a:t>Advantages</a:t>
            </a:r>
          </a:p>
          <a:p>
            <a:pPr lvl="1">
              <a:buFont typeface="Wingdings" panose="05000000000000000000" pitchFamily="2" charset="2"/>
              <a:buChar char="ü"/>
            </a:pPr>
            <a:r>
              <a:rPr lang="en-US" sz="1800" dirty="0"/>
              <a:t>Makes no assumption about the distribution or categories of the categorical variable </a:t>
            </a:r>
          </a:p>
          <a:p>
            <a:pPr lvl="1">
              <a:buFont typeface="Wingdings" panose="05000000000000000000" pitchFamily="2" charset="2"/>
              <a:buChar char="ü"/>
            </a:pPr>
            <a:r>
              <a:rPr lang="en-US" sz="1800" dirty="0"/>
              <a:t>Keeps all the information of the categorical variable </a:t>
            </a:r>
          </a:p>
          <a:p>
            <a:pPr lvl="1">
              <a:buFont typeface="Wingdings" panose="05000000000000000000" pitchFamily="2" charset="2"/>
              <a:buChar char="ü"/>
            </a:pPr>
            <a:r>
              <a:rPr lang="en-US" sz="1800" dirty="0"/>
              <a:t>Suitable for linear models</a:t>
            </a:r>
          </a:p>
          <a:p>
            <a:endParaRPr lang="en-US" sz="1800" dirty="0"/>
          </a:p>
          <a:p>
            <a:r>
              <a:rPr lang="en-US" sz="1800" dirty="0"/>
              <a:t>Disadvantages</a:t>
            </a:r>
          </a:p>
          <a:p>
            <a:pPr lvl="1">
              <a:buFont typeface="Wingdings" panose="05000000000000000000" pitchFamily="2" charset="2"/>
              <a:buChar char="ü"/>
            </a:pPr>
            <a:r>
              <a:rPr lang="en-US" sz="1800" dirty="0"/>
              <a:t>Expands the feature space</a:t>
            </a:r>
          </a:p>
          <a:p>
            <a:pPr lvl="1">
              <a:buFont typeface="Wingdings" panose="05000000000000000000" pitchFamily="2" charset="2"/>
              <a:buChar char="ü"/>
            </a:pPr>
            <a:r>
              <a:rPr lang="en-US" sz="1800" dirty="0"/>
              <a:t>Does not add extra information while encoding</a:t>
            </a:r>
          </a:p>
          <a:p>
            <a:pPr lvl="1">
              <a:buFont typeface="Wingdings" panose="05000000000000000000" pitchFamily="2" charset="2"/>
              <a:buChar char="ü"/>
            </a:pPr>
            <a:r>
              <a:rPr lang="en-US" sz="1800" dirty="0"/>
              <a:t>Many dummy variables may be identical, introducing redundant information</a:t>
            </a:r>
            <a:endParaRPr lang="en-IN" sz="1800"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0874954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Label / integers encoding</a:t>
            </a:r>
          </a:p>
        </p:txBody>
      </p:sp>
      <p:sp>
        <p:nvSpPr>
          <p:cNvPr id="3" name="Text Placeholder 2"/>
          <p:cNvSpPr>
            <a:spLocks noGrp="1"/>
          </p:cNvSpPr>
          <p:nvPr>
            <p:ph type="body" sz="quarter" idx="13"/>
          </p:nvPr>
        </p:nvSpPr>
        <p:spPr>
          <a:xfrm>
            <a:off x="643304" y="2057401"/>
            <a:ext cx="7620000" cy="3143249"/>
          </a:xfrm>
        </p:spPr>
        <p:txBody>
          <a:bodyPr>
            <a:normAutofit/>
          </a:bodyPr>
          <a:lstStyle/>
          <a:p>
            <a:r>
              <a:rPr lang="en-US" sz="1600" dirty="0"/>
              <a:t>Integer encoding consist in replacing the categories by digits from 1 to n (or 0 to n-1, depending the implementation), where n is the number of distinct categories of the variable.</a:t>
            </a:r>
          </a:p>
          <a:p>
            <a:r>
              <a:rPr lang="en-US" sz="1600" dirty="0"/>
              <a:t>The numbers are assigned arbitrarily. </a:t>
            </a:r>
          </a:p>
          <a:p>
            <a:r>
              <a:rPr lang="en-US" sz="1600" dirty="0"/>
              <a:t>This encoding method allows for quick benchmarking of machine learning models.</a:t>
            </a:r>
          </a:p>
          <a:p>
            <a:endParaRPr lang="en-IN" sz="1600" dirty="0"/>
          </a:p>
        </p:txBody>
      </p:sp>
      <p:sp>
        <p:nvSpPr>
          <p:cNvPr id="4" name="Text Placeholder 3"/>
          <p:cNvSpPr>
            <a:spLocks noGrp="1"/>
          </p:cNvSpPr>
          <p:nvPr>
            <p:ph type="body" sz="quarter" idx="14"/>
          </p:nvPr>
        </p:nvSpPr>
        <p:spPr/>
        <p:txBody>
          <a:bodyPr/>
          <a:lstStyle/>
          <a:p>
            <a:r>
              <a:rPr lang="en-IN" dirty="0" smtClean="0"/>
              <a:t>Defined</a:t>
            </a:r>
            <a:endParaRPr lang="en-IN" dirty="0"/>
          </a:p>
        </p:txBody>
      </p:sp>
      <p:graphicFrame>
        <p:nvGraphicFramePr>
          <p:cNvPr id="5" name="Table 4"/>
          <p:cNvGraphicFramePr>
            <a:graphicFrameLocks noGrp="1"/>
          </p:cNvGraphicFramePr>
          <p:nvPr>
            <p:extLst/>
          </p:nvPr>
        </p:nvGraphicFramePr>
        <p:xfrm>
          <a:off x="1066800" y="4152354"/>
          <a:ext cx="2133600" cy="1715045"/>
        </p:xfrm>
        <a:graphic>
          <a:graphicData uri="http://schemas.openxmlformats.org/drawingml/2006/table">
            <a:tbl>
              <a:tblPr firstRow="1" firstCol="1" bandRow="1">
                <a:tableStyleId>{5C22544A-7EE6-4342-B048-85BDC9FD1C3A}</a:tableStyleId>
              </a:tblPr>
              <a:tblGrid>
                <a:gridCol w="2133600">
                  <a:extLst>
                    <a:ext uri="{9D8B030D-6E8A-4147-A177-3AD203B41FA5}">
                      <a16:colId xmlns:a16="http://schemas.microsoft.com/office/drawing/2014/main" val="20000"/>
                    </a:ext>
                  </a:extLst>
                </a:gridCol>
              </a:tblGrid>
              <a:tr h="343009">
                <a:tc>
                  <a:txBody>
                    <a:bodyPr/>
                    <a:lstStyle/>
                    <a:p>
                      <a:pPr marL="0" marR="0">
                        <a:lnSpc>
                          <a:spcPct val="107000"/>
                        </a:lnSpc>
                        <a:spcBef>
                          <a:spcPts val="0"/>
                        </a:spcBef>
                        <a:spcAft>
                          <a:spcPts val="0"/>
                        </a:spcAft>
                      </a:pPr>
                      <a:r>
                        <a:rPr lang="en-US" sz="1800" dirty="0">
                          <a:effectLst/>
                        </a:rPr>
                        <a:t>City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343009">
                <a:tc>
                  <a:txBody>
                    <a:bodyPr/>
                    <a:lstStyle/>
                    <a:p>
                      <a:pPr marL="0" marR="0">
                        <a:lnSpc>
                          <a:spcPct val="107000"/>
                        </a:lnSpc>
                        <a:spcBef>
                          <a:spcPts val="0"/>
                        </a:spcBef>
                        <a:spcAft>
                          <a:spcPts val="0"/>
                        </a:spcAft>
                      </a:pPr>
                      <a:r>
                        <a:rPr lang="en-US" sz="1800">
                          <a:effectLst/>
                        </a:rPr>
                        <a:t>Pune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343009">
                <a:tc>
                  <a:txBody>
                    <a:bodyPr/>
                    <a:lstStyle/>
                    <a:p>
                      <a:pPr marL="0" marR="0">
                        <a:lnSpc>
                          <a:spcPct val="107000"/>
                        </a:lnSpc>
                        <a:spcBef>
                          <a:spcPts val="0"/>
                        </a:spcBef>
                        <a:spcAft>
                          <a:spcPts val="0"/>
                        </a:spcAft>
                      </a:pPr>
                      <a:r>
                        <a:rPr lang="en-US" sz="1800">
                          <a:effectLst/>
                        </a:rPr>
                        <a:t>Nashik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43009">
                <a:tc>
                  <a:txBody>
                    <a:bodyPr/>
                    <a:lstStyle/>
                    <a:p>
                      <a:pPr marL="0" marR="0">
                        <a:lnSpc>
                          <a:spcPct val="107000"/>
                        </a:lnSpc>
                        <a:spcBef>
                          <a:spcPts val="0"/>
                        </a:spcBef>
                        <a:spcAft>
                          <a:spcPts val="0"/>
                        </a:spcAft>
                      </a:pPr>
                      <a:r>
                        <a:rPr lang="en-US" sz="1800">
                          <a:effectLst/>
                        </a:rPr>
                        <a:t>Mumbai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343009">
                <a:tc>
                  <a:txBody>
                    <a:bodyPr/>
                    <a:lstStyle/>
                    <a:p>
                      <a:pPr marL="0" marR="0">
                        <a:lnSpc>
                          <a:spcPct val="107000"/>
                        </a:lnSpc>
                        <a:spcBef>
                          <a:spcPts val="0"/>
                        </a:spcBef>
                        <a:spcAft>
                          <a:spcPts val="0"/>
                        </a:spcAft>
                      </a:pPr>
                      <a:r>
                        <a:rPr lang="en-US" sz="1800" dirty="0">
                          <a:effectLst/>
                        </a:rPr>
                        <a:t>Aurangabad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4024018" y="4141811"/>
          <a:ext cx="1690982" cy="1725590"/>
        </p:xfrm>
        <a:graphic>
          <a:graphicData uri="http://schemas.openxmlformats.org/drawingml/2006/table">
            <a:tbl>
              <a:tblPr firstRow="1" firstCol="1" bandRow="1">
                <a:tableStyleId>{5C22544A-7EE6-4342-B048-85BDC9FD1C3A}</a:tableStyleId>
              </a:tblPr>
              <a:tblGrid>
                <a:gridCol w="1690982">
                  <a:extLst>
                    <a:ext uri="{9D8B030D-6E8A-4147-A177-3AD203B41FA5}">
                      <a16:colId xmlns:a16="http://schemas.microsoft.com/office/drawing/2014/main" val="20000"/>
                    </a:ext>
                  </a:extLst>
                </a:gridCol>
              </a:tblGrid>
              <a:tr h="345118">
                <a:tc>
                  <a:txBody>
                    <a:bodyPr/>
                    <a:lstStyle/>
                    <a:p>
                      <a:pPr marL="0" marR="0">
                        <a:lnSpc>
                          <a:spcPct val="107000"/>
                        </a:lnSpc>
                        <a:spcBef>
                          <a:spcPts val="0"/>
                        </a:spcBef>
                        <a:spcAft>
                          <a:spcPts val="0"/>
                        </a:spcAft>
                      </a:pPr>
                      <a:r>
                        <a:rPr lang="en-US" sz="2000" dirty="0">
                          <a:effectLst/>
                        </a:rPr>
                        <a:t>City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345118">
                <a:tc>
                  <a:txBody>
                    <a:bodyPr/>
                    <a:lstStyle/>
                    <a:p>
                      <a:pPr marL="0" marR="0">
                        <a:lnSpc>
                          <a:spcPct val="107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345118">
                <a:tc>
                  <a:txBody>
                    <a:bodyPr/>
                    <a:lstStyle/>
                    <a:p>
                      <a:pPr marL="0" marR="0">
                        <a:lnSpc>
                          <a:spcPct val="107000"/>
                        </a:lnSpc>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45118">
                <a:tc>
                  <a:txBody>
                    <a:bodyPr/>
                    <a:lstStyle/>
                    <a:p>
                      <a:pPr marL="0" marR="0">
                        <a:lnSpc>
                          <a:spcPct val="107000"/>
                        </a:lnSpc>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345118">
                <a:tc>
                  <a:txBody>
                    <a:bodyPr/>
                    <a:lstStyle/>
                    <a:p>
                      <a:pPr marL="0" marR="0">
                        <a:lnSpc>
                          <a:spcPct val="107000"/>
                        </a:lnSpc>
                        <a:spcBef>
                          <a:spcPts val="0"/>
                        </a:spcBef>
                        <a:spcAft>
                          <a:spcPts val="0"/>
                        </a:spcAft>
                      </a:pPr>
                      <a:r>
                        <a:rPr lang="en-US" sz="2000" dirty="0">
                          <a:effectLst/>
                        </a:rPr>
                        <a:t>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475988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Label / integers </a:t>
            </a:r>
            <a:r>
              <a:rPr lang="en-IN" dirty="0" smtClean="0"/>
              <a:t>encoding (2)</a:t>
            </a:r>
            <a:endParaRPr lang="en-IN" dirty="0"/>
          </a:p>
        </p:txBody>
      </p:sp>
      <p:sp>
        <p:nvSpPr>
          <p:cNvPr id="3" name="Text Placeholder 2"/>
          <p:cNvSpPr>
            <a:spLocks noGrp="1"/>
          </p:cNvSpPr>
          <p:nvPr>
            <p:ph type="body" sz="quarter" idx="13"/>
          </p:nvPr>
        </p:nvSpPr>
        <p:spPr>
          <a:xfrm>
            <a:off x="643304" y="2057401"/>
            <a:ext cx="7620000" cy="3314699"/>
          </a:xfrm>
        </p:spPr>
        <p:txBody>
          <a:bodyPr>
            <a:normAutofit/>
          </a:bodyPr>
          <a:lstStyle/>
          <a:p>
            <a:r>
              <a:rPr lang="en-US" sz="1800" dirty="0"/>
              <a:t>Advantages</a:t>
            </a:r>
          </a:p>
          <a:p>
            <a:pPr lvl="1">
              <a:buFont typeface="Wingdings" panose="05000000000000000000" pitchFamily="2" charset="2"/>
              <a:buChar char="ü"/>
            </a:pPr>
            <a:r>
              <a:rPr lang="en-US" sz="1800" dirty="0"/>
              <a:t>Straightforward to implement</a:t>
            </a:r>
          </a:p>
          <a:p>
            <a:pPr lvl="1">
              <a:buFont typeface="Wingdings" panose="05000000000000000000" pitchFamily="2" charset="2"/>
              <a:buChar char="ü"/>
            </a:pPr>
            <a:r>
              <a:rPr lang="en-US" sz="1800" dirty="0"/>
              <a:t>Does not expand the feature space</a:t>
            </a:r>
          </a:p>
          <a:p>
            <a:pPr lvl="1">
              <a:buFont typeface="Wingdings" panose="05000000000000000000" pitchFamily="2" charset="2"/>
              <a:buChar char="ü"/>
            </a:pPr>
            <a:r>
              <a:rPr lang="en-US" sz="1800" dirty="0"/>
              <a:t>Can work well enough with tree based algorithms</a:t>
            </a:r>
          </a:p>
          <a:p>
            <a:endParaRPr lang="en-US" sz="1800" dirty="0"/>
          </a:p>
          <a:p>
            <a:r>
              <a:rPr lang="en-US" sz="1800" dirty="0"/>
              <a:t>Limitations</a:t>
            </a:r>
          </a:p>
          <a:p>
            <a:pPr lvl="1">
              <a:buFont typeface="Wingdings" panose="05000000000000000000" pitchFamily="2" charset="2"/>
              <a:buChar char="ü"/>
            </a:pPr>
            <a:r>
              <a:rPr lang="en-US" sz="1800" dirty="0"/>
              <a:t>Does not add extra information while encoding</a:t>
            </a:r>
          </a:p>
          <a:p>
            <a:pPr lvl="1">
              <a:buFont typeface="Wingdings" panose="05000000000000000000" pitchFamily="2" charset="2"/>
              <a:buChar char="ü"/>
            </a:pPr>
            <a:r>
              <a:rPr lang="en-US" sz="1800" dirty="0"/>
              <a:t>Not suitable for linear models</a:t>
            </a:r>
          </a:p>
          <a:p>
            <a:pPr lvl="1">
              <a:buFont typeface="Wingdings" panose="05000000000000000000" pitchFamily="2" charset="2"/>
              <a:buChar char="ü"/>
            </a:pPr>
            <a:r>
              <a:rPr lang="en-US" sz="1800" dirty="0"/>
              <a:t>Does not handle new categories in test set automatically</a:t>
            </a:r>
            <a:endParaRPr lang="en-IN" sz="1800" dirty="0"/>
          </a:p>
        </p:txBody>
      </p:sp>
      <p:sp>
        <p:nvSpPr>
          <p:cNvPr id="4" name="Text Placeholder 3"/>
          <p:cNvSpPr>
            <a:spLocks noGrp="1"/>
          </p:cNvSpPr>
          <p:nvPr>
            <p:ph type="body" sz="quarter" idx="14"/>
          </p:nvPr>
        </p:nvSpPr>
        <p:spPr/>
        <p:txBody>
          <a:bodyPr/>
          <a:lstStyle/>
          <a:p>
            <a:r>
              <a:rPr lang="en-IN" dirty="0" smtClean="0"/>
              <a:t>Advantages and Limitations</a:t>
            </a:r>
            <a:endParaRPr lang="en-IN" dirty="0"/>
          </a:p>
        </p:txBody>
      </p:sp>
    </p:spTree>
    <p:extLst>
      <p:ext uri="{BB962C8B-B14F-4D97-AF65-F5344CB8AC3E}">
        <p14:creationId xmlns:p14="http://schemas.microsoft.com/office/powerpoint/2010/main" val="10731154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122" name="Picture 2" descr="https://miro.medium.com/max/845/1*3woaQcawwYqzAwjCxv_s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79" y="1143002"/>
            <a:ext cx="8048625"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95647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Text Placeholder 2"/>
          <p:cNvSpPr>
            <a:spLocks noGrp="1"/>
          </p:cNvSpPr>
          <p:nvPr>
            <p:ph type="body" sz="quarter" idx="13"/>
          </p:nvPr>
        </p:nvSpPr>
        <p:spPr/>
        <p:txBody>
          <a:bodyPr/>
          <a:lstStyle/>
          <a:p>
            <a:endParaRPr lang="en-US" dirty="0"/>
          </a:p>
        </p:txBody>
      </p:sp>
      <p:sp>
        <p:nvSpPr>
          <p:cNvPr id="4" name="Text Placeholder 3"/>
          <p:cNvSpPr>
            <a:spLocks noGrp="1"/>
          </p:cNvSpPr>
          <p:nvPr>
            <p:ph type="body" sz="quarter" idx="14"/>
          </p:nvPr>
        </p:nvSpPr>
        <p:spPr/>
        <p:txBody>
          <a:bodyPr/>
          <a:lstStyle/>
          <a:p>
            <a:endParaRPr lang="en-US"/>
          </a:p>
        </p:txBody>
      </p:sp>
      <p:pic>
        <p:nvPicPr>
          <p:cNvPr id="6146" name="Picture 2" descr="https://miro.medium.com/max/977/1*t2LWlhWBgd2ySx4nyqUc8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5" y="1143002"/>
            <a:ext cx="9124406"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905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Count / frequency </a:t>
            </a:r>
            <a:r>
              <a:rPr lang="en-IN" dirty="0" smtClean="0"/>
              <a:t>encoding </a:t>
            </a:r>
            <a:endParaRPr lang="en-IN" dirty="0"/>
          </a:p>
        </p:txBody>
      </p:sp>
      <p:sp>
        <p:nvSpPr>
          <p:cNvPr id="3" name="Text Placeholder 2"/>
          <p:cNvSpPr>
            <a:spLocks noGrp="1"/>
          </p:cNvSpPr>
          <p:nvPr>
            <p:ph type="body" sz="quarter" idx="13"/>
          </p:nvPr>
        </p:nvSpPr>
        <p:spPr>
          <a:xfrm>
            <a:off x="643304" y="2057401"/>
            <a:ext cx="7620000" cy="3143249"/>
          </a:xfrm>
        </p:spPr>
        <p:txBody>
          <a:bodyPr>
            <a:normAutofit/>
          </a:bodyPr>
          <a:lstStyle/>
          <a:p>
            <a:r>
              <a:rPr lang="en-US" sz="1600" dirty="0"/>
              <a:t>Categories are replaced by the count or percentage of observations that show that category in the dataset.</a:t>
            </a:r>
          </a:p>
          <a:p>
            <a:r>
              <a:rPr lang="en-US" sz="1600" dirty="0"/>
              <a:t>Captures the representation of each label in a dataset</a:t>
            </a:r>
          </a:p>
          <a:p>
            <a:r>
              <a:rPr lang="en-US" sz="1600" dirty="0"/>
              <a:t>Very popular encoding method in </a:t>
            </a:r>
            <a:r>
              <a:rPr lang="en-US" sz="1600" dirty="0" err="1"/>
              <a:t>Kaggle</a:t>
            </a:r>
            <a:r>
              <a:rPr lang="en-US" sz="1600" dirty="0"/>
              <a:t> competitions.</a:t>
            </a:r>
          </a:p>
          <a:p>
            <a:r>
              <a:rPr lang="en-US" sz="1600" dirty="0"/>
              <a:t>Assumption: the number observations shown by each category is predictive of the target.</a:t>
            </a:r>
            <a:endParaRPr lang="en-IN" sz="1600" dirty="0"/>
          </a:p>
        </p:txBody>
      </p:sp>
      <p:sp>
        <p:nvSpPr>
          <p:cNvPr id="4" name="Text Placeholder 3"/>
          <p:cNvSpPr>
            <a:spLocks noGrp="1"/>
          </p:cNvSpPr>
          <p:nvPr>
            <p:ph type="body" sz="quarter" idx="14"/>
          </p:nvPr>
        </p:nvSpPr>
        <p:spPr/>
        <p:txBody>
          <a:bodyPr/>
          <a:lstStyle/>
          <a:p>
            <a:r>
              <a:rPr lang="en-IN" dirty="0" smtClean="0"/>
              <a:t>Defined</a:t>
            </a:r>
            <a:endParaRPr lang="en-IN" dirty="0"/>
          </a:p>
        </p:txBody>
      </p:sp>
      <p:graphicFrame>
        <p:nvGraphicFramePr>
          <p:cNvPr id="5" name="Table 4"/>
          <p:cNvGraphicFramePr>
            <a:graphicFrameLocks noGrp="1"/>
          </p:cNvGraphicFramePr>
          <p:nvPr>
            <p:extLst/>
          </p:nvPr>
        </p:nvGraphicFramePr>
        <p:xfrm>
          <a:off x="857249" y="3943350"/>
          <a:ext cx="2188555" cy="2076452"/>
        </p:xfrm>
        <a:graphic>
          <a:graphicData uri="http://schemas.openxmlformats.org/drawingml/2006/table">
            <a:tbl>
              <a:tblPr firstRow="1" firstCol="1" bandRow="1">
                <a:tableStyleId>{5C22544A-7EE6-4342-B048-85BDC9FD1C3A}</a:tableStyleId>
              </a:tblPr>
              <a:tblGrid>
                <a:gridCol w="2188555">
                  <a:extLst>
                    <a:ext uri="{9D8B030D-6E8A-4147-A177-3AD203B41FA5}">
                      <a16:colId xmlns:a16="http://schemas.microsoft.com/office/drawing/2014/main" val="20000"/>
                    </a:ext>
                  </a:extLst>
                </a:gridCol>
              </a:tblGrid>
              <a:tr h="296636">
                <a:tc>
                  <a:txBody>
                    <a:bodyPr/>
                    <a:lstStyle/>
                    <a:p>
                      <a:pPr marL="0" marR="0">
                        <a:lnSpc>
                          <a:spcPct val="107000"/>
                        </a:lnSpc>
                        <a:spcBef>
                          <a:spcPts val="0"/>
                        </a:spcBef>
                        <a:spcAft>
                          <a:spcPts val="0"/>
                        </a:spcAft>
                      </a:pPr>
                      <a:r>
                        <a:rPr lang="en-US" sz="1400">
                          <a:effectLst/>
                        </a:rPr>
                        <a:t>City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296636">
                <a:tc>
                  <a:txBody>
                    <a:bodyPr/>
                    <a:lstStyle/>
                    <a:p>
                      <a:pPr marL="0" marR="0">
                        <a:lnSpc>
                          <a:spcPct val="107000"/>
                        </a:lnSpc>
                        <a:spcBef>
                          <a:spcPts val="0"/>
                        </a:spcBef>
                        <a:spcAft>
                          <a:spcPts val="0"/>
                        </a:spcAft>
                      </a:pPr>
                      <a:r>
                        <a:rPr lang="en-US" sz="1400">
                          <a:effectLst/>
                        </a:rPr>
                        <a:t>Pune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296636">
                <a:tc>
                  <a:txBody>
                    <a:bodyPr/>
                    <a:lstStyle/>
                    <a:p>
                      <a:pPr marL="0" marR="0">
                        <a:lnSpc>
                          <a:spcPct val="107000"/>
                        </a:lnSpc>
                        <a:spcBef>
                          <a:spcPts val="0"/>
                        </a:spcBef>
                        <a:spcAft>
                          <a:spcPts val="0"/>
                        </a:spcAft>
                      </a:pPr>
                      <a:r>
                        <a:rPr lang="en-US" sz="1400">
                          <a:effectLst/>
                        </a:rPr>
                        <a:t>Nashik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296636">
                <a:tc>
                  <a:txBody>
                    <a:bodyPr/>
                    <a:lstStyle/>
                    <a:p>
                      <a:pPr marL="0" marR="0">
                        <a:lnSpc>
                          <a:spcPct val="107000"/>
                        </a:lnSpc>
                        <a:spcBef>
                          <a:spcPts val="0"/>
                        </a:spcBef>
                        <a:spcAft>
                          <a:spcPts val="0"/>
                        </a:spcAft>
                      </a:pPr>
                      <a:r>
                        <a:rPr lang="en-US" sz="1400">
                          <a:effectLst/>
                        </a:rPr>
                        <a:t>Mumbai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96636">
                <a:tc>
                  <a:txBody>
                    <a:bodyPr/>
                    <a:lstStyle/>
                    <a:p>
                      <a:pPr marL="0" marR="0">
                        <a:lnSpc>
                          <a:spcPct val="107000"/>
                        </a:lnSpc>
                        <a:spcBef>
                          <a:spcPts val="0"/>
                        </a:spcBef>
                        <a:spcAft>
                          <a:spcPts val="0"/>
                        </a:spcAft>
                      </a:pPr>
                      <a:r>
                        <a:rPr lang="en-US" sz="1400">
                          <a:effectLst/>
                        </a:rPr>
                        <a:t>Aurangabad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r h="296636">
                <a:tc>
                  <a:txBody>
                    <a:bodyPr/>
                    <a:lstStyle/>
                    <a:p>
                      <a:pPr marL="0" marR="0">
                        <a:lnSpc>
                          <a:spcPct val="107000"/>
                        </a:lnSpc>
                        <a:spcBef>
                          <a:spcPts val="0"/>
                        </a:spcBef>
                        <a:spcAft>
                          <a:spcPts val="0"/>
                        </a:spcAft>
                      </a:pPr>
                      <a:r>
                        <a:rPr lang="en-US" sz="1400">
                          <a:effectLst/>
                        </a:rPr>
                        <a:t>Pune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5"/>
                  </a:ext>
                </a:extLst>
              </a:tr>
              <a:tr h="296636">
                <a:tc>
                  <a:txBody>
                    <a:bodyPr/>
                    <a:lstStyle/>
                    <a:p>
                      <a:pPr marL="0" marR="0">
                        <a:lnSpc>
                          <a:spcPct val="107000"/>
                        </a:lnSpc>
                        <a:spcBef>
                          <a:spcPts val="0"/>
                        </a:spcBef>
                        <a:spcAft>
                          <a:spcPts val="0"/>
                        </a:spcAft>
                      </a:pPr>
                      <a:r>
                        <a:rPr lang="en-US" sz="1400" dirty="0">
                          <a:effectLst/>
                        </a:rPr>
                        <a:t>Mumbai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nvPr>
        </p:nvGraphicFramePr>
        <p:xfrm>
          <a:off x="3771900" y="3943350"/>
          <a:ext cx="1790700" cy="2076452"/>
        </p:xfrm>
        <a:graphic>
          <a:graphicData uri="http://schemas.openxmlformats.org/drawingml/2006/table">
            <a:tbl>
              <a:tblPr firstRow="1" firstCol="1" bandRow="1">
                <a:tableStyleId>{5C22544A-7EE6-4342-B048-85BDC9FD1C3A}</a:tableStyleId>
              </a:tblPr>
              <a:tblGrid>
                <a:gridCol w="1790700">
                  <a:extLst>
                    <a:ext uri="{9D8B030D-6E8A-4147-A177-3AD203B41FA5}">
                      <a16:colId xmlns:a16="http://schemas.microsoft.com/office/drawing/2014/main" val="20000"/>
                    </a:ext>
                  </a:extLst>
                </a:gridCol>
              </a:tblGrid>
              <a:tr h="296636">
                <a:tc>
                  <a:txBody>
                    <a:bodyPr/>
                    <a:lstStyle/>
                    <a:p>
                      <a:pPr marL="0" marR="0">
                        <a:lnSpc>
                          <a:spcPct val="107000"/>
                        </a:lnSpc>
                        <a:spcBef>
                          <a:spcPts val="0"/>
                        </a:spcBef>
                        <a:spcAft>
                          <a:spcPts val="0"/>
                        </a:spcAft>
                      </a:pPr>
                      <a:r>
                        <a:rPr lang="en-US" sz="1800">
                          <a:effectLst/>
                        </a:rPr>
                        <a:t>City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296636">
                <a:tc>
                  <a:txBody>
                    <a:bodyPr/>
                    <a:lstStyle/>
                    <a:p>
                      <a:pPr marL="0" marR="0">
                        <a:lnSpc>
                          <a:spcPct val="107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296636">
                <a:tc>
                  <a:txBody>
                    <a:bodyPr/>
                    <a:lstStyle/>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296636">
                <a:tc>
                  <a:txBody>
                    <a:bodyPr/>
                    <a:lstStyle/>
                    <a:p>
                      <a:pPr marL="0" marR="0">
                        <a:lnSpc>
                          <a:spcPct val="107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96636">
                <a:tc>
                  <a:txBody>
                    <a:bodyPr/>
                    <a:lstStyle/>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r h="296636">
                <a:tc>
                  <a:txBody>
                    <a:bodyPr/>
                    <a:lstStyle/>
                    <a:p>
                      <a:pPr marL="0" marR="0">
                        <a:lnSpc>
                          <a:spcPct val="107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5"/>
                  </a:ext>
                </a:extLst>
              </a:tr>
              <a:tr h="296636">
                <a:tc>
                  <a:txBody>
                    <a:bodyPr/>
                    <a:lstStyle/>
                    <a:p>
                      <a:pPr marL="0" marR="0">
                        <a:lnSpc>
                          <a:spcPct val="107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nvPr>
        </p:nvGraphicFramePr>
        <p:xfrm>
          <a:off x="5981776" y="3943348"/>
          <a:ext cx="1638224" cy="2076452"/>
        </p:xfrm>
        <a:graphic>
          <a:graphicData uri="http://schemas.openxmlformats.org/drawingml/2006/table">
            <a:tbl>
              <a:tblPr firstRow="1" firstCol="1" bandRow="1">
                <a:tableStyleId>{5C22544A-7EE6-4342-B048-85BDC9FD1C3A}</a:tableStyleId>
              </a:tblPr>
              <a:tblGrid>
                <a:gridCol w="1638224">
                  <a:extLst>
                    <a:ext uri="{9D8B030D-6E8A-4147-A177-3AD203B41FA5}">
                      <a16:colId xmlns:a16="http://schemas.microsoft.com/office/drawing/2014/main" val="20000"/>
                    </a:ext>
                  </a:extLst>
                </a:gridCol>
              </a:tblGrid>
              <a:tr h="296636">
                <a:tc>
                  <a:txBody>
                    <a:bodyPr/>
                    <a:lstStyle/>
                    <a:p>
                      <a:pPr marL="0" marR="0">
                        <a:lnSpc>
                          <a:spcPct val="107000"/>
                        </a:lnSpc>
                        <a:spcBef>
                          <a:spcPts val="0"/>
                        </a:spcBef>
                        <a:spcAft>
                          <a:spcPts val="0"/>
                        </a:spcAft>
                      </a:pPr>
                      <a:r>
                        <a:rPr lang="en-US" sz="1400">
                          <a:effectLst/>
                        </a:rPr>
                        <a:t>City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296636">
                <a:tc>
                  <a:txBody>
                    <a:bodyPr/>
                    <a:lstStyle/>
                    <a:p>
                      <a:pPr marL="0" marR="0">
                        <a:lnSpc>
                          <a:spcPct val="107000"/>
                        </a:lnSpc>
                        <a:spcBef>
                          <a:spcPts val="0"/>
                        </a:spcBef>
                        <a:spcAft>
                          <a:spcPts val="0"/>
                        </a:spcAft>
                      </a:pPr>
                      <a:r>
                        <a:rPr lang="en-US" sz="1400">
                          <a:effectLst/>
                        </a:rPr>
                        <a:t>2 / 6 = 0.33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296636">
                <a:tc>
                  <a:txBody>
                    <a:bodyPr/>
                    <a:lstStyle/>
                    <a:p>
                      <a:pPr marL="0" marR="0">
                        <a:lnSpc>
                          <a:spcPct val="107000"/>
                        </a:lnSpc>
                        <a:spcBef>
                          <a:spcPts val="0"/>
                        </a:spcBef>
                        <a:spcAft>
                          <a:spcPts val="0"/>
                        </a:spcAft>
                      </a:pPr>
                      <a:r>
                        <a:rPr lang="en-US" sz="1400">
                          <a:effectLst/>
                        </a:rPr>
                        <a:t>1 / 6 = 0.166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296636">
                <a:tc>
                  <a:txBody>
                    <a:bodyPr/>
                    <a:lstStyle/>
                    <a:p>
                      <a:pPr marL="0" marR="0">
                        <a:lnSpc>
                          <a:spcPct val="107000"/>
                        </a:lnSpc>
                        <a:spcBef>
                          <a:spcPts val="0"/>
                        </a:spcBef>
                        <a:spcAft>
                          <a:spcPts val="0"/>
                        </a:spcAft>
                      </a:pPr>
                      <a:r>
                        <a:rPr lang="en-US" sz="1400">
                          <a:effectLst/>
                        </a:rPr>
                        <a:t>2 / 6 = 0.33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96636">
                <a:tc>
                  <a:txBody>
                    <a:bodyPr/>
                    <a:lstStyle/>
                    <a:p>
                      <a:pPr marL="0" marR="0">
                        <a:lnSpc>
                          <a:spcPct val="107000"/>
                        </a:lnSpc>
                        <a:spcBef>
                          <a:spcPts val="0"/>
                        </a:spcBef>
                        <a:spcAft>
                          <a:spcPts val="0"/>
                        </a:spcAft>
                      </a:pPr>
                      <a:r>
                        <a:rPr lang="en-US" sz="1400">
                          <a:effectLst/>
                        </a:rPr>
                        <a:t>1 / 6 = 0.166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r h="296636">
                <a:tc>
                  <a:txBody>
                    <a:bodyPr/>
                    <a:lstStyle/>
                    <a:p>
                      <a:pPr marL="0" marR="0">
                        <a:lnSpc>
                          <a:spcPct val="107000"/>
                        </a:lnSpc>
                        <a:spcBef>
                          <a:spcPts val="0"/>
                        </a:spcBef>
                        <a:spcAft>
                          <a:spcPts val="0"/>
                        </a:spcAft>
                      </a:pPr>
                      <a:r>
                        <a:rPr lang="en-US" sz="1400">
                          <a:effectLst/>
                        </a:rPr>
                        <a:t>2 / 6 = 0.33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5"/>
                  </a:ext>
                </a:extLst>
              </a:tr>
              <a:tr h="296636">
                <a:tc>
                  <a:txBody>
                    <a:bodyPr/>
                    <a:lstStyle/>
                    <a:p>
                      <a:pPr marL="0" marR="0">
                        <a:lnSpc>
                          <a:spcPct val="107000"/>
                        </a:lnSpc>
                        <a:spcBef>
                          <a:spcPts val="0"/>
                        </a:spcBef>
                        <a:spcAft>
                          <a:spcPts val="0"/>
                        </a:spcAft>
                      </a:pPr>
                      <a:r>
                        <a:rPr lang="en-US" sz="1400" dirty="0">
                          <a:effectLst/>
                        </a:rPr>
                        <a:t>2 / 6 = 0.166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6"/>
                  </a:ext>
                </a:extLst>
              </a:tr>
            </a:tbl>
          </a:graphicData>
        </a:graphic>
      </p:graphicFrame>
      <p:sp>
        <p:nvSpPr>
          <p:cNvPr id="8" name="TextBox 7"/>
          <p:cNvSpPr txBox="1"/>
          <p:nvPr/>
        </p:nvSpPr>
        <p:spPr>
          <a:xfrm>
            <a:off x="3771900" y="3543300"/>
            <a:ext cx="1485900" cy="300082"/>
          </a:xfrm>
          <a:prstGeom prst="rect">
            <a:avLst/>
          </a:prstGeom>
          <a:noFill/>
        </p:spPr>
        <p:txBody>
          <a:bodyPr wrap="square" rtlCol="0">
            <a:spAutoFit/>
          </a:bodyPr>
          <a:lstStyle/>
          <a:p>
            <a:r>
              <a:rPr lang="en-US" sz="1350" dirty="0">
                <a:solidFill>
                  <a:schemeClr val="accent2"/>
                </a:solidFill>
              </a:rPr>
              <a:t>Count Encoding</a:t>
            </a:r>
          </a:p>
        </p:txBody>
      </p:sp>
      <p:sp>
        <p:nvSpPr>
          <p:cNvPr id="9" name="TextBox 8"/>
          <p:cNvSpPr txBox="1"/>
          <p:nvPr/>
        </p:nvSpPr>
        <p:spPr>
          <a:xfrm>
            <a:off x="5981776" y="3543300"/>
            <a:ext cx="2019224" cy="300082"/>
          </a:xfrm>
          <a:prstGeom prst="rect">
            <a:avLst/>
          </a:prstGeom>
          <a:noFill/>
        </p:spPr>
        <p:txBody>
          <a:bodyPr wrap="square" rtlCol="0">
            <a:spAutoFit/>
          </a:bodyPr>
          <a:lstStyle/>
          <a:p>
            <a:r>
              <a:rPr lang="en-US" sz="1350" dirty="0">
                <a:solidFill>
                  <a:schemeClr val="accent2"/>
                </a:solidFill>
              </a:rPr>
              <a:t>Frequency Encoding</a:t>
            </a:r>
          </a:p>
        </p:txBody>
      </p:sp>
    </p:spTree>
    <p:extLst>
      <p:ext uri="{BB962C8B-B14F-4D97-AF65-F5344CB8AC3E}">
        <p14:creationId xmlns:p14="http://schemas.microsoft.com/office/powerpoint/2010/main" val="1543565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a:xfrm>
            <a:off x="368877" y="671468"/>
            <a:ext cx="7886700" cy="395180"/>
          </a:xfrm>
        </p:spPr>
        <p:txBody>
          <a:bodyPr>
            <a:noAutofit/>
          </a:bodyPr>
          <a:lstStyle/>
          <a:p>
            <a:r>
              <a:rPr lang="en-US" altLang="en-US" sz="3600" b="1" dirty="0"/>
              <a:t>Outliers</a:t>
            </a:r>
          </a:p>
        </p:txBody>
      </p:sp>
      <p:sp>
        <p:nvSpPr>
          <p:cNvPr id="831491" name="Rectangle 3"/>
          <p:cNvSpPr>
            <a:spLocks noGrp="1" noChangeArrowheads="1"/>
          </p:cNvSpPr>
          <p:nvPr>
            <p:ph idx="1"/>
          </p:nvPr>
        </p:nvSpPr>
        <p:spPr>
          <a:xfrm>
            <a:off x="395916" y="1769522"/>
            <a:ext cx="7886700" cy="3263504"/>
          </a:xfrm>
        </p:spPr>
        <p:txBody>
          <a:bodyPr>
            <a:normAutofit/>
          </a:bodyPr>
          <a:lstStyle/>
          <a:p>
            <a:r>
              <a:rPr lang="en-US" altLang="en-US" sz="2800" dirty="0"/>
              <a:t>Outliers are data objects with characteristics that are considerably different than most of the other data objects in the data set</a:t>
            </a:r>
          </a:p>
          <a:p>
            <a:endParaRPr lang="en-US" altLang="en-US" sz="2800" dirty="0"/>
          </a:p>
        </p:txBody>
      </p:sp>
      <p:grpSp>
        <p:nvGrpSpPr>
          <p:cNvPr id="831492" name="Group 4"/>
          <p:cNvGrpSpPr>
            <a:grpSpLocks/>
          </p:cNvGrpSpPr>
          <p:nvPr/>
        </p:nvGrpSpPr>
        <p:grpSpPr bwMode="auto">
          <a:xfrm>
            <a:off x="2739066" y="3138955"/>
            <a:ext cx="3200400" cy="2628900"/>
            <a:chOff x="3648" y="2448"/>
            <a:chExt cx="2112" cy="1872"/>
          </a:xfrm>
        </p:grpSpPr>
        <p:pic>
          <p:nvPicPr>
            <p:cNvPr id="831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1494" name="Oval 6"/>
            <p:cNvSpPr>
              <a:spLocks noChangeArrowheads="1"/>
            </p:cNvSpPr>
            <p:nvPr/>
          </p:nvSpPr>
          <p:spPr bwMode="auto">
            <a:xfrm>
              <a:off x="3766" y="2961"/>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5" name="Oval 7"/>
            <p:cNvSpPr>
              <a:spLocks noChangeArrowheads="1"/>
            </p:cNvSpPr>
            <p:nvPr/>
          </p:nvSpPr>
          <p:spPr bwMode="auto">
            <a:xfrm>
              <a:off x="3907" y="3224"/>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6" name="Oval 8"/>
            <p:cNvSpPr>
              <a:spLocks noChangeArrowheads="1"/>
            </p:cNvSpPr>
            <p:nvPr/>
          </p:nvSpPr>
          <p:spPr bwMode="auto">
            <a:xfrm>
              <a:off x="5612" y="3871"/>
              <a:ext cx="86" cy="8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7" name="Oval 9"/>
            <p:cNvSpPr>
              <a:spLocks noChangeArrowheads="1"/>
            </p:cNvSpPr>
            <p:nvPr/>
          </p:nvSpPr>
          <p:spPr bwMode="auto">
            <a:xfrm>
              <a:off x="4319" y="3937"/>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8" name="Rectangle 10"/>
            <p:cNvSpPr>
              <a:spLocks noChangeArrowheads="1"/>
            </p:cNvSpPr>
            <p:nvPr/>
          </p:nvSpPr>
          <p:spPr bwMode="auto">
            <a:xfrm>
              <a:off x="4944" y="3072"/>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sp>
          <p:nvSpPr>
            <p:cNvPr id="831499" name="Rectangle 11"/>
            <p:cNvSpPr>
              <a:spLocks noChangeArrowheads="1"/>
            </p:cNvSpPr>
            <p:nvPr/>
          </p:nvSpPr>
          <p:spPr bwMode="auto">
            <a:xfrm>
              <a:off x="3888" y="3120"/>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fontAlgn="base" hangingPunct="0">
                <a:spcBef>
                  <a:spcPct val="0"/>
                </a:spcBef>
                <a:spcAft>
                  <a:spcPct val="0"/>
                </a:spcAft>
              </a:pPr>
              <a:endParaRPr lang="en-US" sz="1050" b="1">
                <a:solidFill>
                  <a:srgbClr val="000000"/>
                </a:solidFill>
                <a:latin typeface="Calibri" panose="020F0502020204030204"/>
              </a:endParaRPr>
            </a:p>
          </p:txBody>
        </p:sp>
      </p:grpSp>
    </p:spTree>
    <p:extLst>
      <p:ext uri="{BB962C8B-B14F-4D97-AF65-F5344CB8AC3E}">
        <p14:creationId xmlns:p14="http://schemas.microsoft.com/office/powerpoint/2010/main" val="395885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Count / frequency </a:t>
            </a:r>
            <a:r>
              <a:rPr lang="en-IN" dirty="0" smtClean="0"/>
              <a:t>encoding (2) </a:t>
            </a:r>
            <a:endParaRPr lang="en-IN" dirty="0"/>
          </a:p>
        </p:txBody>
      </p:sp>
      <p:sp>
        <p:nvSpPr>
          <p:cNvPr id="3" name="Text Placeholder 2"/>
          <p:cNvSpPr>
            <a:spLocks noGrp="1"/>
          </p:cNvSpPr>
          <p:nvPr>
            <p:ph type="body" sz="quarter" idx="13"/>
          </p:nvPr>
        </p:nvSpPr>
        <p:spPr>
          <a:xfrm>
            <a:off x="643304" y="2057401"/>
            <a:ext cx="7620000" cy="3886199"/>
          </a:xfrm>
        </p:spPr>
        <p:txBody>
          <a:bodyPr>
            <a:noAutofit/>
          </a:bodyPr>
          <a:lstStyle/>
          <a:p>
            <a:r>
              <a:rPr lang="en-US" sz="1800" dirty="0"/>
              <a:t>Advantages</a:t>
            </a:r>
          </a:p>
          <a:p>
            <a:pPr lvl="1">
              <a:buFont typeface="Wingdings" panose="05000000000000000000" pitchFamily="2" charset="2"/>
              <a:buChar char="ü"/>
            </a:pPr>
            <a:r>
              <a:rPr lang="en-US" sz="1800" dirty="0"/>
              <a:t>Straightforward to implement</a:t>
            </a:r>
          </a:p>
          <a:p>
            <a:pPr lvl="1">
              <a:buFont typeface="Wingdings" panose="05000000000000000000" pitchFamily="2" charset="2"/>
              <a:buChar char="ü"/>
            </a:pPr>
            <a:r>
              <a:rPr lang="en-US" sz="1800" dirty="0"/>
              <a:t>Does not expand the feature space</a:t>
            </a:r>
          </a:p>
          <a:p>
            <a:pPr lvl="1">
              <a:buFont typeface="Wingdings" panose="05000000000000000000" pitchFamily="2" charset="2"/>
              <a:buChar char="ü"/>
            </a:pPr>
            <a:r>
              <a:rPr lang="en-US" sz="1800" dirty="0"/>
              <a:t>Can work well enough with tree based algorithms</a:t>
            </a:r>
          </a:p>
          <a:p>
            <a:endParaRPr lang="en-US" sz="1800" dirty="0"/>
          </a:p>
          <a:p>
            <a:r>
              <a:rPr lang="en-US" sz="1800" dirty="0"/>
              <a:t>Limitations</a:t>
            </a:r>
          </a:p>
          <a:p>
            <a:pPr lvl="1">
              <a:buFont typeface="Wingdings" panose="05000000000000000000" pitchFamily="2" charset="2"/>
              <a:buChar char="ü"/>
            </a:pPr>
            <a:r>
              <a:rPr lang="en-US" sz="1800" dirty="0"/>
              <a:t>Not suitable for linear models</a:t>
            </a:r>
          </a:p>
          <a:p>
            <a:pPr lvl="1">
              <a:buFont typeface="Wingdings" panose="05000000000000000000" pitchFamily="2" charset="2"/>
              <a:buChar char="ü"/>
            </a:pPr>
            <a:r>
              <a:rPr lang="en-US" sz="1800" dirty="0"/>
              <a:t>Does not handle new categories in test set automatically</a:t>
            </a:r>
          </a:p>
          <a:p>
            <a:pPr lvl="1">
              <a:buFont typeface="Wingdings" panose="05000000000000000000" pitchFamily="2" charset="2"/>
              <a:buChar char="ü"/>
            </a:pPr>
            <a:r>
              <a:rPr lang="en-US" sz="1800" dirty="0"/>
              <a:t>If 2 different categories appear the same amount of times in the dataset, that is, they appear in the same number of observations, they will be replaced by the </a:t>
            </a:r>
            <a:r>
              <a:rPr lang="en-US" sz="1800" dirty="0" smtClean="0"/>
              <a:t>same number</a:t>
            </a:r>
            <a:r>
              <a:rPr lang="en-US" sz="1800" dirty="0"/>
              <a:t>: </a:t>
            </a:r>
          </a:p>
          <a:p>
            <a:pPr lvl="1">
              <a:buFont typeface="Wingdings" panose="05000000000000000000" pitchFamily="2" charset="2"/>
              <a:buChar char="ü"/>
            </a:pPr>
            <a:r>
              <a:rPr lang="en-US" sz="1800" dirty="0"/>
              <a:t>may lose valuable information.</a:t>
            </a:r>
            <a:endParaRPr lang="en-IN" sz="1800" dirty="0"/>
          </a:p>
        </p:txBody>
      </p:sp>
      <p:sp>
        <p:nvSpPr>
          <p:cNvPr id="4" name="Text Placeholder 3"/>
          <p:cNvSpPr>
            <a:spLocks noGrp="1"/>
          </p:cNvSpPr>
          <p:nvPr>
            <p:ph type="body" sz="quarter" idx="14"/>
          </p:nvPr>
        </p:nvSpPr>
        <p:spPr/>
        <p:txBody>
          <a:bodyPr/>
          <a:lstStyle/>
          <a:p>
            <a:r>
              <a:rPr lang="en-IN" dirty="0" smtClean="0"/>
              <a:t>Advantage / Limitations</a:t>
            </a:r>
            <a:endParaRPr lang="en-IN" dirty="0"/>
          </a:p>
        </p:txBody>
      </p:sp>
    </p:spTree>
    <p:extLst>
      <p:ext uri="{BB962C8B-B14F-4D97-AF65-F5344CB8AC3E}">
        <p14:creationId xmlns:p14="http://schemas.microsoft.com/office/powerpoint/2010/main" val="12797992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Ordinal Encoding</a:t>
            </a:r>
            <a:endParaRPr lang="en-US" dirty="0"/>
          </a:p>
        </p:txBody>
      </p:sp>
      <p:sp>
        <p:nvSpPr>
          <p:cNvPr id="3" name="Text Placeholder 2"/>
          <p:cNvSpPr>
            <a:spLocks noGrp="1"/>
          </p:cNvSpPr>
          <p:nvPr>
            <p:ph type="body" sz="quarter" idx="13"/>
          </p:nvPr>
        </p:nvSpPr>
        <p:spPr/>
        <p:txBody>
          <a:bodyPr/>
          <a:lstStyle/>
          <a:p>
            <a:r>
              <a:rPr lang="en-US" dirty="0"/>
              <a:t>Ordinal encoding is done to ensure encoding of variable retains ordinal nature of the variable. This is reasonable only for ordinal variables as I mentioned in the beginning of this article. This encoding looks almost similar to Label Encoding but slightly different as Label coding would not consider whether variable is ordinal or not and it will assign sequence of integers</a:t>
            </a:r>
          </a:p>
          <a:p>
            <a:r>
              <a:rPr lang="en-US" dirty="0"/>
              <a:t>as per the order of data (Pandas assigned Hot (0), Cold (1) , “Very Hot” (2) and Warm (3)) or</a:t>
            </a:r>
          </a:p>
          <a:p>
            <a:r>
              <a:rPr lang="en-US" dirty="0"/>
              <a:t>as per alphabetical sorted order (</a:t>
            </a:r>
            <a:r>
              <a:rPr lang="en-US" dirty="0" err="1"/>
              <a:t>scikit</a:t>
            </a:r>
            <a:r>
              <a:rPr lang="en-US" dirty="0"/>
              <a:t>-learn assigned Cold(0), Hot(1) , “Very Hot” (2) and Warm (3)) .</a:t>
            </a:r>
          </a:p>
          <a:p>
            <a:endParaRPr lang="en-US" dirty="0"/>
          </a:p>
        </p:txBody>
      </p:sp>
      <p:sp>
        <p:nvSpPr>
          <p:cNvPr id="4" name="Text Placeholder 3"/>
          <p:cNvSpPr>
            <a:spLocks noGrp="1"/>
          </p:cNvSpPr>
          <p:nvPr>
            <p:ph type="body" sz="quarter" idx="14"/>
          </p:nvPr>
        </p:nvSpPr>
        <p:spPr/>
        <p:txBody>
          <a:bodyPr/>
          <a:lstStyle/>
          <a:p>
            <a:endParaRPr lang="en-US"/>
          </a:p>
        </p:txBody>
      </p:sp>
      <p:pic>
        <p:nvPicPr>
          <p:cNvPr id="7170" name="Picture 2" descr="https://miro.medium.com/max/534/1*V4azn28p16AVCzb3xoKy4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969" y="2988607"/>
            <a:ext cx="3614712" cy="3743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3955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Ordered ordinal </a:t>
            </a:r>
            <a:r>
              <a:rPr lang="en-IN" dirty="0" smtClean="0"/>
              <a:t>encoding </a:t>
            </a:r>
            <a:endParaRPr lang="en-IN" dirty="0"/>
          </a:p>
        </p:txBody>
      </p:sp>
      <p:sp>
        <p:nvSpPr>
          <p:cNvPr id="3" name="Text Placeholder 2"/>
          <p:cNvSpPr>
            <a:spLocks noGrp="1"/>
          </p:cNvSpPr>
          <p:nvPr>
            <p:ph type="body" sz="quarter" idx="13"/>
          </p:nvPr>
        </p:nvSpPr>
        <p:spPr>
          <a:xfrm>
            <a:off x="643304" y="1828800"/>
            <a:ext cx="8001348" cy="4724399"/>
          </a:xfrm>
        </p:spPr>
        <p:txBody>
          <a:bodyPr>
            <a:normAutofit/>
          </a:bodyPr>
          <a:lstStyle/>
          <a:p>
            <a:r>
              <a:rPr lang="en-US" sz="1600" dirty="0"/>
              <a:t>Categories are replaced by integers from 1 to k, where k is the number of distinct categories in the variable, but this numbering is informed by the </a:t>
            </a:r>
            <a:r>
              <a:rPr lang="en-US" sz="1600" dirty="0" smtClean="0"/>
              <a:t>SUM </a:t>
            </a:r>
            <a:r>
              <a:rPr lang="en-US" sz="1600" dirty="0"/>
              <a:t>of the target for each </a:t>
            </a:r>
            <a:r>
              <a:rPr lang="en-US" sz="1600" dirty="0" smtClean="0"/>
              <a:t>category</a:t>
            </a:r>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r>
              <a:rPr lang="en-US" sz="1600" dirty="0" smtClean="0"/>
              <a:t>Note- Feature Category with smallest sum of targets, gets highest order number; while the category with largest sum of targets, gets the lowest order number. Reason: Optimal in memory</a:t>
            </a:r>
          </a:p>
          <a:p>
            <a:endParaRPr lang="en-IN" sz="1600" dirty="0"/>
          </a:p>
        </p:txBody>
      </p:sp>
      <p:sp>
        <p:nvSpPr>
          <p:cNvPr id="4" name="Text Placeholder 3"/>
          <p:cNvSpPr>
            <a:spLocks noGrp="1"/>
          </p:cNvSpPr>
          <p:nvPr>
            <p:ph type="body" sz="quarter" idx="14"/>
          </p:nvPr>
        </p:nvSpPr>
        <p:spPr/>
        <p:txBody>
          <a:bodyPr/>
          <a:lstStyle/>
          <a:p>
            <a:r>
              <a:rPr lang="en-IN" dirty="0" smtClean="0"/>
              <a:t>Defined</a:t>
            </a:r>
            <a:endParaRPr lang="en-IN" dirty="0"/>
          </a:p>
        </p:txBody>
      </p:sp>
      <p:pic>
        <p:nvPicPr>
          <p:cNvPr id="5" name="Picture 4"/>
          <p:cNvPicPr>
            <a:picLocks noChangeAspect="1"/>
          </p:cNvPicPr>
          <p:nvPr/>
        </p:nvPicPr>
        <p:blipFill rotWithShape="1">
          <a:blip r:embed="rId2"/>
          <a:srcRect t="8371" b="5125"/>
          <a:stretch/>
        </p:blipFill>
        <p:spPr>
          <a:xfrm>
            <a:off x="968532" y="2971801"/>
            <a:ext cx="6311585" cy="2362200"/>
          </a:xfrm>
          <a:prstGeom prst="rect">
            <a:avLst/>
          </a:prstGeom>
        </p:spPr>
      </p:pic>
      <p:sp>
        <p:nvSpPr>
          <p:cNvPr id="6" name="TextBox 5"/>
          <p:cNvSpPr txBox="1"/>
          <p:nvPr/>
        </p:nvSpPr>
        <p:spPr>
          <a:xfrm>
            <a:off x="707868" y="3505200"/>
            <a:ext cx="587532" cy="338554"/>
          </a:xfrm>
          <a:prstGeom prst="rect">
            <a:avLst/>
          </a:prstGeom>
          <a:noFill/>
        </p:spPr>
        <p:txBody>
          <a:bodyPr wrap="square" rtlCol="0">
            <a:spAutoFit/>
          </a:bodyPr>
          <a:lstStyle/>
          <a:p>
            <a:r>
              <a:rPr lang="en-US" sz="1600" dirty="0" smtClean="0"/>
              <a:t>0+1</a:t>
            </a:r>
            <a:endParaRPr lang="en-US" sz="1600" dirty="0"/>
          </a:p>
        </p:txBody>
      </p:sp>
      <p:sp>
        <p:nvSpPr>
          <p:cNvPr id="7" name="TextBox 6"/>
          <p:cNvSpPr txBox="1"/>
          <p:nvPr/>
        </p:nvSpPr>
        <p:spPr>
          <a:xfrm>
            <a:off x="707868" y="3875379"/>
            <a:ext cx="587532" cy="338554"/>
          </a:xfrm>
          <a:prstGeom prst="rect">
            <a:avLst/>
          </a:prstGeom>
          <a:noFill/>
        </p:spPr>
        <p:txBody>
          <a:bodyPr wrap="square" rtlCol="0">
            <a:spAutoFit/>
          </a:bodyPr>
          <a:lstStyle/>
          <a:p>
            <a:r>
              <a:rPr lang="en-US" sz="1600" dirty="0" smtClean="0"/>
              <a:t>0+1</a:t>
            </a:r>
            <a:endParaRPr lang="en-US" sz="1600" dirty="0"/>
          </a:p>
        </p:txBody>
      </p:sp>
      <p:sp>
        <p:nvSpPr>
          <p:cNvPr id="8" name="TextBox 7"/>
          <p:cNvSpPr txBox="1"/>
          <p:nvPr/>
        </p:nvSpPr>
        <p:spPr>
          <a:xfrm>
            <a:off x="707868" y="4234511"/>
            <a:ext cx="587532" cy="338554"/>
          </a:xfrm>
          <a:prstGeom prst="rect">
            <a:avLst/>
          </a:prstGeom>
          <a:noFill/>
        </p:spPr>
        <p:txBody>
          <a:bodyPr wrap="square" rtlCol="0">
            <a:spAutoFit/>
          </a:bodyPr>
          <a:lstStyle/>
          <a:p>
            <a:r>
              <a:rPr lang="en-US" sz="1600" dirty="0" smtClean="0"/>
              <a:t>1+1</a:t>
            </a:r>
            <a:endParaRPr lang="en-US" sz="1600" dirty="0"/>
          </a:p>
        </p:txBody>
      </p:sp>
      <p:sp>
        <p:nvSpPr>
          <p:cNvPr id="9" name="TextBox 8"/>
          <p:cNvSpPr txBox="1"/>
          <p:nvPr/>
        </p:nvSpPr>
        <p:spPr>
          <a:xfrm>
            <a:off x="707868" y="4525022"/>
            <a:ext cx="587532" cy="338554"/>
          </a:xfrm>
          <a:prstGeom prst="rect">
            <a:avLst/>
          </a:prstGeom>
          <a:noFill/>
        </p:spPr>
        <p:txBody>
          <a:bodyPr wrap="square" rtlCol="0">
            <a:spAutoFit/>
          </a:bodyPr>
          <a:lstStyle/>
          <a:p>
            <a:r>
              <a:rPr lang="en-US" sz="1600" dirty="0" smtClean="0"/>
              <a:t>0</a:t>
            </a:r>
            <a:endParaRPr lang="en-US" sz="1600" dirty="0"/>
          </a:p>
        </p:txBody>
      </p:sp>
      <p:sp>
        <p:nvSpPr>
          <p:cNvPr id="10" name="TextBox 9"/>
          <p:cNvSpPr txBox="1"/>
          <p:nvPr/>
        </p:nvSpPr>
        <p:spPr>
          <a:xfrm>
            <a:off x="676406" y="4860458"/>
            <a:ext cx="587532" cy="338554"/>
          </a:xfrm>
          <a:prstGeom prst="rect">
            <a:avLst/>
          </a:prstGeom>
          <a:noFill/>
        </p:spPr>
        <p:txBody>
          <a:bodyPr wrap="square" rtlCol="0">
            <a:spAutoFit/>
          </a:bodyPr>
          <a:lstStyle/>
          <a:p>
            <a:r>
              <a:rPr lang="en-US" sz="1600" dirty="0" smtClean="0"/>
              <a:t>1+1</a:t>
            </a:r>
            <a:endParaRPr lang="en-US" sz="1600" dirty="0"/>
          </a:p>
        </p:txBody>
      </p:sp>
    </p:spTree>
    <p:extLst>
      <p:ext uri="{BB962C8B-B14F-4D97-AF65-F5344CB8AC3E}">
        <p14:creationId xmlns:p14="http://schemas.microsoft.com/office/powerpoint/2010/main" val="81118609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Ordered ordinal </a:t>
            </a:r>
            <a:r>
              <a:rPr lang="en-IN" dirty="0" smtClean="0"/>
              <a:t>encoding (2)</a:t>
            </a:r>
            <a:endParaRPr lang="en-IN" dirty="0"/>
          </a:p>
        </p:txBody>
      </p:sp>
      <p:sp>
        <p:nvSpPr>
          <p:cNvPr id="3" name="Text Placeholder 2"/>
          <p:cNvSpPr>
            <a:spLocks noGrp="1"/>
          </p:cNvSpPr>
          <p:nvPr>
            <p:ph type="body" sz="quarter" idx="13"/>
          </p:nvPr>
        </p:nvSpPr>
        <p:spPr>
          <a:xfrm>
            <a:off x="643304" y="2057401"/>
            <a:ext cx="7620000" cy="3371849"/>
          </a:xfrm>
        </p:spPr>
        <p:txBody>
          <a:bodyPr>
            <a:noAutofit/>
          </a:bodyPr>
          <a:lstStyle/>
          <a:p>
            <a:r>
              <a:rPr lang="en-US" sz="1800" dirty="0"/>
              <a:t>Advantages</a:t>
            </a:r>
          </a:p>
          <a:p>
            <a:pPr lvl="1">
              <a:buFont typeface="Wingdings" panose="05000000000000000000" pitchFamily="2" charset="2"/>
              <a:buChar char="ü"/>
            </a:pPr>
            <a:r>
              <a:rPr lang="en-US" sz="1800" dirty="0"/>
              <a:t>Straightforward to implement</a:t>
            </a:r>
          </a:p>
          <a:p>
            <a:pPr lvl="1">
              <a:buFont typeface="Wingdings" panose="05000000000000000000" pitchFamily="2" charset="2"/>
              <a:buChar char="ü"/>
            </a:pPr>
            <a:r>
              <a:rPr lang="en-US" sz="1800" dirty="0"/>
              <a:t>Does not expand the feature space</a:t>
            </a:r>
          </a:p>
          <a:p>
            <a:pPr lvl="1">
              <a:buFont typeface="Wingdings" panose="05000000000000000000" pitchFamily="2" charset="2"/>
              <a:buChar char="ü"/>
            </a:pPr>
            <a:r>
              <a:rPr lang="en-US" sz="1800" dirty="0"/>
              <a:t>Creates monotonic relationship between categories and target</a:t>
            </a:r>
          </a:p>
          <a:p>
            <a:endParaRPr lang="en-US" sz="1800" dirty="0"/>
          </a:p>
          <a:p>
            <a:r>
              <a:rPr lang="en-US" sz="1800" dirty="0"/>
              <a:t>Limitations</a:t>
            </a:r>
          </a:p>
          <a:p>
            <a:pPr lvl="1"/>
            <a:r>
              <a:rPr lang="en-US" sz="1800" dirty="0"/>
              <a:t>May lead to over-fitting</a:t>
            </a:r>
          </a:p>
          <a:p>
            <a:pPr lvl="1"/>
            <a:r>
              <a:rPr lang="en-US" sz="1800" dirty="0"/>
              <a:t>Difficult to implement together with </a:t>
            </a:r>
            <a:r>
              <a:rPr lang="en-US" sz="1800" dirty="0" smtClean="0"/>
              <a:t>cross validation </a:t>
            </a:r>
            <a:r>
              <a:rPr lang="en-US" sz="1800" dirty="0"/>
              <a:t>with current libraries</a:t>
            </a:r>
            <a:endParaRPr lang="en-IN" sz="1800" dirty="0"/>
          </a:p>
        </p:txBody>
      </p:sp>
      <p:sp>
        <p:nvSpPr>
          <p:cNvPr id="4" name="Text Placeholder 3"/>
          <p:cNvSpPr>
            <a:spLocks noGrp="1"/>
          </p:cNvSpPr>
          <p:nvPr>
            <p:ph type="body" sz="quarter" idx="14"/>
          </p:nvPr>
        </p:nvSpPr>
        <p:spPr/>
        <p:txBody>
          <a:bodyPr/>
          <a:lstStyle/>
          <a:p>
            <a:r>
              <a:rPr lang="en-IN" dirty="0" smtClean="0"/>
              <a:t>Advantages &amp; Limitations</a:t>
            </a:r>
            <a:endParaRPr lang="en-IN" dirty="0"/>
          </a:p>
        </p:txBody>
      </p:sp>
    </p:spTree>
    <p:extLst>
      <p:ext uri="{BB962C8B-B14F-4D97-AF65-F5344CB8AC3E}">
        <p14:creationId xmlns:p14="http://schemas.microsoft.com/office/powerpoint/2010/main" val="165512470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Ordered ordinal encoding </a:t>
            </a:r>
            <a:r>
              <a:rPr lang="en-IN" dirty="0" smtClean="0"/>
              <a:t>(3)</a:t>
            </a:r>
            <a:endParaRPr lang="en-IN" dirty="0"/>
          </a:p>
        </p:txBody>
      </p:sp>
      <p:pic>
        <p:nvPicPr>
          <p:cNvPr id="5" name="Picture 4"/>
          <p:cNvPicPr>
            <a:picLocks noChangeAspect="1"/>
          </p:cNvPicPr>
          <p:nvPr/>
        </p:nvPicPr>
        <p:blipFill>
          <a:blip r:embed="rId2"/>
          <a:stretch>
            <a:fillRect/>
          </a:stretch>
        </p:blipFill>
        <p:spPr>
          <a:xfrm>
            <a:off x="643305" y="1692803"/>
            <a:ext cx="7808119" cy="4286250"/>
          </a:xfrm>
          <a:prstGeom prst="rect">
            <a:avLst/>
          </a:prstGeom>
        </p:spPr>
      </p:pic>
      <p:sp>
        <p:nvSpPr>
          <p:cNvPr id="3" name="Text Placeholder 2"/>
          <p:cNvSpPr>
            <a:spLocks noGrp="1"/>
          </p:cNvSpPr>
          <p:nvPr>
            <p:ph type="body" sz="quarter" idx="13"/>
          </p:nvPr>
        </p:nvSpPr>
        <p:spPr>
          <a:xfrm>
            <a:off x="643304" y="2057401"/>
            <a:ext cx="7620000" cy="3371849"/>
          </a:xfrm>
        </p:spPr>
        <p:txBody>
          <a:bodyPr/>
          <a:lstStyle/>
          <a:p>
            <a:endParaRPr lang="en-IN" dirty="0"/>
          </a:p>
        </p:txBody>
      </p:sp>
      <p:sp>
        <p:nvSpPr>
          <p:cNvPr id="4" name="Text Placeholder 3"/>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126737317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or </a:t>
            </a:r>
            <a:r>
              <a:rPr lang="en-IN" dirty="0" smtClean="0"/>
              <a:t>Target </a:t>
            </a:r>
            <a:r>
              <a:rPr lang="en-IN" dirty="0"/>
              <a:t>encoding </a:t>
            </a:r>
          </a:p>
        </p:txBody>
      </p:sp>
      <p:sp>
        <p:nvSpPr>
          <p:cNvPr id="3" name="Text Placeholder 2"/>
          <p:cNvSpPr>
            <a:spLocks noGrp="1"/>
          </p:cNvSpPr>
          <p:nvPr>
            <p:ph type="body" sz="quarter" idx="13"/>
          </p:nvPr>
        </p:nvSpPr>
        <p:spPr>
          <a:xfrm>
            <a:off x="643304" y="2057401"/>
            <a:ext cx="7620000" cy="3200399"/>
          </a:xfrm>
        </p:spPr>
        <p:txBody>
          <a:bodyPr>
            <a:normAutofit/>
          </a:bodyPr>
          <a:lstStyle/>
          <a:p>
            <a:r>
              <a:rPr lang="en-US" sz="1600" dirty="0"/>
              <a:t>Mean encoding implies replacing the category by the average target value for that category</a:t>
            </a:r>
            <a:endParaRPr lang="en-IN" sz="1600" dirty="0"/>
          </a:p>
        </p:txBody>
      </p:sp>
      <p:sp>
        <p:nvSpPr>
          <p:cNvPr id="4" name="Text Placeholder 3"/>
          <p:cNvSpPr>
            <a:spLocks noGrp="1"/>
          </p:cNvSpPr>
          <p:nvPr>
            <p:ph type="body" sz="quarter" idx="14"/>
          </p:nvPr>
        </p:nvSpPr>
        <p:spPr/>
        <p:txBody>
          <a:bodyPr/>
          <a:lstStyle/>
          <a:p>
            <a:r>
              <a:rPr lang="en-IN" dirty="0" smtClean="0"/>
              <a:t>Defined</a:t>
            </a:r>
            <a:endParaRPr lang="en-IN" dirty="0"/>
          </a:p>
        </p:txBody>
      </p:sp>
      <p:pic>
        <p:nvPicPr>
          <p:cNvPr id="5" name="Picture 4"/>
          <p:cNvPicPr>
            <a:picLocks noChangeAspect="1"/>
          </p:cNvPicPr>
          <p:nvPr/>
        </p:nvPicPr>
        <p:blipFill>
          <a:blip r:embed="rId2"/>
          <a:stretch>
            <a:fillRect/>
          </a:stretch>
        </p:blipFill>
        <p:spPr>
          <a:xfrm>
            <a:off x="1097756" y="2940844"/>
            <a:ext cx="6522244" cy="2393156"/>
          </a:xfrm>
          <a:prstGeom prst="rect">
            <a:avLst/>
          </a:prstGeom>
        </p:spPr>
      </p:pic>
      <p:sp>
        <p:nvSpPr>
          <p:cNvPr id="11" name="TextBox 10"/>
          <p:cNvSpPr txBox="1"/>
          <p:nvPr/>
        </p:nvSpPr>
        <p:spPr>
          <a:xfrm>
            <a:off x="707868" y="3429000"/>
            <a:ext cx="587532" cy="338554"/>
          </a:xfrm>
          <a:prstGeom prst="rect">
            <a:avLst/>
          </a:prstGeom>
          <a:noFill/>
        </p:spPr>
        <p:txBody>
          <a:bodyPr wrap="square" rtlCol="0">
            <a:spAutoFit/>
          </a:bodyPr>
          <a:lstStyle/>
          <a:p>
            <a:r>
              <a:rPr lang="en-US" sz="1600" dirty="0" smtClean="0"/>
              <a:t>0+1</a:t>
            </a:r>
            <a:endParaRPr lang="en-US" sz="1600" dirty="0"/>
          </a:p>
        </p:txBody>
      </p:sp>
      <p:sp>
        <p:nvSpPr>
          <p:cNvPr id="12" name="TextBox 11"/>
          <p:cNvSpPr txBox="1"/>
          <p:nvPr/>
        </p:nvSpPr>
        <p:spPr>
          <a:xfrm>
            <a:off x="707868" y="3799179"/>
            <a:ext cx="587532" cy="338554"/>
          </a:xfrm>
          <a:prstGeom prst="rect">
            <a:avLst/>
          </a:prstGeom>
          <a:noFill/>
        </p:spPr>
        <p:txBody>
          <a:bodyPr wrap="square" rtlCol="0">
            <a:spAutoFit/>
          </a:bodyPr>
          <a:lstStyle/>
          <a:p>
            <a:r>
              <a:rPr lang="en-US" sz="1600" dirty="0" smtClean="0"/>
              <a:t>0+1</a:t>
            </a:r>
            <a:endParaRPr lang="en-US" sz="1600" dirty="0"/>
          </a:p>
        </p:txBody>
      </p:sp>
      <p:sp>
        <p:nvSpPr>
          <p:cNvPr id="13" name="TextBox 12"/>
          <p:cNvSpPr txBox="1"/>
          <p:nvPr/>
        </p:nvSpPr>
        <p:spPr>
          <a:xfrm>
            <a:off x="707868" y="4158311"/>
            <a:ext cx="587532" cy="338554"/>
          </a:xfrm>
          <a:prstGeom prst="rect">
            <a:avLst/>
          </a:prstGeom>
          <a:noFill/>
        </p:spPr>
        <p:txBody>
          <a:bodyPr wrap="square" rtlCol="0">
            <a:spAutoFit/>
          </a:bodyPr>
          <a:lstStyle/>
          <a:p>
            <a:r>
              <a:rPr lang="en-US" sz="1600" dirty="0" smtClean="0"/>
              <a:t>1+1</a:t>
            </a:r>
            <a:endParaRPr lang="en-US" sz="1600" dirty="0"/>
          </a:p>
        </p:txBody>
      </p:sp>
      <p:sp>
        <p:nvSpPr>
          <p:cNvPr id="14" name="TextBox 13"/>
          <p:cNvSpPr txBox="1"/>
          <p:nvPr/>
        </p:nvSpPr>
        <p:spPr>
          <a:xfrm>
            <a:off x="707868" y="4448822"/>
            <a:ext cx="587532" cy="338554"/>
          </a:xfrm>
          <a:prstGeom prst="rect">
            <a:avLst/>
          </a:prstGeom>
          <a:noFill/>
        </p:spPr>
        <p:txBody>
          <a:bodyPr wrap="square" rtlCol="0">
            <a:spAutoFit/>
          </a:bodyPr>
          <a:lstStyle/>
          <a:p>
            <a:r>
              <a:rPr lang="en-US" sz="1600" dirty="0" smtClean="0"/>
              <a:t>0</a:t>
            </a:r>
            <a:endParaRPr lang="en-US" sz="1600" dirty="0"/>
          </a:p>
        </p:txBody>
      </p:sp>
      <p:sp>
        <p:nvSpPr>
          <p:cNvPr id="15" name="TextBox 14"/>
          <p:cNvSpPr txBox="1"/>
          <p:nvPr/>
        </p:nvSpPr>
        <p:spPr>
          <a:xfrm>
            <a:off x="676406" y="4784258"/>
            <a:ext cx="587532" cy="338554"/>
          </a:xfrm>
          <a:prstGeom prst="rect">
            <a:avLst/>
          </a:prstGeom>
          <a:noFill/>
        </p:spPr>
        <p:txBody>
          <a:bodyPr wrap="square" rtlCol="0">
            <a:spAutoFit/>
          </a:bodyPr>
          <a:lstStyle/>
          <a:p>
            <a:r>
              <a:rPr lang="en-US" sz="1600" dirty="0" smtClean="0"/>
              <a:t>1+1</a:t>
            </a:r>
            <a:endParaRPr lang="en-US" sz="1600" dirty="0"/>
          </a:p>
        </p:txBody>
      </p:sp>
    </p:spTree>
    <p:extLst>
      <p:ext uri="{BB962C8B-B14F-4D97-AF65-F5344CB8AC3E}">
        <p14:creationId xmlns:p14="http://schemas.microsoft.com/office/powerpoint/2010/main" val="5451881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8194" name="Picture 2" descr="https://miro.medium.com/max/8375/1*iiM9g-qCa-Vff_HAFk-ppQ.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935" y="924933"/>
            <a:ext cx="8668465" cy="549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1889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or target encoding </a:t>
            </a:r>
            <a:r>
              <a:rPr lang="en-IN" dirty="0" smtClean="0"/>
              <a:t>(2)</a:t>
            </a:r>
            <a:endParaRPr lang="en-IN" dirty="0"/>
          </a:p>
        </p:txBody>
      </p:sp>
      <p:sp>
        <p:nvSpPr>
          <p:cNvPr id="3" name="Text Placeholder 2"/>
          <p:cNvSpPr>
            <a:spLocks noGrp="1"/>
          </p:cNvSpPr>
          <p:nvPr>
            <p:ph type="body" sz="quarter" idx="13"/>
          </p:nvPr>
        </p:nvSpPr>
        <p:spPr>
          <a:xfrm>
            <a:off x="643304" y="2057401"/>
            <a:ext cx="7620000" cy="3200399"/>
          </a:xfrm>
        </p:spPr>
        <p:txBody>
          <a:bodyPr>
            <a:normAutofit/>
          </a:bodyPr>
          <a:lstStyle/>
          <a:p>
            <a:r>
              <a:rPr lang="en-US" sz="1600" dirty="0"/>
              <a:t>Advantages</a:t>
            </a:r>
          </a:p>
          <a:p>
            <a:pPr lvl="1">
              <a:buFont typeface="Wingdings" panose="05000000000000000000" pitchFamily="2" charset="2"/>
              <a:buChar char="ü"/>
            </a:pPr>
            <a:r>
              <a:rPr lang="en-US" sz="1600" dirty="0"/>
              <a:t>Straightforward to implement</a:t>
            </a:r>
          </a:p>
          <a:p>
            <a:pPr lvl="1">
              <a:buFont typeface="Wingdings" panose="05000000000000000000" pitchFamily="2" charset="2"/>
              <a:buChar char="ü"/>
            </a:pPr>
            <a:r>
              <a:rPr lang="en-US" sz="1600" dirty="0"/>
              <a:t>Does not expand the feature space</a:t>
            </a:r>
          </a:p>
          <a:p>
            <a:pPr lvl="1">
              <a:buFont typeface="Wingdings" panose="05000000000000000000" pitchFamily="2" charset="2"/>
              <a:buChar char="ü"/>
            </a:pPr>
            <a:r>
              <a:rPr lang="en-US" sz="1600" dirty="0"/>
              <a:t>Creates monotonic relationship between categories and target</a:t>
            </a:r>
          </a:p>
          <a:p>
            <a:endParaRPr lang="en-US" sz="1600" dirty="0"/>
          </a:p>
          <a:p>
            <a:r>
              <a:rPr lang="en-US" sz="1600" dirty="0"/>
              <a:t>Limitations</a:t>
            </a:r>
          </a:p>
          <a:p>
            <a:pPr lvl="1">
              <a:buFont typeface="Wingdings" panose="05000000000000000000" pitchFamily="2" charset="2"/>
              <a:buChar char="ü"/>
            </a:pPr>
            <a:r>
              <a:rPr lang="en-US" sz="1600" dirty="0"/>
              <a:t>May lead to over-fitting</a:t>
            </a:r>
          </a:p>
          <a:p>
            <a:pPr lvl="1">
              <a:buFont typeface="Wingdings" panose="05000000000000000000" pitchFamily="2" charset="2"/>
              <a:buChar char="ü"/>
            </a:pPr>
            <a:r>
              <a:rPr lang="en-US" sz="1600" dirty="0"/>
              <a:t>Difficult to implement together with cross-validation with current libraries</a:t>
            </a:r>
          </a:p>
          <a:p>
            <a:pPr lvl="1">
              <a:buFont typeface="Wingdings" panose="05000000000000000000" pitchFamily="2" charset="2"/>
              <a:buChar char="ü"/>
            </a:pPr>
            <a:r>
              <a:rPr lang="en-US" sz="1600" dirty="0"/>
              <a:t>If 2 categories show the same mean of target, they will be replaced by the same number =&gt; potential loss of value</a:t>
            </a:r>
            <a:endParaRPr lang="en-IN" sz="1600" dirty="0"/>
          </a:p>
        </p:txBody>
      </p:sp>
      <p:sp>
        <p:nvSpPr>
          <p:cNvPr id="4" name="Text Placeholder 3"/>
          <p:cNvSpPr>
            <a:spLocks noGrp="1"/>
          </p:cNvSpPr>
          <p:nvPr>
            <p:ph type="body" sz="quarter" idx="14"/>
          </p:nvPr>
        </p:nvSpPr>
        <p:spPr/>
        <p:txBody>
          <a:bodyPr/>
          <a:lstStyle/>
          <a:p>
            <a:r>
              <a:rPr lang="en-IN" dirty="0" smtClean="0"/>
              <a:t>Advantages and Limitations</a:t>
            </a:r>
            <a:endParaRPr lang="en-IN" dirty="0"/>
          </a:p>
        </p:txBody>
      </p:sp>
    </p:spTree>
    <p:extLst>
      <p:ext uri="{BB962C8B-B14F-4D97-AF65-F5344CB8AC3E}">
        <p14:creationId xmlns:p14="http://schemas.microsoft.com/office/powerpoint/2010/main" val="57667628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or target encoding </a:t>
            </a:r>
            <a:r>
              <a:rPr lang="en-IN" dirty="0" smtClean="0"/>
              <a:t>(3)</a:t>
            </a:r>
            <a:endParaRPr lang="en-IN" dirty="0"/>
          </a:p>
        </p:txBody>
      </p:sp>
      <p:sp>
        <p:nvSpPr>
          <p:cNvPr id="3" name="Text Placeholder 2"/>
          <p:cNvSpPr>
            <a:spLocks noGrp="1"/>
          </p:cNvSpPr>
          <p:nvPr>
            <p:ph type="body" sz="quarter" idx="13"/>
          </p:nvPr>
        </p:nvSpPr>
        <p:spPr>
          <a:xfrm>
            <a:off x="643304" y="2057401"/>
            <a:ext cx="7620000" cy="337184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405179" y="1559480"/>
            <a:ext cx="7858125" cy="4307681"/>
          </a:xfrm>
          <a:prstGeom prst="rect">
            <a:avLst/>
          </a:prstGeom>
        </p:spPr>
      </p:pic>
    </p:spTree>
    <p:extLst>
      <p:ext uri="{BB962C8B-B14F-4D97-AF65-F5344CB8AC3E}">
        <p14:creationId xmlns:p14="http://schemas.microsoft.com/office/powerpoint/2010/main" val="265816633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Binary encoding</a:t>
            </a:r>
          </a:p>
        </p:txBody>
      </p:sp>
      <p:sp>
        <p:nvSpPr>
          <p:cNvPr id="3" name="Text Placeholder 2"/>
          <p:cNvSpPr>
            <a:spLocks noGrp="1"/>
          </p:cNvSpPr>
          <p:nvPr>
            <p:ph type="body" sz="quarter" idx="13"/>
          </p:nvPr>
        </p:nvSpPr>
        <p:spPr>
          <a:xfrm>
            <a:off x="643304" y="2057401"/>
            <a:ext cx="7620000" cy="3371849"/>
          </a:xfrm>
        </p:spPr>
        <p:txBody>
          <a:bodyPr/>
          <a:lstStyle/>
          <a:p>
            <a:r>
              <a:rPr lang="en-US" dirty="0"/>
              <a:t>Use binary code, a collection of 0s and 1s, to encode the meaning of the variable. </a:t>
            </a:r>
          </a:p>
          <a:p>
            <a:r>
              <a:rPr lang="en-US" dirty="0"/>
              <a:t>Individually derived variable lack human readable meaning.</a:t>
            </a:r>
          </a:p>
          <a:p>
            <a:endParaRPr lang="en-IN" dirty="0"/>
          </a:p>
        </p:txBody>
      </p:sp>
      <p:sp>
        <p:nvSpPr>
          <p:cNvPr id="4" name="Text Placeholder 3"/>
          <p:cNvSpPr>
            <a:spLocks noGrp="1"/>
          </p:cNvSpPr>
          <p:nvPr>
            <p:ph type="body" sz="quarter" idx="14"/>
          </p:nvPr>
        </p:nvSpPr>
        <p:spPr/>
        <p:txBody>
          <a:bodyPr/>
          <a:lstStyle/>
          <a:p>
            <a:r>
              <a:rPr lang="en-IN" dirty="0" smtClean="0"/>
              <a:t>Definition</a:t>
            </a:r>
            <a:endParaRPr lang="en-IN" dirty="0"/>
          </a:p>
        </p:txBody>
      </p:sp>
      <p:pic>
        <p:nvPicPr>
          <p:cNvPr id="5" name="Picture 4"/>
          <p:cNvPicPr>
            <a:picLocks noChangeAspect="1"/>
          </p:cNvPicPr>
          <p:nvPr/>
        </p:nvPicPr>
        <p:blipFill>
          <a:blip r:embed="rId2"/>
          <a:stretch>
            <a:fillRect/>
          </a:stretch>
        </p:blipFill>
        <p:spPr>
          <a:xfrm>
            <a:off x="1828801" y="3028951"/>
            <a:ext cx="4336256" cy="1678781"/>
          </a:xfrm>
          <a:prstGeom prst="rect">
            <a:avLst/>
          </a:prstGeom>
        </p:spPr>
      </p:pic>
    </p:spTree>
    <p:extLst>
      <p:ext uri="{BB962C8B-B14F-4D97-AF65-F5344CB8AC3E}">
        <p14:creationId xmlns:p14="http://schemas.microsoft.com/office/powerpoint/2010/main" val="1957895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457200" y="184148"/>
            <a:ext cx="7886700" cy="1325563"/>
          </a:xfrm>
        </p:spPr>
        <p:txBody>
          <a:bodyPr>
            <a:normAutofit/>
          </a:bodyPr>
          <a:lstStyle/>
          <a:p>
            <a:pPr eaLnBrk="1" hangingPunct="1"/>
            <a:r>
              <a:rPr lang="en-US" altLang="en-US" sz="3600" b="1" dirty="0">
                <a:solidFill>
                  <a:srgbClr val="170981"/>
                </a:solidFill>
              </a:rPr>
              <a:t>Data Cleaning as a Process</a:t>
            </a:r>
          </a:p>
        </p:txBody>
      </p:sp>
      <p:sp>
        <p:nvSpPr>
          <p:cNvPr id="16388" name="Rectangle 3"/>
          <p:cNvSpPr>
            <a:spLocks noGrp="1" noChangeArrowheads="1"/>
          </p:cNvSpPr>
          <p:nvPr>
            <p:ph idx="1"/>
          </p:nvPr>
        </p:nvSpPr>
        <p:spPr>
          <a:xfrm>
            <a:off x="457200" y="1521283"/>
            <a:ext cx="8534400" cy="4971593"/>
          </a:xfrm>
        </p:spPr>
        <p:txBody>
          <a:bodyPr>
            <a:noAutofit/>
          </a:bodyPr>
          <a:lstStyle/>
          <a:p>
            <a:pPr eaLnBrk="1" hangingPunct="1"/>
            <a:r>
              <a:rPr lang="en-US" altLang="en-US" sz="2000" b="1" dirty="0">
                <a:solidFill>
                  <a:schemeClr val="folHlink"/>
                </a:solidFill>
              </a:rPr>
              <a:t>Data discrepancy detection</a:t>
            </a:r>
          </a:p>
          <a:p>
            <a:pPr lvl="1" eaLnBrk="1" hangingPunct="1"/>
            <a:r>
              <a:rPr lang="en-US" altLang="en-US" sz="2000" dirty="0"/>
              <a:t>Use metadata (e.g., domain, range, dependency, distribution)</a:t>
            </a:r>
          </a:p>
          <a:p>
            <a:pPr lvl="1" eaLnBrk="1" hangingPunct="1"/>
            <a:r>
              <a:rPr lang="en-US" altLang="en-US" sz="2000" dirty="0"/>
              <a:t>Check field overloading </a:t>
            </a:r>
          </a:p>
          <a:p>
            <a:pPr lvl="1" eaLnBrk="1" hangingPunct="1"/>
            <a:r>
              <a:rPr lang="en-US" altLang="en-US" sz="2000" dirty="0"/>
              <a:t>Check uniqueness rule, consecutive rule and null rule</a:t>
            </a:r>
          </a:p>
          <a:p>
            <a:pPr lvl="1" eaLnBrk="1" hangingPunct="1"/>
            <a:r>
              <a:rPr lang="en-US" altLang="en-US" sz="2000" dirty="0"/>
              <a:t>Use commercial tools</a:t>
            </a:r>
          </a:p>
          <a:p>
            <a:pPr lvl="2" eaLnBrk="1" hangingPunct="1"/>
            <a:r>
              <a:rPr lang="en-US" altLang="en-US" sz="2000" dirty="0"/>
              <a:t>Data scrubbing: use simple domain knowledge (e.g., postal code, spell-check) to detect errors and make corrections</a:t>
            </a:r>
          </a:p>
          <a:p>
            <a:pPr lvl="2" eaLnBrk="1" hangingPunct="1"/>
            <a:r>
              <a:rPr lang="en-US" altLang="en-US" sz="2000" dirty="0"/>
              <a:t>Data auditing: by analyzing data to discover rules and relationship to detect violators (e.g., correlation and clustering to find outliers)</a:t>
            </a:r>
          </a:p>
          <a:p>
            <a:pPr eaLnBrk="1" hangingPunct="1"/>
            <a:r>
              <a:rPr lang="en-US" altLang="en-US" sz="2000" b="1" dirty="0">
                <a:solidFill>
                  <a:schemeClr val="folHlink"/>
                </a:solidFill>
              </a:rPr>
              <a:t>Data migration and integration</a:t>
            </a:r>
          </a:p>
          <a:p>
            <a:pPr lvl="1" eaLnBrk="1" hangingPunct="1"/>
            <a:r>
              <a:rPr lang="en-US" altLang="en-US" sz="2000" dirty="0"/>
              <a:t>Data migration tools: allow transformations to be specified</a:t>
            </a:r>
          </a:p>
          <a:p>
            <a:pPr lvl="1" eaLnBrk="1" hangingPunct="1"/>
            <a:r>
              <a:rPr lang="en-US" altLang="en-US" sz="2000" dirty="0"/>
              <a:t>ETL (Extraction/Transformation/Loading) tools: allow users to specify transformations through a graphical user interface</a:t>
            </a:r>
          </a:p>
          <a:p>
            <a:pPr eaLnBrk="1" hangingPunct="1"/>
            <a:r>
              <a:rPr lang="en-US" altLang="en-US" sz="2000" dirty="0"/>
              <a:t>Integration of the two processes</a:t>
            </a:r>
          </a:p>
          <a:p>
            <a:pPr lvl="1" eaLnBrk="1" hangingPunct="1"/>
            <a:r>
              <a:rPr lang="en-US" altLang="en-US" sz="2000" dirty="0"/>
              <a:t>Iterative and interactive (e.g., Potter’s Wheels)</a:t>
            </a:r>
          </a:p>
        </p:txBody>
      </p:sp>
      <p:sp>
        <p:nvSpPr>
          <p:cNvPr id="16386"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3F850F06-415E-4770-9BE5-0380581B52A7}" type="slidenum">
              <a:rPr lang="en-US" altLang="en-US" sz="900">
                <a:solidFill>
                  <a:prstClr val="black"/>
                </a:solidFill>
              </a:rPr>
              <a:pPr defTabSz="685800" eaLnBrk="1" hangingPunct="1"/>
              <a:t>12</a:t>
            </a:fld>
            <a:endParaRPr lang="en-US" altLang="en-US" sz="900">
              <a:solidFill>
                <a:prstClr val="black"/>
              </a:solidFill>
            </a:endParaRPr>
          </a:p>
        </p:txBody>
      </p:sp>
    </p:spTree>
    <p:extLst>
      <p:ext uri="{BB962C8B-B14F-4D97-AF65-F5344CB8AC3E}">
        <p14:creationId xmlns:p14="http://schemas.microsoft.com/office/powerpoint/2010/main" val="42289606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6" name="Picture 2" descr="https://miro.medium.com/max/3217/1*VuNZWUX6b7GUGB0zRu2zr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346" y="924933"/>
            <a:ext cx="8612803" cy="410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5356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Binary </a:t>
            </a:r>
            <a:r>
              <a:rPr lang="en-IN" dirty="0" smtClean="0"/>
              <a:t>encoding (2)</a:t>
            </a:r>
            <a:endParaRPr lang="en-US" dirty="0"/>
          </a:p>
        </p:txBody>
      </p:sp>
      <p:pic>
        <p:nvPicPr>
          <p:cNvPr id="5" name="Picture 4"/>
          <p:cNvPicPr>
            <a:picLocks noChangeAspect="1"/>
          </p:cNvPicPr>
          <p:nvPr/>
        </p:nvPicPr>
        <p:blipFill>
          <a:blip r:embed="rId2"/>
          <a:stretch>
            <a:fillRect/>
          </a:stretch>
        </p:blipFill>
        <p:spPr>
          <a:xfrm>
            <a:off x="415735" y="1573980"/>
            <a:ext cx="7850981" cy="4300538"/>
          </a:xfrm>
          <a:prstGeom prst="rect">
            <a:avLst/>
          </a:prstGeom>
        </p:spPr>
      </p:pic>
      <p:sp>
        <p:nvSpPr>
          <p:cNvPr id="3" name="Text Placeholder 2"/>
          <p:cNvSpPr>
            <a:spLocks noGrp="1"/>
          </p:cNvSpPr>
          <p:nvPr>
            <p:ph type="body" sz="quarter" idx="13"/>
          </p:nvPr>
        </p:nvSpPr>
        <p:spPr/>
        <p:txBody>
          <a:bodyPr/>
          <a:lstStyle/>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68850339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 Hashing</a:t>
            </a:r>
          </a:p>
        </p:txBody>
      </p:sp>
      <p:sp>
        <p:nvSpPr>
          <p:cNvPr id="3" name="Text Placeholder 2"/>
          <p:cNvSpPr>
            <a:spLocks noGrp="1"/>
          </p:cNvSpPr>
          <p:nvPr>
            <p:ph type="body" sz="quarter" idx="13"/>
          </p:nvPr>
        </p:nvSpPr>
        <p:spPr>
          <a:xfrm>
            <a:off x="643304" y="2057401"/>
            <a:ext cx="7620000" cy="3028949"/>
          </a:xfrm>
        </p:spPr>
        <p:txBody>
          <a:bodyPr/>
          <a:lstStyle/>
          <a:p>
            <a:r>
              <a:rPr lang="en-US" dirty="0"/>
              <a:t>Use a hashing method, any of choice, to encode the variables</a:t>
            </a:r>
          </a:p>
          <a:p>
            <a:r>
              <a:rPr lang="en-US" dirty="0"/>
              <a:t>May lead to different labels taking the same value</a:t>
            </a:r>
          </a:p>
          <a:p>
            <a:endParaRPr lang="en-IN" dirty="0"/>
          </a:p>
        </p:txBody>
      </p:sp>
      <p:sp>
        <p:nvSpPr>
          <p:cNvPr id="4" name="Text Placeholder 3"/>
          <p:cNvSpPr>
            <a:spLocks noGrp="1"/>
          </p:cNvSpPr>
          <p:nvPr>
            <p:ph type="body" sz="quarter" idx="14"/>
          </p:nvPr>
        </p:nvSpPr>
        <p:spPr/>
        <p:txBody>
          <a:bodyPr/>
          <a:lstStyle/>
          <a:p>
            <a:r>
              <a:rPr lang="en-IN" dirty="0" smtClean="0"/>
              <a:t>Defined</a:t>
            </a:r>
            <a:endParaRPr lang="en-IN" dirty="0"/>
          </a:p>
        </p:txBody>
      </p:sp>
      <p:pic>
        <p:nvPicPr>
          <p:cNvPr id="5" name="Picture 4"/>
          <p:cNvPicPr>
            <a:picLocks noChangeAspect="1"/>
          </p:cNvPicPr>
          <p:nvPr/>
        </p:nvPicPr>
        <p:blipFill>
          <a:blip r:embed="rId2"/>
          <a:stretch>
            <a:fillRect/>
          </a:stretch>
        </p:blipFill>
        <p:spPr>
          <a:xfrm>
            <a:off x="1223251" y="2857500"/>
            <a:ext cx="6386513" cy="1743075"/>
          </a:xfrm>
          <a:prstGeom prst="rect">
            <a:avLst/>
          </a:prstGeom>
        </p:spPr>
      </p:pic>
    </p:spTree>
    <p:extLst>
      <p:ext uri="{BB962C8B-B14F-4D97-AF65-F5344CB8AC3E}">
        <p14:creationId xmlns:p14="http://schemas.microsoft.com/office/powerpoint/2010/main" val="16095558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 </a:t>
            </a:r>
            <a:r>
              <a:rPr lang="en-IN" dirty="0" smtClean="0"/>
              <a:t>Hashing (2)</a:t>
            </a:r>
            <a:endParaRPr lang="en-US" dirty="0"/>
          </a:p>
        </p:txBody>
      </p:sp>
      <p:pic>
        <p:nvPicPr>
          <p:cNvPr id="5" name="Picture 4"/>
          <p:cNvPicPr>
            <a:picLocks noChangeAspect="1"/>
          </p:cNvPicPr>
          <p:nvPr/>
        </p:nvPicPr>
        <p:blipFill>
          <a:blip r:embed="rId2"/>
          <a:stretch>
            <a:fillRect/>
          </a:stretch>
        </p:blipFill>
        <p:spPr>
          <a:xfrm>
            <a:off x="534957" y="1550950"/>
            <a:ext cx="7836694" cy="4293394"/>
          </a:xfrm>
          <a:prstGeom prst="rect">
            <a:avLst/>
          </a:prstGeom>
        </p:spPr>
      </p:pic>
      <p:sp>
        <p:nvSpPr>
          <p:cNvPr id="3" name="Text Placeholder 2"/>
          <p:cNvSpPr>
            <a:spLocks noGrp="1"/>
          </p:cNvSpPr>
          <p:nvPr>
            <p:ph type="body" sz="quarter" idx="13"/>
          </p:nvPr>
        </p:nvSpPr>
        <p:spPr>
          <a:xfrm>
            <a:off x="643304" y="2057401"/>
            <a:ext cx="7620000" cy="3600449"/>
          </a:xfrm>
        </p:spPr>
        <p:txBody>
          <a:bodyPr/>
          <a:lstStyle/>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1653165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t>3 different ways for aggregating categorical columns:</a:t>
            </a:r>
          </a:p>
          <a:p>
            <a:pPr marL="457200" indent="-457200">
              <a:buFont typeface="+mj-lt"/>
              <a:buAutoNum type="arabicPeriod"/>
            </a:pPr>
            <a:r>
              <a:rPr lang="en-US" dirty="0" smtClean="0"/>
              <a:t>The first option is to select the label with the highest frequency. In other words, this is the max operation for categorical columns, but ordinary max functions generally do not return this value, you need to use a lambda function for this purpose.</a:t>
            </a:r>
          </a:p>
          <a:p>
            <a:pPr marL="800100" lvl="1" indent="-342900">
              <a:buFont typeface="+mj-lt"/>
              <a:buAutoNum type="arabicPeriod"/>
            </a:pPr>
            <a:r>
              <a:rPr lang="en-US" dirty="0" err="1" smtClean="0"/>
              <a:t>data.groupby</a:t>
            </a:r>
            <a:r>
              <a:rPr lang="en-US" dirty="0" smtClean="0"/>
              <a:t>('id').</a:t>
            </a:r>
            <a:r>
              <a:rPr lang="en-US" dirty="0" err="1" smtClean="0"/>
              <a:t>agg</a:t>
            </a:r>
            <a:r>
              <a:rPr lang="en-US" dirty="0" smtClean="0"/>
              <a:t>(lambda x: </a:t>
            </a:r>
            <a:r>
              <a:rPr lang="en-US" dirty="0" err="1" smtClean="0"/>
              <a:t>x.value_counts</a:t>
            </a:r>
            <a:r>
              <a:rPr lang="en-US" dirty="0" smtClean="0"/>
              <a:t>().index[0])</a:t>
            </a:r>
          </a:p>
          <a:p>
            <a:pPr marL="457200" indent="-457200">
              <a:buFont typeface="+mj-lt"/>
              <a:buAutoNum type="arabicPeriod"/>
            </a:pPr>
            <a:r>
              <a:rPr lang="en-US" dirty="0" smtClean="0"/>
              <a:t>Second option is to make a pivot table. </a:t>
            </a:r>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Last categorical grouping option is to apply a group by function after applying one-hot encoding. This method preserves all the data -in the first option you lose some-, and in addition, you transform the encoded column from categorical to numerical in the meantime. </a:t>
            </a:r>
          </a:p>
          <a:p>
            <a:endParaRPr lang="en-US" dirty="0" smtClean="0"/>
          </a:p>
          <a:p>
            <a:endParaRPr lang="en-US" dirty="0"/>
          </a:p>
        </p:txBody>
      </p:sp>
      <p:sp>
        <p:nvSpPr>
          <p:cNvPr id="3" name="Content Placeholder 2"/>
          <p:cNvSpPr>
            <a:spLocks noGrp="1"/>
          </p:cNvSpPr>
          <p:nvPr>
            <p:ph sz="quarter" idx="10"/>
          </p:nvPr>
        </p:nvSpPr>
        <p:spPr/>
        <p:txBody>
          <a:bodyPr/>
          <a:lstStyle/>
          <a:p>
            <a:r>
              <a:rPr lang="en-US" dirty="0" smtClean="0"/>
              <a:t>Categorical Column Grouping</a:t>
            </a:r>
            <a:endParaRPr lang="en-US" dirty="0"/>
          </a:p>
        </p:txBody>
      </p:sp>
      <p:pic>
        <p:nvPicPr>
          <p:cNvPr id="3074" name="Picture 2" descr="https://miro.medium.com/max/1070/1*VWBbZRkTrHJQrQfWlPQWU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3352800"/>
            <a:ext cx="5772150" cy="155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39470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Autofit/>
          </a:bodyPr>
          <a:lstStyle/>
          <a:p>
            <a:r>
              <a:rPr lang="en-US" sz="1800" dirty="0"/>
              <a:t>Splitting features is a good way to make them useful in terms of machine learning. Most of the time the dataset contains string columns that violates </a:t>
            </a:r>
            <a:r>
              <a:rPr lang="en-US" sz="1800" dirty="0">
                <a:hlinkClick r:id="rId2"/>
              </a:rPr>
              <a:t>tidy data</a:t>
            </a:r>
            <a:r>
              <a:rPr lang="en-US" sz="1800" dirty="0"/>
              <a:t> principles. By extracting the utilizable parts of a column into new features</a:t>
            </a:r>
            <a:r>
              <a:rPr lang="en-US" sz="1800" dirty="0" smtClean="0"/>
              <a:t>:</a:t>
            </a:r>
          </a:p>
          <a:p>
            <a:pPr>
              <a:buFont typeface="Arial" panose="020B0604020202020204" pitchFamily="34" charset="0"/>
              <a:buChar char="•"/>
            </a:pPr>
            <a:r>
              <a:rPr lang="en-US" sz="1800" dirty="0"/>
              <a:t>We enable machine learning algorithms to comprehend them.</a:t>
            </a:r>
          </a:p>
          <a:p>
            <a:pPr>
              <a:buFont typeface="Arial" panose="020B0604020202020204" pitchFamily="34" charset="0"/>
              <a:buChar char="•"/>
            </a:pPr>
            <a:r>
              <a:rPr lang="en-US" sz="1800" dirty="0"/>
              <a:t>Make possible to bin and group them.</a:t>
            </a:r>
          </a:p>
          <a:p>
            <a:pPr>
              <a:buFont typeface="Arial" panose="020B0604020202020204" pitchFamily="34" charset="0"/>
              <a:buChar char="•"/>
            </a:pPr>
            <a:r>
              <a:rPr lang="en-US" sz="1800" dirty="0"/>
              <a:t>Improve model performance by uncovering potential information.</a:t>
            </a:r>
          </a:p>
          <a:p>
            <a:endParaRPr lang="en-US" sz="1800" b="1" dirty="0" smtClean="0"/>
          </a:p>
          <a:p>
            <a:r>
              <a:rPr lang="en-US" sz="1800" b="1" dirty="0" smtClean="0"/>
              <a:t>Split</a:t>
            </a:r>
            <a:r>
              <a:rPr lang="en-US" sz="1800" dirty="0"/>
              <a:t> function is a good </a:t>
            </a:r>
            <a:r>
              <a:rPr lang="en-US" sz="1800" dirty="0" smtClean="0"/>
              <a:t>option</a:t>
            </a:r>
          </a:p>
        </p:txBody>
      </p:sp>
      <p:sp>
        <p:nvSpPr>
          <p:cNvPr id="3" name="Content Placeholder 2"/>
          <p:cNvSpPr>
            <a:spLocks noGrp="1"/>
          </p:cNvSpPr>
          <p:nvPr>
            <p:ph sz="quarter" idx="10"/>
          </p:nvPr>
        </p:nvSpPr>
        <p:spPr/>
        <p:txBody>
          <a:bodyPr/>
          <a:lstStyle/>
          <a:p>
            <a:r>
              <a:rPr lang="en-US" dirty="0" smtClean="0"/>
              <a:t>Feature Split</a:t>
            </a:r>
            <a:endParaRPr lang="en-US" dirty="0"/>
          </a:p>
        </p:txBody>
      </p:sp>
      <p:sp>
        <p:nvSpPr>
          <p:cNvPr id="5" name="Rectangle 4"/>
          <p:cNvSpPr/>
          <p:nvPr/>
        </p:nvSpPr>
        <p:spPr>
          <a:xfrm>
            <a:off x="3505200" y="3977798"/>
            <a:ext cx="5638800" cy="2492990"/>
          </a:xfrm>
          <a:prstGeom prst="rect">
            <a:avLst/>
          </a:prstGeom>
        </p:spPr>
        <p:txBody>
          <a:bodyPr wrap="square">
            <a:spAutoFit/>
          </a:bodyPr>
          <a:lstStyle/>
          <a:p>
            <a:r>
              <a:rPr lang="en-US" sz="1200" b="1" i="1" dirty="0">
                <a:solidFill>
                  <a:schemeClr val="accent1">
                    <a:lumMod val="75000"/>
                  </a:schemeClr>
                </a:solidFill>
              </a:rPr>
              <a:t>#String extraction example</a:t>
            </a:r>
          </a:p>
          <a:p>
            <a:r>
              <a:rPr lang="en-US" sz="1200" b="1" i="1" dirty="0" err="1">
                <a:solidFill>
                  <a:schemeClr val="accent1">
                    <a:lumMod val="75000"/>
                  </a:schemeClr>
                </a:solidFill>
              </a:rPr>
              <a:t>data.title.head</a:t>
            </a:r>
            <a:r>
              <a:rPr lang="en-US" sz="1200" b="1" i="1" dirty="0">
                <a:solidFill>
                  <a:schemeClr val="accent1">
                    <a:lumMod val="75000"/>
                  </a:schemeClr>
                </a:solidFill>
              </a:rPr>
              <a:t>()</a:t>
            </a:r>
          </a:p>
          <a:p>
            <a:r>
              <a:rPr lang="en-US" sz="1200" b="1" i="1" dirty="0">
                <a:solidFill>
                  <a:schemeClr val="accent1">
                    <a:lumMod val="75000"/>
                  </a:schemeClr>
                </a:solidFill>
              </a:rPr>
              <a:t>0                      Toy Story (1995)</a:t>
            </a:r>
          </a:p>
          <a:p>
            <a:r>
              <a:rPr lang="en-US" sz="1200" b="1" i="1" dirty="0">
                <a:solidFill>
                  <a:schemeClr val="accent1">
                    <a:lumMod val="75000"/>
                  </a:schemeClr>
                </a:solidFill>
              </a:rPr>
              <a:t>1                        </a:t>
            </a:r>
            <a:r>
              <a:rPr lang="en-US" sz="1200" b="1" i="1" dirty="0" err="1">
                <a:solidFill>
                  <a:schemeClr val="accent1">
                    <a:lumMod val="75000"/>
                  </a:schemeClr>
                </a:solidFill>
              </a:rPr>
              <a:t>Jumanji</a:t>
            </a:r>
            <a:r>
              <a:rPr lang="en-US" sz="1200" b="1" i="1" dirty="0">
                <a:solidFill>
                  <a:schemeClr val="accent1">
                    <a:lumMod val="75000"/>
                  </a:schemeClr>
                </a:solidFill>
              </a:rPr>
              <a:t> (1995)</a:t>
            </a:r>
          </a:p>
          <a:p>
            <a:r>
              <a:rPr lang="en-US" sz="1200" b="1" i="1" dirty="0">
                <a:solidFill>
                  <a:schemeClr val="accent1">
                    <a:lumMod val="75000"/>
                  </a:schemeClr>
                </a:solidFill>
              </a:rPr>
              <a:t>2               Grumpier Old Men (1995)</a:t>
            </a:r>
          </a:p>
          <a:p>
            <a:r>
              <a:rPr lang="en-US" sz="1200" b="1" i="1" dirty="0">
                <a:solidFill>
                  <a:schemeClr val="accent1">
                    <a:lumMod val="75000"/>
                  </a:schemeClr>
                </a:solidFill>
              </a:rPr>
              <a:t>3              Waiting to Exhale (1995)</a:t>
            </a:r>
          </a:p>
          <a:p>
            <a:r>
              <a:rPr lang="en-US" sz="1200" b="1" i="1" dirty="0">
                <a:solidFill>
                  <a:schemeClr val="accent1">
                    <a:lumMod val="75000"/>
                  </a:schemeClr>
                </a:solidFill>
              </a:rPr>
              <a:t>4    Father of the Bride Part II (1995)</a:t>
            </a:r>
          </a:p>
          <a:p>
            <a:r>
              <a:rPr lang="en-US" sz="1200" b="1" i="1" dirty="0" err="1">
                <a:solidFill>
                  <a:schemeClr val="accent1">
                    <a:lumMod val="75000"/>
                  </a:schemeClr>
                </a:solidFill>
              </a:rPr>
              <a:t>data.title.str.split</a:t>
            </a:r>
            <a:r>
              <a:rPr lang="en-US" sz="1200" b="1" i="1" dirty="0">
                <a:solidFill>
                  <a:schemeClr val="accent1">
                    <a:lumMod val="75000"/>
                  </a:schemeClr>
                </a:solidFill>
              </a:rPr>
              <a:t>("(", n=1, expand=True)[1].</a:t>
            </a:r>
            <a:r>
              <a:rPr lang="en-US" sz="1200" b="1" i="1" dirty="0" err="1">
                <a:solidFill>
                  <a:schemeClr val="accent1">
                    <a:lumMod val="75000"/>
                  </a:schemeClr>
                </a:solidFill>
              </a:rPr>
              <a:t>str.split</a:t>
            </a:r>
            <a:r>
              <a:rPr lang="en-US" sz="1200" b="1" i="1" dirty="0">
                <a:solidFill>
                  <a:schemeClr val="accent1">
                    <a:lumMod val="75000"/>
                  </a:schemeClr>
                </a:solidFill>
              </a:rPr>
              <a:t>(")", n=1, expand=True)[0]</a:t>
            </a:r>
          </a:p>
          <a:p>
            <a:r>
              <a:rPr lang="en-US" sz="1200" b="1" i="1" dirty="0">
                <a:solidFill>
                  <a:schemeClr val="accent1">
                    <a:lumMod val="75000"/>
                  </a:schemeClr>
                </a:solidFill>
              </a:rPr>
              <a:t>0    1995</a:t>
            </a:r>
          </a:p>
          <a:p>
            <a:r>
              <a:rPr lang="en-US" sz="1200" b="1" i="1" dirty="0">
                <a:solidFill>
                  <a:schemeClr val="accent1">
                    <a:lumMod val="75000"/>
                  </a:schemeClr>
                </a:solidFill>
              </a:rPr>
              <a:t>1    1995</a:t>
            </a:r>
          </a:p>
          <a:p>
            <a:r>
              <a:rPr lang="en-US" sz="1200" b="1" i="1" dirty="0">
                <a:solidFill>
                  <a:schemeClr val="accent1">
                    <a:lumMod val="75000"/>
                  </a:schemeClr>
                </a:solidFill>
              </a:rPr>
              <a:t>2    1995</a:t>
            </a:r>
          </a:p>
          <a:p>
            <a:r>
              <a:rPr lang="en-US" sz="1200" b="1" i="1" dirty="0">
                <a:solidFill>
                  <a:schemeClr val="accent1">
                    <a:lumMod val="75000"/>
                  </a:schemeClr>
                </a:solidFill>
              </a:rPr>
              <a:t>3    1995</a:t>
            </a:r>
          </a:p>
          <a:p>
            <a:r>
              <a:rPr lang="en-US" sz="1200" b="1" i="1" dirty="0">
                <a:solidFill>
                  <a:schemeClr val="accent1">
                    <a:lumMod val="75000"/>
                  </a:schemeClr>
                </a:solidFill>
              </a:rPr>
              <a:t>4    1995</a:t>
            </a:r>
          </a:p>
        </p:txBody>
      </p:sp>
    </p:spTree>
    <p:extLst>
      <p:ext uri="{BB962C8B-B14F-4D97-AF65-F5344CB8AC3E}">
        <p14:creationId xmlns:p14="http://schemas.microsoft.com/office/powerpoint/2010/main" val="388833729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Data Quality – Handling Missing Data</a:t>
            </a:r>
          </a:p>
        </p:txBody>
      </p:sp>
    </p:spTree>
    <p:extLst>
      <p:ext uri="{BB962C8B-B14F-4D97-AF65-F5344CB8AC3E}">
        <p14:creationId xmlns:p14="http://schemas.microsoft.com/office/powerpoint/2010/main" val="243919071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Learning objectives</a:t>
            </a:r>
            <a:endParaRPr lang="en-IN" dirty="0"/>
          </a:p>
        </p:txBody>
      </p:sp>
      <p:sp>
        <p:nvSpPr>
          <p:cNvPr id="3" name="Text Placeholder 2"/>
          <p:cNvSpPr>
            <a:spLocks noGrp="1"/>
          </p:cNvSpPr>
          <p:nvPr>
            <p:ph type="body" sz="quarter" idx="13"/>
          </p:nvPr>
        </p:nvSpPr>
        <p:spPr>
          <a:xfrm>
            <a:off x="628650" y="1828800"/>
            <a:ext cx="7620000" cy="2046685"/>
          </a:xfrm>
        </p:spPr>
        <p:txBody>
          <a:bodyPr>
            <a:normAutofit lnSpcReduction="10000"/>
          </a:bodyPr>
          <a:lstStyle/>
          <a:p>
            <a:pPr algn="just">
              <a:lnSpc>
                <a:spcPct val="160000"/>
              </a:lnSpc>
              <a:buFont typeface="Wingdings" panose="05000000000000000000" pitchFamily="2" charset="2"/>
              <a:buChar char="Ø"/>
            </a:pPr>
            <a:r>
              <a:rPr lang="en-IN" sz="1800" dirty="0"/>
              <a:t>Understanding reasons for missing values</a:t>
            </a:r>
          </a:p>
          <a:p>
            <a:pPr algn="just">
              <a:lnSpc>
                <a:spcPct val="160000"/>
              </a:lnSpc>
              <a:buFont typeface="Wingdings" panose="05000000000000000000" pitchFamily="2" charset="2"/>
              <a:buChar char="Ø"/>
            </a:pPr>
            <a:r>
              <a:rPr lang="en-IN" sz="1800" dirty="0"/>
              <a:t>Identify and impute missing values</a:t>
            </a:r>
          </a:p>
          <a:p>
            <a:pPr algn="just">
              <a:lnSpc>
                <a:spcPct val="160000"/>
              </a:lnSpc>
              <a:buFont typeface="Wingdings" panose="05000000000000000000" pitchFamily="2" charset="2"/>
              <a:buChar char="Ø"/>
            </a:pPr>
            <a:r>
              <a:rPr lang="en-IN" sz="1800" dirty="0"/>
              <a:t>List different type Imputation techniques</a:t>
            </a:r>
          </a:p>
          <a:p>
            <a:pPr algn="just">
              <a:lnSpc>
                <a:spcPct val="160000"/>
              </a:lnSpc>
              <a:buFont typeface="Wingdings" panose="05000000000000000000" pitchFamily="2" charset="2"/>
              <a:buChar char="Ø"/>
            </a:pPr>
            <a:r>
              <a:rPr lang="en-IN" sz="1800" dirty="0"/>
              <a:t>Choose appropriate techniques to impute missing values</a:t>
            </a:r>
          </a:p>
          <a:p>
            <a:pPr algn="just">
              <a:lnSpc>
                <a:spcPct val="160000"/>
              </a:lnSpc>
              <a:buFont typeface="Wingdings" panose="05000000000000000000" pitchFamily="2" charset="2"/>
              <a:buChar char="Ø"/>
            </a:pPr>
            <a:endParaRPr lang="en-IN" sz="1800" dirty="0"/>
          </a:p>
        </p:txBody>
      </p:sp>
    </p:spTree>
    <p:extLst>
      <p:ext uri="{BB962C8B-B14F-4D97-AF65-F5344CB8AC3E}">
        <p14:creationId xmlns:p14="http://schemas.microsoft.com/office/powerpoint/2010/main" val="350585527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issue with real word data sets</a:t>
            </a:r>
            <a:endParaRPr lang="en-US" dirty="0"/>
          </a:p>
        </p:txBody>
      </p:sp>
      <p:sp>
        <p:nvSpPr>
          <p:cNvPr id="4" name="Text Placeholder 3"/>
          <p:cNvSpPr>
            <a:spLocks noGrp="1"/>
          </p:cNvSpPr>
          <p:nvPr>
            <p:ph type="body" sz="quarter" idx="14"/>
          </p:nvPr>
        </p:nvSpPr>
        <p:spPr>
          <a:xfrm>
            <a:off x="457200" y="1710419"/>
            <a:ext cx="8397717" cy="296465"/>
          </a:xfrm>
        </p:spPr>
        <p:txBody>
          <a:bodyPr>
            <a:noAutofit/>
          </a:bodyPr>
          <a:lstStyle/>
          <a:p>
            <a:pPr marL="257175" indent="-257175">
              <a:buFont typeface="Wingdings" panose="05000000000000000000" pitchFamily="2" charset="2"/>
              <a:buChar char="Ø"/>
            </a:pPr>
            <a:r>
              <a:rPr lang="en-US" sz="1800" dirty="0"/>
              <a:t>Real world data is often dirty</a:t>
            </a:r>
          </a:p>
        </p:txBody>
      </p:sp>
      <p:pic>
        <p:nvPicPr>
          <p:cNvPr id="5"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50" y="2166352"/>
            <a:ext cx="4519076" cy="301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0976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data</a:t>
            </a:r>
            <a:endParaRPr lang="en-US" dirty="0"/>
          </a:p>
        </p:txBody>
      </p:sp>
      <p:graphicFrame>
        <p:nvGraphicFramePr>
          <p:cNvPr id="5" name="Table 4"/>
          <p:cNvGraphicFramePr>
            <a:graphicFrameLocks noGrp="1"/>
          </p:cNvGraphicFramePr>
          <p:nvPr>
            <p:extLst/>
          </p:nvPr>
        </p:nvGraphicFramePr>
        <p:xfrm>
          <a:off x="971551" y="2228850"/>
          <a:ext cx="6096000" cy="2057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8820054"/>
                    </a:ext>
                  </a:extLst>
                </a:gridCol>
                <a:gridCol w="2032000">
                  <a:extLst>
                    <a:ext uri="{9D8B030D-6E8A-4147-A177-3AD203B41FA5}">
                      <a16:colId xmlns:a16="http://schemas.microsoft.com/office/drawing/2014/main" val="4266737908"/>
                    </a:ext>
                  </a:extLst>
                </a:gridCol>
                <a:gridCol w="2032000">
                  <a:extLst>
                    <a:ext uri="{9D8B030D-6E8A-4147-A177-3AD203B41FA5}">
                      <a16:colId xmlns:a16="http://schemas.microsoft.com/office/drawing/2014/main" val="304497888"/>
                    </a:ext>
                  </a:extLst>
                </a:gridCol>
              </a:tblGrid>
              <a:tr h="342900">
                <a:tc>
                  <a:txBody>
                    <a:bodyPr/>
                    <a:lstStyle/>
                    <a:p>
                      <a:r>
                        <a:rPr lang="en-US" sz="1800" dirty="0" smtClean="0">
                          <a:latin typeface="Helvetica" panose="020B0604020202020204" pitchFamily="34" charset="0"/>
                          <a:cs typeface="Helvetica" panose="020B0604020202020204" pitchFamily="34" charset="0"/>
                        </a:rPr>
                        <a:t>Customer Name</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latin typeface="Helvetica" panose="020B0604020202020204" pitchFamily="34" charset="0"/>
                          <a:cs typeface="Helvetica" panose="020B0604020202020204" pitchFamily="34" charset="0"/>
                        </a:rPr>
                        <a:t>Age</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latin typeface="Helvetica" panose="020B0604020202020204" pitchFamily="34" charset="0"/>
                          <a:cs typeface="Helvetica" panose="020B0604020202020204" pitchFamily="34" charset="0"/>
                        </a:rPr>
                        <a:t>Income</a:t>
                      </a:r>
                      <a:endParaRPr lang="en-US"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697709021"/>
                  </a:ext>
                </a:extLst>
              </a:tr>
              <a:tr h="342900">
                <a:tc>
                  <a:txBody>
                    <a:bodyPr/>
                    <a:lstStyle/>
                    <a:p>
                      <a:r>
                        <a:rPr lang="en-US" sz="1800" dirty="0" smtClean="0">
                          <a:latin typeface="Helvetica" panose="020B0604020202020204" pitchFamily="34" charset="0"/>
                          <a:cs typeface="Helvetica" panose="020B0604020202020204" pitchFamily="34" charset="0"/>
                        </a:rPr>
                        <a:t>Rahul</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latin typeface="Helvetica" panose="020B0604020202020204" pitchFamily="34" charset="0"/>
                          <a:cs typeface="Helvetica" panose="020B0604020202020204" pitchFamily="34" charset="0"/>
                        </a:rPr>
                        <a:t>35</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latin typeface="Helvetica" panose="020B0604020202020204" pitchFamily="34" charset="0"/>
                          <a:cs typeface="Helvetica" panose="020B0604020202020204" pitchFamily="34" charset="0"/>
                        </a:rPr>
                        <a:t>12,00,000</a:t>
                      </a:r>
                      <a:endParaRPr lang="en-US"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725483177"/>
                  </a:ext>
                </a:extLst>
              </a:tr>
              <a:tr h="342900">
                <a:tc>
                  <a:txBody>
                    <a:bodyPr/>
                    <a:lstStyle/>
                    <a:p>
                      <a:r>
                        <a:rPr lang="en-US" sz="1800" dirty="0" err="1" smtClean="0">
                          <a:latin typeface="Helvetica" panose="020B0604020202020204" pitchFamily="34" charset="0"/>
                          <a:cs typeface="Helvetica" panose="020B0604020202020204" pitchFamily="34" charset="0"/>
                        </a:rPr>
                        <a:t>Shravya</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solidFill>
                            <a:srgbClr val="FF0000"/>
                          </a:solidFill>
                          <a:latin typeface="Helvetica" panose="020B0604020202020204" pitchFamily="34" charset="0"/>
                          <a:cs typeface="Helvetica" panose="020B0604020202020204" pitchFamily="34" charset="0"/>
                        </a:rPr>
                        <a:t>--</a:t>
                      </a:r>
                      <a:endParaRPr lang="en-US" sz="1800" dirty="0">
                        <a:solidFill>
                          <a:srgbClr val="FF0000"/>
                        </a:solidFill>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latin typeface="Helvetica" panose="020B0604020202020204" pitchFamily="34" charset="0"/>
                          <a:cs typeface="Helvetica" panose="020B0604020202020204" pitchFamily="34" charset="0"/>
                        </a:rPr>
                        <a:t>8,00,000</a:t>
                      </a:r>
                      <a:endParaRPr lang="en-US"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293660123"/>
                  </a:ext>
                </a:extLst>
              </a:tr>
              <a:tr h="342900">
                <a:tc>
                  <a:txBody>
                    <a:bodyPr/>
                    <a:lstStyle/>
                    <a:p>
                      <a:r>
                        <a:rPr lang="en-US" sz="1800" dirty="0" err="1" smtClean="0">
                          <a:latin typeface="Helvetica" panose="020B0604020202020204" pitchFamily="34" charset="0"/>
                          <a:cs typeface="Helvetica" panose="020B0604020202020204" pitchFamily="34" charset="0"/>
                        </a:rPr>
                        <a:t>Mehul</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latin typeface="Helvetica" panose="020B0604020202020204" pitchFamily="34" charset="0"/>
                          <a:cs typeface="Helvetica" panose="020B0604020202020204" pitchFamily="34" charset="0"/>
                        </a:rPr>
                        <a:t>40</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latin typeface="Helvetica" panose="020B0604020202020204" pitchFamily="34" charset="0"/>
                          <a:cs typeface="Helvetica" panose="020B0604020202020204" pitchFamily="34" charset="0"/>
                        </a:rPr>
                        <a:t>22,00,000</a:t>
                      </a:r>
                      <a:endParaRPr lang="en-US"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642925402"/>
                  </a:ext>
                </a:extLst>
              </a:tr>
              <a:tr h="342900">
                <a:tc>
                  <a:txBody>
                    <a:bodyPr/>
                    <a:lstStyle/>
                    <a:p>
                      <a:r>
                        <a:rPr lang="en-US" sz="1800" dirty="0" err="1" smtClean="0">
                          <a:latin typeface="Helvetica" panose="020B0604020202020204" pitchFamily="34" charset="0"/>
                          <a:cs typeface="Helvetica" panose="020B0604020202020204" pitchFamily="34" charset="0"/>
                        </a:rPr>
                        <a:t>Vaishali</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latin typeface="Helvetica" panose="020B0604020202020204" pitchFamily="34" charset="0"/>
                          <a:cs typeface="Helvetica" panose="020B0604020202020204" pitchFamily="34" charset="0"/>
                        </a:rPr>
                        <a:t>25</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solidFill>
                            <a:srgbClr val="FF0000"/>
                          </a:solidFill>
                          <a:latin typeface="Helvetica" panose="020B0604020202020204" pitchFamily="34" charset="0"/>
                          <a:cs typeface="Helvetica" panose="020B0604020202020204" pitchFamily="34" charset="0"/>
                        </a:rPr>
                        <a:t>--</a:t>
                      </a:r>
                      <a:endParaRPr lang="en-US" sz="1800" dirty="0">
                        <a:solidFill>
                          <a:srgbClr val="FF0000"/>
                        </a:solidFill>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112479921"/>
                  </a:ext>
                </a:extLst>
              </a:tr>
              <a:tr h="342900">
                <a:tc>
                  <a:txBody>
                    <a:bodyPr/>
                    <a:lstStyle/>
                    <a:p>
                      <a:r>
                        <a:rPr lang="en-US" sz="1800" dirty="0" smtClean="0">
                          <a:latin typeface="Helvetica" panose="020B0604020202020204" pitchFamily="34" charset="0"/>
                          <a:cs typeface="Helvetica" panose="020B0604020202020204" pitchFamily="34" charset="0"/>
                        </a:rPr>
                        <a:t>Shiva</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latin typeface="Helvetica" panose="020B0604020202020204" pitchFamily="34" charset="0"/>
                          <a:cs typeface="Helvetica" panose="020B0604020202020204" pitchFamily="34" charset="0"/>
                        </a:rPr>
                        <a:t>65</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smtClean="0">
                          <a:solidFill>
                            <a:srgbClr val="FF0000"/>
                          </a:solidFill>
                          <a:latin typeface="Helvetica" panose="020B0604020202020204" pitchFamily="34" charset="0"/>
                          <a:cs typeface="Helvetica" panose="020B0604020202020204" pitchFamily="34" charset="0"/>
                        </a:rPr>
                        <a:t>--</a:t>
                      </a:r>
                      <a:endParaRPr lang="en-US" sz="1800" dirty="0">
                        <a:solidFill>
                          <a:srgbClr val="FF0000"/>
                        </a:solidFill>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300106074"/>
                  </a:ext>
                </a:extLst>
              </a:tr>
            </a:tbl>
          </a:graphicData>
        </a:graphic>
      </p:graphicFrame>
    </p:spTree>
    <p:extLst>
      <p:ext uri="{BB962C8B-B14F-4D97-AF65-F5344CB8AC3E}">
        <p14:creationId xmlns:p14="http://schemas.microsoft.com/office/powerpoint/2010/main" val="33148231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304800" y="488500"/>
            <a:ext cx="7886700" cy="994172"/>
          </a:xfrm>
        </p:spPr>
        <p:txBody>
          <a:bodyPr>
            <a:normAutofit/>
          </a:bodyPr>
          <a:lstStyle/>
          <a:p>
            <a:pPr eaLnBrk="1" hangingPunct="1"/>
            <a:r>
              <a:rPr lang="en-US" altLang="en-US" dirty="0"/>
              <a:t>Data Integration/ Data Aggregation</a:t>
            </a:r>
          </a:p>
        </p:txBody>
      </p:sp>
      <p:sp>
        <p:nvSpPr>
          <p:cNvPr id="18437" name="Rectangle 3"/>
          <p:cNvSpPr>
            <a:spLocks noGrp="1" noChangeArrowheads="1"/>
          </p:cNvSpPr>
          <p:nvPr>
            <p:ph idx="1"/>
          </p:nvPr>
        </p:nvSpPr>
        <p:spPr>
          <a:xfrm>
            <a:off x="533400" y="1363662"/>
            <a:ext cx="7886700" cy="4351338"/>
          </a:xfrm>
        </p:spPr>
        <p:txBody>
          <a:bodyPr>
            <a:noAutofit/>
          </a:bodyPr>
          <a:lstStyle/>
          <a:p>
            <a:pPr eaLnBrk="1" hangingPunct="1">
              <a:lnSpc>
                <a:spcPct val="130000"/>
              </a:lnSpc>
            </a:pPr>
            <a:r>
              <a:rPr lang="en-US" altLang="en-US" sz="1800" b="1" dirty="0"/>
              <a:t>Data integration</a:t>
            </a:r>
            <a:r>
              <a:rPr lang="en-US" altLang="en-US" sz="1800" dirty="0"/>
              <a:t>: </a:t>
            </a:r>
          </a:p>
          <a:p>
            <a:pPr lvl="1" eaLnBrk="1" hangingPunct="1">
              <a:lnSpc>
                <a:spcPct val="130000"/>
              </a:lnSpc>
            </a:pPr>
            <a:r>
              <a:rPr lang="en-US" altLang="en-US" dirty="0"/>
              <a:t>Combines data from multiple sources into a coherent store</a:t>
            </a:r>
          </a:p>
          <a:p>
            <a:pPr eaLnBrk="1" hangingPunct="1">
              <a:lnSpc>
                <a:spcPct val="130000"/>
              </a:lnSpc>
            </a:pPr>
            <a:r>
              <a:rPr lang="en-US" altLang="en-US" sz="1800" dirty="0"/>
              <a:t>Schema integration: e.g., </a:t>
            </a:r>
            <a:r>
              <a:rPr lang="en-US" altLang="en-US" sz="1800" dirty="0" err="1"/>
              <a:t>A.cust</a:t>
            </a:r>
            <a:r>
              <a:rPr lang="en-US" altLang="en-US" sz="1800" dirty="0"/>
              <a:t>-id </a:t>
            </a:r>
            <a:r>
              <a:rPr lang="en-US" altLang="en-US" sz="1800" dirty="0">
                <a:sym typeface="Symbol" panose="05050102010706020507" pitchFamily="18" charset="2"/>
              </a:rPr>
              <a:t> </a:t>
            </a:r>
            <a:r>
              <a:rPr lang="en-US" altLang="en-US" sz="1800" dirty="0" err="1">
                <a:sym typeface="Symbol" panose="05050102010706020507" pitchFamily="18" charset="2"/>
              </a:rPr>
              <a:t>B.</a:t>
            </a:r>
            <a:r>
              <a:rPr lang="en-US" altLang="en-US" sz="1800" dirty="0" err="1"/>
              <a:t>cust</a:t>
            </a:r>
            <a:r>
              <a:rPr lang="en-US" altLang="en-US" sz="1800" dirty="0"/>
              <a:t>-#</a:t>
            </a:r>
          </a:p>
          <a:p>
            <a:pPr lvl="1" eaLnBrk="1" hangingPunct="1">
              <a:lnSpc>
                <a:spcPct val="130000"/>
              </a:lnSpc>
            </a:pPr>
            <a:r>
              <a:rPr lang="en-US" altLang="en-US" dirty="0"/>
              <a:t>Integrate metadata from different sources</a:t>
            </a:r>
          </a:p>
          <a:p>
            <a:pPr eaLnBrk="1" hangingPunct="1">
              <a:lnSpc>
                <a:spcPct val="130000"/>
              </a:lnSpc>
            </a:pPr>
            <a:r>
              <a:rPr lang="en-US" altLang="en-US" sz="1800" dirty="0">
                <a:solidFill>
                  <a:schemeClr val="hlink"/>
                </a:solidFill>
              </a:rPr>
              <a:t>Entity identification problem</a:t>
            </a:r>
            <a:r>
              <a:rPr lang="en-US" altLang="en-US" sz="1800" dirty="0"/>
              <a:t>: </a:t>
            </a:r>
          </a:p>
          <a:p>
            <a:pPr lvl="1" eaLnBrk="1" hangingPunct="1">
              <a:lnSpc>
                <a:spcPct val="130000"/>
              </a:lnSpc>
            </a:pPr>
            <a:r>
              <a:rPr lang="en-US" altLang="en-US" dirty="0"/>
              <a:t>Identify real world entities from multiple data sources, e.g., Bill Clinton = William Clinton</a:t>
            </a:r>
          </a:p>
          <a:p>
            <a:pPr eaLnBrk="1" hangingPunct="1">
              <a:lnSpc>
                <a:spcPct val="130000"/>
              </a:lnSpc>
            </a:pPr>
            <a:r>
              <a:rPr lang="en-US" altLang="en-US" sz="1800" dirty="0"/>
              <a:t>Detecting and resolving data value conflicts</a:t>
            </a:r>
          </a:p>
          <a:p>
            <a:pPr lvl="1" eaLnBrk="1" hangingPunct="1">
              <a:lnSpc>
                <a:spcPct val="130000"/>
              </a:lnSpc>
            </a:pPr>
            <a:r>
              <a:rPr lang="en-US" altLang="en-US" dirty="0"/>
              <a:t>For the same real world entity, attribute values from different sources are different</a:t>
            </a:r>
          </a:p>
          <a:p>
            <a:pPr lvl="1" eaLnBrk="1" hangingPunct="1">
              <a:lnSpc>
                <a:spcPct val="130000"/>
              </a:lnSpc>
            </a:pPr>
            <a:r>
              <a:rPr lang="en-US" altLang="en-US" dirty="0"/>
              <a:t>Possible reasons: different representations, different scales, e.g., metric vs. British units</a:t>
            </a:r>
          </a:p>
        </p:txBody>
      </p:sp>
      <p:sp>
        <p:nvSpPr>
          <p:cNvPr id="18434"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42AC2F01-1936-4CF6-A33B-9E7AA637D2A6}" type="slidenum">
              <a:rPr lang="en-US" altLang="en-US" sz="900"/>
              <a:pPr eaLnBrk="1" hangingPunct="1"/>
              <a:t>13</a:t>
            </a:fld>
            <a:endParaRPr lang="en-US" altLang="en-US" sz="900"/>
          </a:p>
        </p:txBody>
      </p:sp>
      <p:sp>
        <p:nvSpPr>
          <p:cNvPr id="18435" name="Slide Number Placeholder 5"/>
          <p:cNvSpPr txBox="1">
            <a:spLocks noGrp="1"/>
          </p:cNvSpPr>
          <p:nvPr/>
        </p:nvSpPr>
        <p:spPr bwMode="auto">
          <a:xfrm>
            <a:off x="6572250" y="5715000"/>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4B7C5071-FBA1-49FB-B992-0AAD45E5EEFF}" type="slidenum">
              <a:rPr lang="en-US" altLang="en-US" sz="900"/>
              <a:pPr algn="r" eaLnBrk="1" hangingPunct="1"/>
              <a:t>13</a:t>
            </a:fld>
            <a:endParaRPr lang="en-US" altLang="en-US" sz="900"/>
          </a:p>
        </p:txBody>
      </p:sp>
    </p:spTree>
    <p:extLst>
      <p:ext uri="{BB962C8B-B14F-4D97-AF65-F5344CB8AC3E}">
        <p14:creationId xmlns:p14="http://schemas.microsoft.com/office/powerpoint/2010/main" val="29626201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Missing data</a:t>
            </a:r>
            <a:endParaRPr lang="en-US" dirty="0"/>
          </a:p>
        </p:txBody>
      </p:sp>
      <p:sp>
        <p:nvSpPr>
          <p:cNvPr id="3" name="Text Placeholder 2"/>
          <p:cNvSpPr>
            <a:spLocks noGrp="1"/>
          </p:cNvSpPr>
          <p:nvPr>
            <p:ph type="body" sz="quarter" idx="13"/>
          </p:nvPr>
        </p:nvSpPr>
        <p:spPr>
          <a:xfrm>
            <a:off x="606878" y="1943100"/>
            <a:ext cx="7620000" cy="2046685"/>
          </a:xfrm>
        </p:spPr>
        <p:txBody>
          <a:bodyPr>
            <a:normAutofit/>
          </a:bodyPr>
          <a:lstStyle/>
          <a:p>
            <a:pPr>
              <a:lnSpc>
                <a:spcPct val="150000"/>
              </a:lnSpc>
              <a:buFont typeface="Wingdings" panose="05000000000000000000" pitchFamily="2" charset="2"/>
              <a:buChar char="Ø"/>
            </a:pPr>
            <a:r>
              <a:rPr lang="en-US" sz="1800" dirty="0"/>
              <a:t>Incompatible in </a:t>
            </a:r>
            <a:r>
              <a:rPr lang="en-US" sz="1800" dirty="0" err="1"/>
              <a:t>Scikitlearn</a:t>
            </a:r>
            <a:endParaRPr lang="en-US" sz="1800" dirty="0"/>
          </a:p>
          <a:p>
            <a:pPr>
              <a:lnSpc>
                <a:spcPct val="150000"/>
              </a:lnSpc>
              <a:buFont typeface="Wingdings" panose="05000000000000000000" pitchFamily="2" charset="2"/>
              <a:buChar char="Ø"/>
            </a:pPr>
            <a:r>
              <a:rPr lang="en-US" sz="1800" dirty="0"/>
              <a:t>Missing data imputation may distort variable distribution</a:t>
            </a:r>
          </a:p>
          <a:p>
            <a:pPr>
              <a:lnSpc>
                <a:spcPct val="150000"/>
              </a:lnSpc>
              <a:buFont typeface="Wingdings" panose="05000000000000000000" pitchFamily="2" charset="2"/>
              <a:buChar char="Ø"/>
            </a:pPr>
            <a:r>
              <a:rPr lang="en-US" sz="1800" dirty="0"/>
              <a:t>Affect the performance of Machine Learning Models</a:t>
            </a:r>
          </a:p>
          <a:p>
            <a:pPr>
              <a:lnSpc>
                <a:spcPct val="150000"/>
              </a:lnSpc>
              <a:buFont typeface="Wingdings" panose="05000000000000000000" pitchFamily="2" charset="2"/>
              <a:buChar char="Ø"/>
            </a:pPr>
            <a:endParaRPr lang="en-US" sz="1800" dirty="0"/>
          </a:p>
        </p:txBody>
      </p:sp>
    </p:spTree>
    <p:extLst>
      <p:ext uri="{BB962C8B-B14F-4D97-AF65-F5344CB8AC3E}">
        <p14:creationId xmlns:p14="http://schemas.microsoft.com/office/powerpoint/2010/main" val="388840137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Data : Mechanism</a:t>
            </a:r>
            <a:endParaRPr lang="en-US" dirty="0"/>
          </a:p>
        </p:txBody>
      </p:sp>
      <p:sp>
        <p:nvSpPr>
          <p:cNvPr id="3" name="Text Placeholder 2"/>
          <p:cNvSpPr>
            <a:spLocks noGrp="1"/>
          </p:cNvSpPr>
          <p:nvPr>
            <p:ph type="body" sz="quarter" idx="13"/>
          </p:nvPr>
        </p:nvSpPr>
        <p:spPr>
          <a:xfrm>
            <a:off x="628650" y="2628900"/>
            <a:ext cx="8401050" cy="2046685"/>
          </a:xfrm>
        </p:spPr>
        <p:txBody>
          <a:bodyPr>
            <a:noAutofit/>
          </a:bodyPr>
          <a:lstStyle/>
          <a:p>
            <a:pPr algn="just">
              <a:lnSpc>
                <a:spcPct val="150000"/>
              </a:lnSpc>
              <a:buFont typeface="Wingdings" panose="05000000000000000000" pitchFamily="2" charset="2"/>
              <a:buChar char="ü"/>
            </a:pPr>
            <a:r>
              <a:rPr lang="en-US" sz="1800" b="1" dirty="0"/>
              <a:t>Missing completely at random (MCAR)</a:t>
            </a:r>
          </a:p>
          <a:p>
            <a:pPr algn="just">
              <a:lnSpc>
                <a:spcPct val="150000"/>
              </a:lnSpc>
              <a:buFont typeface="Wingdings" panose="05000000000000000000" pitchFamily="2" charset="2"/>
              <a:buChar char="ü"/>
            </a:pPr>
            <a:r>
              <a:rPr lang="en-US" sz="1800" b="1" dirty="0"/>
              <a:t>Missing at random (MAR)</a:t>
            </a:r>
          </a:p>
          <a:p>
            <a:pPr algn="just">
              <a:lnSpc>
                <a:spcPct val="150000"/>
              </a:lnSpc>
              <a:buFont typeface="Wingdings" panose="05000000000000000000" pitchFamily="2" charset="2"/>
              <a:buChar char="ü"/>
            </a:pPr>
            <a:r>
              <a:rPr lang="en-US" sz="1800" b="1" dirty="0"/>
              <a:t>Not missing at random (NMAR):</a:t>
            </a:r>
          </a:p>
        </p:txBody>
      </p:sp>
      <p:sp>
        <p:nvSpPr>
          <p:cNvPr id="4" name="Text Placeholder 3"/>
          <p:cNvSpPr>
            <a:spLocks noGrp="1"/>
          </p:cNvSpPr>
          <p:nvPr>
            <p:ph type="body" sz="quarter" idx="14"/>
          </p:nvPr>
        </p:nvSpPr>
        <p:spPr>
          <a:xfrm>
            <a:off x="285750" y="1657351"/>
            <a:ext cx="8637134" cy="1142999"/>
          </a:xfrm>
        </p:spPr>
        <p:txBody>
          <a:bodyPr>
            <a:normAutofit/>
          </a:bodyPr>
          <a:lstStyle/>
          <a:p>
            <a:pPr marL="257175" indent="-257175">
              <a:lnSpc>
                <a:spcPct val="150000"/>
              </a:lnSpc>
              <a:buFont typeface="Wingdings" panose="05000000000000000000" pitchFamily="2" charset="2"/>
              <a:buChar char="Ø"/>
            </a:pPr>
            <a:r>
              <a:rPr lang="en-US" sz="1800" dirty="0">
                <a:solidFill>
                  <a:srgbClr val="FF0000"/>
                </a:solidFill>
              </a:rPr>
              <a:t>Understanding the mechanism of missing data will help us choose appropriate imputation method.</a:t>
            </a:r>
          </a:p>
        </p:txBody>
      </p:sp>
      <p:pic>
        <p:nvPicPr>
          <p:cNvPr id="1030" name="Picture 6" descr="Image result for puzzle missing pie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616" y="2415183"/>
            <a:ext cx="3779384" cy="2645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69912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Missing completely at random (MCAR</a:t>
            </a:r>
            <a:r>
              <a:rPr lang="en-US" dirty="0" smtClean="0"/>
              <a:t>)</a:t>
            </a:r>
            <a:endParaRPr lang="en-US" dirty="0"/>
          </a:p>
        </p:txBody>
      </p:sp>
      <p:sp>
        <p:nvSpPr>
          <p:cNvPr id="3" name="Text Placeholder 2"/>
          <p:cNvSpPr>
            <a:spLocks noGrp="1"/>
          </p:cNvSpPr>
          <p:nvPr>
            <p:ph type="body" sz="quarter" idx="13"/>
          </p:nvPr>
        </p:nvSpPr>
        <p:spPr>
          <a:xfrm>
            <a:off x="643304" y="2057401"/>
            <a:ext cx="7814896" cy="3028949"/>
          </a:xfrm>
        </p:spPr>
        <p:txBody>
          <a:bodyPr/>
          <a:lstStyle/>
          <a:p>
            <a:pPr algn="just">
              <a:lnSpc>
                <a:spcPct val="150000"/>
              </a:lnSpc>
              <a:buFont typeface="Wingdings" panose="05000000000000000000" pitchFamily="2" charset="2"/>
              <a:buChar char="Ø"/>
            </a:pPr>
            <a:r>
              <a:rPr lang="en-US" sz="1800" b="1" dirty="0"/>
              <a:t>The </a:t>
            </a:r>
            <a:r>
              <a:rPr lang="en-US" sz="1800" b="1" dirty="0">
                <a:solidFill>
                  <a:srgbClr val="FF0000"/>
                </a:solidFill>
              </a:rPr>
              <a:t>probability of missing is same for all the observations.</a:t>
            </a:r>
          </a:p>
          <a:p>
            <a:pPr algn="just">
              <a:lnSpc>
                <a:spcPct val="150000"/>
              </a:lnSpc>
              <a:buFont typeface="Wingdings" panose="05000000000000000000" pitchFamily="2" charset="2"/>
              <a:buChar char="Ø"/>
            </a:pPr>
            <a:r>
              <a:rPr lang="en-US" sz="1800" b="1" dirty="0"/>
              <a:t>There is no relationship between the missing values and any other values in the dataset.</a:t>
            </a:r>
          </a:p>
          <a:p>
            <a:pPr algn="just">
              <a:lnSpc>
                <a:spcPct val="150000"/>
              </a:lnSpc>
              <a:buFont typeface="Wingdings" panose="05000000000000000000" pitchFamily="2" charset="2"/>
              <a:buChar char="Ø"/>
            </a:pPr>
            <a:r>
              <a:rPr lang="en-US" sz="1800" b="1" dirty="0">
                <a:solidFill>
                  <a:srgbClr val="FF0000"/>
                </a:solidFill>
              </a:rPr>
              <a:t>Removing such missing values will not effect the inferences made.</a:t>
            </a:r>
          </a:p>
          <a:p>
            <a:pPr algn="just">
              <a:lnSpc>
                <a:spcPct val="150000"/>
              </a:lnSpc>
            </a:pPr>
            <a:endParaRPr lang="en-US" dirty="0"/>
          </a:p>
        </p:txBody>
      </p:sp>
    </p:spTree>
    <p:extLst>
      <p:ext uri="{BB962C8B-B14F-4D97-AF65-F5344CB8AC3E}">
        <p14:creationId xmlns:p14="http://schemas.microsoft.com/office/powerpoint/2010/main" val="97593444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Data at Random(MAR)</a:t>
            </a:r>
            <a:endParaRPr lang="en-US" dirty="0"/>
          </a:p>
        </p:txBody>
      </p:sp>
      <p:sp>
        <p:nvSpPr>
          <p:cNvPr id="3" name="Text Placeholder 2"/>
          <p:cNvSpPr>
            <a:spLocks noGrp="1"/>
          </p:cNvSpPr>
          <p:nvPr>
            <p:ph type="body" sz="quarter" idx="13"/>
          </p:nvPr>
        </p:nvSpPr>
        <p:spPr>
          <a:xfrm>
            <a:off x="628650" y="1885950"/>
            <a:ext cx="3965122" cy="2038350"/>
          </a:xfrm>
        </p:spPr>
        <p:txBody>
          <a:bodyPr>
            <a:normAutofit/>
          </a:bodyPr>
          <a:lstStyle/>
          <a:p>
            <a:pPr>
              <a:lnSpc>
                <a:spcPct val="150000"/>
              </a:lnSpc>
              <a:buFont typeface="Wingdings" panose="05000000000000000000" pitchFamily="2" charset="2"/>
              <a:buChar char="Ø"/>
            </a:pPr>
            <a:r>
              <a:rPr lang="en-US" sz="1800" b="1" dirty="0"/>
              <a:t>The </a:t>
            </a:r>
            <a:r>
              <a:rPr lang="en-US" sz="1800" b="1" dirty="0">
                <a:solidFill>
                  <a:srgbClr val="FF0000"/>
                </a:solidFill>
              </a:rPr>
              <a:t>probability of a missing values depends on available information </a:t>
            </a:r>
            <a:r>
              <a:rPr lang="en-US" sz="1800" b="1" dirty="0" err="1"/>
              <a:t>i.e</a:t>
            </a:r>
            <a:r>
              <a:rPr lang="en-US" sz="1800" b="1" dirty="0"/>
              <a:t> it depends on other variables in the dataset.</a:t>
            </a:r>
          </a:p>
        </p:txBody>
      </p:sp>
      <p:graphicFrame>
        <p:nvGraphicFramePr>
          <p:cNvPr id="6" name="Table 5"/>
          <p:cNvGraphicFramePr>
            <a:graphicFrameLocks noGrp="1"/>
          </p:cNvGraphicFramePr>
          <p:nvPr>
            <p:extLst/>
          </p:nvPr>
        </p:nvGraphicFramePr>
        <p:xfrm>
          <a:off x="4857750" y="1602392"/>
          <a:ext cx="2057400" cy="425958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1782268960"/>
                    </a:ext>
                  </a:extLst>
                </a:gridCol>
                <a:gridCol w="857250">
                  <a:extLst>
                    <a:ext uri="{9D8B030D-6E8A-4147-A177-3AD203B41FA5}">
                      <a16:colId xmlns:a16="http://schemas.microsoft.com/office/drawing/2014/main" val="1803680618"/>
                    </a:ext>
                  </a:extLst>
                </a:gridCol>
              </a:tblGrid>
              <a:tr h="320040">
                <a:tc>
                  <a:txBody>
                    <a:bodyPr/>
                    <a:lstStyle/>
                    <a:p>
                      <a:r>
                        <a:rPr lang="en-US" sz="1700" dirty="0" smtClean="0">
                          <a:latin typeface="Helvetica" panose="020B0604020202020204" pitchFamily="34" charset="0"/>
                          <a:cs typeface="Helvetica" panose="020B0604020202020204" pitchFamily="34" charset="0"/>
                        </a:rPr>
                        <a:t>Gender</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Age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651104696"/>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42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44166873"/>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35446314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24</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24178712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34462368"/>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36</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79502773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57</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196017182"/>
                  </a:ext>
                </a:extLst>
              </a:tr>
              <a:tr h="320040">
                <a:tc>
                  <a:txBody>
                    <a:bodyPr/>
                    <a:lstStyle/>
                    <a:p>
                      <a:r>
                        <a:rPr lang="en-US" sz="1700" dirty="0" smtClean="0">
                          <a:latin typeface="Helvetica" panose="020B0604020202020204" pitchFamily="34" charset="0"/>
                          <a:cs typeface="Helvetica" panose="020B0604020202020204" pitchFamily="34" charset="0"/>
                        </a:rPr>
                        <a:t>Female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1193391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82387486"/>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570231771"/>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18</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085992545"/>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83428569"/>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065321903"/>
                  </a:ext>
                </a:extLst>
              </a:tr>
            </a:tbl>
          </a:graphicData>
        </a:graphic>
      </p:graphicFrame>
      <p:sp>
        <p:nvSpPr>
          <p:cNvPr id="8" name="Right Brace 7"/>
          <p:cNvSpPr/>
          <p:nvPr/>
        </p:nvSpPr>
        <p:spPr>
          <a:xfrm>
            <a:off x="6915150" y="1885950"/>
            <a:ext cx="342900" cy="1943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 name="TextBox 8"/>
          <p:cNvSpPr txBox="1"/>
          <p:nvPr/>
        </p:nvSpPr>
        <p:spPr>
          <a:xfrm>
            <a:off x="7372350" y="2719001"/>
            <a:ext cx="1390124" cy="369332"/>
          </a:xfrm>
          <a:prstGeom prst="rect">
            <a:avLst/>
          </a:prstGeom>
          <a:noFill/>
        </p:spPr>
        <p:txBody>
          <a:bodyPr wrap="none" rtlCol="0">
            <a:spAutoFit/>
          </a:bodyPr>
          <a:lstStyle/>
          <a:p>
            <a:r>
              <a:rPr lang="en-US" dirty="0">
                <a:solidFill>
                  <a:srgbClr val="FF0000"/>
                </a:solidFill>
                <a:latin typeface="Helvetica" panose="020B0604020202020204" pitchFamily="34" charset="0"/>
                <a:cs typeface="Helvetica" panose="020B0604020202020204" pitchFamily="34" charset="0"/>
              </a:rPr>
              <a:t>33% males </a:t>
            </a:r>
          </a:p>
        </p:txBody>
      </p:sp>
      <p:sp>
        <p:nvSpPr>
          <p:cNvPr id="10" name="Right Brace 9"/>
          <p:cNvSpPr/>
          <p:nvPr/>
        </p:nvSpPr>
        <p:spPr>
          <a:xfrm>
            <a:off x="6915150" y="3802660"/>
            <a:ext cx="342900" cy="1943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extBox 10"/>
          <p:cNvSpPr txBox="1"/>
          <p:nvPr/>
        </p:nvSpPr>
        <p:spPr>
          <a:xfrm>
            <a:off x="7372350" y="4635710"/>
            <a:ext cx="1659429" cy="369332"/>
          </a:xfrm>
          <a:prstGeom prst="rect">
            <a:avLst/>
          </a:prstGeom>
          <a:noFill/>
        </p:spPr>
        <p:txBody>
          <a:bodyPr wrap="none" rtlCol="0">
            <a:spAutoFit/>
          </a:bodyPr>
          <a:lstStyle/>
          <a:p>
            <a:r>
              <a:rPr lang="en-US" dirty="0">
                <a:solidFill>
                  <a:srgbClr val="FF0000"/>
                </a:solidFill>
                <a:latin typeface="Helvetica" panose="020B0604020202020204" pitchFamily="34" charset="0"/>
                <a:cs typeface="Helvetica" panose="020B0604020202020204" pitchFamily="34" charset="0"/>
              </a:rPr>
              <a:t>50% Females </a:t>
            </a:r>
          </a:p>
        </p:txBody>
      </p:sp>
    </p:spTree>
    <p:extLst>
      <p:ext uri="{BB962C8B-B14F-4D97-AF65-F5344CB8AC3E}">
        <p14:creationId xmlns:p14="http://schemas.microsoft.com/office/powerpoint/2010/main" val="29197039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a:t>
            </a:r>
            <a:r>
              <a:rPr lang="en-US" dirty="0"/>
              <a:t>D</a:t>
            </a:r>
            <a:r>
              <a:rPr lang="en-US" dirty="0" smtClean="0"/>
              <a:t>ata </a:t>
            </a:r>
            <a:r>
              <a:rPr lang="en-US" dirty="0"/>
              <a:t>N</a:t>
            </a:r>
            <a:r>
              <a:rPr lang="en-US" dirty="0" smtClean="0"/>
              <a:t>ot at Random(MNAR)</a:t>
            </a:r>
            <a:endParaRPr lang="en-US" dirty="0"/>
          </a:p>
        </p:txBody>
      </p:sp>
      <p:sp>
        <p:nvSpPr>
          <p:cNvPr id="3" name="Text Placeholder 2"/>
          <p:cNvSpPr>
            <a:spLocks noGrp="1"/>
          </p:cNvSpPr>
          <p:nvPr>
            <p:ph type="body" sz="quarter" idx="13"/>
          </p:nvPr>
        </p:nvSpPr>
        <p:spPr>
          <a:xfrm>
            <a:off x="314325" y="1763315"/>
            <a:ext cx="3000375" cy="2046685"/>
          </a:xfrm>
        </p:spPr>
        <p:txBody>
          <a:bodyPr>
            <a:normAutofit/>
          </a:bodyPr>
          <a:lstStyle/>
          <a:p>
            <a:pPr>
              <a:lnSpc>
                <a:spcPct val="150000"/>
              </a:lnSpc>
              <a:buFont typeface="Wingdings" panose="05000000000000000000" pitchFamily="2" charset="2"/>
              <a:buChar char="Ø"/>
            </a:pPr>
            <a:r>
              <a:rPr lang="en-US" sz="1800" b="1" dirty="0"/>
              <a:t>The missing values exist as an indication of a certain class.</a:t>
            </a:r>
          </a:p>
        </p:txBody>
      </p:sp>
      <p:graphicFrame>
        <p:nvGraphicFramePr>
          <p:cNvPr id="5" name="Table 4"/>
          <p:cNvGraphicFramePr>
            <a:graphicFrameLocks noGrp="1"/>
          </p:cNvGraphicFramePr>
          <p:nvPr>
            <p:extLst/>
          </p:nvPr>
        </p:nvGraphicFramePr>
        <p:xfrm>
          <a:off x="3600450" y="1550950"/>
          <a:ext cx="4800600" cy="4518660"/>
        </p:xfrm>
        <a:graphic>
          <a:graphicData uri="http://schemas.openxmlformats.org/drawingml/2006/table">
            <a:tbl>
              <a:tblPr firstRow="1" bandRow="1">
                <a:tableStyleId>{5C22544A-7EE6-4342-B048-85BDC9FD1C3A}</a:tableStyleId>
              </a:tblPr>
              <a:tblGrid>
                <a:gridCol w="1428749">
                  <a:extLst>
                    <a:ext uri="{9D8B030D-6E8A-4147-A177-3AD203B41FA5}">
                      <a16:colId xmlns:a16="http://schemas.microsoft.com/office/drawing/2014/main" val="2396333884"/>
                    </a:ext>
                  </a:extLst>
                </a:gridCol>
                <a:gridCol w="2114550">
                  <a:extLst>
                    <a:ext uri="{9D8B030D-6E8A-4147-A177-3AD203B41FA5}">
                      <a16:colId xmlns:a16="http://schemas.microsoft.com/office/drawing/2014/main" val="4165967019"/>
                    </a:ext>
                  </a:extLst>
                </a:gridCol>
                <a:gridCol w="1257301">
                  <a:extLst>
                    <a:ext uri="{9D8B030D-6E8A-4147-A177-3AD203B41FA5}">
                      <a16:colId xmlns:a16="http://schemas.microsoft.com/office/drawing/2014/main" val="134180336"/>
                    </a:ext>
                  </a:extLst>
                </a:gridCol>
              </a:tblGrid>
              <a:tr h="571500">
                <a:tc>
                  <a:txBody>
                    <a:bodyPr/>
                    <a:lstStyle/>
                    <a:p>
                      <a:pPr marL="0" algn="l" defTabSz="914400" rtl="0" eaLnBrk="1" latinLnBrk="0" hangingPunct="1"/>
                      <a:r>
                        <a:rPr kumimoji="0" lang="en-US" sz="1700" b="0" i="0" u="none" strike="noStrike" kern="1200" cap="none" spc="0" normalizeH="0" baseline="0" dirty="0" smtClean="0">
                          <a:ln>
                            <a:noFill/>
                          </a:ln>
                          <a:solidFill>
                            <a:schemeClr val="bg1"/>
                          </a:solidFill>
                          <a:effectLst/>
                          <a:uLnTx/>
                          <a:uFillTx/>
                          <a:latin typeface="Helvetica" panose="020B0604020202020204" pitchFamily="34" charset="0"/>
                          <a:ea typeface="+mn-ea"/>
                          <a:cs typeface="Helvetica" panose="020B0604020202020204" pitchFamily="34" charset="0"/>
                        </a:rPr>
                        <a:t>No of clinical visits</a:t>
                      </a:r>
                      <a:endParaRPr kumimoji="0" lang="en-US" sz="1700" b="0" i="0" u="none" strike="noStrike" kern="1200" cap="none" spc="0" normalizeH="0" baseline="0" dirty="0">
                        <a:ln>
                          <a:noFill/>
                        </a:ln>
                        <a:solidFill>
                          <a:schemeClr val="bg1"/>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schemeClr val="bg1"/>
                          </a:solidFill>
                          <a:effectLst/>
                          <a:uLnTx/>
                          <a:uFillTx/>
                          <a:latin typeface="Helvetica" panose="020B0604020202020204" pitchFamily="34" charset="0"/>
                          <a:ea typeface="+mn-ea"/>
                          <a:cs typeface="Helvetica" panose="020B0604020202020204" pitchFamily="34" charset="0"/>
                        </a:rPr>
                        <a:t>No of sports classes attended</a:t>
                      </a:r>
                      <a:endParaRPr kumimoji="0" lang="en-US" sz="1700" b="0" i="0" u="none" strike="noStrike" kern="1200" cap="none" spc="0" normalizeH="0" baseline="0" dirty="0">
                        <a:ln>
                          <a:noFill/>
                        </a:ln>
                        <a:solidFill>
                          <a:schemeClr val="bg1"/>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schemeClr val="bg1"/>
                          </a:solidFill>
                          <a:effectLst/>
                          <a:uLnTx/>
                          <a:uFillTx/>
                          <a:latin typeface="Helvetica" panose="020B0604020202020204" pitchFamily="34" charset="0"/>
                          <a:ea typeface="+mn-ea"/>
                          <a:cs typeface="Helvetica" panose="020B0604020202020204" pitchFamily="34" charset="0"/>
                        </a:rPr>
                        <a:t>Depression</a:t>
                      </a:r>
                      <a:endParaRPr kumimoji="0" lang="en-US" sz="1700" b="0" i="0" u="none" strike="noStrike" kern="1200" cap="none" spc="0" normalizeH="0" baseline="0" dirty="0">
                        <a:ln>
                          <a:noFill/>
                        </a:ln>
                        <a:solidFill>
                          <a:schemeClr val="bg1"/>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836983685"/>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1</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Yes</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4176461823"/>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Yes</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728452987"/>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0</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Yes</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1395545488"/>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4</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2</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Yes</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818087538"/>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1</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Yes</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33774493"/>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3</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Yes</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831191328"/>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0</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0</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No</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902840429"/>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5</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No</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3652665256"/>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1</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2</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No</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32322600"/>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1</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1</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No</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1748313856"/>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2</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1</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No</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4257681605"/>
                  </a:ext>
                </a:extLst>
              </a:tr>
              <a:tr h="320040">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kumimoji="0" lang="en-US" sz="1700" b="0" i="0" u="none" strike="noStrike" kern="1200" cap="none" spc="0" normalizeH="0" baseline="0" dirty="0" smtClean="0">
                          <a:ln>
                            <a:noFill/>
                          </a:ln>
                          <a:solidFill>
                            <a:prstClr val="black"/>
                          </a:solidFill>
                          <a:effectLst/>
                          <a:uLnTx/>
                          <a:uFillTx/>
                          <a:latin typeface="Helvetica" panose="020B0604020202020204" pitchFamily="34" charset="0"/>
                          <a:ea typeface="+mn-ea"/>
                          <a:cs typeface="Helvetica" panose="020B0604020202020204" pitchFamily="34" charset="0"/>
                        </a:rPr>
                        <a:t>2</a:t>
                      </a:r>
                      <a:endParaRPr kumimoji="0" lang="en-US" sz="1700" b="0" i="0" u="none" strike="noStrike" kern="1200" cap="none" spc="0" normalizeH="0" baseline="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No</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182112091"/>
                  </a:ext>
                </a:extLst>
              </a:tr>
            </a:tbl>
          </a:graphicData>
        </a:graphic>
      </p:graphicFrame>
    </p:spTree>
    <p:extLst>
      <p:ext uri="{BB962C8B-B14F-4D97-AF65-F5344CB8AC3E}">
        <p14:creationId xmlns:p14="http://schemas.microsoft.com/office/powerpoint/2010/main" val="31327679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Missing Values </a:t>
            </a:r>
            <a:r>
              <a:rPr lang="en-US" dirty="0" smtClean="0"/>
              <a:t>Handling</a:t>
            </a:r>
            <a:endParaRPr lang="en-US" dirty="0"/>
          </a:p>
        </p:txBody>
      </p:sp>
      <p:sp>
        <p:nvSpPr>
          <p:cNvPr id="5" name="Text Placeholder 4"/>
          <p:cNvSpPr>
            <a:spLocks noGrp="1"/>
          </p:cNvSpPr>
          <p:nvPr>
            <p:ph type="body" sz="quarter" idx="13"/>
          </p:nvPr>
        </p:nvSpPr>
        <p:spPr>
          <a:xfrm>
            <a:off x="381000" y="1600202"/>
            <a:ext cx="8382000" cy="3505198"/>
          </a:xfrm>
        </p:spPr>
        <p:txBody>
          <a:bodyPr>
            <a:normAutofit/>
          </a:bodyPr>
          <a:lstStyle/>
          <a:p>
            <a:r>
              <a:rPr lang="en-US" sz="1800" b="1" dirty="0"/>
              <a:t>Dropping</a:t>
            </a:r>
            <a:r>
              <a:rPr lang="en-US" sz="1800" dirty="0"/>
              <a:t> missing values rows or columns; define a threshold e.g. 70% rows/columns with more than threshold missing values need to be dropped</a:t>
            </a:r>
          </a:p>
          <a:p>
            <a:r>
              <a:rPr lang="en-US" sz="1800" b="1" dirty="0"/>
              <a:t>Imputation</a:t>
            </a:r>
            <a:r>
              <a:rPr lang="en-US" sz="1800" dirty="0"/>
              <a:t> – Missing data is imputed, preserves the data size</a:t>
            </a:r>
          </a:p>
          <a:p>
            <a:pPr lvl="1">
              <a:buFont typeface="Arial" panose="020B0604020202020204" pitchFamily="34" charset="0"/>
              <a:buChar char="•"/>
            </a:pPr>
            <a:r>
              <a:rPr lang="en-US" sz="1600" b="1" dirty="0"/>
              <a:t>Numerical Imputation </a:t>
            </a:r>
            <a:r>
              <a:rPr lang="en-US" sz="1600" dirty="0"/>
              <a:t>– Use mean or medians to impute values. However; if your data has classes then applying mean/median for every class. Mean is more impacted by outliers.</a:t>
            </a:r>
          </a:p>
          <a:p>
            <a:pPr lvl="1">
              <a:buFont typeface="Arial" panose="020B0604020202020204" pitchFamily="34" charset="0"/>
              <a:buChar char="•"/>
            </a:pPr>
            <a:r>
              <a:rPr lang="en-US" sz="1600" b="1" dirty="0"/>
              <a:t>Categorical Imputation </a:t>
            </a:r>
            <a:r>
              <a:rPr lang="en-US" sz="1600" dirty="0"/>
              <a:t>– Replacing missing value with maximum occurred values; define a new category as “others”</a:t>
            </a:r>
          </a:p>
          <a:p>
            <a:endParaRPr lang="en-US" sz="2400" dirty="0"/>
          </a:p>
          <a:p>
            <a:endParaRPr lang="en-US" sz="1100" dirty="0"/>
          </a:p>
        </p:txBody>
      </p:sp>
      <p:sp>
        <p:nvSpPr>
          <p:cNvPr id="6" name="Text Placeholder 5"/>
          <p:cNvSpPr>
            <a:spLocks noGrp="1"/>
          </p:cNvSpPr>
          <p:nvPr>
            <p:ph type="body" sz="quarter" idx="14"/>
          </p:nvPr>
        </p:nvSpPr>
        <p:spPr/>
        <p:txBody>
          <a:bodyPr/>
          <a:lstStyle/>
          <a:p>
            <a:r>
              <a:rPr lang="en-US" dirty="0" smtClean="0"/>
              <a:t>Techniques for Numerical and Categorical Data</a:t>
            </a:r>
            <a:endParaRPr lang="en-US" dirty="0"/>
          </a:p>
        </p:txBody>
      </p:sp>
    </p:spTree>
    <p:extLst>
      <p:ext uri="{BB962C8B-B14F-4D97-AF65-F5344CB8AC3E}">
        <p14:creationId xmlns:p14="http://schemas.microsoft.com/office/powerpoint/2010/main" val="18936575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Techniques for numeric values</a:t>
            </a:r>
            <a:endParaRPr lang="en-US" dirty="0"/>
          </a:p>
        </p:txBody>
      </p:sp>
      <p:sp>
        <p:nvSpPr>
          <p:cNvPr id="3" name="Text Placeholder 2"/>
          <p:cNvSpPr>
            <a:spLocks noGrp="1"/>
          </p:cNvSpPr>
          <p:nvPr>
            <p:ph type="body" sz="quarter" idx="13"/>
          </p:nvPr>
        </p:nvSpPr>
        <p:spPr>
          <a:xfrm>
            <a:off x="620486" y="1657350"/>
            <a:ext cx="7829550" cy="4078064"/>
          </a:xfrm>
        </p:spPr>
        <p:txBody>
          <a:bodyPr>
            <a:normAutofit/>
          </a:bodyPr>
          <a:lstStyle/>
          <a:p>
            <a:pPr>
              <a:lnSpc>
                <a:spcPct val="150000"/>
              </a:lnSpc>
              <a:buFont typeface="Wingdings" panose="05000000000000000000" pitchFamily="2" charset="2"/>
              <a:buChar char="Ø"/>
            </a:pPr>
            <a:r>
              <a:rPr lang="en-US" sz="1800" b="1" dirty="0"/>
              <a:t>Mean / Median Imputation</a:t>
            </a:r>
          </a:p>
          <a:p>
            <a:pPr>
              <a:lnSpc>
                <a:spcPct val="150000"/>
              </a:lnSpc>
              <a:buFont typeface="Wingdings" panose="05000000000000000000" pitchFamily="2" charset="2"/>
              <a:buChar char="Ø"/>
            </a:pPr>
            <a:r>
              <a:rPr lang="en-US" sz="1800" b="1" dirty="0"/>
              <a:t>Random Sampling Imputation</a:t>
            </a:r>
          </a:p>
          <a:p>
            <a:pPr>
              <a:lnSpc>
                <a:spcPct val="150000"/>
              </a:lnSpc>
              <a:buFont typeface="Wingdings" panose="05000000000000000000" pitchFamily="2" charset="2"/>
              <a:buChar char="Ø"/>
            </a:pPr>
            <a:r>
              <a:rPr lang="en-US" sz="1800" b="1" dirty="0"/>
              <a:t>Adding a new variable to indicate </a:t>
            </a:r>
            <a:r>
              <a:rPr lang="en-US" sz="1800" b="1" dirty="0" err="1"/>
              <a:t>missingness</a:t>
            </a:r>
            <a:endParaRPr lang="en-US" sz="1800" b="1" dirty="0"/>
          </a:p>
          <a:p>
            <a:pPr>
              <a:lnSpc>
                <a:spcPct val="150000"/>
              </a:lnSpc>
              <a:buFont typeface="Wingdings" panose="05000000000000000000" pitchFamily="2" charset="2"/>
              <a:buChar char="Ø"/>
            </a:pPr>
            <a:r>
              <a:rPr lang="en-US" sz="1800" b="1" dirty="0"/>
              <a:t>Imputation of NA by values at the end of distribution</a:t>
            </a:r>
          </a:p>
          <a:p>
            <a:pPr>
              <a:lnSpc>
                <a:spcPct val="150000"/>
              </a:lnSpc>
              <a:buFont typeface="Wingdings" panose="05000000000000000000" pitchFamily="2" charset="2"/>
              <a:buChar char="Ø"/>
            </a:pPr>
            <a:r>
              <a:rPr lang="en-US" sz="1800" b="1" dirty="0"/>
              <a:t>Imputation of NA by arbitrary values</a:t>
            </a:r>
          </a:p>
          <a:p>
            <a:pPr>
              <a:lnSpc>
                <a:spcPct val="150000"/>
              </a:lnSpc>
              <a:buFont typeface="Wingdings" panose="05000000000000000000" pitchFamily="2" charset="2"/>
              <a:buChar char="Ø"/>
            </a:pPr>
            <a:endParaRPr lang="en-US" sz="1800" b="1" dirty="0"/>
          </a:p>
          <a:p>
            <a:pPr>
              <a:lnSpc>
                <a:spcPct val="150000"/>
              </a:lnSpc>
              <a:buFont typeface="Wingdings" panose="05000000000000000000" pitchFamily="2" charset="2"/>
              <a:buChar char="Ø"/>
            </a:pPr>
            <a:endParaRPr lang="en-US" sz="1800" b="1" dirty="0"/>
          </a:p>
          <a:p>
            <a:pPr>
              <a:lnSpc>
                <a:spcPct val="150000"/>
              </a:lnSpc>
              <a:buFont typeface="Wingdings" panose="05000000000000000000" pitchFamily="2" charset="2"/>
              <a:buChar char="Ø"/>
            </a:pPr>
            <a:endParaRPr lang="en-US" sz="1800" b="1" dirty="0"/>
          </a:p>
          <a:p>
            <a:endParaRPr lang="en-US" dirty="0" smtClean="0"/>
          </a:p>
          <a:p>
            <a:endParaRPr lang="en-US" dirty="0" smtClean="0"/>
          </a:p>
          <a:p>
            <a:endParaRPr lang="en-US" dirty="0"/>
          </a:p>
        </p:txBody>
      </p:sp>
    </p:spTree>
    <p:extLst>
      <p:ext uri="{BB962C8B-B14F-4D97-AF65-F5344CB8AC3E}">
        <p14:creationId xmlns:p14="http://schemas.microsoft.com/office/powerpoint/2010/main" val="304610151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Techniques for </a:t>
            </a:r>
            <a:r>
              <a:rPr lang="en-US" dirty="0" smtClean="0"/>
              <a:t>Numeric </a:t>
            </a:r>
            <a:r>
              <a:rPr lang="en-US" dirty="0"/>
              <a:t>values</a:t>
            </a:r>
          </a:p>
        </p:txBody>
      </p:sp>
      <p:sp>
        <p:nvSpPr>
          <p:cNvPr id="4" name="Text Placeholder 3"/>
          <p:cNvSpPr>
            <a:spLocks noGrp="1"/>
          </p:cNvSpPr>
          <p:nvPr>
            <p:ph type="body" sz="quarter" idx="14"/>
          </p:nvPr>
        </p:nvSpPr>
        <p:spPr>
          <a:xfrm>
            <a:off x="246935" y="1714501"/>
            <a:ext cx="8397717" cy="628649"/>
          </a:xfrm>
        </p:spPr>
        <p:txBody>
          <a:bodyPr>
            <a:normAutofit/>
          </a:bodyPr>
          <a:lstStyle/>
          <a:p>
            <a:r>
              <a:rPr lang="en-US" sz="1800" dirty="0"/>
              <a:t>Mean / Median Imputation</a:t>
            </a:r>
          </a:p>
          <a:p>
            <a:endParaRPr lang="en-US" dirty="0"/>
          </a:p>
          <a:p>
            <a:endParaRPr lang="en-US" dirty="0"/>
          </a:p>
        </p:txBody>
      </p:sp>
      <p:sp>
        <p:nvSpPr>
          <p:cNvPr id="5" name="Text Placeholder 2"/>
          <p:cNvSpPr>
            <a:spLocks noGrp="1"/>
          </p:cNvSpPr>
          <p:nvPr>
            <p:ph type="body" sz="quarter" idx="13"/>
          </p:nvPr>
        </p:nvSpPr>
        <p:spPr>
          <a:xfrm>
            <a:off x="628650" y="2177239"/>
            <a:ext cx="7620000" cy="1137461"/>
          </a:xfrm>
        </p:spPr>
        <p:txBody>
          <a:bodyPr>
            <a:normAutofit/>
          </a:bodyPr>
          <a:lstStyle/>
          <a:p>
            <a:pPr algn="just">
              <a:lnSpc>
                <a:spcPct val="160000"/>
              </a:lnSpc>
              <a:buFont typeface="Wingdings" panose="05000000000000000000" pitchFamily="2" charset="2"/>
              <a:buChar char="Ø"/>
            </a:pPr>
            <a:r>
              <a:rPr lang="en-IN" sz="1800" b="1" dirty="0"/>
              <a:t>Used when MCAR / MAR</a:t>
            </a:r>
          </a:p>
          <a:p>
            <a:pPr algn="just">
              <a:lnSpc>
                <a:spcPct val="160000"/>
              </a:lnSpc>
              <a:buFont typeface="Wingdings" panose="05000000000000000000" pitchFamily="2" charset="2"/>
              <a:buChar char="Ø"/>
            </a:pPr>
            <a:r>
              <a:rPr lang="en-IN" sz="1800" b="1" dirty="0"/>
              <a:t>Assumes that the feature follows normal distribution</a:t>
            </a:r>
          </a:p>
        </p:txBody>
      </p:sp>
      <p:sp>
        <p:nvSpPr>
          <p:cNvPr id="7" name="Text Placeholder 2"/>
          <p:cNvSpPr txBox="1">
            <a:spLocks/>
          </p:cNvSpPr>
          <p:nvPr/>
        </p:nvSpPr>
        <p:spPr>
          <a:xfrm>
            <a:off x="628650" y="3967673"/>
            <a:ext cx="4914900" cy="186162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60000"/>
              </a:lnSpc>
            </a:pPr>
            <a:r>
              <a:rPr lang="en-IN" sz="1650" b="1" dirty="0"/>
              <a:t>Mean age = 33.14</a:t>
            </a:r>
          </a:p>
          <a:p>
            <a:pPr lvl="1" algn="just">
              <a:lnSpc>
                <a:spcPct val="160000"/>
              </a:lnSpc>
            </a:pPr>
            <a:r>
              <a:rPr lang="en-IN" sz="1650" b="1" dirty="0"/>
              <a:t>Median age = 32</a:t>
            </a:r>
          </a:p>
        </p:txBody>
      </p:sp>
      <p:graphicFrame>
        <p:nvGraphicFramePr>
          <p:cNvPr id="8" name="Table 7"/>
          <p:cNvGraphicFramePr>
            <a:graphicFrameLocks noGrp="1"/>
          </p:cNvGraphicFramePr>
          <p:nvPr>
            <p:extLst/>
          </p:nvPr>
        </p:nvGraphicFramePr>
        <p:xfrm>
          <a:off x="6858000" y="1602657"/>
          <a:ext cx="2057400" cy="425958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1782268960"/>
                    </a:ext>
                  </a:extLst>
                </a:gridCol>
                <a:gridCol w="857250">
                  <a:extLst>
                    <a:ext uri="{9D8B030D-6E8A-4147-A177-3AD203B41FA5}">
                      <a16:colId xmlns:a16="http://schemas.microsoft.com/office/drawing/2014/main" val="1803680618"/>
                    </a:ext>
                  </a:extLst>
                </a:gridCol>
              </a:tblGrid>
              <a:tr h="320040">
                <a:tc>
                  <a:txBody>
                    <a:bodyPr/>
                    <a:lstStyle/>
                    <a:p>
                      <a:r>
                        <a:rPr lang="en-US" sz="1700" dirty="0" smtClean="0">
                          <a:latin typeface="Helvetica" panose="020B0604020202020204" pitchFamily="34" charset="0"/>
                          <a:cs typeface="Helvetica" panose="020B0604020202020204" pitchFamily="34" charset="0"/>
                        </a:rPr>
                        <a:t>Gender</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Age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651104696"/>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42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44166873"/>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35446314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24</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24178712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34462368"/>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36</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79502773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57</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196017182"/>
                  </a:ext>
                </a:extLst>
              </a:tr>
              <a:tr h="320040">
                <a:tc>
                  <a:txBody>
                    <a:bodyPr/>
                    <a:lstStyle/>
                    <a:p>
                      <a:r>
                        <a:rPr lang="en-US" sz="1700" dirty="0" smtClean="0">
                          <a:latin typeface="Helvetica" panose="020B0604020202020204" pitchFamily="34" charset="0"/>
                          <a:cs typeface="Helvetica" panose="020B0604020202020204" pitchFamily="34" charset="0"/>
                        </a:rPr>
                        <a:t>Female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1193391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82387486"/>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570231771"/>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18</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085992545"/>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83428569"/>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065321903"/>
                  </a:ext>
                </a:extLst>
              </a:tr>
            </a:tbl>
          </a:graphicData>
        </a:graphic>
      </p:graphicFrame>
    </p:spTree>
    <p:extLst>
      <p:ext uri="{BB962C8B-B14F-4D97-AF65-F5344CB8AC3E}">
        <p14:creationId xmlns:p14="http://schemas.microsoft.com/office/powerpoint/2010/main" val="238260378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of mean/median imputation</a:t>
            </a:r>
            <a:endParaRPr lang="en-US" dirty="0"/>
          </a:p>
        </p:txBody>
      </p:sp>
      <p:sp>
        <p:nvSpPr>
          <p:cNvPr id="3" name="Text Placeholder 2"/>
          <p:cNvSpPr>
            <a:spLocks noGrp="1"/>
          </p:cNvSpPr>
          <p:nvPr>
            <p:ph type="body" sz="quarter" idx="13"/>
          </p:nvPr>
        </p:nvSpPr>
        <p:spPr>
          <a:xfrm>
            <a:off x="457200" y="1771650"/>
            <a:ext cx="8686800" cy="4114800"/>
          </a:xfrm>
        </p:spPr>
        <p:txBody>
          <a:bodyPr>
            <a:normAutofit/>
          </a:bodyPr>
          <a:lstStyle/>
          <a:p>
            <a:pPr algn="just">
              <a:lnSpc>
                <a:spcPct val="160000"/>
              </a:lnSpc>
              <a:buFont typeface="Wingdings" panose="05000000000000000000" pitchFamily="2" charset="2"/>
              <a:buChar char="Ø"/>
            </a:pPr>
            <a:r>
              <a:rPr lang="en-IN" sz="1800" b="1" dirty="0"/>
              <a:t>Advantages</a:t>
            </a:r>
          </a:p>
          <a:p>
            <a:pPr lvl="1" algn="just">
              <a:lnSpc>
                <a:spcPct val="160000"/>
              </a:lnSpc>
              <a:buFont typeface="Wingdings" panose="05000000000000000000" pitchFamily="2" charset="2"/>
              <a:buChar char="ü"/>
            </a:pPr>
            <a:r>
              <a:rPr lang="en-IN" sz="1650" b="1" dirty="0"/>
              <a:t>Easy to implement</a:t>
            </a:r>
          </a:p>
          <a:p>
            <a:pPr lvl="1" algn="just">
              <a:lnSpc>
                <a:spcPct val="160000"/>
              </a:lnSpc>
              <a:buFont typeface="Wingdings" panose="05000000000000000000" pitchFamily="2" charset="2"/>
              <a:buChar char="ü"/>
            </a:pPr>
            <a:r>
              <a:rPr lang="en-IN" sz="1650" b="1" dirty="0"/>
              <a:t>Faster way of obtaining complete dataset</a:t>
            </a:r>
          </a:p>
          <a:p>
            <a:pPr marL="0" indent="0" algn="just">
              <a:lnSpc>
                <a:spcPct val="160000"/>
              </a:lnSpc>
              <a:buNone/>
            </a:pPr>
            <a:endParaRPr lang="en-IN" sz="1800" b="1" dirty="0"/>
          </a:p>
          <a:p>
            <a:pPr algn="just">
              <a:lnSpc>
                <a:spcPct val="160000"/>
              </a:lnSpc>
              <a:buFont typeface="Wingdings" panose="05000000000000000000" pitchFamily="2" charset="2"/>
              <a:buChar char="Ø"/>
            </a:pPr>
            <a:r>
              <a:rPr lang="en-IN" sz="1800" b="1" dirty="0"/>
              <a:t>Disadvantages</a:t>
            </a:r>
          </a:p>
          <a:p>
            <a:pPr lvl="1" algn="just" fontAlgn="base">
              <a:lnSpc>
                <a:spcPct val="160000"/>
              </a:lnSpc>
              <a:buFont typeface="Wingdings" panose="05000000000000000000" pitchFamily="2" charset="2"/>
              <a:buChar char="ü"/>
            </a:pPr>
            <a:r>
              <a:rPr lang="en-US" sz="1650" b="1" dirty="0"/>
              <a:t>Mean imputation </a:t>
            </a:r>
            <a:r>
              <a:rPr lang="en-US" sz="1650" b="1" dirty="0">
                <a:solidFill>
                  <a:srgbClr val="FF0000"/>
                </a:solidFill>
              </a:rPr>
              <a:t>reduces the variance of the imputed variables.</a:t>
            </a:r>
          </a:p>
          <a:p>
            <a:pPr lvl="1" algn="just" fontAlgn="base">
              <a:lnSpc>
                <a:spcPct val="160000"/>
              </a:lnSpc>
              <a:buFont typeface="Wingdings" panose="05000000000000000000" pitchFamily="2" charset="2"/>
              <a:buChar char="ü"/>
            </a:pPr>
            <a:r>
              <a:rPr lang="en-US" sz="1650" b="1" dirty="0"/>
              <a:t>Mean imputation </a:t>
            </a:r>
            <a:r>
              <a:rPr lang="en-US" sz="1650" b="1" dirty="0">
                <a:solidFill>
                  <a:srgbClr val="FF0000"/>
                </a:solidFill>
              </a:rPr>
              <a:t>does not preserve relationships between variables </a:t>
            </a:r>
            <a:r>
              <a:rPr lang="en-US" sz="1650" b="1" dirty="0"/>
              <a:t>such as correlations</a:t>
            </a:r>
            <a:r>
              <a:rPr lang="en-US" b="1" dirty="0"/>
              <a:t>.</a:t>
            </a:r>
          </a:p>
          <a:p>
            <a:pPr algn="just">
              <a:lnSpc>
                <a:spcPct val="160000"/>
              </a:lnSpc>
              <a:buFont typeface="Wingdings" panose="05000000000000000000" pitchFamily="2" charset="2"/>
              <a:buChar char="Ø"/>
            </a:pPr>
            <a:endParaRPr lang="en-IN" b="1" dirty="0"/>
          </a:p>
          <a:p>
            <a:pPr algn="just">
              <a:lnSpc>
                <a:spcPct val="160000"/>
              </a:lnSpc>
              <a:buFont typeface="Wingdings" panose="05000000000000000000" pitchFamily="2" charset="2"/>
              <a:buChar char="Ø"/>
            </a:pPr>
            <a:endParaRPr lang="en-IN" b="1" dirty="0" smtClean="0"/>
          </a:p>
          <a:p>
            <a:pPr algn="just">
              <a:lnSpc>
                <a:spcPct val="160000"/>
              </a:lnSpc>
              <a:buFont typeface="Wingdings" panose="05000000000000000000" pitchFamily="2" charset="2"/>
              <a:buChar char="ü"/>
            </a:pPr>
            <a:endParaRPr lang="en-IN" b="1" dirty="0" smtClean="0"/>
          </a:p>
          <a:p>
            <a:endParaRPr lang="en-US" dirty="0"/>
          </a:p>
        </p:txBody>
      </p:sp>
    </p:spTree>
    <p:extLst>
      <p:ext uri="{BB962C8B-B14F-4D97-AF65-F5344CB8AC3E}">
        <p14:creationId xmlns:p14="http://schemas.microsoft.com/office/powerpoint/2010/main" val="246223507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Sampling </a:t>
            </a:r>
            <a:r>
              <a:rPr lang="en-US" dirty="0" smtClean="0"/>
              <a:t>Imputation</a:t>
            </a:r>
            <a:endParaRPr lang="en-US" dirty="0"/>
          </a:p>
        </p:txBody>
      </p:sp>
      <p:sp>
        <p:nvSpPr>
          <p:cNvPr id="3" name="Text Placeholder 2"/>
          <p:cNvSpPr>
            <a:spLocks noGrp="1"/>
          </p:cNvSpPr>
          <p:nvPr>
            <p:ph type="body" sz="quarter" idx="13"/>
          </p:nvPr>
        </p:nvSpPr>
        <p:spPr>
          <a:xfrm>
            <a:off x="314326" y="1943100"/>
            <a:ext cx="4572000" cy="2571750"/>
          </a:xfrm>
        </p:spPr>
        <p:txBody>
          <a:bodyPr/>
          <a:lstStyle/>
          <a:p>
            <a:pPr algn="just">
              <a:lnSpc>
                <a:spcPct val="150000"/>
              </a:lnSpc>
              <a:buFont typeface="Wingdings" panose="05000000000000000000" pitchFamily="2" charset="2"/>
              <a:buChar char="Ø"/>
            </a:pPr>
            <a:r>
              <a:rPr lang="en-IN" sz="1800" b="1" dirty="0"/>
              <a:t>Used when MCAR / MAR</a:t>
            </a:r>
          </a:p>
          <a:p>
            <a:pPr lvl="1" algn="just">
              <a:lnSpc>
                <a:spcPct val="150000"/>
              </a:lnSpc>
              <a:buFont typeface="Wingdings" panose="05000000000000000000" pitchFamily="2" charset="2"/>
              <a:buChar char="ü"/>
            </a:pPr>
            <a:r>
              <a:rPr lang="en-IN" sz="1650" b="1" dirty="0"/>
              <a:t>Aim to preserve the statistical parameters of the feature</a:t>
            </a:r>
          </a:p>
          <a:p>
            <a:pPr lvl="1" algn="just">
              <a:lnSpc>
                <a:spcPct val="150000"/>
              </a:lnSpc>
              <a:buFont typeface="Wingdings" panose="05000000000000000000" pitchFamily="2" charset="2"/>
              <a:buChar char="ü"/>
            </a:pPr>
            <a:r>
              <a:rPr lang="en-IN" sz="1650" b="1" dirty="0"/>
              <a:t>Number of random samples are at least as many as missing values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207535691"/>
              </p:ext>
            </p:extLst>
          </p:nvPr>
        </p:nvGraphicFramePr>
        <p:xfrm>
          <a:off x="5105400" y="1752600"/>
          <a:ext cx="3657600" cy="4259580"/>
        </p:xfrm>
        <a:graphic>
          <a:graphicData uri="http://schemas.openxmlformats.org/drawingml/2006/table">
            <a:tbl>
              <a:tblPr firstRow="1" bandRow="1">
                <a:tableStyleId>{5C22544A-7EE6-4342-B048-85BDC9FD1C3A}</a:tableStyleId>
              </a:tblPr>
              <a:tblGrid>
                <a:gridCol w="1506070">
                  <a:extLst>
                    <a:ext uri="{9D8B030D-6E8A-4147-A177-3AD203B41FA5}">
                      <a16:colId xmlns:a16="http://schemas.microsoft.com/office/drawing/2014/main" val="1782268960"/>
                    </a:ext>
                  </a:extLst>
                </a:gridCol>
                <a:gridCol w="703730">
                  <a:extLst>
                    <a:ext uri="{9D8B030D-6E8A-4147-A177-3AD203B41FA5}">
                      <a16:colId xmlns:a16="http://schemas.microsoft.com/office/drawing/2014/main" val="1803680618"/>
                    </a:ext>
                  </a:extLst>
                </a:gridCol>
                <a:gridCol w="1447800">
                  <a:extLst>
                    <a:ext uri="{9D8B030D-6E8A-4147-A177-3AD203B41FA5}">
                      <a16:colId xmlns:a16="http://schemas.microsoft.com/office/drawing/2014/main" val="2318036077"/>
                    </a:ext>
                  </a:extLst>
                </a:gridCol>
              </a:tblGrid>
              <a:tr h="320040">
                <a:tc>
                  <a:txBody>
                    <a:bodyPr/>
                    <a:lstStyle/>
                    <a:p>
                      <a:r>
                        <a:rPr lang="en-US" sz="1700" dirty="0" smtClean="0">
                          <a:latin typeface="Helvetica" panose="020B0604020202020204" pitchFamily="34" charset="0"/>
                          <a:cs typeface="Helvetica" panose="020B0604020202020204" pitchFamily="34" charset="0"/>
                        </a:rPr>
                        <a:t>Gender</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Age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Imputed Age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651104696"/>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42</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42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44166873"/>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36</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35446314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24</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24</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24178712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24</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34462368"/>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36</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36</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79502773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57</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57</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196017182"/>
                  </a:ext>
                </a:extLst>
              </a:tr>
              <a:tr h="320040">
                <a:tc>
                  <a:txBody>
                    <a:bodyPr/>
                    <a:lstStyle/>
                    <a:p>
                      <a:r>
                        <a:rPr lang="en-US" sz="1700" dirty="0" smtClean="0">
                          <a:latin typeface="Helvetica" panose="020B0604020202020204" pitchFamily="34" charset="0"/>
                          <a:cs typeface="Helvetica" panose="020B0604020202020204" pitchFamily="34" charset="0"/>
                        </a:rPr>
                        <a:t>Female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32</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1193391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18</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82387486"/>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570231771"/>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18</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18</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085992545"/>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83428569"/>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23</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065321903"/>
                  </a:ext>
                </a:extLst>
              </a:tr>
            </a:tbl>
          </a:graphicData>
        </a:graphic>
      </p:graphicFrame>
      <p:sp>
        <p:nvSpPr>
          <p:cNvPr id="4" name="Rectangle 3"/>
          <p:cNvSpPr/>
          <p:nvPr/>
        </p:nvSpPr>
        <p:spPr>
          <a:xfrm>
            <a:off x="314325" y="4114800"/>
            <a:ext cx="4572000" cy="2308324"/>
          </a:xfrm>
          <a:prstGeom prst="rect">
            <a:avLst/>
          </a:prstGeom>
        </p:spPr>
        <p:txBody>
          <a:bodyPr>
            <a:spAutoFit/>
          </a:bodyPr>
          <a:lstStyle/>
          <a:p>
            <a:r>
              <a:rPr lang="en-US" dirty="0"/>
              <a:t>https://feature-engine.readthedocs.io/en/latest/imputers/RandomSampleImputer.html#:~:text=The%20RandomSampleImputer()%20replaces%20missing,both%20numerical%20and%20categorical%20variables.&amp;text=In%20this%20case%2C%20the%20observations,the%20variables%20as%20a%20seed.</a:t>
            </a:r>
          </a:p>
        </p:txBody>
      </p:sp>
    </p:spTree>
    <p:extLst>
      <p:ext uri="{BB962C8B-B14F-4D97-AF65-F5344CB8AC3E}">
        <p14:creationId xmlns:p14="http://schemas.microsoft.com/office/powerpoint/2010/main" val="3359621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190500" y="606599"/>
            <a:ext cx="7886700" cy="447134"/>
          </a:xfrm>
        </p:spPr>
        <p:txBody>
          <a:bodyPr>
            <a:noAutofit/>
          </a:bodyPr>
          <a:lstStyle/>
          <a:p>
            <a:pPr eaLnBrk="1" hangingPunct="1"/>
            <a:r>
              <a:rPr lang="en-US" altLang="en-US" sz="3200" b="1" dirty="0"/>
              <a:t>Handling Redundancy in Data Integration</a:t>
            </a:r>
          </a:p>
        </p:txBody>
      </p:sp>
      <p:sp>
        <p:nvSpPr>
          <p:cNvPr id="19461" name="Rectangle 3"/>
          <p:cNvSpPr>
            <a:spLocks noGrp="1" noChangeArrowheads="1"/>
          </p:cNvSpPr>
          <p:nvPr>
            <p:ph idx="1"/>
          </p:nvPr>
        </p:nvSpPr>
        <p:spPr>
          <a:xfrm>
            <a:off x="533400" y="1396209"/>
            <a:ext cx="8382000" cy="5096667"/>
          </a:xfrm>
        </p:spPr>
        <p:txBody>
          <a:bodyPr>
            <a:noAutofit/>
          </a:bodyPr>
          <a:lstStyle/>
          <a:p>
            <a:pPr eaLnBrk="1" hangingPunct="1">
              <a:lnSpc>
                <a:spcPct val="120000"/>
              </a:lnSpc>
            </a:pPr>
            <a:r>
              <a:rPr lang="en-US" altLang="en-US" sz="2400" dirty="0"/>
              <a:t>Redundant data occur often when integration of multiple databases</a:t>
            </a:r>
          </a:p>
          <a:p>
            <a:pPr lvl="1" eaLnBrk="1" hangingPunct="1">
              <a:lnSpc>
                <a:spcPct val="120000"/>
              </a:lnSpc>
            </a:pPr>
            <a:r>
              <a:rPr lang="en-US" altLang="en-US" sz="2400" i="1" dirty="0"/>
              <a:t>Object identification</a:t>
            </a:r>
            <a:r>
              <a:rPr lang="en-US" altLang="en-US" sz="2400" dirty="0"/>
              <a:t>:  The same attribute or object may have different names in different databases</a:t>
            </a:r>
          </a:p>
          <a:p>
            <a:pPr lvl="1" eaLnBrk="1" hangingPunct="1">
              <a:lnSpc>
                <a:spcPct val="120000"/>
              </a:lnSpc>
            </a:pPr>
            <a:r>
              <a:rPr lang="en-US" altLang="en-US" sz="2400" i="1" dirty="0"/>
              <a:t>Derivable data:</a:t>
            </a:r>
            <a:r>
              <a:rPr lang="en-US" altLang="en-US" sz="2400" dirty="0"/>
              <a:t> One attribute may be a “derived” attribute in another table, e.g., annual revenue</a:t>
            </a:r>
          </a:p>
          <a:p>
            <a:pPr eaLnBrk="1" hangingPunct="1">
              <a:lnSpc>
                <a:spcPct val="120000"/>
              </a:lnSpc>
            </a:pPr>
            <a:r>
              <a:rPr lang="en-US" altLang="en-US" sz="2400" dirty="0"/>
              <a:t>Redundant attributes may be able to be detected by </a:t>
            </a:r>
            <a:r>
              <a:rPr lang="en-US" altLang="en-US" sz="2400" i="1" dirty="0"/>
              <a:t>correlation analysis </a:t>
            </a:r>
            <a:r>
              <a:rPr lang="en-US" altLang="en-US" sz="2400" dirty="0"/>
              <a:t>and</a:t>
            </a:r>
            <a:r>
              <a:rPr lang="en-US" altLang="en-US" sz="2400" i="1" dirty="0"/>
              <a:t> covariance analysis</a:t>
            </a:r>
            <a:endParaRPr lang="en-US" altLang="en-US" sz="2400" dirty="0"/>
          </a:p>
          <a:p>
            <a:pPr eaLnBrk="1" hangingPunct="1">
              <a:lnSpc>
                <a:spcPct val="120000"/>
              </a:lnSpc>
            </a:pPr>
            <a:r>
              <a:rPr lang="en-US" altLang="en-US" sz="2400" dirty="0"/>
              <a:t>Careful integration of the data from multiple sources may help reduce/avoid redundancies and inconsistencies and improve mining speed and quality</a:t>
            </a:r>
          </a:p>
        </p:txBody>
      </p:sp>
      <p:sp>
        <p:nvSpPr>
          <p:cNvPr id="19458"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8828694F-9A2F-4638-88E4-D2D22785BBA2}" type="slidenum">
              <a:rPr lang="en-US" altLang="en-US" sz="900"/>
              <a:pPr eaLnBrk="1" hangingPunct="1"/>
              <a:t>14</a:t>
            </a:fld>
            <a:endParaRPr lang="en-US" altLang="en-US" sz="900"/>
          </a:p>
        </p:txBody>
      </p:sp>
      <p:sp>
        <p:nvSpPr>
          <p:cNvPr id="19459" name="Slide Number Placeholder 5"/>
          <p:cNvSpPr txBox="1">
            <a:spLocks noGrp="1"/>
          </p:cNvSpPr>
          <p:nvPr/>
        </p:nvSpPr>
        <p:spPr bwMode="auto">
          <a:xfrm>
            <a:off x="6572250" y="5715000"/>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D555AE41-7BA8-4BAF-97B8-2AD226BAF952}" type="slidenum">
              <a:rPr lang="en-US" altLang="en-US" sz="900"/>
              <a:pPr algn="r" eaLnBrk="1" hangingPunct="1"/>
              <a:t>14</a:t>
            </a:fld>
            <a:endParaRPr lang="en-US" altLang="en-US" sz="900"/>
          </a:p>
        </p:txBody>
      </p:sp>
    </p:spTree>
    <p:extLst>
      <p:ext uri="{BB962C8B-B14F-4D97-AF65-F5344CB8AC3E}">
        <p14:creationId xmlns:p14="http://schemas.microsoft.com/office/powerpoint/2010/main" val="5288527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a new variable to indicate </a:t>
            </a:r>
            <a:r>
              <a:rPr lang="en-US" dirty="0" err="1" smtClean="0"/>
              <a:t>missingness</a:t>
            </a:r>
            <a:endParaRPr lang="en-US" dirty="0"/>
          </a:p>
        </p:txBody>
      </p:sp>
      <p:sp>
        <p:nvSpPr>
          <p:cNvPr id="4" name="Text Placeholder 3"/>
          <p:cNvSpPr>
            <a:spLocks noGrp="1"/>
          </p:cNvSpPr>
          <p:nvPr>
            <p:ph type="body" sz="quarter" idx="14"/>
          </p:nvPr>
        </p:nvSpPr>
        <p:spPr>
          <a:xfrm>
            <a:off x="246935" y="1714501"/>
            <a:ext cx="8397717" cy="514349"/>
          </a:xfrm>
        </p:spPr>
        <p:txBody>
          <a:bodyPr>
            <a:normAutofit/>
          </a:bodyPr>
          <a:lstStyle/>
          <a:p>
            <a:pPr marL="257175" indent="-257175">
              <a:buFont typeface="Wingdings" panose="05000000000000000000" pitchFamily="2" charset="2"/>
              <a:buChar char="Ø"/>
            </a:pPr>
            <a:r>
              <a:rPr lang="en-IN" sz="1800" dirty="0">
                <a:solidFill>
                  <a:schemeClr val="tx1"/>
                </a:solidFill>
              </a:rPr>
              <a:t>Used when MCAR / MAR</a:t>
            </a:r>
          </a:p>
          <a:p>
            <a:endParaRPr lang="en-US" dirty="0"/>
          </a:p>
        </p:txBody>
      </p:sp>
      <p:graphicFrame>
        <p:nvGraphicFramePr>
          <p:cNvPr id="6" name="Table 5"/>
          <p:cNvGraphicFramePr>
            <a:graphicFrameLocks noGrp="1"/>
          </p:cNvGraphicFramePr>
          <p:nvPr>
            <p:extLst/>
          </p:nvPr>
        </p:nvGraphicFramePr>
        <p:xfrm>
          <a:off x="5143501" y="1668237"/>
          <a:ext cx="3695700" cy="4259580"/>
        </p:xfrm>
        <a:graphic>
          <a:graphicData uri="http://schemas.openxmlformats.org/drawingml/2006/table">
            <a:tbl>
              <a:tblPr firstRow="1" bandRow="1">
                <a:tableStyleId>{5C22544A-7EE6-4342-B048-85BDC9FD1C3A}</a:tableStyleId>
              </a:tblPr>
              <a:tblGrid>
                <a:gridCol w="1216596">
                  <a:extLst>
                    <a:ext uri="{9D8B030D-6E8A-4147-A177-3AD203B41FA5}">
                      <a16:colId xmlns:a16="http://schemas.microsoft.com/office/drawing/2014/main" val="2210548086"/>
                    </a:ext>
                  </a:extLst>
                </a:gridCol>
                <a:gridCol w="895232">
                  <a:extLst>
                    <a:ext uri="{9D8B030D-6E8A-4147-A177-3AD203B41FA5}">
                      <a16:colId xmlns:a16="http://schemas.microsoft.com/office/drawing/2014/main" val="1013252039"/>
                    </a:ext>
                  </a:extLst>
                </a:gridCol>
                <a:gridCol w="1583872">
                  <a:extLst>
                    <a:ext uri="{9D8B030D-6E8A-4147-A177-3AD203B41FA5}">
                      <a16:colId xmlns:a16="http://schemas.microsoft.com/office/drawing/2014/main" val="2033377470"/>
                    </a:ext>
                  </a:extLst>
                </a:gridCol>
              </a:tblGrid>
              <a:tr h="320040">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Gender</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Age</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algn="l" defTabSz="914400" rtl="0" eaLnBrk="1" latinLnBrk="0" hangingPunct="1"/>
                      <a:r>
                        <a:rPr lang="en-US" sz="1700" kern="1200" dirty="0" smtClean="0">
                          <a:solidFill>
                            <a:schemeClr val="dk1"/>
                          </a:solidFill>
                          <a:latin typeface="Helvetica" panose="020B0604020202020204" pitchFamily="34" charset="0"/>
                          <a:ea typeface="+mn-ea"/>
                          <a:cs typeface="Helvetica" panose="020B0604020202020204" pitchFamily="34" charset="0"/>
                        </a:rPr>
                        <a:t>Age Missing?</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4092963266"/>
                  </a:ext>
                </a:extLst>
              </a:tr>
              <a:tr h="320040">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Male</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42</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0</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978676397"/>
                  </a:ext>
                </a:extLst>
              </a:tr>
              <a:tr h="320040">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Male</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NA</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1</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723691794"/>
                  </a:ext>
                </a:extLst>
              </a:tr>
              <a:tr h="320040">
                <a:tc>
                  <a:txBody>
                    <a:bodyPr/>
                    <a:lstStyle/>
                    <a:p>
                      <a:r>
                        <a:rPr lang="en-US" sz="1700" kern="1200" noProof="0" dirty="0" smtClean="0">
                          <a:solidFill>
                            <a:schemeClr val="dk1"/>
                          </a:solidFill>
                          <a:latin typeface="Helvetica" panose="020B0604020202020204" pitchFamily="34" charset="0"/>
                          <a:ea typeface="+mn-ea"/>
                          <a:cs typeface="Helvetica" panose="020B0604020202020204" pitchFamily="34" charset="0"/>
                        </a:rPr>
                        <a:t>Male</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24</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0</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4067627470"/>
                  </a:ext>
                </a:extLst>
              </a:tr>
              <a:tr h="320040">
                <a:tc>
                  <a:txBody>
                    <a:bodyPr/>
                    <a:lstStyle/>
                    <a:p>
                      <a:r>
                        <a:rPr lang="en-US" sz="1700" kern="1200" noProof="0" dirty="0" smtClean="0">
                          <a:solidFill>
                            <a:schemeClr val="dk1"/>
                          </a:solidFill>
                          <a:latin typeface="Helvetica" panose="020B0604020202020204" pitchFamily="34" charset="0"/>
                          <a:ea typeface="+mn-ea"/>
                          <a:cs typeface="Helvetica" panose="020B0604020202020204" pitchFamily="34" charset="0"/>
                        </a:rPr>
                        <a:t>Male</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NA</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1</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926117300"/>
                  </a:ext>
                </a:extLst>
              </a:tr>
              <a:tr h="320040">
                <a:tc>
                  <a:txBody>
                    <a:bodyPr/>
                    <a:lstStyle/>
                    <a:p>
                      <a:r>
                        <a:rPr lang="en-US" sz="1700" kern="1200" noProof="0" dirty="0" smtClean="0">
                          <a:solidFill>
                            <a:schemeClr val="dk1"/>
                          </a:solidFill>
                          <a:latin typeface="Helvetica" panose="020B0604020202020204" pitchFamily="34" charset="0"/>
                          <a:ea typeface="+mn-ea"/>
                          <a:cs typeface="Helvetica" panose="020B0604020202020204" pitchFamily="34" charset="0"/>
                        </a:rPr>
                        <a:t>Male</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36</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0</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1165869481"/>
                  </a:ext>
                </a:extLst>
              </a:tr>
              <a:tr h="320040">
                <a:tc>
                  <a:txBody>
                    <a:bodyPr/>
                    <a:lstStyle/>
                    <a:p>
                      <a:r>
                        <a:rPr lang="en-US" sz="1700" kern="1200" noProof="0" dirty="0" smtClean="0">
                          <a:solidFill>
                            <a:schemeClr val="dk1"/>
                          </a:solidFill>
                          <a:latin typeface="Helvetica" panose="020B0604020202020204" pitchFamily="34" charset="0"/>
                          <a:ea typeface="+mn-ea"/>
                          <a:cs typeface="Helvetica" panose="020B0604020202020204" pitchFamily="34" charset="0"/>
                        </a:rPr>
                        <a:t>Male</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57</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0</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314296934"/>
                  </a:ext>
                </a:extLst>
              </a:tr>
              <a:tr h="320040">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Female</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32</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0</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3109313613"/>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noProof="0" dirty="0" smtClean="0">
                          <a:solidFill>
                            <a:schemeClr val="dk1"/>
                          </a:solidFill>
                          <a:latin typeface="Helvetica" panose="020B0604020202020204" pitchFamily="34" charset="0"/>
                          <a:ea typeface="+mn-ea"/>
                          <a:cs typeface="Helvetica" panose="020B0604020202020204" pitchFamily="34" charset="0"/>
                        </a:rPr>
                        <a:t>Female</a:t>
                      </a:r>
                      <a:endParaRPr lang="en-US" sz="1700" kern="1200" noProof="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NA</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1</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1474625260"/>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noProof="0" smtClean="0">
                          <a:solidFill>
                            <a:schemeClr val="dk1"/>
                          </a:solidFill>
                          <a:latin typeface="Helvetica" panose="020B0604020202020204" pitchFamily="34" charset="0"/>
                          <a:ea typeface="+mn-ea"/>
                          <a:cs typeface="Helvetica" panose="020B0604020202020204" pitchFamily="34" charset="0"/>
                        </a:rPr>
                        <a:t>Female</a:t>
                      </a:r>
                      <a:endParaRPr lang="en-US" sz="1700" kern="1200" noProof="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NA</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1</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4200804580"/>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noProof="0" dirty="0" smtClean="0">
                          <a:solidFill>
                            <a:schemeClr val="dk1"/>
                          </a:solidFill>
                          <a:latin typeface="Helvetica" panose="020B0604020202020204" pitchFamily="34" charset="0"/>
                          <a:ea typeface="+mn-ea"/>
                          <a:cs typeface="Helvetica" panose="020B0604020202020204" pitchFamily="34" charset="0"/>
                        </a:rPr>
                        <a:t>Female</a:t>
                      </a:r>
                      <a:endParaRPr lang="en-US" sz="1700" kern="1200" noProof="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18</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1</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700547236"/>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noProof="0" smtClean="0">
                          <a:solidFill>
                            <a:schemeClr val="dk1"/>
                          </a:solidFill>
                          <a:latin typeface="Helvetica" panose="020B0604020202020204" pitchFamily="34" charset="0"/>
                          <a:ea typeface="+mn-ea"/>
                          <a:cs typeface="Helvetica" panose="020B0604020202020204" pitchFamily="34" charset="0"/>
                        </a:rPr>
                        <a:t>Female</a:t>
                      </a:r>
                      <a:endParaRPr lang="en-US" sz="1700" kern="1200" noProof="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NA</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0</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856427180"/>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noProof="0" dirty="0" smtClean="0">
                          <a:solidFill>
                            <a:schemeClr val="dk1"/>
                          </a:solidFill>
                          <a:latin typeface="Helvetica" panose="020B0604020202020204" pitchFamily="34" charset="0"/>
                          <a:ea typeface="+mn-ea"/>
                          <a:cs typeface="Helvetica" panose="020B0604020202020204" pitchFamily="34" charset="0"/>
                        </a:rPr>
                        <a:t>Female</a:t>
                      </a:r>
                      <a:endParaRPr lang="en-US" sz="1700" kern="1200" noProof="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23</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kern="1200" dirty="0" smtClean="0">
                          <a:solidFill>
                            <a:schemeClr val="dk1"/>
                          </a:solidFill>
                          <a:latin typeface="Helvetica" panose="020B0604020202020204" pitchFamily="34" charset="0"/>
                          <a:ea typeface="+mn-ea"/>
                          <a:cs typeface="Helvetica" panose="020B0604020202020204" pitchFamily="34" charset="0"/>
                        </a:rPr>
                        <a:t>1</a:t>
                      </a:r>
                      <a:endParaRPr lang="en-US" sz="17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108714344"/>
                  </a:ext>
                </a:extLst>
              </a:tr>
            </a:tbl>
          </a:graphicData>
        </a:graphic>
      </p:graphicFrame>
    </p:spTree>
    <p:extLst>
      <p:ext uri="{BB962C8B-B14F-4D97-AF65-F5344CB8AC3E}">
        <p14:creationId xmlns:p14="http://schemas.microsoft.com/office/powerpoint/2010/main" val="298728496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Imputation of NA by values at the end of </a:t>
            </a:r>
            <a:r>
              <a:rPr lang="en-US" dirty="0" smtClean="0"/>
              <a:t>distribution</a:t>
            </a:r>
            <a:endParaRPr lang="en-US" dirty="0"/>
          </a:p>
        </p:txBody>
      </p:sp>
      <p:sp>
        <p:nvSpPr>
          <p:cNvPr id="4" name="Text Placeholder 3"/>
          <p:cNvSpPr>
            <a:spLocks noGrp="1"/>
          </p:cNvSpPr>
          <p:nvPr>
            <p:ph type="body" sz="quarter" idx="14"/>
          </p:nvPr>
        </p:nvSpPr>
        <p:spPr>
          <a:xfrm>
            <a:off x="246935" y="1714501"/>
            <a:ext cx="8397717" cy="628649"/>
          </a:xfrm>
        </p:spPr>
        <p:txBody>
          <a:bodyPr>
            <a:normAutofit/>
          </a:bodyPr>
          <a:lstStyle/>
          <a:p>
            <a:pPr marL="257175" indent="-257175">
              <a:buFont typeface="Wingdings" panose="05000000000000000000" pitchFamily="2" charset="2"/>
              <a:buChar char="Ø"/>
            </a:pPr>
            <a:r>
              <a:rPr lang="en-IN" sz="1800" dirty="0">
                <a:solidFill>
                  <a:schemeClr val="tx1"/>
                </a:solidFill>
              </a:rPr>
              <a:t>Used when </a:t>
            </a:r>
            <a:r>
              <a:rPr lang="en-US" sz="1800" dirty="0">
                <a:solidFill>
                  <a:schemeClr val="tx1"/>
                </a:solidFill>
              </a:rPr>
              <a:t>NMAR</a:t>
            </a:r>
          </a:p>
        </p:txBody>
      </p:sp>
      <p:graphicFrame>
        <p:nvGraphicFramePr>
          <p:cNvPr id="5" name="Table 4"/>
          <p:cNvGraphicFramePr>
            <a:graphicFrameLocks noGrp="1"/>
          </p:cNvGraphicFramePr>
          <p:nvPr>
            <p:extLst/>
          </p:nvPr>
        </p:nvGraphicFramePr>
        <p:xfrm>
          <a:off x="6858000" y="1602657"/>
          <a:ext cx="2057400" cy="425958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1782268960"/>
                    </a:ext>
                  </a:extLst>
                </a:gridCol>
                <a:gridCol w="857250">
                  <a:extLst>
                    <a:ext uri="{9D8B030D-6E8A-4147-A177-3AD203B41FA5}">
                      <a16:colId xmlns:a16="http://schemas.microsoft.com/office/drawing/2014/main" val="1803680618"/>
                    </a:ext>
                  </a:extLst>
                </a:gridCol>
              </a:tblGrid>
              <a:tr h="320040">
                <a:tc>
                  <a:txBody>
                    <a:bodyPr/>
                    <a:lstStyle/>
                    <a:p>
                      <a:r>
                        <a:rPr lang="en-US" sz="1700" dirty="0" smtClean="0">
                          <a:latin typeface="Helvetica" panose="020B0604020202020204" pitchFamily="34" charset="0"/>
                          <a:cs typeface="Helvetica" panose="020B0604020202020204" pitchFamily="34" charset="0"/>
                        </a:rPr>
                        <a:t>Gender</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Age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651104696"/>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42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44166873"/>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35446314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24</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24178712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34462368"/>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36</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79502773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57</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196017182"/>
                  </a:ext>
                </a:extLst>
              </a:tr>
              <a:tr h="320040">
                <a:tc>
                  <a:txBody>
                    <a:bodyPr/>
                    <a:lstStyle/>
                    <a:p>
                      <a:r>
                        <a:rPr lang="en-US" sz="1700" dirty="0" smtClean="0">
                          <a:latin typeface="Helvetica" panose="020B0604020202020204" pitchFamily="34" charset="0"/>
                          <a:cs typeface="Helvetica" panose="020B0604020202020204" pitchFamily="34" charset="0"/>
                        </a:rPr>
                        <a:t>Female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1193391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82387486"/>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570231771"/>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18</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085992545"/>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83428569"/>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065321903"/>
                  </a:ext>
                </a:extLst>
              </a:tr>
            </a:tbl>
          </a:graphicData>
        </a:graphic>
      </p:graphicFrame>
      <p:sp>
        <p:nvSpPr>
          <p:cNvPr id="6" name="Text Placeholder 2"/>
          <p:cNvSpPr txBox="1">
            <a:spLocks/>
          </p:cNvSpPr>
          <p:nvPr/>
        </p:nvSpPr>
        <p:spPr>
          <a:xfrm>
            <a:off x="342900" y="3200400"/>
            <a:ext cx="4914900" cy="186162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60000"/>
              </a:lnSpc>
            </a:pPr>
            <a:r>
              <a:rPr lang="en-IN" sz="1650" b="1" dirty="0"/>
              <a:t>Imputed value can be 18 or 57 depending on other feature observation</a:t>
            </a:r>
          </a:p>
        </p:txBody>
      </p:sp>
    </p:spTree>
    <p:extLst>
      <p:ext uri="{BB962C8B-B14F-4D97-AF65-F5344CB8AC3E}">
        <p14:creationId xmlns:p14="http://schemas.microsoft.com/office/powerpoint/2010/main" val="260899662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Imputation of NA by arbitrary </a:t>
            </a:r>
            <a:r>
              <a:rPr lang="en-US" dirty="0" smtClean="0"/>
              <a:t>values</a:t>
            </a:r>
            <a:endParaRPr lang="en-US" dirty="0"/>
          </a:p>
        </p:txBody>
      </p:sp>
      <p:graphicFrame>
        <p:nvGraphicFramePr>
          <p:cNvPr id="5" name="Table 4"/>
          <p:cNvGraphicFramePr>
            <a:graphicFrameLocks noGrp="1"/>
          </p:cNvGraphicFramePr>
          <p:nvPr>
            <p:extLst/>
          </p:nvPr>
        </p:nvGraphicFramePr>
        <p:xfrm>
          <a:off x="6858000" y="1602657"/>
          <a:ext cx="2057400" cy="425958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1782268960"/>
                    </a:ext>
                  </a:extLst>
                </a:gridCol>
                <a:gridCol w="857250">
                  <a:extLst>
                    <a:ext uri="{9D8B030D-6E8A-4147-A177-3AD203B41FA5}">
                      <a16:colId xmlns:a16="http://schemas.microsoft.com/office/drawing/2014/main" val="1803680618"/>
                    </a:ext>
                  </a:extLst>
                </a:gridCol>
              </a:tblGrid>
              <a:tr h="320040">
                <a:tc>
                  <a:txBody>
                    <a:bodyPr/>
                    <a:lstStyle/>
                    <a:p>
                      <a:r>
                        <a:rPr lang="en-US" sz="1700" dirty="0" smtClean="0">
                          <a:latin typeface="Helvetica" panose="020B0604020202020204" pitchFamily="34" charset="0"/>
                          <a:cs typeface="Helvetica" panose="020B0604020202020204" pitchFamily="34" charset="0"/>
                        </a:rPr>
                        <a:t>Gender</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Age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651104696"/>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42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44166873"/>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35446314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24</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24178712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34462368"/>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36</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79502773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57</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196017182"/>
                  </a:ext>
                </a:extLst>
              </a:tr>
              <a:tr h="320040">
                <a:tc>
                  <a:txBody>
                    <a:bodyPr/>
                    <a:lstStyle/>
                    <a:p>
                      <a:r>
                        <a:rPr lang="en-US" sz="1700" dirty="0" smtClean="0">
                          <a:latin typeface="Helvetica" panose="020B0604020202020204" pitchFamily="34" charset="0"/>
                          <a:cs typeface="Helvetica" panose="020B0604020202020204" pitchFamily="34" charset="0"/>
                        </a:rPr>
                        <a:t>Female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1193391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82387486"/>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570231771"/>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18</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085992545"/>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83428569"/>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065321903"/>
                  </a:ext>
                </a:extLst>
              </a:tr>
            </a:tbl>
          </a:graphicData>
        </a:graphic>
      </p:graphicFrame>
      <p:sp>
        <p:nvSpPr>
          <p:cNvPr id="6" name="Text Placeholder 3"/>
          <p:cNvSpPr>
            <a:spLocks noGrp="1"/>
          </p:cNvSpPr>
          <p:nvPr>
            <p:ph type="body" sz="quarter" idx="14"/>
          </p:nvPr>
        </p:nvSpPr>
        <p:spPr>
          <a:xfrm>
            <a:off x="246935" y="1714501"/>
            <a:ext cx="8397717" cy="1657349"/>
          </a:xfrm>
        </p:spPr>
        <p:txBody>
          <a:bodyPr>
            <a:normAutofit/>
          </a:bodyPr>
          <a:lstStyle/>
          <a:p>
            <a:pPr marL="257175" indent="-257175">
              <a:lnSpc>
                <a:spcPct val="160000"/>
              </a:lnSpc>
              <a:buFont typeface="Wingdings" panose="05000000000000000000" pitchFamily="2" charset="2"/>
              <a:buChar char="Ø"/>
            </a:pPr>
            <a:r>
              <a:rPr lang="en-IN" sz="1800" dirty="0">
                <a:solidFill>
                  <a:schemeClr val="tx1"/>
                </a:solidFill>
              </a:rPr>
              <a:t>Used when </a:t>
            </a:r>
            <a:r>
              <a:rPr lang="en-US" sz="1800" dirty="0">
                <a:solidFill>
                  <a:schemeClr val="tx1"/>
                </a:solidFill>
              </a:rPr>
              <a:t>NMAR</a:t>
            </a:r>
          </a:p>
          <a:p>
            <a:pPr marL="257175" indent="-257175">
              <a:lnSpc>
                <a:spcPct val="160000"/>
              </a:lnSpc>
              <a:buFont typeface="Wingdings" panose="05000000000000000000" pitchFamily="2" charset="2"/>
              <a:buChar char="Ø"/>
            </a:pPr>
            <a:r>
              <a:rPr lang="en-US" sz="1800" dirty="0">
                <a:solidFill>
                  <a:schemeClr val="tx1"/>
                </a:solidFill>
              </a:rPr>
              <a:t>Use any value except mean/median value </a:t>
            </a:r>
          </a:p>
        </p:txBody>
      </p:sp>
    </p:spTree>
    <p:extLst>
      <p:ext uri="{BB962C8B-B14F-4D97-AF65-F5344CB8AC3E}">
        <p14:creationId xmlns:p14="http://schemas.microsoft.com/office/powerpoint/2010/main" val="11498987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Techniques for </a:t>
            </a:r>
            <a:r>
              <a:rPr lang="en-US" dirty="0" smtClean="0"/>
              <a:t> categorical values</a:t>
            </a:r>
            <a:endParaRPr lang="en-US" dirty="0"/>
          </a:p>
        </p:txBody>
      </p:sp>
      <p:sp>
        <p:nvSpPr>
          <p:cNvPr id="3" name="Text Placeholder 2"/>
          <p:cNvSpPr>
            <a:spLocks noGrp="1"/>
          </p:cNvSpPr>
          <p:nvPr>
            <p:ph type="body" sz="quarter" idx="13"/>
          </p:nvPr>
        </p:nvSpPr>
        <p:spPr>
          <a:xfrm>
            <a:off x="628650" y="1828800"/>
            <a:ext cx="7620000" cy="2046685"/>
          </a:xfrm>
        </p:spPr>
        <p:txBody>
          <a:bodyPr/>
          <a:lstStyle/>
          <a:p>
            <a:pPr>
              <a:lnSpc>
                <a:spcPct val="150000"/>
              </a:lnSpc>
              <a:buFont typeface="Wingdings" panose="05000000000000000000" pitchFamily="2" charset="2"/>
              <a:buChar char="Ø"/>
            </a:pPr>
            <a:r>
              <a:rPr lang="en-US" sz="1800" b="1" dirty="0"/>
              <a:t>Imputation by most frequent category</a:t>
            </a:r>
          </a:p>
          <a:p>
            <a:pPr>
              <a:lnSpc>
                <a:spcPct val="150000"/>
              </a:lnSpc>
              <a:buFont typeface="Wingdings" panose="05000000000000000000" pitchFamily="2" charset="2"/>
              <a:buChar char="Ø"/>
            </a:pPr>
            <a:r>
              <a:rPr lang="en-US" sz="1800" b="1" dirty="0"/>
              <a:t>In categorical variables treating NA as an additional category</a:t>
            </a:r>
          </a:p>
          <a:p>
            <a:endParaRPr lang="en-US" dirty="0"/>
          </a:p>
        </p:txBody>
      </p:sp>
    </p:spTree>
    <p:extLst>
      <p:ext uri="{BB962C8B-B14F-4D97-AF65-F5344CB8AC3E}">
        <p14:creationId xmlns:p14="http://schemas.microsoft.com/office/powerpoint/2010/main" val="134369669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Imputation by most frequent </a:t>
            </a:r>
            <a:r>
              <a:rPr lang="en-US" dirty="0" smtClean="0"/>
              <a:t>category for categorical values</a:t>
            </a:r>
            <a:endParaRPr lang="en-US" dirty="0"/>
          </a:p>
        </p:txBody>
      </p:sp>
      <p:graphicFrame>
        <p:nvGraphicFramePr>
          <p:cNvPr id="5" name="Table 4"/>
          <p:cNvGraphicFramePr>
            <a:graphicFrameLocks noGrp="1"/>
          </p:cNvGraphicFramePr>
          <p:nvPr>
            <p:extLst/>
          </p:nvPr>
        </p:nvGraphicFramePr>
        <p:xfrm>
          <a:off x="6858000" y="1602657"/>
          <a:ext cx="2057400" cy="425958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1782268960"/>
                    </a:ext>
                  </a:extLst>
                </a:gridCol>
                <a:gridCol w="857250">
                  <a:extLst>
                    <a:ext uri="{9D8B030D-6E8A-4147-A177-3AD203B41FA5}">
                      <a16:colId xmlns:a16="http://schemas.microsoft.com/office/drawing/2014/main" val="1803680618"/>
                    </a:ext>
                  </a:extLst>
                </a:gridCol>
              </a:tblGrid>
              <a:tr h="320040">
                <a:tc>
                  <a:txBody>
                    <a:bodyPr/>
                    <a:lstStyle/>
                    <a:p>
                      <a:r>
                        <a:rPr lang="en-US" sz="1700" dirty="0" smtClean="0">
                          <a:latin typeface="Helvetica" panose="020B0604020202020204" pitchFamily="34" charset="0"/>
                          <a:cs typeface="Helvetica" panose="020B0604020202020204" pitchFamily="34" charset="0"/>
                        </a:rPr>
                        <a:t>Gender</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Age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651104696"/>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42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44166873"/>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43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35446314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24</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24178712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63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034462368"/>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36</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79502773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57</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196017182"/>
                  </a:ext>
                </a:extLst>
              </a:tr>
              <a:tr h="320040">
                <a:tc>
                  <a:txBody>
                    <a:bodyPr/>
                    <a:lstStyle/>
                    <a:p>
                      <a:r>
                        <a:rPr lang="en-US" sz="1700" dirty="0" smtClean="0">
                          <a:latin typeface="Helvetica" panose="020B0604020202020204" pitchFamily="34" charset="0"/>
                          <a:cs typeface="Helvetica" panose="020B0604020202020204" pitchFamily="34" charset="0"/>
                        </a:rPr>
                        <a:t>Female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32</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1193391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33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1982387486"/>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45</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570231771"/>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18</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085992545"/>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55</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483428569"/>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23</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065321903"/>
                  </a:ext>
                </a:extLst>
              </a:tr>
            </a:tbl>
          </a:graphicData>
        </a:graphic>
      </p:graphicFrame>
      <p:sp>
        <p:nvSpPr>
          <p:cNvPr id="6" name="Text Placeholder 3"/>
          <p:cNvSpPr>
            <a:spLocks noGrp="1"/>
          </p:cNvSpPr>
          <p:nvPr>
            <p:ph type="body" sz="quarter" idx="14"/>
          </p:nvPr>
        </p:nvSpPr>
        <p:spPr>
          <a:xfrm>
            <a:off x="246935" y="1714501"/>
            <a:ext cx="8397717" cy="628649"/>
          </a:xfrm>
        </p:spPr>
        <p:txBody>
          <a:bodyPr>
            <a:normAutofit/>
          </a:bodyPr>
          <a:lstStyle/>
          <a:p>
            <a:pPr marL="257175" indent="-257175">
              <a:buFont typeface="Wingdings" panose="05000000000000000000" pitchFamily="2" charset="2"/>
              <a:buChar char="Ø"/>
            </a:pPr>
            <a:r>
              <a:rPr lang="en-IN" sz="1800" dirty="0">
                <a:solidFill>
                  <a:schemeClr val="tx1"/>
                </a:solidFill>
              </a:rPr>
              <a:t>Used when </a:t>
            </a:r>
            <a:r>
              <a:rPr lang="en-US" sz="1800" dirty="0">
                <a:solidFill>
                  <a:schemeClr val="tx1"/>
                </a:solidFill>
              </a:rPr>
              <a:t>NMAR</a:t>
            </a:r>
          </a:p>
          <a:p>
            <a:pPr marL="257175" indent="-257175">
              <a:buFont typeface="Wingdings" panose="05000000000000000000" pitchFamily="2" charset="2"/>
              <a:buChar char="Ø"/>
            </a:pPr>
            <a:endParaRPr lang="en-US" sz="1800" dirty="0">
              <a:solidFill>
                <a:schemeClr val="tx1"/>
              </a:solidFill>
            </a:endParaRPr>
          </a:p>
        </p:txBody>
      </p:sp>
      <p:sp>
        <p:nvSpPr>
          <p:cNvPr id="7" name="Text Placeholder 2"/>
          <p:cNvSpPr txBox="1">
            <a:spLocks/>
          </p:cNvSpPr>
          <p:nvPr/>
        </p:nvSpPr>
        <p:spPr>
          <a:xfrm>
            <a:off x="628650" y="3967673"/>
            <a:ext cx="4914900" cy="186162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60000"/>
              </a:lnSpc>
            </a:pPr>
            <a:r>
              <a:rPr lang="en-IN" sz="1650" b="1" dirty="0"/>
              <a:t>Mode = Male</a:t>
            </a:r>
          </a:p>
        </p:txBody>
      </p:sp>
    </p:spTree>
    <p:extLst>
      <p:ext uri="{BB962C8B-B14F-4D97-AF65-F5344CB8AC3E}">
        <p14:creationId xmlns:p14="http://schemas.microsoft.com/office/powerpoint/2010/main" val="22890508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categorical variables treating NA as an additional </a:t>
            </a:r>
            <a:r>
              <a:rPr lang="en-US" dirty="0" smtClean="0"/>
              <a:t>category</a:t>
            </a:r>
            <a:endParaRPr lang="en-US" dirty="0"/>
          </a:p>
        </p:txBody>
      </p:sp>
      <p:sp>
        <p:nvSpPr>
          <p:cNvPr id="5" name="Text Placeholder 3"/>
          <p:cNvSpPr>
            <a:spLocks noGrp="1"/>
          </p:cNvSpPr>
          <p:nvPr>
            <p:ph type="body" sz="quarter" idx="14"/>
          </p:nvPr>
        </p:nvSpPr>
        <p:spPr>
          <a:xfrm>
            <a:off x="246936" y="1714501"/>
            <a:ext cx="4267915" cy="2343149"/>
          </a:xfrm>
        </p:spPr>
        <p:txBody>
          <a:bodyPr>
            <a:normAutofit/>
          </a:bodyPr>
          <a:lstStyle/>
          <a:p>
            <a:pPr marL="257175" indent="-257175">
              <a:lnSpc>
                <a:spcPct val="150000"/>
              </a:lnSpc>
              <a:buFont typeface="Wingdings" panose="05000000000000000000" pitchFamily="2" charset="2"/>
              <a:buChar char="Ø"/>
            </a:pPr>
            <a:r>
              <a:rPr lang="en-US" sz="1800" dirty="0">
                <a:solidFill>
                  <a:schemeClr val="tx1"/>
                </a:solidFill>
              </a:rPr>
              <a:t>Encode as unique category as unknown or missing</a:t>
            </a:r>
          </a:p>
          <a:p>
            <a:pPr marL="257175" indent="-257175">
              <a:lnSpc>
                <a:spcPct val="150000"/>
              </a:lnSpc>
              <a:buFont typeface="Wingdings" panose="05000000000000000000" pitchFamily="2" charset="2"/>
              <a:buChar char="Ø"/>
            </a:pPr>
            <a:r>
              <a:rPr lang="en-US" sz="1800" dirty="0">
                <a:solidFill>
                  <a:schemeClr val="tx1"/>
                </a:solidFill>
              </a:rPr>
              <a:t>Use mode to fill missing value</a:t>
            </a:r>
          </a:p>
          <a:p>
            <a:pPr marL="257175" indent="-257175">
              <a:buFont typeface="Wingdings" panose="05000000000000000000" pitchFamily="2" charset="2"/>
              <a:buChar char="Ø"/>
            </a:pPr>
            <a:endParaRPr lang="en-US" sz="1800" dirty="0">
              <a:solidFill>
                <a:schemeClr val="tx1"/>
              </a:solidFill>
            </a:endParaRPr>
          </a:p>
        </p:txBody>
      </p:sp>
      <p:graphicFrame>
        <p:nvGraphicFramePr>
          <p:cNvPr id="7" name="Table 6"/>
          <p:cNvGraphicFramePr>
            <a:graphicFrameLocks noGrp="1"/>
          </p:cNvGraphicFramePr>
          <p:nvPr>
            <p:extLst/>
          </p:nvPr>
        </p:nvGraphicFramePr>
        <p:xfrm>
          <a:off x="4457700" y="1602658"/>
          <a:ext cx="4686300" cy="4518660"/>
        </p:xfrm>
        <a:graphic>
          <a:graphicData uri="http://schemas.openxmlformats.org/drawingml/2006/table">
            <a:tbl>
              <a:tblPr firstRow="1" bandRow="1">
                <a:tableStyleId>{5C22544A-7EE6-4342-B048-85BDC9FD1C3A}</a:tableStyleId>
              </a:tblPr>
              <a:tblGrid>
                <a:gridCol w="1112612">
                  <a:extLst>
                    <a:ext uri="{9D8B030D-6E8A-4147-A177-3AD203B41FA5}">
                      <a16:colId xmlns:a16="http://schemas.microsoft.com/office/drawing/2014/main" val="3599442369"/>
                    </a:ext>
                  </a:extLst>
                </a:gridCol>
                <a:gridCol w="1423503">
                  <a:extLst>
                    <a:ext uri="{9D8B030D-6E8A-4147-A177-3AD203B41FA5}">
                      <a16:colId xmlns:a16="http://schemas.microsoft.com/office/drawing/2014/main" val="2157229414"/>
                    </a:ext>
                  </a:extLst>
                </a:gridCol>
                <a:gridCol w="2150185">
                  <a:extLst>
                    <a:ext uri="{9D8B030D-6E8A-4147-A177-3AD203B41FA5}">
                      <a16:colId xmlns:a16="http://schemas.microsoft.com/office/drawing/2014/main" val="1461796517"/>
                    </a:ext>
                  </a:extLst>
                </a:gridCol>
              </a:tblGrid>
              <a:tr h="320040">
                <a:tc>
                  <a:txBody>
                    <a:bodyPr/>
                    <a:lstStyle/>
                    <a:p>
                      <a:r>
                        <a:rPr lang="en-US" sz="1700" b="1" kern="1200" dirty="0" smtClean="0">
                          <a:solidFill>
                            <a:schemeClr val="lt1"/>
                          </a:solidFill>
                          <a:latin typeface="Helvetica" panose="020B0604020202020204" pitchFamily="34" charset="0"/>
                          <a:ea typeface="+mn-ea"/>
                          <a:cs typeface="Helvetica" panose="020B0604020202020204" pitchFamily="34" charset="0"/>
                        </a:rPr>
                        <a:t>Gender</a:t>
                      </a:r>
                      <a:endParaRPr lang="en-US" sz="1700" b="1" kern="1200" dirty="0">
                        <a:solidFill>
                          <a:schemeClr val="lt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700" b="1" kern="1200" dirty="0" err="1" smtClean="0">
                          <a:solidFill>
                            <a:schemeClr val="lt1"/>
                          </a:solidFill>
                          <a:latin typeface="Helvetica" panose="020B0604020202020204" pitchFamily="34" charset="0"/>
                          <a:ea typeface="+mn-ea"/>
                          <a:cs typeface="Helvetica" panose="020B0604020202020204" pitchFamily="34" charset="0"/>
                        </a:rPr>
                        <a:t>Gender_new</a:t>
                      </a:r>
                      <a:endParaRPr lang="en-US" sz="1700" b="1" kern="1200" dirty="0">
                        <a:solidFill>
                          <a:schemeClr val="lt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b="1" kern="1200" dirty="0" err="1" smtClean="0">
                          <a:solidFill>
                            <a:schemeClr val="lt1"/>
                          </a:solidFill>
                          <a:latin typeface="Helvetica" panose="020B0604020202020204" pitchFamily="34" charset="0"/>
                          <a:ea typeface="+mn-ea"/>
                          <a:cs typeface="Helvetica" panose="020B0604020202020204" pitchFamily="34" charset="0"/>
                        </a:rPr>
                        <a:t>Gender_new_value</a:t>
                      </a:r>
                      <a:endParaRPr lang="en-US" sz="1700" b="1" kern="1200" dirty="0">
                        <a:solidFill>
                          <a:schemeClr val="lt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3138442220"/>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611334614"/>
                  </a:ext>
                </a:extLst>
              </a:tr>
              <a:tr h="320040">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890526851"/>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839760768"/>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kumimoji="0" lang="en-US" sz="1700" b="0" i="0" u="none" strike="noStrike" kern="1200" cap="none" spc="0" normalizeH="0" baseline="0" noProof="0" dirty="0" smtClean="0">
                          <a:ln>
                            <a:noFill/>
                          </a:ln>
                          <a:solidFill>
                            <a:srgbClr val="FF0000"/>
                          </a:solidFill>
                          <a:effectLst/>
                          <a:uLnTx/>
                          <a:uFillTx/>
                          <a:latin typeface="Helvetica" panose="020B0604020202020204" pitchFamily="34" charset="0"/>
                          <a:ea typeface="+mn-ea"/>
                          <a:cs typeface="Helvetica" panose="020B0604020202020204" pitchFamily="34" charset="0"/>
                        </a:rPr>
                        <a:t>Missing</a:t>
                      </a:r>
                      <a:endParaRPr lang="en-US" sz="1700" dirty="0">
                        <a:solidFill>
                          <a:srgbClr val="FF0000"/>
                        </a:solidFill>
                        <a:latin typeface="Helvetica" panose="020B0604020202020204" pitchFamily="34" charset="0"/>
                        <a:cs typeface="Helvetica" panose="020B0604020202020204" pitchFamily="34" charset="0"/>
                      </a:endParaRPr>
                    </a:p>
                  </a:txBody>
                  <a:tcPr marL="68580" marR="68580" marT="34290" marB="34290"/>
                </a:tc>
                <a:tc>
                  <a:txBody>
                    <a:bodyPr/>
                    <a:lstStyle/>
                    <a:p>
                      <a:r>
                        <a:rPr kumimoji="0" lang="en-US" sz="1700" b="0" i="0" u="none" strike="noStrike" kern="1200" cap="none" spc="0" normalizeH="0" baseline="0" noProof="0" dirty="0" smtClean="0">
                          <a:ln>
                            <a:noFill/>
                          </a:ln>
                          <a:solidFill>
                            <a:srgbClr val="FF0000"/>
                          </a:solidFill>
                          <a:effectLst/>
                          <a:uLnTx/>
                          <a:uFillTx/>
                          <a:latin typeface="Helvetica" panose="020B0604020202020204" pitchFamily="34" charset="0"/>
                          <a:ea typeface="+mn-ea"/>
                          <a:cs typeface="Helvetica" panose="020B0604020202020204" pitchFamily="34" charset="0"/>
                        </a:rPr>
                        <a:t>Male</a:t>
                      </a:r>
                      <a:endParaRPr lang="en-US" sz="1700" dirty="0">
                        <a:solidFill>
                          <a:srgbClr val="FF0000"/>
                        </a:solidFill>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3025804205"/>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08355982"/>
                  </a:ext>
                </a:extLst>
              </a:tr>
              <a:tr h="320040">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Male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791175265"/>
                  </a:ext>
                </a:extLst>
              </a:tr>
              <a:tr h="320040">
                <a:tc>
                  <a:txBody>
                    <a:bodyPr/>
                    <a:lstStyle/>
                    <a:p>
                      <a:r>
                        <a:rPr lang="en-US" sz="1700" dirty="0" smtClean="0">
                          <a:latin typeface="Helvetica" panose="020B0604020202020204" pitchFamily="34" charset="0"/>
                          <a:cs typeface="Helvetica" panose="020B0604020202020204" pitchFamily="34" charset="0"/>
                        </a:rPr>
                        <a:t>Female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Female</a:t>
                      </a:r>
                      <a:endParaRPr lang="en-US" sz="17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700" dirty="0" smtClean="0">
                          <a:latin typeface="Helvetica" panose="020B0604020202020204" pitchFamily="34" charset="0"/>
                          <a:cs typeface="Helvetica" panose="020B0604020202020204" pitchFamily="34" charset="0"/>
                        </a:rPr>
                        <a:t>Female</a:t>
                      </a:r>
                      <a:endParaRPr lang="en-US" sz="17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963929080"/>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srgbClr val="FF0000"/>
                          </a:solidFill>
                          <a:effectLst/>
                          <a:uLnTx/>
                          <a:uFillTx/>
                          <a:latin typeface="Helvetica" panose="020B0604020202020204" pitchFamily="34" charset="0"/>
                          <a:ea typeface="+mn-ea"/>
                          <a:cs typeface="Helvetica" panose="020B0604020202020204" pitchFamily="34" charset="0"/>
                        </a:rPr>
                        <a:t>Missing</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srgbClr val="FF0000"/>
                          </a:solidFill>
                          <a:effectLst/>
                          <a:uLnTx/>
                          <a:uFillTx/>
                          <a:latin typeface="Helvetica" panose="020B0604020202020204" pitchFamily="34" charset="0"/>
                          <a:ea typeface="+mn-ea"/>
                          <a:cs typeface="Helvetica" panose="020B0604020202020204" pitchFamily="34" charset="0"/>
                        </a:rPr>
                        <a:t>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136038138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356596143"/>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381383128"/>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NA</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srgbClr val="FF0000"/>
                          </a:solidFill>
                          <a:effectLst/>
                          <a:uLnTx/>
                          <a:uFillTx/>
                          <a:latin typeface="Helvetica" panose="020B0604020202020204" pitchFamily="34" charset="0"/>
                          <a:ea typeface="+mn-ea"/>
                          <a:cs typeface="Helvetica" panose="020B0604020202020204" pitchFamily="34" charset="0"/>
                        </a:rPr>
                        <a:t>Missing</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srgbClr val="FF0000"/>
                          </a:solidFill>
                          <a:effectLst/>
                          <a:uLnTx/>
                          <a:uFillTx/>
                          <a:latin typeface="Helvetica" panose="020B0604020202020204" pitchFamily="34" charset="0"/>
                          <a:ea typeface="+mn-ea"/>
                          <a:cs typeface="Helvetica" panose="020B0604020202020204" pitchFamily="34" charset="0"/>
                        </a:rPr>
                        <a:t>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4077478133"/>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Female</a:t>
                      </a:r>
                      <a:endParaRPr kumimoji="0" lang="en-US" sz="17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4216476379"/>
                  </a:ext>
                </a:extLst>
              </a:tr>
            </a:tbl>
          </a:graphicData>
        </a:graphic>
      </p:graphicFrame>
    </p:spTree>
    <p:extLst>
      <p:ext uri="{BB962C8B-B14F-4D97-AF65-F5344CB8AC3E}">
        <p14:creationId xmlns:p14="http://schemas.microsoft.com/office/powerpoint/2010/main" val="267158237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u="sng" dirty="0" smtClean="0">
                <a:hlinkClick r:id="rId2"/>
              </a:rPr>
              <a:t>https</a:t>
            </a:r>
            <a:r>
              <a:rPr lang="en-US" u="sng" dirty="0">
                <a:hlinkClick r:id="rId2"/>
              </a:rPr>
              <a:t>://</a:t>
            </a:r>
            <a:r>
              <a:rPr lang="en-US" u="sng" dirty="0" smtClean="0">
                <a:hlinkClick r:id="rId2"/>
              </a:rPr>
              <a:t>towardsdatascience.com/6-different-ways-to-compensate-for-missing-values-data-imputation-with-examples-6022d9ca0779</a:t>
            </a:r>
            <a:endParaRPr lang="en-US" u="sng" dirty="0" smtClean="0"/>
          </a:p>
          <a:p>
            <a:pPr>
              <a:buFont typeface="Arial" panose="020B0604020202020204" pitchFamily="34" charset="0"/>
              <a:buChar char="•"/>
            </a:pPr>
            <a:endParaRPr lang="en-US" dirty="0"/>
          </a:p>
          <a:p>
            <a:pPr>
              <a:buFont typeface="Arial" panose="020B0604020202020204" pitchFamily="34" charset="0"/>
              <a:buChar char="•"/>
            </a:pPr>
            <a:r>
              <a:rPr lang="en-US" u="sng" dirty="0">
                <a:hlinkClick r:id="rId3"/>
              </a:rPr>
              <a:t>https://measuringu.com/handle-missing-data/</a:t>
            </a:r>
            <a:endParaRPr lang="en-US" dirty="0"/>
          </a:p>
          <a:p>
            <a:endParaRPr lang="en-US" dirty="0"/>
          </a:p>
        </p:txBody>
      </p:sp>
      <p:sp>
        <p:nvSpPr>
          <p:cNvPr id="3" name="Content Placeholder 2"/>
          <p:cNvSpPr>
            <a:spLocks noGrp="1"/>
          </p:cNvSpPr>
          <p:nvPr>
            <p:ph sz="quarter" idx="10"/>
          </p:nvPr>
        </p:nvSpPr>
        <p:spPr/>
        <p:txBody>
          <a:bodyPr/>
          <a:lstStyle/>
          <a:p>
            <a:r>
              <a:rPr lang="en-US" dirty="0"/>
              <a:t>How to compensate for missing values </a:t>
            </a:r>
            <a:r>
              <a:rPr lang="en-US" dirty="0" smtClean="0"/>
              <a:t>?</a:t>
            </a:r>
            <a:endParaRPr lang="en-US" dirty="0"/>
          </a:p>
        </p:txBody>
      </p:sp>
    </p:spTree>
    <p:extLst>
      <p:ext uri="{BB962C8B-B14F-4D97-AF65-F5344CB8AC3E}">
        <p14:creationId xmlns:p14="http://schemas.microsoft.com/office/powerpoint/2010/main" val="16873265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Handling </a:t>
            </a:r>
            <a:r>
              <a:rPr lang="en-US" dirty="0" smtClean="0"/>
              <a:t>Outliers</a:t>
            </a:r>
            <a:endParaRPr lang="en-US" dirty="0"/>
          </a:p>
        </p:txBody>
      </p:sp>
      <p:sp>
        <p:nvSpPr>
          <p:cNvPr id="5" name="Text Placeholder 4"/>
          <p:cNvSpPr>
            <a:spLocks noGrp="1"/>
          </p:cNvSpPr>
          <p:nvPr>
            <p:ph type="body" sz="quarter" idx="13"/>
          </p:nvPr>
        </p:nvSpPr>
        <p:spPr>
          <a:xfrm>
            <a:off x="643304" y="1600202"/>
            <a:ext cx="8001348" cy="4267198"/>
          </a:xfrm>
        </p:spPr>
        <p:txBody>
          <a:bodyPr>
            <a:noAutofit/>
          </a:bodyPr>
          <a:lstStyle/>
          <a:p>
            <a:r>
              <a:rPr lang="en-US" sz="1600" dirty="0" smtClean="0"/>
              <a:t>Standard </a:t>
            </a:r>
            <a:r>
              <a:rPr lang="en-US" sz="1600" dirty="0"/>
              <a:t>Deviation based outlier detection</a:t>
            </a:r>
          </a:p>
          <a:p>
            <a:pPr lvl="1">
              <a:buFont typeface="Arial" panose="020B0604020202020204" pitchFamily="34" charset="0"/>
              <a:buChar char="•"/>
            </a:pPr>
            <a:r>
              <a:rPr lang="en-US" sz="1600" dirty="0"/>
              <a:t>If a value has a distance to the average higher than </a:t>
            </a:r>
            <a:r>
              <a:rPr lang="en-US" sz="1600" b="1" dirty="0"/>
              <a:t>x * standard deviation</a:t>
            </a:r>
            <a:r>
              <a:rPr lang="en-US" sz="1600" dirty="0"/>
              <a:t>, it can be assumed as an outlier. </a:t>
            </a:r>
          </a:p>
          <a:p>
            <a:pPr lvl="1">
              <a:buFont typeface="Arial" panose="020B0604020202020204" pitchFamily="34" charset="0"/>
              <a:buChar char="•"/>
            </a:pPr>
            <a:r>
              <a:rPr lang="en-US" sz="1600" dirty="0"/>
              <a:t>There is no trivial solution for x, but usually, a value between 2 and 4 seems practical.</a:t>
            </a:r>
          </a:p>
          <a:p>
            <a:pPr lvl="1">
              <a:buFont typeface="Arial" panose="020B0604020202020204" pitchFamily="34" charset="0"/>
              <a:buChar char="•"/>
            </a:pPr>
            <a:r>
              <a:rPr lang="en-US" sz="1600" dirty="0"/>
              <a:t>In addition, </a:t>
            </a:r>
            <a:r>
              <a:rPr lang="en-US" sz="1600" b="1" dirty="0"/>
              <a:t>z-score</a:t>
            </a:r>
            <a:r>
              <a:rPr lang="en-US" sz="1600" dirty="0"/>
              <a:t> can be used instead of the formula </a:t>
            </a:r>
            <a:r>
              <a:rPr lang="en-US" sz="1600" b="1" dirty="0"/>
              <a:t>x * standard deviation</a:t>
            </a:r>
            <a:r>
              <a:rPr lang="en-US" sz="1600" dirty="0"/>
              <a:t>. </a:t>
            </a:r>
            <a:r>
              <a:rPr lang="en-US" sz="1600" b="1" dirty="0"/>
              <a:t>Z-score</a:t>
            </a:r>
            <a:r>
              <a:rPr lang="en-US" sz="1600" dirty="0"/>
              <a:t> (or standard score) standardizes the distance between a value and the mean using the standard deviation.</a:t>
            </a:r>
          </a:p>
          <a:p>
            <a:r>
              <a:rPr lang="en-US" sz="1600" dirty="0"/>
              <a:t>Percentiles based outlier detection</a:t>
            </a:r>
          </a:p>
          <a:p>
            <a:pPr lvl="1">
              <a:buFont typeface="Arial" panose="020B0604020202020204" pitchFamily="34" charset="0"/>
              <a:buChar char="•"/>
            </a:pPr>
            <a:r>
              <a:rPr lang="en-US" sz="1600" dirty="0"/>
              <a:t>Can assume a certain percent of the value from the top or the bottom as an outlier.</a:t>
            </a:r>
          </a:p>
          <a:p>
            <a:r>
              <a:rPr lang="en-US" sz="1600" dirty="0" smtClean="0"/>
              <a:t>Another </a:t>
            </a:r>
            <a:r>
              <a:rPr lang="en-US" sz="1600" dirty="0"/>
              <a:t>option for handling outliers is to </a:t>
            </a:r>
            <a:r>
              <a:rPr lang="en-US" sz="1600" b="1" dirty="0"/>
              <a:t>cap</a:t>
            </a:r>
            <a:r>
              <a:rPr lang="en-US" sz="1600" dirty="0"/>
              <a:t> them instead of dropping. So you can keep your data size and at the end of the day, it might be better for the final model performance.</a:t>
            </a:r>
          </a:p>
          <a:p>
            <a:r>
              <a:rPr lang="en-US" sz="1600" dirty="0"/>
              <a:t>On the other hand, capping can affect the distribution of the data, thus it better not to exaggerate it.</a:t>
            </a:r>
          </a:p>
          <a:p>
            <a:endParaRPr lang="en-US" sz="1600" dirty="0"/>
          </a:p>
        </p:txBody>
      </p:sp>
      <p:sp>
        <p:nvSpPr>
          <p:cNvPr id="6" name="Text Placeholder 5"/>
          <p:cNvSpPr>
            <a:spLocks noGrp="1"/>
          </p:cNvSpPr>
          <p:nvPr>
            <p:ph type="body" sz="quarter" idx="14"/>
          </p:nvPr>
        </p:nvSpPr>
        <p:spPr/>
        <p:txBody>
          <a:bodyPr/>
          <a:lstStyle/>
          <a:p>
            <a:r>
              <a:rPr lang="en-US" sz="1400" dirty="0"/>
              <a:t>Outliers can be detected via visualization and statistical </a:t>
            </a:r>
            <a:r>
              <a:rPr lang="en-US" sz="1400" dirty="0" smtClean="0"/>
              <a:t>methodologies</a:t>
            </a:r>
            <a:endParaRPr lang="en-US" sz="1400" dirty="0"/>
          </a:p>
        </p:txBody>
      </p:sp>
    </p:spTree>
    <p:extLst>
      <p:ext uri="{BB962C8B-B14F-4D97-AF65-F5344CB8AC3E}">
        <p14:creationId xmlns:p14="http://schemas.microsoft.com/office/powerpoint/2010/main" val="47267495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3.2 Data Similarity/Dissimilarity</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276488369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idx="1"/>
          </p:nvPr>
        </p:nvSpPr>
        <p:spPr/>
        <p:txBody>
          <a:bodyPr>
            <a:normAutofit/>
          </a:bodyPr>
          <a:lstStyle/>
          <a:p>
            <a:pPr>
              <a:spcBef>
                <a:spcPts val="900"/>
              </a:spcBef>
            </a:pPr>
            <a:r>
              <a:rPr lang="en-US" altLang="en-US" sz="1800" b="1" dirty="0"/>
              <a:t>Similarity</a:t>
            </a:r>
          </a:p>
          <a:p>
            <a:pPr lvl="1">
              <a:spcBef>
                <a:spcPts val="900"/>
              </a:spcBef>
            </a:pPr>
            <a:r>
              <a:rPr lang="en-US" altLang="en-US" dirty="0"/>
              <a:t>Numerical measure of how alike two data objects are</a:t>
            </a:r>
          </a:p>
          <a:p>
            <a:pPr lvl="1">
              <a:spcBef>
                <a:spcPts val="900"/>
              </a:spcBef>
            </a:pPr>
            <a:r>
              <a:rPr lang="en-US" altLang="en-US" dirty="0"/>
              <a:t>Value is higher when objects are more alike</a:t>
            </a:r>
          </a:p>
          <a:p>
            <a:pPr lvl="1">
              <a:spcBef>
                <a:spcPts val="900"/>
              </a:spcBef>
            </a:pPr>
            <a:r>
              <a:rPr lang="en-US" altLang="en-US" dirty="0"/>
              <a:t>Often falls in the range [0,1]</a:t>
            </a:r>
          </a:p>
          <a:p>
            <a:pPr>
              <a:spcBef>
                <a:spcPts val="900"/>
              </a:spcBef>
            </a:pPr>
            <a:r>
              <a:rPr lang="en-US" altLang="en-US" sz="1800" b="1" dirty="0"/>
              <a:t>Dissimilarity</a:t>
            </a:r>
            <a:r>
              <a:rPr lang="en-US" altLang="en-US" sz="1800" dirty="0"/>
              <a:t> (e.g., distance)</a:t>
            </a:r>
          </a:p>
          <a:p>
            <a:pPr lvl="1">
              <a:spcBef>
                <a:spcPts val="900"/>
              </a:spcBef>
            </a:pPr>
            <a:r>
              <a:rPr lang="en-US" altLang="en-US" dirty="0"/>
              <a:t>Numerical measure of how different two data objects are</a:t>
            </a:r>
          </a:p>
          <a:p>
            <a:pPr lvl="1">
              <a:spcBef>
                <a:spcPts val="900"/>
              </a:spcBef>
            </a:pPr>
            <a:r>
              <a:rPr lang="en-US" altLang="en-US" dirty="0"/>
              <a:t>Lower when objects are more alike</a:t>
            </a:r>
          </a:p>
          <a:p>
            <a:pPr lvl="1">
              <a:spcBef>
                <a:spcPts val="900"/>
              </a:spcBef>
            </a:pPr>
            <a:r>
              <a:rPr lang="en-US" altLang="en-US" dirty="0"/>
              <a:t>Minimum dissimilarity is often 0</a:t>
            </a:r>
          </a:p>
          <a:p>
            <a:pPr lvl="1">
              <a:spcBef>
                <a:spcPts val="900"/>
              </a:spcBef>
            </a:pPr>
            <a:r>
              <a:rPr lang="en-US" altLang="en-US" dirty="0"/>
              <a:t>Upper limit varies</a:t>
            </a:r>
          </a:p>
          <a:p>
            <a:pPr>
              <a:spcBef>
                <a:spcPts val="900"/>
              </a:spcBef>
            </a:pPr>
            <a:r>
              <a:rPr lang="en-US" altLang="en-US" sz="1800" b="1" dirty="0"/>
              <a:t>Proximity</a:t>
            </a:r>
            <a:r>
              <a:rPr lang="en-US" altLang="en-US" sz="1800" dirty="0"/>
              <a:t> refers to a similarity or dissimilarity</a:t>
            </a:r>
          </a:p>
        </p:txBody>
      </p:sp>
      <p:sp>
        <p:nvSpPr>
          <p:cNvPr id="2" name="Content Placeholder 1"/>
          <p:cNvSpPr>
            <a:spLocks noGrp="1"/>
          </p:cNvSpPr>
          <p:nvPr>
            <p:ph sz="quarter" idx="10"/>
          </p:nvPr>
        </p:nvSpPr>
        <p:spPr/>
        <p:txBody>
          <a:bodyPr/>
          <a:lstStyle/>
          <a:p>
            <a:r>
              <a:rPr lang="en-US" altLang="en-US" dirty="0">
                <a:solidFill>
                  <a:srgbClr val="170981"/>
                </a:solidFill>
              </a:rPr>
              <a:t>Similarity and Dissimilarity</a:t>
            </a:r>
            <a:endParaRPr lang="en-US" dirty="0"/>
          </a:p>
        </p:txBody>
      </p:sp>
      <p:sp>
        <p:nvSpPr>
          <p:cNvPr id="55298" name="Slide Number Placeholder 5"/>
          <p:cNvSpPr>
            <a:spLocks noGrp="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8909817F-5932-4890-A5F1-9C8ED0E10C88}" type="slidenum">
              <a:rPr lang="en-US" altLang="en-US" sz="900"/>
              <a:pPr eaLnBrk="1" hangingPunct="1">
                <a:spcBef>
                  <a:spcPct val="0"/>
                </a:spcBef>
                <a:buClrTx/>
                <a:buSzTx/>
                <a:buFontTx/>
                <a:buNone/>
              </a:pPr>
              <a:t>149</a:t>
            </a:fld>
            <a:endParaRPr lang="en-US" altLang="en-US" sz="900" dirty="0"/>
          </a:p>
        </p:txBody>
      </p:sp>
    </p:spTree>
    <p:extLst>
      <p:ext uri="{BB962C8B-B14F-4D97-AF65-F5344CB8AC3E}">
        <p14:creationId xmlns:p14="http://schemas.microsoft.com/office/powerpoint/2010/main" val="2320112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Data Sampling</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17670397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296138" y="1131094"/>
            <a:ext cx="7886700" cy="994172"/>
          </a:xfrm>
        </p:spPr>
        <p:txBody>
          <a:bodyPr>
            <a:normAutofit/>
          </a:bodyPr>
          <a:lstStyle/>
          <a:p>
            <a:pPr eaLnBrk="1" hangingPunct="1"/>
            <a:r>
              <a:rPr lang="en-US" altLang="en-US" b="1" dirty="0"/>
              <a:t>Data Matrix and Dissimilarity Matrix</a:t>
            </a:r>
          </a:p>
        </p:txBody>
      </p:sp>
      <p:sp>
        <p:nvSpPr>
          <p:cNvPr id="56324" name="Rectangle 3"/>
          <p:cNvSpPr>
            <a:spLocks noGrp="1" noChangeArrowheads="1"/>
          </p:cNvSpPr>
          <p:nvPr>
            <p:ph idx="1"/>
          </p:nvPr>
        </p:nvSpPr>
        <p:spPr>
          <a:xfrm>
            <a:off x="410438" y="2226469"/>
            <a:ext cx="7886700" cy="3263504"/>
          </a:xfrm>
        </p:spPr>
        <p:txBody>
          <a:bodyPr>
            <a:normAutofit/>
          </a:bodyPr>
          <a:lstStyle/>
          <a:p>
            <a:pPr eaLnBrk="1" hangingPunct="1"/>
            <a:r>
              <a:rPr lang="en-US" altLang="en-US" sz="1800" dirty="0">
                <a:solidFill>
                  <a:schemeClr val="hlink"/>
                </a:solidFill>
              </a:rPr>
              <a:t>Data matrix</a:t>
            </a:r>
          </a:p>
          <a:p>
            <a:pPr lvl="1" eaLnBrk="1" hangingPunct="1"/>
            <a:r>
              <a:rPr lang="en-US" altLang="en-US" dirty="0"/>
              <a:t>n data points with p dimensions</a:t>
            </a:r>
          </a:p>
          <a:p>
            <a:pPr lvl="1" eaLnBrk="1" hangingPunct="1"/>
            <a:r>
              <a:rPr lang="en-US" altLang="en-US" dirty="0"/>
              <a:t>Two modes</a:t>
            </a:r>
          </a:p>
          <a:p>
            <a:pPr eaLnBrk="1" hangingPunct="1"/>
            <a:endParaRPr lang="en-US" altLang="en-US" sz="1800" dirty="0"/>
          </a:p>
          <a:p>
            <a:pPr eaLnBrk="1" hangingPunct="1"/>
            <a:endParaRPr lang="en-US" altLang="en-US" sz="1800" dirty="0"/>
          </a:p>
          <a:p>
            <a:pPr eaLnBrk="1" hangingPunct="1"/>
            <a:r>
              <a:rPr lang="en-US" altLang="en-US" sz="1800" dirty="0">
                <a:solidFill>
                  <a:schemeClr val="hlink"/>
                </a:solidFill>
              </a:rPr>
              <a:t>Dissimilarity matrix</a:t>
            </a:r>
          </a:p>
          <a:p>
            <a:pPr lvl="1" eaLnBrk="1" hangingPunct="1"/>
            <a:r>
              <a:rPr lang="en-US" altLang="en-US" dirty="0"/>
              <a:t>n data points, but registers only the distance </a:t>
            </a:r>
          </a:p>
          <a:p>
            <a:pPr lvl="1" eaLnBrk="1" hangingPunct="1"/>
            <a:r>
              <a:rPr lang="en-US" altLang="en-US" dirty="0"/>
              <a:t>A triangular matrix</a:t>
            </a:r>
          </a:p>
          <a:p>
            <a:pPr lvl="1" eaLnBrk="1" hangingPunct="1"/>
            <a:r>
              <a:rPr lang="en-US" altLang="en-US" dirty="0"/>
              <a:t>Single mode</a:t>
            </a:r>
          </a:p>
        </p:txBody>
      </p:sp>
      <p:sp>
        <p:nvSpPr>
          <p:cNvPr id="563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E7CCACFD-7CD1-437B-BD52-1A2CAE29C9A6}" type="slidenum">
              <a:rPr lang="en-US" altLang="en-US" sz="900"/>
              <a:pPr eaLnBrk="1" hangingPunct="1">
                <a:spcBef>
                  <a:spcPct val="0"/>
                </a:spcBef>
                <a:buClrTx/>
                <a:buSzTx/>
                <a:buFontTx/>
                <a:buNone/>
              </a:pPr>
              <a:t>150</a:t>
            </a:fld>
            <a:endParaRPr lang="en-US" altLang="en-US" sz="900" dirty="0"/>
          </a:p>
        </p:txBody>
      </p:sp>
      <p:graphicFrame>
        <p:nvGraphicFramePr>
          <p:cNvPr id="56325" name="Object 4"/>
          <p:cNvGraphicFramePr>
            <a:graphicFrameLocks noChangeAspect="1"/>
          </p:cNvGraphicFramePr>
          <p:nvPr>
            <p:extLst>
              <p:ext uri="{D42A27DB-BD31-4B8C-83A1-F6EECF244321}">
                <p14:modId xmlns:p14="http://schemas.microsoft.com/office/powerpoint/2010/main" val="2829704183"/>
              </p:ext>
            </p:extLst>
          </p:nvPr>
        </p:nvGraphicFramePr>
        <p:xfrm>
          <a:off x="5961362" y="2219522"/>
          <a:ext cx="2343150" cy="1544241"/>
        </p:xfrm>
        <a:graphic>
          <a:graphicData uri="http://schemas.openxmlformats.org/presentationml/2006/ole">
            <mc:AlternateContent xmlns:mc="http://schemas.openxmlformats.org/markup-compatibility/2006">
              <mc:Choice xmlns:v="urn:schemas-microsoft-com:vml" Requires="v">
                <p:oleObj spid="_x0000_s6146" name="Equation" r:id="rId4" imgW="1778000" imgH="1244600" progId="Equation.3">
                  <p:embed/>
                </p:oleObj>
              </mc:Choice>
              <mc:Fallback>
                <p:oleObj name="Equation" r:id="rId4" imgW="1778000" imgH="1244600" progId="Equation.3">
                  <p:embed/>
                  <p:pic>
                    <p:nvPicPr>
                      <p:cNvPr id="5632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1362" y="2219522"/>
                        <a:ext cx="2343150" cy="1544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6" name="Object 5"/>
          <p:cNvGraphicFramePr>
            <a:graphicFrameLocks noChangeAspect="1"/>
          </p:cNvGraphicFramePr>
          <p:nvPr>
            <p:extLst>
              <p:ext uri="{D42A27DB-BD31-4B8C-83A1-F6EECF244321}">
                <p14:modId xmlns:p14="http://schemas.microsoft.com/office/powerpoint/2010/main" val="2612250149"/>
              </p:ext>
            </p:extLst>
          </p:nvPr>
        </p:nvGraphicFramePr>
        <p:xfrm>
          <a:off x="5958904" y="4712937"/>
          <a:ext cx="2571750" cy="1477566"/>
        </p:xfrm>
        <a:graphic>
          <a:graphicData uri="http://schemas.openxmlformats.org/presentationml/2006/ole">
            <mc:AlternateContent xmlns:mc="http://schemas.openxmlformats.org/markup-compatibility/2006">
              <mc:Choice xmlns:v="urn:schemas-microsoft-com:vml" Requires="v">
                <p:oleObj spid="_x0000_s6147" name="Equation" r:id="rId6" imgW="1828800" imgH="1143000" progId="Equation.3">
                  <p:embed/>
                </p:oleObj>
              </mc:Choice>
              <mc:Fallback>
                <p:oleObj name="Equation" r:id="rId6" imgW="1828800" imgH="1143000" progId="Equation.3">
                  <p:embed/>
                  <p:pic>
                    <p:nvPicPr>
                      <p:cNvPr id="563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904" y="4712937"/>
                        <a:ext cx="2571750" cy="1477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2203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Han: Clustering</a:t>
            </a:r>
          </a:p>
        </p:txBody>
      </p:sp>
      <p:sp>
        <p:nvSpPr>
          <p:cNvPr id="5" name="Slide Number Placeholder 4"/>
          <p:cNvSpPr>
            <a:spLocks noGrp="1"/>
          </p:cNvSpPr>
          <p:nvPr>
            <p:ph type="sldNum" sz="quarter" idx="11"/>
          </p:nvPr>
        </p:nvSpPr>
        <p:spPr/>
        <p:txBody>
          <a:bodyPr/>
          <a:lstStyle/>
          <a:p>
            <a:fld id="{166A52DF-72FE-426D-88F4-3DB56B7089EA}" type="slidenum">
              <a:rPr lang="en-US" altLang="en-US"/>
              <a:pPr/>
              <a:t>151</a:t>
            </a:fld>
            <a:endParaRPr lang="en-US" altLang="en-US"/>
          </a:p>
        </p:txBody>
      </p:sp>
      <p:sp>
        <p:nvSpPr>
          <p:cNvPr id="1443842" name="Rectangle 2"/>
          <p:cNvSpPr>
            <a:spLocks noGrp="1" noChangeArrowheads="1"/>
          </p:cNvSpPr>
          <p:nvPr>
            <p:ph type="title"/>
          </p:nvPr>
        </p:nvSpPr>
        <p:spPr>
          <a:xfrm>
            <a:off x="622589" y="1295400"/>
            <a:ext cx="7297737" cy="442913"/>
          </a:xfrm>
          <a:noFill/>
          <a:ln/>
        </p:spPr>
        <p:txBody>
          <a:bodyPr lIns="92075" tIns="46038" rIns="92075" bIns="46038" anchor="ctr">
            <a:normAutofit fontScale="90000"/>
          </a:bodyPr>
          <a:lstStyle/>
          <a:p>
            <a:r>
              <a:rPr lang="en-US" altLang="en-US" sz="3200" b="1" dirty="0"/>
              <a:t>Type of data in </a:t>
            </a:r>
            <a:r>
              <a:rPr lang="en-US" altLang="en-US" sz="3200" b="1" dirty="0" smtClean="0"/>
              <a:t>Proximity Measure </a:t>
            </a:r>
            <a:r>
              <a:rPr lang="en-US" altLang="en-US" sz="3200" b="1" dirty="0"/>
              <a:t>analysis</a:t>
            </a:r>
          </a:p>
        </p:txBody>
      </p:sp>
      <p:sp>
        <p:nvSpPr>
          <p:cNvPr id="1443843" name="Rectangle 3"/>
          <p:cNvSpPr>
            <a:spLocks noGrp="1" noChangeArrowheads="1"/>
          </p:cNvSpPr>
          <p:nvPr>
            <p:ph type="body" idx="1"/>
          </p:nvPr>
        </p:nvSpPr>
        <p:spPr>
          <a:xfrm>
            <a:off x="622589" y="2286000"/>
            <a:ext cx="7924800" cy="4876800"/>
          </a:xfrm>
          <a:noFill/>
          <a:ln/>
        </p:spPr>
        <p:txBody>
          <a:bodyPr lIns="92075" tIns="46038" rIns="92075" bIns="46038"/>
          <a:lstStyle/>
          <a:p>
            <a:pPr>
              <a:lnSpc>
                <a:spcPct val="140000"/>
              </a:lnSpc>
            </a:pPr>
            <a:r>
              <a:rPr lang="en-US" altLang="en-US" sz="2400" u="sng" dirty="0" smtClean="0"/>
              <a:t>Nominal variables </a:t>
            </a:r>
          </a:p>
          <a:p>
            <a:pPr>
              <a:lnSpc>
                <a:spcPct val="140000"/>
              </a:lnSpc>
            </a:pPr>
            <a:r>
              <a:rPr lang="en-US" altLang="en-US" sz="2400" u="sng" dirty="0" smtClean="0"/>
              <a:t>Binary variables</a:t>
            </a:r>
            <a:endParaRPr lang="en-US" altLang="en-US" sz="2400" u="sng" dirty="0"/>
          </a:p>
          <a:p>
            <a:pPr>
              <a:lnSpc>
                <a:spcPct val="140000"/>
              </a:lnSpc>
            </a:pPr>
            <a:r>
              <a:rPr lang="en-US" altLang="en-US" sz="2400" u="sng" dirty="0" smtClean="0"/>
              <a:t>Numerical: Ordinal , </a:t>
            </a:r>
            <a:r>
              <a:rPr lang="en-US" altLang="en-US" sz="2400" u="sng" dirty="0"/>
              <a:t>Interval-scaled </a:t>
            </a:r>
            <a:r>
              <a:rPr lang="en-US" altLang="en-US" sz="2400" u="sng" dirty="0" smtClean="0"/>
              <a:t>and </a:t>
            </a:r>
            <a:r>
              <a:rPr lang="en-US" altLang="en-US" sz="2400" u="sng" dirty="0"/>
              <a:t>ratio </a:t>
            </a:r>
            <a:r>
              <a:rPr lang="en-US" altLang="en-US" sz="2400" u="sng" dirty="0" smtClean="0"/>
              <a:t>variables</a:t>
            </a:r>
          </a:p>
          <a:p>
            <a:pPr>
              <a:lnSpc>
                <a:spcPct val="140000"/>
              </a:lnSpc>
            </a:pPr>
            <a:r>
              <a:rPr lang="en-US" altLang="en-US" sz="2400" u="sng" dirty="0" smtClean="0"/>
              <a:t>Variables </a:t>
            </a:r>
            <a:r>
              <a:rPr lang="en-US" altLang="en-US" sz="2400" u="sng" dirty="0"/>
              <a:t>of mixed </a:t>
            </a:r>
            <a:r>
              <a:rPr lang="en-US" altLang="en-US" sz="2400" u="sng" dirty="0" smtClean="0"/>
              <a:t>types</a:t>
            </a:r>
            <a:endParaRPr lang="en-US" altLang="en-US" sz="2400" dirty="0"/>
          </a:p>
        </p:txBody>
      </p:sp>
    </p:spTree>
    <p:extLst>
      <p:ext uri="{BB962C8B-B14F-4D97-AF65-F5344CB8AC3E}">
        <p14:creationId xmlns:p14="http://schemas.microsoft.com/office/powerpoint/2010/main" val="2403362332"/>
      </p:ext>
    </p:extLst>
  </p:cSld>
  <p:clrMapOvr>
    <a:masterClrMapping/>
  </p:clrMapOvr>
  <p:transition>
    <p:strips dir="rd"/>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202616" y="1131094"/>
            <a:ext cx="7886700" cy="994172"/>
          </a:xfrm>
          <a:noFill/>
        </p:spPr>
        <p:txBody>
          <a:bodyPr vert="horz" lIns="69056" tIns="34529" rIns="69056" bIns="34529" rtlCol="0" anchor="ctr">
            <a:normAutofit/>
          </a:bodyPr>
          <a:lstStyle/>
          <a:p>
            <a:pPr eaLnBrk="1" hangingPunct="1"/>
            <a:r>
              <a:rPr lang="en-US" altLang="en-US" b="1" dirty="0"/>
              <a:t>Proximity Measure for </a:t>
            </a:r>
            <a:r>
              <a:rPr lang="en-US" altLang="en-US" b="1" dirty="0">
                <a:solidFill>
                  <a:srgbClr val="FF0000"/>
                </a:solidFill>
              </a:rPr>
              <a:t>Nominal Attributes</a:t>
            </a:r>
          </a:p>
        </p:txBody>
      </p:sp>
      <p:sp>
        <p:nvSpPr>
          <p:cNvPr id="57348" name="Rectangle 3"/>
          <p:cNvSpPr>
            <a:spLocks noGrp="1" noChangeArrowheads="1"/>
          </p:cNvSpPr>
          <p:nvPr>
            <p:ph idx="1"/>
          </p:nvPr>
        </p:nvSpPr>
        <p:spPr>
          <a:xfrm>
            <a:off x="379268" y="2070605"/>
            <a:ext cx="7886700" cy="3263504"/>
          </a:xfrm>
          <a:noFill/>
        </p:spPr>
        <p:txBody>
          <a:bodyPr vert="horz" lIns="69056" tIns="34529" rIns="69056" bIns="34529" rtlCol="0">
            <a:normAutofit fontScale="92500"/>
          </a:bodyPr>
          <a:lstStyle/>
          <a:p>
            <a:pPr eaLnBrk="1" hangingPunct="1">
              <a:lnSpc>
                <a:spcPct val="120000"/>
              </a:lnSpc>
            </a:pPr>
            <a:r>
              <a:rPr lang="en-US" altLang="en-US" dirty="0" smtClean="0"/>
              <a:t>Can take 2 or more states, e.g., red, yellow, blue, green (generalization of a binary attribute)</a:t>
            </a:r>
          </a:p>
          <a:p>
            <a:pPr eaLnBrk="1" hangingPunct="1">
              <a:lnSpc>
                <a:spcPct val="120000"/>
              </a:lnSpc>
            </a:pPr>
            <a:r>
              <a:rPr lang="en-US" altLang="en-US" u="sng" dirty="0" smtClean="0"/>
              <a:t>Method 1</a:t>
            </a:r>
            <a:r>
              <a:rPr lang="en-US" altLang="en-US" dirty="0" smtClean="0"/>
              <a:t>: Simple matching</a:t>
            </a:r>
            <a:endParaRPr lang="en-US" altLang="en-US" i="1" dirty="0" smtClean="0"/>
          </a:p>
          <a:p>
            <a:pPr lvl="1" eaLnBrk="1" hangingPunct="1">
              <a:lnSpc>
                <a:spcPct val="120000"/>
              </a:lnSpc>
            </a:pPr>
            <a:r>
              <a:rPr lang="en-US" altLang="en-US" i="1" dirty="0" smtClean="0"/>
              <a:t>m</a:t>
            </a:r>
            <a:r>
              <a:rPr lang="en-US" altLang="en-US" dirty="0" smtClean="0"/>
              <a:t>: # of matches,</a:t>
            </a:r>
            <a:r>
              <a:rPr lang="en-US" altLang="en-US" i="1" dirty="0" smtClean="0"/>
              <a:t> p</a:t>
            </a:r>
            <a:r>
              <a:rPr lang="en-US" altLang="en-US" dirty="0" smtClean="0"/>
              <a:t>: total # of variables</a:t>
            </a:r>
          </a:p>
          <a:p>
            <a:pPr eaLnBrk="1" hangingPunct="1">
              <a:lnSpc>
                <a:spcPct val="120000"/>
              </a:lnSpc>
            </a:pPr>
            <a:endParaRPr lang="en-US" altLang="en-US" dirty="0" smtClean="0"/>
          </a:p>
          <a:p>
            <a:pPr eaLnBrk="1" hangingPunct="1">
              <a:lnSpc>
                <a:spcPct val="120000"/>
              </a:lnSpc>
            </a:pPr>
            <a:r>
              <a:rPr lang="en-US" altLang="en-US" u="sng" dirty="0" smtClean="0"/>
              <a:t>Method 2</a:t>
            </a:r>
            <a:r>
              <a:rPr lang="en-US" altLang="en-US" dirty="0" smtClean="0"/>
              <a:t>: Use a large number of binary attributes : One hot-encoding</a:t>
            </a:r>
          </a:p>
          <a:p>
            <a:pPr lvl="1" eaLnBrk="1" hangingPunct="1">
              <a:lnSpc>
                <a:spcPct val="120000"/>
              </a:lnSpc>
            </a:pPr>
            <a:r>
              <a:rPr lang="en-US" altLang="en-US" dirty="0" smtClean="0"/>
              <a:t>creating a new binary attribute for each of the </a:t>
            </a:r>
            <a:r>
              <a:rPr lang="en-US" altLang="en-US" i="1" dirty="0" smtClean="0"/>
              <a:t>M</a:t>
            </a:r>
            <a:r>
              <a:rPr lang="en-US" altLang="en-US" dirty="0" smtClean="0"/>
              <a:t> nominal states</a:t>
            </a:r>
          </a:p>
          <a:p>
            <a:pPr lvl="1" eaLnBrk="1" hangingPunct="1">
              <a:lnSpc>
                <a:spcPct val="120000"/>
              </a:lnSpc>
            </a:pPr>
            <a:r>
              <a:rPr lang="en-US" altLang="en-US" dirty="0" smtClean="0"/>
              <a:t>Then apply Binary Attribute based Similarity Techniques e.g. </a:t>
            </a:r>
            <a:r>
              <a:rPr lang="en-US" altLang="en-US" dirty="0" err="1" smtClean="0"/>
              <a:t>Jaccard</a:t>
            </a:r>
            <a:r>
              <a:rPr lang="en-US" altLang="en-US" dirty="0" smtClean="0"/>
              <a:t> similarity</a:t>
            </a:r>
          </a:p>
        </p:txBody>
      </p:sp>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67958C36-E555-419B-95FC-7ACC50C6D9D0}" type="slidenum">
              <a:rPr lang="en-US" altLang="en-US" sz="900"/>
              <a:pPr eaLnBrk="1" hangingPunct="1">
                <a:spcBef>
                  <a:spcPct val="0"/>
                </a:spcBef>
                <a:buClrTx/>
                <a:buSzTx/>
                <a:buFontTx/>
                <a:buNone/>
              </a:pPr>
              <a:t>152</a:t>
            </a:fld>
            <a:endParaRPr lang="en-US" altLang="en-US" sz="900"/>
          </a:p>
        </p:txBody>
      </p:sp>
      <p:graphicFrame>
        <p:nvGraphicFramePr>
          <p:cNvPr id="57349" name="Object 4"/>
          <p:cNvGraphicFramePr>
            <a:graphicFrameLocks noChangeAspect="1"/>
          </p:cNvGraphicFramePr>
          <p:nvPr>
            <p:extLst>
              <p:ext uri="{D42A27DB-BD31-4B8C-83A1-F6EECF244321}">
                <p14:modId xmlns:p14="http://schemas.microsoft.com/office/powerpoint/2010/main" val="2556567062"/>
              </p:ext>
            </p:extLst>
          </p:nvPr>
        </p:nvGraphicFramePr>
        <p:xfrm>
          <a:off x="4953000" y="3229624"/>
          <a:ext cx="2000250" cy="500063"/>
        </p:xfrm>
        <a:graphic>
          <a:graphicData uri="http://schemas.openxmlformats.org/presentationml/2006/ole">
            <mc:AlternateContent xmlns:mc="http://schemas.openxmlformats.org/markup-compatibility/2006">
              <mc:Choice xmlns:v="urn:schemas-microsoft-com:vml" Requires="v">
                <p:oleObj spid="_x0000_s7170" name="Equation" r:id="rId4" imgW="1384300" imgH="469900" progId="Equation.3">
                  <p:embed/>
                </p:oleObj>
              </mc:Choice>
              <mc:Fallback>
                <p:oleObj name="Equation" r:id="rId4" imgW="1384300" imgH="469900" progId="Equation.3">
                  <p:embed/>
                  <p:pic>
                    <p:nvPicPr>
                      <p:cNvPr id="5734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229624"/>
                        <a:ext cx="200025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04337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244187" y="1131094"/>
            <a:ext cx="7886700" cy="994172"/>
          </a:xfrm>
          <a:noFill/>
        </p:spPr>
        <p:txBody>
          <a:bodyPr vert="horz" lIns="69056" tIns="34529" rIns="69056" bIns="34529" rtlCol="0" anchor="ctr">
            <a:normAutofit/>
          </a:bodyPr>
          <a:lstStyle/>
          <a:p>
            <a:pPr eaLnBrk="1" hangingPunct="1"/>
            <a:r>
              <a:rPr lang="en-US" altLang="en-US" sz="2400" b="1" dirty="0"/>
              <a:t>Proximity Measure for </a:t>
            </a:r>
            <a:r>
              <a:rPr lang="en-US" altLang="en-US" sz="2400" b="1" dirty="0">
                <a:solidFill>
                  <a:srgbClr val="FF0000"/>
                </a:solidFill>
              </a:rPr>
              <a:t>Binary Attributes</a:t>
            </a:r>
          </a:p>
        </p:txBody>
      </p:sp>
      <p:sp>
        <p:nvSpPr>
          <p:cNvPr id="102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13B94054-0B34-4061-A2DF-192F6FA7061F}" type="slidenum">
              <a:rPr lang="en-US" altLang="en-US" sz="900"/>
              <a:pPr eaLnBrk="1" hangingPunct="1">
                <a:spcBef>
                  <a:spcPct val="0"/>
                </a:spcBef>
                <a:buClrTx/>
                <a:buSzTx/>
                <a:buFontTx/>
                <a:buNone/>
              </a:pPr>
              <a:t>153</a:t>
            </a:fld>
            <a:endParaRPr lang="en-US" altLang="en-US" sz="900" dirty="0"/>
          </a:p>
        </p:txBody>
      </p:sp>
      <p:sp>
        <p:nvSpPr>
          <p:cNvPr id="1030" name="Rectangle 3"/>
          <p:cNvSpPr>
            <a:spLocks noGrp="1" noChangeArrowheads="1"/>
          </p:cNvSpPr>
          <p:nvPr>
            <p:ph type="body" sz="half" idx="4294967295"/>
          </p:nvPr>
        </p:nvSpPr>
        <p:spPr>
          <a:xfrm>
            <a:off x="244187" y="2057399"/>
            <a:ext cx="4937413" cy="3165887"/>
          </a:xfrm>
          <a:noFill/>
        </p:spPr>
        <p:txBody>
          <a:bodyPr vert="horz" lIns="69056" tIns="34529" rIns="69056" bIns="34529" rtlCol="0">
            <a:noAutofit/>
          </a:bodyPr>
          <a:lstStyle/>
          <a:p>
            <a:pPr eaLnBrk="1" hangingPunct="1">
              <a:lnSpc>
                <a:spcPct val="130000"/>
              </a:lnSpc>
            </a:pPr>
            <a:r>
              <a:rPr lang="en-US" altLang="en-US" sz="1600" dirty="0">
                <a:latin typeface="Calibri" panose="020F0502020204030204" pitchFamily="34" charset="0"/>
              </a:rPr>
              <a:t>A contingency table for binary data</a:t>
            </a:r>
          </a:p>
          <a:p>
            <a:pPr>
              <a:lnSpc>
                <a:spcPct val="130000"/>
              </a:lnSpc>
            </a:pPr>
            <a:r>
              <a:rPr lang="en-US" altLang="en-US" sz="1600" dirty="0" smtClean="0">
                <a:latin typeface="Calibri" panose="020F0502020204030204" pitchFamily="34" charset="0"/>
              </a:rPr>
              <a:t>Distance </a:t>
            </a:r>
            <a:r>
              <a:rPr lang="en-US" altLang="en-US" sz="1600" dirty="0">
                <a:latin typeface="Calibri" panose="020F0502020204030204" pitchFamily="34" charset="0"/>
              </a:rPr>
              <a:t>measure for </a:t>
            </a:r>
            <a:r>
              <a:rPr lang="en-US" altLang="en-US" sz="1600" b="1" dirty="0">
                <a:latin typeface="Calibri" panose="020F0502020204030204" pitchFamily="34" charset="0"/>
              </a:rPr>
              <a:t>symmetric binary </a:t>
            </a:r>
            <a:r>
              <a:rPr lang="en-US" altLang="en-US" sz="1600" dirty="0">
                <a:latin typeface="Calibri" panose="020F0502020204030204" pitchFamily="34" charset="0"/>
              </a:rPr>
              <a:t>variables: </a:t>
            </a:r>
            <a:endParaRPr lang="en-US" altLang="en-US" sz="1600" dirty="0" smtClean="0">
              <a:latin typeface="Calibri" panose="020F0502020204030204" pitchFamily="34" charset="0"/>
            </a:endParaRPr>
          </a:p>
          <a:p>
            <a:pPr lvl="1">
              <a:lnSpc>
                <a:spcPct val="130000"/>
              </a:lnSpc>
            </a:pPr>
            <a:r>
              <a:rPr lang="en-US" altLang="en-US" sz="1300" dirty="0" smtClean="0">
                <a:latin typeface="Calibri" panose="020F0502020204030204" pitchFamily="34" charset="0"/>
              </a:rPr>
              <a:t>A </a:t>
            </a:r>
            <a:r>
              <a:rPr lang="en-US" altLang="en-US" sz="1300" dirty="0">
                <a:latin typeface="Calibri" panose="020F0502020204030204" pitchFamily="34" charset="0"/>
              </a:rPr>
              <a:t>binary symmetric variable is said to be symmetric if both of its states are of the same value and carry the same weight, and there is no preference as such as which outcome should be mapped to 0 or mapped to </a:t>
            </a:r>
            <a:r>
              <a:rPr lang="en-US" altLang="en-US" sz="1300" dirty="0" smtClean="0">
                <a:latin typeface="Calibri" panose="020F0502020204030204" pitchFamily="34" charset="0"/>
              </a:rPr>
              <a:t>1. e.g. attribute </a:t>
            </a:r>
            <a:r>
              <a:rPr lang="en-US" altLang="en-US" sz="1300" dirty="0">
                <a:latin typeface="Calibri" panose="020F0502020204030204" pitchFamily="34" charset="0"/>
              </a:rPr>
              <a:t>of gender. </a:t>
            </a:r>
          </a:p>
          <a:p>
            <a:pPr eaLnBrk="1" hangingPunct="1">
              <a:lnSpc>
                <a:spcPct val="130000"/>
              </a:lnSpc>
            </a:pPr>
            <a:r>
              <a:rPr lang="en-US" altLang="en-US" sz="1600" dirty="0">
                <a:latin typeface="Calibri" panose="020F0502020204030204" pitchFamily="34" charset="0"/>
              </a:rPr>
              <a:t>Distance measure for </a:t>
            </a:r>
            <a:r>
              <a:rPr lang="en-US" altLang="en-US" sz="1600" b="1" dirty="0">
                <a:latin typeface="Calibri" panose="020F0502020204030204" pitchFamily="34" charset="0"/>
              </a:rPr>
              <a:t>asymmetric binary </a:t>
            </a:r>
            <a:r>
              <a:rPr lang="en-US" altLang="en-US" sz="1600" b="1" dirty="0" smtClean="0">
                <a:latin typeface="Calibri" panose="020F0502020204030204" pitchFamily="34" charset="0"/>
              </a:rPr>
              <a:t>variables</a:t>
            </a:r>
            <a:endParaRPr lang="en-US" altLang="en-US" sz="1600" b="1" dirty="0">
              <a:latin typeface="Calibri" panose="020F0502020204030204" pitchFamily="34" charset="0"/>
            </a:endParaRPr>
          </a:p>
          <a:p>
            <a:pPr eaLnBrk="1" hangingPunct="1">
              <a:lnSpc>
                <a:spcPct val="130000"/>
              </a:lnSpc>
            </a:pPr>
            <a:r>
              <a:rPr lang="en-US" altLang="en-US" sz="1600" dirty="0" err="1">
                <a:latin typeface="Calibri" panose="020F0502020204030204" pitchFamily="34" charset="0"/>
              </a:rPr>
              <a:t>Jaccard</a:t>
            </a:r>
            <a:r>
              <a:rPr lang="en-US" altLang="en-US" sz="1600" dirty="0">
                <a:latin typeface="Calibri" panose="020F0502020204030204" pitchFamily="34" charset="0"/>
              </a:rPr>
              <a:t> coefficient (</a:t>
            </a:r>
            <a:r>
              <a:rPr lang="en-US" altLang="en-US" sz="1600" i="1" dirty="0">
                <a:latin typeface="Calibri" panose="020F0502020204030204" pitchFamily="34" charset="0"/>
              </a:rPr>
              <a:t>similarity</a:t>
            </a:r>
            <a:r>
              <a:rPr lang="en-US" altLang="en-US" sz="1600" dirty="0">
                <a:latin typeface="Calibri" panose="020F0502020204030204" pitchFamily="34" charset="0"/>
              </a:rPr>
              <a:t> measure for </a:t>
            </a:r>
            <a:r>
              <a:rPr lang="en-US" altLang="en-US" sz="1600" b="1" i="1" dirty="0">
                <a:latin typeface="Calibri" panose="020F0502020204030204" pitchFamily="34" charset="0"/>
              </a:rPr>
              <a:t>asymmetric </a:t>
            </a:r>
            <a:r>
              <a:rPr lang="en-US" altLang="en-US" sz="1600" b="1" dirty="0">
                <a:latin typeface="Calibri" panose="020F0502020204030204" pitchFamily="34" charset="0"/>
              </a:rPr>
              <a:t>binary variables</a:t>
            </a:r>
            <a:r>
              <a:rPr lang="en-US" altLang="en-US" sz="1600" dirty="0">
                <a:latin typeface="Calibri" panose="020F0502020204030204" pitchFamily="34" charset="0"/>
              </a:rPr>
              <a:t>): </a:t>
            </a:r>
            <a:r>
              <a:rPr lang="en-US" altLang="en-US" sz="1400" dirty="0" smtClean="0">
                <a:latin typeface="Calibri" panose="020F0502020204030204" pitchFamily="34" charset="0"/>
              </a:rPr>
              <a:t>Note</a:t>
            </a:r>
            <a:r>
              <a:rPr lang="en-US" altLang="en-US" sz="1400" dirty="0">
                <a:latin typeface="Calibri" panose="020F0502020204030204" pitchFamily="34" charset="0"/>
              </a:rPr>
              <a:t>: </a:t>
            </a:r>
            <a:r>
              <a:rPr lang="en-US" altLang="en-US" sz="1400" dirty="0" err="1">
                <a:latin typeface="Calibri" panose="020F0502020204030204" pitchFamily="34" charset="0"/>
              </a:rPr>
              <a:t>Jaccard</a:t>
            </a:r>
            <a:r>
              <a:rPr lang="en-US" altLang="en-US" sz="1400" dirty="0">
                <a:latin typeface="Calibri" panose="020F0502020204030204" pitchFamily="34" charset="0"/>
              </a:rPr>
              <a:t> coefficient is the same as “coherence</a:t>
            </a:r>
            <a:r>
              <a:rPr lang="en-US" altLang="en-US" sz="1400" dirty="0" smtClean="0">
                <a:latin typeface="Calibri" panose="020F0502020204030204" pitchFamily="34" charset="0"/>
              </a:rPr>
              <a:t>”</a:t>
            </a:r>
            <a:endParaRPr lang="en-US" altLang="en-US" sz="1300" dirty="0">
              <a:solidFill>
                <a:srgbClr val="FF0000"/>
              </a:solidFill>
              <a:latin typeface="Calibri" panose="020F0502020204030204" pitchFamily="34" charset="0"/>
            </a:endParaRPr>
          </a:p>
        </p:txBody>
      </p:sp>
      <p:pic>
        <p:nvPicPr>
          <p:cNvPr id="1035" name="Picture 35" descr="eqcoherenc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265596" y="4204615"/>
            <a:ext cx="3738948" cy="657953"/>
          </a:xfrm>
          <a:noFill/>
        </p:spPr>
      </p:pic>
      <p:pic>
        <p:nvPicPr>
          <p:cNvPr id="1032" name="Picture 18" descr="eqjacc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937" y="3472708"/>
            <a:ext cx="3257550" cy="50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36" descr="eqcontingency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311670"/>
            <a:ext cx="29718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Text Box 37"/>
          <p:cNvSpPr txBox="1">
            <a:spLocks noChangeArrowheads="1"/>
          </p:cNvSpPr>
          <p:nvPr/>
        </p:nvSpPr>
        <p:spPr bwMode="auto">
          <a:xfrm>
            <a:off x="5252652" y="2661161"/>
            <a:ext cx="77457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350" dirty="0"/>
              <a:t>Object </a:t>
            </a:r>
            <a:r>
              <a:rPr lang="en-US" altLang="en-US" sz="1350" i="1" dirty="0" err="1"/>
              <a:t>i</a:t>
            </a:r>
            <a:endParaRPr lang="en-US" altLang="en-US" sz="1350" dirty="0"/>
          </a:p>
        </p:txBody>
      </p:sp>
      <p:sp>
        <p:nvSpPr>
          <p:cNvPr id="1038" name="Text Box 38"/>
          <p:cNvSpPr txBox="1">
            <a:spLocks noChangeArrowheads="1"/>
          </p:cNvSpPr>
          <p:nvPr/>
        </p:nvSpPr>
        <p:spPr bwMode="auto">
          <a:xfrm>
            <a:off x="5963466" y="2028272"/>
            <a:ext cx="78258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350" dirty="0"/>
              <a:t>Object </a:t>
            </a:r>
            <a:r>
              <a:rPr lang="en-US" altLang="en-US" sz="1350" i="1" dirty="0"/>
              <a:t>j</a:t>
            </a:r>
            <a:endParaRPr lang="en-US" altLang="en-US" sz="1350" dirty="0"/>
          </a:p>
        </p:txBody>
      </p:sp>
      <p:sp>
        <p:nvSpPr>
          <p:cNvPr id="2" name="Rectangle 1"/>
          <p:cNvSpPr/>
          <p:nvPr/>
        </p:nvSpPr>
        <p:spPr>
          <a:xfrm>
            <a:off x="394313" y="5410349"/>
            <a:ext cx="4572000" cy="523220"/>
          </a:xfrm>
          <a:prstGeom prst="rect">
            <a:avLst/>
          </a:prstGeom>
        </p:spPr>
        <p:txBody>
          <a:bodyPr>
            <a:spAutoFit/>
          </a:bodyPr>
          <a:lstStyle/>
          <a:p>
            <a:r>
              <a:rPr lang="en-US" sz="1400" b="1" dirty="0" err="1" smtClean="0">
                <a:solidFill>
                  <a:srgbClr val="0070C0"/>
                </a:solidFill>
                <a:latin typeface="pt sans"/>
              </a:rPr>
              <a:t>Jaccard</a:t>
            </a:r>
            <a:r>
              <a:rPr lang="en-US" sz="1400" b="1" dirty="0" smtClean="0">
                <a:solidFill>
                  <a:srgbClr val="0070C0"/>
                </a:solidFill>
                <a:latin typeface="pt sans"/>
              </a:rPr>
              <a:t> Index = (the number in both sets) / (the number in either set) * 100</a:t>
            </a:r>
            <a:endParaRPr lang="en-US" sz="1400" dirty="0">
              <a:solidFill>
                <a:srgbClr val="0070C0"/>
              </a:solidFill>
            </a:endParaRPr>
          </a:p>
        </p:txBody>
      </p:sp>
      <p:sp>
        <p:nvSpPr>
          <p:cNvPr id="3" name="Rectangle 2"/>
          <p:cNvSpPr/>
          <p:nvPr/>
        </p:nvSpPr>
        <p:spPr>
          <a:xfrm>
            <a:off x="394313" y="6068849"/>
            <a:ext cx="1975221" cy="307777"/>
          </a:xfrm>
          <a:prstGeom prst="rect">
            <a:avLst/>
          </a:prstGeom>
        </p:spPr>
        <p:txBody>
          <a:bodyPr wrap="none">
            <a:spAutoFit/>
          </a:bodyPr>
          <a:lstStyle/>
          <a:p>
            <a:r>
              <a:rPr lang="en-US" sz="1400" b="1" dirty="0">
                <a:solidFill>
                  <a:srgbClr val="0070C0"/>
                </a:solidFill>
                <a:latin typeface="pt sans"/>
              </a:rPr>
              <a:t>J(X,Y) = |X∩Y| / |X∪Y|</a:t>
            </a:r>
            <a:endParaRPr lang="en-US" sz="1400" dirty="0">
              <a:solidFill>
                <a:srgbClr val="0070C0"/>
              </a:solidFill>
            </a:endParaRPr>
          </a:p>
        </p:txBody>
      </p:sp>
      <p:sp>
        <p:nvSpPr>
          <p:cNvPr id="4" name="Rectangle 3"/>
          <p:cNvSpPr/>
          <p:nvPr/>
        </p:nvSpPr>
        <p:spPr>
          <a:xfrm>
            <a:off x="5191208" y="5223286"/>
            <a:ext cx="4048417" cy="954107"/>
          </a:xfrm>
          <a:prstGeom prst="rect">
            <a:avLst/>
          </a:prstGeom>
        </p:spPr>
        <p:txBody>
          <a:bodyPr wrap="square">
            <a:spAutoFit/>
          </a:bodyPr>
          <a:lstStyle/>
          <a:p>
            <a:pPr fontAlgn="base"/>
            <a:r>
              <a:rPr lang="en-US" sz="1400" dirty="0">
                <a:solidFill>
                  <a:srgbClr val="777777"/>
                </a:solidFill>
                <a:latin typeface="inherit"/>
              </a:rPr>
              <a:t>A = {0,1,2,5,6}</a:t>
            </a:r>
          </a:p>
          <a:p>
            <a:pPr fontAlgn="base"/>
            <a:r>
              <a:rPr lang="en-US" sz="1400" dirty="0">
                <a:solidFill>
                  <a:srgbClr val="777777"/>
                </a:solidFill>
                <a:latin typeface="inherit"/>
              </a:rPr>
              <a:t>B = {0,2,3,4,5,7,9}</a:t>
            </a:r>
          </a:p>
          <a:p>
            <a:pPr fontAlgn="base"/>
            <a:r>
              <a:rPr lang="en-US" sz="1400" b="1" dirty="0">
                <a:solidFill>
                  <a:srgbClr val="777777"/>
                </a:solidFill>
                <a:latin typeface="inherit"/>
              </a:rPr>
              <a:t>Solution</a:t>
            </a:r>
            <a:r>
              <a:rPr lang="en-US" sz="1400" dirty="0">
                <a:solidFill>
                  <a:srgbClr val="777777"/>
                </a:solidFill>
                <a:latin typeface="pt sans"/>
              </a:rPr>
              <a:t>: J(A,B) = |A∩B| / |A∪B| = |{0,2,5}| / |{0,1,2,3,4,5,6,7,9}| = 3/9 = 0.33.</a:t>
            </a:r>
            <a:endParaRPr lang="en-US" sz="1400" b="0" i="0" dirty="0">
              <a:solidFill>
                <a:srgbClr val="777777"/>
              </a:solidFill>
              <a:effectLst/>
              <a:latin typeface="pt sans"/>
            </a:endParaRPr>
          </a:p>
        </p:txBody>
      </p:sp>
      <p:sp>
        <p:nvSpPr>
          <p:cNvPr id="16" name="Rectangle 15"/>
          <p:cNvSpPr/>
          <p:nvPr/>
        </p:nvSpPr>
        <p:spPr>
          <a:xfrm>
            <a:off x="2514600" y="6222738"/>
            <a:ext cx="5410200" cy="523220"/>
          </a:xfrm>
          <a:prstGeom prst="rect">
            <a:avLst/>
          </a:prstGeom>
        </p:spPr>
        <p:txBody>
          <a:bodyPr wrap="square">
            <a:spAutoFit/>
          </a:bodyPr>
          <a:lstStyle/>
          <a:p>
            <a:r>
              <a:rPr lang="en-US" sz="1400" b="1" dirty="0" smtClean="0">
                <a:solidFill>
                  <a:srgbClr val="0070C0"/>
                </a:solidFill>
                <a:latin typeface="pt sans"/>
              </a:rPr>
              <a:t>Note- Apply </a:t>
            </a:r>
            <a:r>
              <a:rPr lang="en-US" sz="1400" b="1" dirty="0" err="1" smtClean="0">
                <a:solidFill>
                  <a:srgbClr val="0070C0"/>
                </a:solidFill>
                <a:latin typeface="pt sans"/>
              </a:rPr>
              <a:t>jaccard</a:t>
            </a:r>
            <a:r>
              <a:rPr lang="en-US" sz="1400" b="1" dirty="0" smtClean="0">
                <a:solidFill>
                  <a:srgbClr val="0070C0"/>
                </a:solidFill>
                <a:latin typeface="pt sans"/>
              </a:rPr>
              <a:t> similarity where cardinality i.e. number of elements of each type matter.</a:t>
            </a:r>
            <a:endParaRPr lang="en-US" sz="1400" dirty="0">
              <a:solidFill>
                <a:srgbClr val="0070C0"/>
              </a:solidFill>
            </a:endParaRPr>
          </a:p>
        </p:txBody>
      </p:sp>
    </p:spTree>
    <p:extLst>
      <p:ext uri="{BB962C8B-B14F-4D97-AF65-F5344CB8AC3E}">
        <p14:creationId xmlns:p14="http://schemas.microsoft.com/office/powerpoint/2010/main" val="2899358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306529" y="1131094"/>
            <a:ext cx="7886700" cy="994172"/>
          </a:xfrm>
        </p:spPr>
        <p:txBody>
          <a:bodyPr>
            <a:normAutofit/>
          </a:bodyPr>
          <a:lstStyle/>
          <a:p>
            <a:pPr eaLnBrk="1" hangingPunct="1"/>
            <a:r>
              <a:rPr lang="en-US" altLang="en-US" b="1" dirty="0"/>
              <a:t>Dissimilarity between Binary Variables</a:t>
            </a:r>
          </a:p>
        </p:txBody>
      </p:sp>
      <p:sp>
        <p:nvSpPr>
          <p:cNvPr id="58372" name="Rectangle 3"/>
          <p:cNvSpPr>
            <a:spLocks noGrp="1" noChangeArrowheads="1"/>
          </p:cNvSpPr>
          <p:nvPr>
            <p:ph idx="1"/>
          </p:nvPr>
        </p:nvSpPr>
        <p:spPr>
          <a:xfrm>
            <a:off x="524741" y="2143342"/>
            <a:ext cx="7886700" cy="3263504"/>
          </a:xfrm>
        </p:spPr>
        <p:txBody>
          <a:bodyPr/>
          <a:lstStyle/>
          <a:p>
            <a:pPr eaLnBrk="1" hangingPunct="1"/>
            <a:r>
              <a:rPr lang="en-US" altLang="en-US" sz="1800" dirty="0"/>
              <a:t>Example</a:t>
            </a:r>
          </a:p>
          <a:p>
            <a:pPr eaLnBrk="1" hangingPunct="1"/>
            <a:endParaRPr lang="en-US" altLang="en-US" sz="1800" dirty="0"/>
          </a:p>
          <a:p>
            <a:pPr eaLnBrk="1" hangingPunct="1"/>
            <a:endParaRPr lang="en-US" altLang="en-US" sz="1800" dirty="0"/>
          </a:p>
          <a:p>
            <a:pPr lvl="1" eaLnBrk="1" hangingPunct="1"/>
            <a:endParaRPr lang="en-US" altLang="en-US" dirty="0"/>
          </a:p>
          <a:p>
            <a:pPr lvl="1" eaLnBrk="1" hangingPunct="1"/>
            <a:r>
              <a:rPr lang="en-US" altLang="en-US" sz="1500" dirty="0" smtClean="0"/>
              <a:t>Gender </a:t>
            </a:r>
            <a:r>
              <a:rPr lang="en-US" altLang="en-US" sz="1500" dirty="0"/>
              <a:t>is a symmetric attribute</a:t>
            </a:r>
          </a:p>
          <a:p>
            <a:pPr lvl="1" eaLnBrk="1" hangingPunct="1"/>
            <a:r>
              <a:rPr lang="en-US" altLang="en-US" sz="1500" dirty="0"/>
              <a:t>The remaining attributes are asymmetric binary</a:t>
            </a:r>
          </a:p>
          <a:p>
            <a:pPr lvl="1" eaLnBrk="1" hangingPunct="1"/>
            <a:r>
              <a:rPr lang="en-US" altLang="en-US" sz="1500" b="1" dirty="0">
                <a:solidFill>
                  <a:schemeClr val="accent1"/>
                </a:solidFill>
              </a:rPr>
              <a:t>Let the values Y and P be 1, and the value N 0</a:t>
            </a:r>
          </a:p>
        </p:txBody>
      </p:sp>
      <p:sp>
        <p:nvSpPr>
          <p:cNvPr id="583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1D2BE39E-5B9B-4210-9E02-7CF4C6C7A5C1}" type="slidenum">
              <a:rPr lang="en-US" altLang="en-US" sz="900"/>
              <a:pPr eaLnBrk="1" hangingPunct="1">
                <a:spcBef>
                  <a:spcPct val="0"/>
                </a:spcBef>
                <a:buClrTx/>
                <a:buSzTx/>
                <a:buFontTx/>
                <a:buNone/>
              </a:pPr>
              <a:t>154</a:t>
            </a:fld>
            <a:endParaRPr lang="en-US" altLang="en-US" sz="900"/>
          </a:p>
        </p:txBody>
      </p:sp>
      <p:graphicFrame>
        <p:nvGraphicFramePr>
          <p:cNvPr id="58373" name="Object 4"/>
          <p:cNvGraphicFramePr>
            <a:graphicFrameLocks noChangeAspect="1"/>
          </p:cNvGraphicFramePr>
          <p:nvPr/>
        </p:nvGraphicFramePr>
        <p:xfrm>
          <a:off x="2000251" y="2343150"/>
          <a:ext cx="5199460" cy="1200150"/>
        </p:xfrm>
        <a:graphic>
          <a:graphicData uri="http://schemas.openxmlformats.org/presentationml/2006/ole">
            <mc:AlternateContent xmlns:mc="http://schemas.openxmlformats.org/markup-compatibility/2006">
              <mc:Choice xmlns:v="urn:schemas-microsoft-com:vml" Requires="v">
                <p:oleObj spid="_x0000_s8194" name="Document" r:id="rId4" imgW="6819900" imgH="1475232" progId="Word.Document.8">
                  <p:embed/>
                </p:oleObj>
              </mc:Choice>
              <mc:Fallback>
                <p:oleObj name="Document" r:id="rId4" imgW="6819900" imgH="1475232" progId="Word.Document.8">
                  <p:embed/>
                  <p:pic>
                    <p:nvPicPr>
                      <p:cNvPr id="5837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1" y="2343150"/>
                        <a:ext cx="519946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p:cNvSpPr/>
          <p:nvPr/>
        </p:nvSpPr>
        <p:spPr>
          <a:xfrm>
            <a:off x="6396920" y="4482972"/>
            <a:ext cx="2446159" cy="1477328"/>
          </a:xfrm>
          <a:prstGeom prst="rect">
            <a:avLst/>
          </a:prstGeom>
        </p:spPr>
        <p:txBody>
          <a:bodyPr wrap="square">
            <a:spAutoFit/>
          </a:bodyPr>
          <a:lstStyle/>
          <a:p>
            <a:r>
              <a:rPr lang="en-US" dirty="0">
                <a:hlinkClick r:id="rId6"/>
              </a:rPr>
              <a:t>https://</a:t>
            </a:r>
            <a:r>
              <a:rPr lang="en-US" dirty="0" smtClean="0">
                <a:hlinkClick r:id="rId6"/>
              </a:rPr>
              <a:t>en.wikipedia.org/wiki/Jaccard_index</a:t>
            </a:r>
            <a:endParaRPr lang="en-US" dirty="0" smtClean="0"/>
          </a:p>
          <a:p>
            <a:r>
              <a:rPr lang="en-US" dirty="0">
                <a:hlinkClick r:id="rId7"/>
              </a:rPr>
              <a:t>https://www.statisticshowto.datasciencecentral.com/jaccard-index/</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17734701"/>
              </p:ext>
            </p:extLst>
          </p:nvPr>
        </p:nvGraphicFramePr>
        <p:xfrm>
          <a:off x="1066799" y="4567672"/>
          <a:ext cx="5330120" cy="2042160"/>
        </p:xfrm>
        <a:graphic>
          <a:graphicData uri="http://schemas.openxmlformats.org/drawingml/2006/table">
            <a:tbl>
              <a:tblPr>
                <a:tableStyleId>{5C22544A-7EE6-4342-B048-85BDC9FD1C3A}</a:tableStyleId>
              </a:tblPr>
              <a:tblGrid>
                <a:gridCol w="666265">
                  <a:extLst>
                    <a:ext uri="{9D8B030D-6E8A-4147-A177-3AD203B41FA5}">
                      <a16:colId xmlns:a16="http://schemas.microsoft.com/office/drawing/2014/main" val="3078463923"/>
                    </a:ext>
                  </a:extLst>
                </a:gridCol>
                <a:gridCol w="666265">
                  <a:extLst>
                    <a:ext uri="{9D8B030D-6E8A-4147-A177-3AD203B41FA5}">
                      <a16:colId xmlns:a16="http://schemas.microsoft.com/office/drawing/2014/main" val="530236838"/>
                    </a:ext>
                  </a:extLst>
                </a:gridCol>
                <a:gridCol w="666265">
                  <a:extLst>
                    <a:ext uri="{9D8B030D-6E8A-4147-A177-3AD203B41FA5}">
                      <a16:colId xmlns:a16="http://schemas.microsoft.com/office/drawing/2014/main" val="1114366872"/>
                    </a:ext>
                  </a:extLst>
                </a:gridCol>
                <a:gridCol w="666265">
                  <a:extLst>
                    <a:ext uri="{9D8B030D-6E8A-4147-A177-3AD203B41FA5}">
                      <a16:colId xmlns:a16="http://schemas.microsoft.com/office/drawing/2014/main" val="2040985063"/>
                    </a:ext>
                  </a:extLst>
                </a:gridCol>
                <a:gridCol w="666265">
                  <a:extLst>
                    <a:ext uri="{9D8B030D-6E8A-4147-A177-3AD203B41FA5}">
                      <a16:colId xmlns:a16="http://schemas.microsoft.com/office/drawing/2014/main" val="970173234"/>
                    </a:ext>
                  </a:extLst>
                </a:gridCol>
                <a:gridCol w="666265">
                  <a:extLst>
                    <a:ext uri="{9D8B030D-6E8A-4147-A177-3AD203B41FA5}">
                      <a16:colId xmlns:a16="http://schemas.microsoft.com/office/drawing/2014/main" val="279451836"/>
                    </a:ext>
                  </a:extLst>
                </a:gridCol>
                <a:gridCol w="666265">
                  <a:extLst>
                    <a:ext uri="{9D8B030D-6E8A-4147-A177-3AD203B41FA5}">
                      <a16:colId xmlns:a16="http://schemas.microsoft.com/office/drawing/2014/main" val="3640812458"/>
                    </a:ext>
                  </a:extLst>
                </a:gridCol>
                <a:gridCol w="666265">
                  <a:extLst>
                    <a:ext uri="{9D8B030D-6E8A-4147-A177-3AD203B41FA5}">
                      <a16:colId xmlns:a16="http://schemas.microsoft.com/office/drawing/2014/main" val="3156258247"/>
                    </a:ext>
                  </a:extLst>
                </a:gridCol>
              </a:tblGrid>
              <a:tr h="190500">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Gender</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fever</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Cough</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Test-1</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Test-2</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Test-3</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Test-4</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665050"/>
                  </a:ext>
                </a:extLst>
              </a:tr>
              <a:tr h="190500">
                <a:tc>
                  <a:txBody>
                    <a:bodyPr/>
                    <a:lstStyle/>
                    <a:p>
                      <a:pPr algn="ctr" fontAlgn="b"/>
                      <a:r>
                        <a:rPr lang="en-US" sz="1400" u="none" strike="noStrike">
                          <a:effectLst/>
                        </a:rPr>
                        <a:t>Jack</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M</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808930"/>
                  </a:ext>
                </a:extLst>
              </a:tr>
              <a:tr h="190500">
                <a:tc>
                  <a:txBody>
                    <a:bodyPr/>
                    <a:lstStyle/>
                    <a:p>
                      <a:pPr algn="ctr" fontAlgn="b"/>
                      <a:r>
                        <a:rPr lang="en-US" sz="1400" u="none" strike="noStrike">
                          <a:effectLst/>
                        </a:rPr>
                        <a:t>Mary</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F</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612481"/>
                  </a:ext>
                </a:extLst>
              </a:tr>
              <a:tr h="190500">
                <a:tc>
                  <a:txBody>
                    <a:bodyPr/>
                    <a:lstStyle/>
                    <a:p>
                      <a:pPr algn="ctr" fontAlgn="b"/>
                      <a:r>
                        <a:rPr lang="en-US" sz="1400" u="none" strike="noStrike">
                          <a:effectLst/>
                        </a:rPr>
                        <a:t>Jim</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M</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3140503"/>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6440213"/>
                  </a:ext>
                </a:extLst>
              </a:tr>
              <a:tr h="190500">
                <a:tc>
                  <a:txBody>
                    <a:bodyPr/>
                    <a:lstStyle/>
                    <a:p>
                      <a:pPr algn="ctr" fontAlgn="b"/>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Mary</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226435618"/>
                  </a:ext>
                </a:extLst>
              </a:tr>
              <a:tr h="190500">
                <a:tc>
                  <a:txBody>
                    <a:bodyPr/>
                    <a:lstStyle/>
                    <a:p>
                      <a:pPr algn="ctr" fontAlgn="b"/>
                      <a:r>
                        <a:rPr lang="en-US" sz="1600" b="0" i="0" u="none" strike="noStrike">
                          <a:solidFill>
                            <a:srgbClr val="000000"/>
                          </a:solidFill>
                          <a:effectLst/>
                          <a:latin typeface="Calibri" panose="020F0502020204030204" pitchFamily="34" charset="0"/>
                        </a:rPr>
                        <a:t>Jack</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tcPr>
                </a:tc>
                <a:tc gridSpan="2">
                  <a:txBody>
                    <a:bodyPr/>
                    <a:lstStyle/>
                    <a:p>
                      <a:pPr algn="ctr" fontAlgn="b"/>
                      <a:r>
                        <a:rPr lang="en-US" sz="1400" u="none" strike="noStrike">
                          <a:effectLst/>
                        </a:rPr>
                        <a:t>D(jack,Mary)</a:t>
                      </a:r>
                      <a:endParaRPr lang="en-US" sz="1400" b="0" i="0" u="none" strike="noStrike">
                        <a:solidFill>
                          <a:srgbClr val="000000"/>
                        </a:solidFill>
                        <a:effectLst/>
                        <a:latin typeface="Calibri" panose="020F0502020204030204" pitchFamily="34" charset="0"/>
                      </a:endParaRPr>
                    </a:p>
                  </a:txBody>
                  <a:tcPr marL="0" marR="0" marT="0" marB="0" anchor="ctr"/>
                </a:tc>
                <a:tc hMerge="1">
                  <a:txBody>
                    <a:bodyPr/>
                    <a:lstStyle/>
                    <a:p>
                      <a:endParaRPr lang="en-US"/>
                    </a:p>
                  </a:txBody>
                  <a:tcPr/>
                </a:tc>
                <a:tc gridSpan="2">
                  <a:txBody>
                    <a:bodyPr/>
                    <a:lstStyle/>
                    <a:p>
                      <a:pPr algn="l" fontAlgn="b"/>
                      <a:r>
                        <a:rPr lang="en-US" sz="1400" b="0" i="0" u="none" strike="noStrike" dirty="0" smtClean="0">
                          <a:solidFill>
                            <a:schemeClr val="dk1"/>
                          </a:solidFill>
                          <a:effectLst/>
                          <a:latin typeface="+mn-lt"/>
                        </a:rPr>
                        <a:t>q/ </a:t>
                      </a:r>
                      <a:r>
                        <a:rPr lang="en-US" sz="1400" b="0" i="0" u="none" strike="noStrike" dirty="0" err="1" smtClean="0">
                          <a:solidFill>
                            <a:schemeClr val="dk1"/>
                          </a:solidFill>
                          <a:effectLst/>
                          <a:latin typeface="+mn-lt"/>
                        </a:rPr>
                        <a:t>q+r+s</a:t>
                      </a:r>
                      <a:endParaRPr lang="en-US" sz="1400" b="0" i="0" u="none" strike="noStrike" dirty="0" smtClean="0">
                        <a:solidFill>
                          <a:schemeClr val="dk1"/>
                        </a:solidFill>
                        <a:effectLst/>
                        <a:latin typeface="+mn-lt"/>
                      </a:endParaRPr>
                    </a:p>
                  </a:txBody>
                  <a:tcPr marL="0" marR="0" marT="0" marB="0" anchor="ctr"/>
                </a:tc>
                <a:tc hMerge="1">
                  <a:txBody>
                    <a:bodyPr/>
                    <a:lstStyle/>
                    <a:p>
                      <a:endParaRPr lang="en-US"/>
                    </a:p>
                  </a:txBody>
                  <a:tcPr/>
                </a:tc>
                <a:extLst>
                  <a:ext uri="{0D108BD9-81ED-4DB2-BD59-A6C34878D82A}">
                    <a16:rowId xmlns:a16="http://schemas.microsoft.com/office/drawing/2014/main" val="1778674241"/>
                  </a:ext>
                </a:extLst>
              </a:tr>
              <a:tr h="190500">
                <a:tc>
                  <a:txBody>
                    <a:bodyPr/>
                    <a:lstStyle/>
                    <a:p>
                      <a:pPr algn="ctr" fontAlgn="b"/>
                      <a:r>
                        <a:rPr lang="en-US" sz="1600" b="1" i="0" u="none" strike="noStrike">
                          <a:solidFill>
                            <a:srgbClr val="000000"/>
                          </a:solidFill>
                          <a:effectLst/>
                          <a:latin typeface="Calibri" panose="020F0502020204030204" pitchFamily="34" charset="0"/>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400" u="none" strike="noStrike" dirty="0" smtClean="0">
                          <a:effectLst/>
                        </a:rPr>
                        <a:t>0.66666</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98953278"/>
                  </a:ext>
                </a:extLst>
              </a:tr>
              <a:tr h="190500">
                <a:tc>
                  <a:txBody>
                    <a:bodyPr/>
                    <a:lstStyle/>
                    <a:p>
                      <a:pPr algn="ctr" fontAlgn="b"/>
                      <a:r>
                        <a:rPr lang="en-US" sz="1600" b="1" i="0" u="none" strike="noStrike">
                          <a:solidFill>
                            <a:srgbClr val="000000"/>
                          </a:solidFill>
                          <a:effectLst/>
                          <a:latin typeface="Calibri" panose="020F0502020204030204" pitchFamily="34" charset="0"/>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endParaRPr lang="en-US"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879522875"/>
                  </a:ext>
                </a:extLst>
              </a:tr>
            </a:tbl>
          </a:graphicData>
        </a:graphic>
      </p:graphicFrame>
    </p:spTree>
    <p:extLst>
      <p:ext uri="{BB962C8B-B14F-4D97-AF65-F5344CB8AC3E}">
        <p14:creationId xmlns:p14="http://schemas.microsoft.com/office/powerpoint/2010/main" val="3946606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32" name="object 32"/>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2"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3" name="text 1"/>
          <p:cNvSpPr txBox="1"/>
          <p:nvPr/>
        </p:nvSpPr>
        <p:spPr>
          <a:xfrm>
            <a:off x="4324625" y="6221703"/>
            <a:ext cx="49244" cy="105285"/>
          </a:xfrm>
          <a:prstGeom prst="rect">
            <a:avLst/>
          </a:prstGeom>
        </p:spPr>
        <p:txBody>
          <a:bodyPr vert="horz" wrap="none" lIns="0" tIns="0" rIns="0" bIns="0" rtlCol="0">
            <a:spAutoFit/>
          </a:bodyPr>
          <a:lstStyle/>
          <a:p>
            <a:r>
              <a:rPr sz="684" spc="9" dirty="0">
                <a:latin typeface="Arial"/>
                <a:cs typeface="Arial"/>
              </a:rPr>
              <a:t>8</a:t>
            </a:r>
            <a:endParaRPr sz="684">
              <a:latin typeface="Arial"/>
              <a:cs typeface="Arial"/>
            </a:endParaRPr>
          </a:p>
        </p:txBody>
      </p:sp>
      <p:sp>
        <p:nvSpPr>
          <p:cNvPr id="4" name="text 1"/>
          <p:cNvSpPr txBox="1"/>
          <p:nvPr/>
        </p:nvSpPr>
        <p:spPr>
          <a:xfrm>
            <a:off x="6344879"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a:latin typeface="Arial"/>
              <a:cs typeface="Arial"/>
            </a:endParaRPr>
          </a:p>
        </p:txBody>
      </p:sp>
      <p:sp>
        <p:nvSpPr>
          <p:cNvPr id="5" name="text 1"/>
          <p:cNvSpPr txBox="1"/>
          <p:nvPr/>
        </p:nvSpPr>
        <p:spPr>
          <a:xfrm>
            <a:off x="935813" y="1460313"/>
            <a:ext cx="6457986" cy="473719"/>
          </a:xfrm>
          <a:prstGeom prst="rect">
            <a:avLst/>
          </a:prstGeom>
        </p:spPr>
        <p:txBody>
          <a:bodyPr vert="horz" wrap="none" lIns="0" tIns="0" rIns="0" bIns="0" rtlCol="0">
            <a:spAutoFit/>
          </a:bodyPr>
          <a:lstStyle/>
          <a:p>
            <a:r>
              <a:rPr sz="1539" spc="9" dirty="0">
                <a:latin typeface="Arial"/>
                <a:cs typeface="Arial"/>
              </a:rPr>
              <a:t>• </a:t>
            </a:r>
            <a:r>
              <a:rPr sz="1539" b="1" spc="9" dirty="0">
                <a:latin typeface="Arial"/>
                <a:cs typeface="Arial"/>
              </a:rPr>
              <a:t>Jaccard Similarity Index </a:t>
            </a:r>
            <a:r>
              <a:rPr sz="1539" spc="9" dirty="0">
                <a:latin typeface="Arial"/>
                <a:cs typeface="Arial"/>
              </a:rPr>
              <a:t>compares members for two sets to see which</a:t>
            </a:r>
            <a:endParaRPr sz="1539">
              <a:latin typeface="Arial"/>
              <a:cs typeface="Arial"/>
            </a:endParaRPr>
          </a:p>
          <a:p>
            <a:pPr marL="149869"/>
            <a:r>
              <a:rPr sz="1539" spc="9" dirty="0">
                <a:latin typeface="Arial"/>
                <a:cs typeface="Arial"/>
              </a:rPr>
              <a:t>members are shared and which are distinct.</a:t>
            </a:r>
            <a:endParaRPr sz="1539">
              <a:latin typeface="Arial"/>
              <a:cs typeface="Arial"/>
            </a:endParaRPr>
          </a:p>
        </p:txBody>
      </p:sp>
      <p:sp>
        <p:nvSpPr>
          <p:cNvPr id="6" name="text 1"/>
          <p:cNvSpPr txBox="1"/>
          <p:nvPr/>
        </p:nvSpPr>
        <p:spPr>
          <a:xfrm>
            <a:off x="935812" y="2257897"/>
            <a:ext cx="6712350" cy="473719"/>
          </a:xfrm>
          <a:prstGeom prst="rect">
            <a:avLst/>
          </a:prstGeom>
        </p:spPr>
        <p:txBody>
          <a:bodyPr vert="horz" wrap="none" lIns="0" tIns="0" rIns="0" bIns="0" rtlCol="0">
            <a:spAutoFit/>
          </a:bodyPr>
          <a:lstStyle/>
          <a:p>
            <a:r>
              <a:rPr sz="1539" spc="9" dirty="0">
                <a:latin typeface="Arial"/>
                <a:cs typeface="Arial"/>
              </a:rPr>
              <a:t>• It’s a measure of similarity for the two sets of data, with a range from 0% to</a:t>
            </a:r>
            <a:endParaRPr sz="1539">
              <a:latin typeface="Arial"/>
              <a:cs typeface="Arial"/>
            </a:endParaRPr>
          </a:p>
          <a:p>
            <a:pPr marL="149869"/>
            <a:r>
              <a:rPr sz="1539" spc="9" dirty="0">
                <a:latin typeface="Arial"/>
                <a:cs typeface="Arial"/>
              </a:rPr>
              <a:t>100%. The higher the percentage, the more similar the two populations.</a:t>
            </a:r>
            <a:endParaRPr sz="1539">
              <a:latin typeface="Arial"/>
              <a:cs typeface="Arial"/>
            </a:endParaRPr>
          </a:p>
        </p:txBody>
      </p:sp>
      <p:sp>
        <p:nvSpPr>
          <p:cNvPr id="7" name="text 1"/>
          <p:cNvSpPr txBox="1"/>
          <p:nvPr/>
        </p:nvSpPr>
        <p:spPr>
          <a:xfrm>
            <a:off x="935813" y="3055577"/>
            <a:ext cx="4531112" cy="236860"/>
          </a:xfrm>
          <a:prstGeom prst="rect">
            <a:avLst/>
          </a:prstGeom>
        </p:spPr>
        <p:txBody>
          <a:bodyPr vert="horz" wrap="none" lIns="0" tIns="0" rIns="0" bIns="0" rtlCol="0">
            <a:spAutoFit/>
          </a:bodyPr>
          <a:lstStyle/>
          <a:p>
            <a:r>
              <a:rPr sz="1539" spc="9" dirty="0">
                <a:latin typeface="Arial"/>
                <a:cs typeface="Arial"/>
              </a:rPr>
              <a:t>• The formula to find the Jaccard Similarity Index is:</a:t>
            </a:r>
            <a:endParaRPr sz="1539">
              <a:latin typeface="Arial"/>
              <a:cs typeface="Arial"/>
            </a:endParaRPr>
          </a:p>
        </p:txBody>
      </p:sp>
      <p:sp>
        <p:nvSpPr>
          <p:cNvPr id="8" name="text 1"/>
          <p:cNvSpPr txBox="1"/>
          <p:nvPr/>
        </p:nvSpPr>
        <p:spPr>
          <a:xfrm>
            <a:off x="1278617" y="3337094"/>
            <a:ext cx="6074420" cy="236860"/>
          </a:xfrm>
          <a:prstGeom prst="rect">
            <a:avLst/>
          </a:prstGeom>
        </p:spPr>
        <p:txBody>
          <a:bodyPr vert="horz" wrap="none" lIns="0" tIns="0" rIns="0" bIns="0" rtlCol="0">
            <a:spAutoFit/>
          </a:bodyPr>
          <a:lstStyle/>
          <a:p>
            <a:r>
              <a:rPr sz="1539" i="1" spc="9" dirty="0">
                <a:latin typeface="Arial"/>
                <a:cs typeface="Arial"/>
              </a:rPr>
              <a:t>Jaccard Index = (the number in both sets) / (the number in either set)</a:t>
            </a:r>
            <a:endParaRPr sz="1539">
              <a:latin typeface="Arial"/>
              <a:cs typeface="Arial"/>
            </a:endParaRPr>
          </a:p>
        </p:txBody>
      </p:sp>
      <p:sp>
        <p:nvSpPr>
          <p:cNvPr id="9" name="text 1"/>
          <p:cNvSpPr txBox="1"/>
          <p:nvPr/>
        </p:nvSpPr>
        <p:spPr>
          <a:xfrm>
            <a:off x="870730" y="959575"/>
            <a:ext cx="4274568" cy="368562"/>
          </a:xfrm>
          <a:prstGeom prst="rect">
            <a:avLst/>
          </a:prstGeom>
        </p:spPr>
        <p:txBody>
          <a:bodyPr vert="horz" wrap="none" lIns="0" tIns="0" rIns="0" bIns="0" rtlCol="0">
            <a:spAutoFit/>
          </a:bodyPr>
          <a:lstStyle/>
          <a:p>
            <a:r>
              <a:rPr sz="2395" b="1" spc="9" dirty="0">
                <a:solidFill>
                  <a:srgbClr val="002060"/>
                </a:solidFill>
                <a:latin typeface="Arial"/>
                <a:cs typeface="Arial"/>
              </a:rPr>
              <a:t>Jaccard Similarity Index (1/2)</a:t>
            </a:r>
            <a:endParaRPr sz="2395">
              <a:latin typeface="Arial"/>
              <a:cs typeface="Arial"/>
            </a:endParaRPr>
          </a:p>
        </p:txBody>
      </p:sp>
      <p:sp>
        <p:nvSpPr>
          <p:cNvPr id="10" name="text 1"/>
          <p:cNvSpPr txBox="1"/>
          <p:nvPr/>
        </p:nvSpPr>
        <p:spPr>
          <a:xfrm>
            <a:off x="740327" y="5885394"/>
            <a:ext cx="3818802"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https://www.statisticshowto.datasciencecentral.com/jaccard-index/</a:t>
            </a:r>
            <a:endParaRPr sz="855">
              <a:latin typeface="Arial"/>
              <a:cs typeface="Arial"/>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64" y="6000914"/>
            <a:ext cx="3343160" cy="7820"/>
          </a:xfrm>
          <a:prstGeom prst="rect">
            <a:avLst/>
          </a:prstGeom>
        </p:spPr>
      </p:pic>
      <p:sp>
        <p:nvSpPr>
          <p:cNvPr id="12" name="text 1"/>
          <p:cNvSpPr txBox="1"/>
          <p:nvPr/>
        </p:nvSpPr>
        <p:spPr>
          <a:xfrm>
            <a:off x="1131353" y="6022290"/>
            <a:ext cx="5524269" cy="134204"/>
          </a:xfrm>
          <a:prstGeom prst="rect">
            <a:avLst/>
          </a:prstGeom>
        </p:spPr>
        <p:txBody>
          <a:bodyPr vert="horz" wrap="none" lIns="0" tIns="0" rIns="0" bIns="0" rtlCol="0">
            <a:spAutoFit/>
          </a:bodyPr>
          <a:lstStyle/>
          <a:p>
            <a:r>
              <a:rPr sz="872" i="1" spc="9" dirty="0">
                <a:solidFill>
                  <a:srgbClr val="0000FF"/>
                </a:solidFill>
                <a:latin typeface="Arial"/>
                <a:cs typeface="Arial"/>
              </a:rPr>
              <a:t>http://techinpink.com/2017/08/04/implementing-similarity-measures-cosine-similarity-versus-jaccard-similarity/</a:t>
            </a:r>
            <a:endParaRPr sz="855">
              <a:latin typeface="Arial"/>
              <a:cs typeface="Arial"/>
            </a:endParaRPr>
          </a:p>
        </p:txBody>
      </p:sp>
      <p:pic>
        <p:nvPicPr>
          <p:cNvPr id="3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028" y="6137769"/>
            <a:ext cx="5531529" cy="7820"/>
          </a:xfrm>
          <a:prstGeom prst="rect">
            <a:avLst/>
          </a:prstGeom>
        </p:spPr>
      </p:pic>
      <p:pic>
        <p:nvPicPr>
          <p:cNvPr id="34" name="Imag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7286" y="3815153"/>
            <a:ext cx="3526937" cy="956678"/>
          </a:xfrm>
          <a:prstGeom prst="rect">
            <a:avLst/>
          </a:prstGeom>
        </p:spPr>
      </p:pic>
    </p:spTree>
    <p:extLst>
      <p:ext uri="{BB962C8B-B14F-4D97-AF65-F5344CB8AC3E}">
        <p14:creationId xmlns:p14="http://schemas.microsoft.com/office/powerpoint/2010/main" val="137494067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34" name="object 34"/>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35"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3319" y="6221703"/>
            <a:ext cx="49244" cy="105285"/>
          </a:xfrm>
          <a:prstGeom prst="rect">
            <a:avLst/>
          </a:prstGeom>
        </p:spPr>
        <p:txBody>
          <a:bodyPr vert="horz" wrap="none" lIns="0" tIns="0" rIns="0" bIns="0" rtlCol="0">
            <a:spAutoFit/>
          </a:bodyPr>
          <a:lstStyle/>
          <a:p>
            <a:r>
              <a:rPr sz="684" spc="9" dirty="0">
                <a:latin typeface="Arial"/>
                <a:cs typeface="Arial"/>
              </a:rPr>
              <a:t>9</a:t>
            </a:r>
            <a:endParaRPr sz="684">
              <a:latin typeface="Arial"/>
              <a:cs typeface="Arial"/>
            </a:endParaRPr>
          </a:p>
        </p:txBody>
      </p:sp>
      <p:sp>
        <p:nvSpPr>
          <p:cNvPr id="3" name="text 1"/>
          <p:cNvSpPr txBox="1"/>
          <p:nvPr/>
        </p:nvSpPr>
        <p:spPr>
          <a:xfrm>
            <a:off x="6343547"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a:latin typeface="Arial"/>
              <a:cs typeface="Arial"/>
            </a:endParaRPr>
          </a:p>
        </p:txBody>
      </p:sp>
      <p:sp>
        <p:nvSpPr>
          <p:cNvPr id="4" name="text 1"/>
          <p:cNvSpPr txBox="1"/>
          <p:nvPr/>
        </p:nvSpPr>
        <p:spPr>
          <a:xfrm>
            <a:off x="934477" y="1460312"/>
            <a:ext cx="815993" cy="236860"/>
          </a:xfrm>
          <a:prstGeom prst="rect">
            <a:avLst/>
          </a:prstGeom>
        </p:spPr>
        <p:txBody>
          <a:bodyPr vert="horz" wrap="none" lIns="0" tIns="0" rIns="0" bIns="0" rtlCol="0">
            <a:spAutoFit/>
          </a:bodyPr>
          <a:lstStyle/>
          <a:p>
            <a:r>
              <a:rPr sz="1539" b="1" spc="9" dirty="0">
                <a:latin typeface="Arial"/>
                <a:cs typeface="Arial"/>
              </a:rPr>
              <a:t>Example</a:t>
            </a:r>
            <a:endParaRPr sz="1539">
              <a:latin typeface="Arial"/>
              <a:cs typeface="Arial"/>
            </a:endParaRPr>
          </a:p>
        </p:txBody>
      </p:sp>
      <p:sp>
        <p:nvSpPr>
          <p:cNvPr id="5" name="text 1"/>
          <p:cNvSpPr txBox="1"/>
          <p:nvPr/>
        </p:nvSpPr>
        <p:spPr>
          <a:xfrm>
            <a:off x="934477" y="1741830"/>
            <a:ext cx="2789546" cy="236860"/>
          </a:xfrm>
          <a:prstGeom prst="rect">
            <a:avLst/>
          </a:prstGeom>
        </p:spPr>
        <p:txBody>
          <a:bodyPr vert="horz" wrap="none" lIns="0" tIns="0" rIns="0" bIns="0" rtlCol="0">
            <a:spAutoFit/>
          </a:bodyPr>
          <a:lstStyle/>
          <a:p>
            <a:r>
              <a:rPr sz="1539" spc="9" dirty="0">
                <a:latin typeface="Arial"/>
                <a:cs typeface="Arial"/>
              </a:rPr>
              <a:t>• There are two strings A and B:</a:t>
            </a:r>
            <a:endParaRPr sz="1539">
              <a:latin typeface="Arial"/>
              <a:cs typeface="Arial"/>
            </a:endParaRPr>
          </a:p>
        </p:txBody>
      </p:sp>
      <p:sp>
        <p:nvSpPr>
          <p:cNvPr id="6" name="text 1"/>
          <p:cNvSpPr txBox="1"/>
          <p:nvPr/>
        </p:nvSpPr>
        <p:spPr>
          <a:xfrm>
            <a:off x="1277280" y="2023347"/>
            <a:ext cx="4676729" cy="236860"/>
          </a:xfrm>
          <a:prstGeom prst="rect">
            <a:avLst/>
          </a:prstGeom>
        </p:spPr>
        <p:txBody>
          <a:bodyPr vert="horz" wrap="none" lIns="0" tIns="0" rIns="0" bIns="0" rtlCol="0">
            <a:spAutoFit/>
          </a:bodyPr>
          <a:lstStyle/>
          <a:p>
            <a:r>
              <a:rPr sz="1539" i="1" spc="9" dirty="0">
                <a:latin typeface="Arial"/>
                <a:cs typeface="Arial"/>
              </a:rPr>
              <a:t>[How, Can, I, Be, A, Geologist, What, Should, Do, To]</a:t>
            </a:r>
            <a:endParaRPr sz="1539">
              <a:latin typeface="Arial"/>
              <a:cs typeface="Arial"/>
            </a:endParaRPr>
          </a:p>
        </p:txBody>
      </p:sp>
      <p:sp>
        <p:nvSpPr>
          <p:cNvPr id="7" name="text 1"/>
          <p:cNvSpPr txBox="1"/>
          <p:nvPr/>
        </p:nvSpPr>
        <p:spPr>
          <a:xfrm>
            <a:off x="1277280" y="2304864"/>
            <a:ext cx="2785634" cy="236860"/>
          </a:xfrm>
          <a:prstGeom prst="rect">
            <a:avLst/>
          </a:prstGeom>
        </p:spPr>
        <p:txBody>
          <a:bodyPr vert="horz" wrap="none" lIns="0" tIns="0" rIns="0" bIns="0" rtlCol="0">
            <a:spAutoFit/>
          </a:bodyPr>
          <a:lstStyle/>
          <a:p>
            <a:r>
              <a:rPr sz="1539" i="1" spc="9" dirty="0">
                <a:latin typeface="Arial"/>
                <a:cs typeface="Arial"/>
              </a:rPr>
              <a:t>A = "How can I be a geologist?"</a:t>
            </a:r>
            <a:endParaRPr sz="1539">
              <a:latin typeface="Arial"/>
              <a:cs typeface="Arial"/>
            </a:endParaRPr>
          </a:p>
        </p:txBody>
      </p:sp>
      <p:sp>
        <p:nvSpPr>
          <p:cNvPr id="8" name="text 1"/>
          <p:cNvSpPr txBox="1"/>
          <p:nvPr/>
        </p:nvSpPr>
        <p:spPr>
          <a:xfrm>
            <a:off x="1277281" y="2586382"/>
            <a:ext cx="3620415" cy="236860"/>
          </a:xfrm>
          <a:prstGeom prst="rect">
            <a:avLst/>
          </a:prstGeom>
        </p:spPr>
        <p:txBody>
          <a:bodyPr vert="horz" wrap="none" lIns="0" tIns="0" rIns="0" bIns="0" rtlCol="0">
            <a:spAutoFit/>
          </a:bodyPr>
          <a:lstStyle/>
          <a:p>
            <a:r>
              <a:rPr sz="1539" i="1" spc="9" dirty="0">
                <a:latin typeface="Arial"/>
                <a:cs typeface="Arial"/>
              </a:rPr>
              <a:t>B = "What should I do to be a geologist?"</a:t>
            </a:r>
            <a:endParaRPr sz="1539">
              <a:latin typeface="Arial"/>
              <a:cs typeface="Arial"/>
            </a:endParaRPr>
          </a:p>
        </p:txBody>
      </p:sp>
      <p:sp>
        <p:nvSpPr>
          <p:cNvPr id="9" name="text 1"/>
          <p:cNvSpPr txBox="1"/>
          <p:nvPr/>
        </p:nvSpPr>
        <p:spPr>
          <a:xfrm>
            <a:off x="1277281" y="3149415"/>
            <a:ext cx="2782493" cy="236860"/>
          </a:xfrm>
          <a:prstGeom prst="rect">
            <a:avLst/>
          </a:prstGeom>
        </p:spPr>
        <p:txBody>
          <a:bodyPr vert="horz" wrap="none" lIns="0" tIns="0" rIns="0" bIns="0" rtlCol="0">
            <a:spAutoFit/>
          </a:bodyPr>
          <a:lstStyle/>
          <a:p>
            <a:r>
              <a:rPr sz="1539" i="1" spc="9" dirty="0">
                <a:latin typeface="Arial"/>
                <a:cs typeface="Arial"/>
              </a:rPr>
              <a:t>A ∩ B = ['a', 'be', 'geologist?', 'i']</a:t>
            </a:r>
            <a:endParaRPr sz="1539">
              <a:latin typeface="Arial"/>
              <a:cs typeface="Arial"/>
            </a:endParaRPr>
          </a:p>
        </p:txBody>
      </p:sp>
      <p:sp>
        <p:nvSpPr>
          <p:cNvPr id="10" name="text 1"/>
          <p:cNvSpPr txBox="1"/>
          <p:nvPr/>
        </p:nvSpPr>
        <p:spPr>
          <a:xfrm>
            <a:off x="1277280" y="3430933"/>
            <a:ext cx="5819927" cy="228973"/>
          </a:xfrm>
          <a:prstGeom prst="rect">
            <a:avLst/>
          </a:prstGeom>
        </p:spPr>
        <p:txBody>
          <a:bodyPr vert="horz" wrap="none" lIns="0" tIns="0" rIns="0" bIns="0" rtlCol="0">
            <a:spAutoFit/>
          </a:bodyPr>
          <a:lstStyle/>
          <a:p>
            <a:r>
              <a:rPr sz="1488" i="1" spc="9" dirty="0">
                <a:latin typeface="Arial"/>
                <a:cs typeface="Arial"/>
              </a:rPr>
              <a:t>A U B = ['a', 'be', 'geologist?', 'to', 'do', 'i', 'what', 'should', 'how', 'can’]</a:t>
            </a:r>
            <a:endParaRPr sz="1454">
              <a:latin typeface="Arial"/>
              <a:cs typeface="Arial"/>
            </a:endParaRPr>
          </a:p>
        </p:txBody>
      </p:sp>
      <p:sp>
        <p:nvSpPr>
          <p:cNvPr id="11" name="text 1"/>
          <p:cNvSpPr txBox="1"/>
          <p:nvPr/>
        </p:nvSpPr>
        <p:spPr>
          <a:xfrm>
            <a:off x="1277280" y="3994062"/>
            <a:ext cx="6086859" cy="236860"/>
          </a:xfrm>
          <a:prstGeom prst="rect">
            <a:avLst/>
          </a:prstGeom>
        </p:spPr>
        <p:txBody>
          <a:bodyPr vert="horz" wrap="none" lIns="0" tIns="0" rIns="0" bIns="0" rtlCol="0">
            <a:spAutoFit/>
          </a:bodyPr>
          <a:lstStyle/>
          <a:p>
            <a:r>
              <a:rPr sz="1539" i="1" spc="9" dirty="0">
                <a:latin typeface="Arial"/>
                <a:cs typeface="Arial"/>
              </a:rPr>
              <a:t>|A ∩ B| = 4 (Cardinality of the elements in the intersection of A and B)</a:t>
            </a:r>
            <a:endParaRPr sz="1539">
              <a:latin typeface="Arial"/>
              <a:cs typeface="Arial"/>
            </a:endParaRPr>
          </a:p>
        </p:txBody>
      </p:sp>
      <p:sp>
        <p:nvSpPr>
          <p:cNvPr id="12" name="text 1"/>
          <p:cNvSpPr txBox="1"/>
          <p:nvPr/>
        </p:nvSpPr>
        <p:spPr>
          <a:xfrm>
            <a:off x="1277280" y="4275580"/>
            <a:ext cx="185051" cy="236860"/>
          </a:xfrm>
          <a:prstGeom prst="rect">
            <a:avLst/>
          </a:prstGeom>
        </p:spPr>
        <p:txBody>
          <a:bodyPr vert="horz" wrap="none" lIns="0" tIns="0" rIns="0" bIns="0" rtlCol="0">
            <a:spAutoFit/>
          </a:bodyPr>
          <a:lstStyle/>
          <a:p>
            <a:r>
              <a:rPr sz="1539" i="1" spc="9" dirty="0">
                <a:latin typeface="Arial"/>
                <a:cs typeface="Arial"/>
              </a:rPr>
              <a:t>|A</a:t>
            </a:r>
            <a:endParaRPr sz="1539">
              <a:latin typeface="Arial"/>
              <a:cs typeface="Arial"/>
            </a:endParaRPr>
          </a:p>
        </p:txBody>
      </p:sp>
      <p:pic>
        <p:nvPicPr>
          <p:cNvPr id="3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998" y="4339110"/>
            <a:ext cx="128057" cy="113394"/>
          </a:xfrm>
          <a:prstGeom prst="rect">
            <a:avLst/>
          </a:prstGeom>
        </p:spPr>
      </p:pic>
      <p:sp>
        <p:nvSpPr>
          <p:cNvPr id="13" name="text 1"/>
          <p:cNvSpPr txBox="1"/>
          <p:nvPr/>
        </p:nvSpPr>
        <p:spPr>
          <a:xfrm>
            <a:off x="1699603" y="4275580"/>
            <a:ext cx="5231881" cy="236860"/>
          </a:xfrm>
          <a:prstGeom prst="rect">
            <a:avLst/>
          </a:prstGeom>
        </p:spPr>
        <p:txBody>
          <a:bodyPr vert="horz" wrap="none" lIns="0" tIns="0" rIns="0" bIns="0" rtlCol="0">
            <a:spAutoFit/>
          </a:bodyPr>
          <a:lstStyle/>
          <a:p>
            <a:r>
              <a:rPr sz="1539" i="1" spc="9" dirty="0">
                <a:latin typeface="Arial"/>
                <a:cs typeface="Arial"/>
              </a:rPr>
              <a:t>B| = 10 (Cardinality of the elements in the union of A and B)</a:t>
            </a:r>
            <a:endParaRPr sz="1539">
              <a:latin typeface="Arial"/>
              <a:cs typeface="Arial"/>
            </a:endParaRPr>
          </a:p>
        </p:txBody>
      </p:sp>
      <p:sp>
        <p:nvSpPr>
          <p:cNvPr id="14" name="text 1"/>
          <p:cNvSpPr txBox="1"/>
          <p:nvPr/>
        </p:nvSpPr>
        <p:spPr>
          <a:xfrm>
            <a:off x="1277280" y="4838613"/>
            <a:ext cx="3193567" cy="236860"/>
          </a:xfrm>
          <a:prstGeom prst="rect">
            <a:avLst/>
          </a:prstGeom>
        </p:spPr>
        <p:txBody>
          <a:bodyPr vert="horz" wrap="none" lIns="0" tIns="0" rIns="0" bIns="0" rtlCol="0">
            <a:spAutoFit/>
          </a:bodyPr>
          <a:lstStyle/>
          <a:p>
            <a:r>
              <a:rPr sz="1539" i="1" spc="9" dirty="0">
                <a:latin typeface="Arial"/>
                <a:cs typeface="Arial"/>
              </a:rPr>
              <a:t>Jaccard Similarity = |A ∩ B| : |A U B|</a:t>
            </a:r>
            <a:endParaRPr sz="1539">
              <a:latin typeface="Arial"/>
              <a:cs typeface="Arial"/>
            </a:endParaRPr>
          </a:p>
        </p:txBody>
      </p:sp>
      <p:sp>
        <p:nvSpPr>
          <p:cNvPr id="15" name="text 1"/>
          <p:cNvSpPr txBox="1"/>
          <p:nvPr/>
        </p:nvSpPr>
        <p:spPr>
          <a:xfrm>
            <a:off x="2309604" y="5120132"/>
            <a:ext cx="558358" cy="236860"/>
          </a:xfrm>
          <a:prstGeom prst="rect">
            <a:avLst/>
          </a:prstGeom>
        </p:spPr>
        <p:txBody>
          <a:bodyPr vert="horz" wrap="none" lIns="0" tIns="0" rIns="0" bIns="0" rtlCol="0">
            <a:spAutoFit/>
          </a:bodyPr>
          <a:lstStyle/>
          <a:p>
            <a:r>
              <a:rPr sz="1539" i="1" spc="9" dirty="0">
                <a:latin typeface="Arial"/>
                <a:cs typeface="Arial"/>
              </a:rPr>
              <a:t>= 4:10</a:t>
            </a:r>
            <a:endParaRPr sz="1539">
              <a:latin typeface="Arial"/>
              <a:cs typeface="Arial"/>
            </a:endParaRPr>
          </a:p>
        </p:txBody>
      </p:sp>
      <p:sp>
        <p:nvSpPr>
          <p:cNvPr id="16" name="text 1"/>
          <p:cNvSpPr txBox="1"/>
          <p:nvPr/>
        </p:nvSpPr>
        <p:spPr>
          <a:xfrm>
            <a:off x="2309604" y="5401648"/>
            <a:ext cx="558358" cy="236860"/>
          </a:xfrm>
          <a:prstGeom prst="rect">
            <a:avLst/>
          </a:prstGeom>
        </p:spPr>
        <p:txBody>
          <a:bodyPr vert="horz" wrap="none" lIns="0" tIns="0" rIns="0" bIns="0" rtlCol="0">
            <a:spAutoFit/>
          </a:bodyPr>
          <a:lstStyle/>
          <a:p>
            <a:r>
              <a:rPr sz="1539" i="1" spc="9" dirty="0">
                <a:latin typeface="Arial"/>
                <a:cs typeface="Arial"/>
              </a:rPr>
              <a:t>= 0.40</a:t>
            </a:r>
            <a:endParaRPr sz="1539">
              <a:latin typeface="Arial"/>
              <a:cs typeface="Arial"/>
            </a:endParaRPr>
          </a:p>
        </p:txBody>
      </p:sp>
      <p:sp>
        <p:nvSpPr>
          <p:cNvPr id="17" name="text 1"/>
          <p:cNvSpPr txBox="1"/>
          <p:nvPr/>
        </p:nvSpPr>
        <p:spPr>
          <a:xfrm>
            <a:off x="869396" y="959575"/>
            <a:ext cx="4274568" cy="368562"/>
          </a:xfrm>
          <a:prstGeom prst="rect">
            <a:avLst/>
          </a:prstGeom>
        </p:spPr>
        <p:txBody>
          <a:bodyPr vert="horz" wrap="none" lIns="0" tIns="0" rIns="0" bIns="0" rtlCol="0">
            <a:spAutoFit/>
          </a:bodyPr>
          <a:lstStyle/>
          <a:p>
            <a:r>
              <a:rPr sz="2395" b="1" spc="9" dirty="0">
                <a:solidFill>
                  <a:srgbClr val="002060"/>
                </a:solidFill>
                <a:latin typeface="Arial"/>
                <a:cs typeface="Arial"/>
              </a:rPr>
              <a:t>Jaccard Similarity Index (2/2)</a:t>
            </a:r>
            <a:endParaRPr sz="2395">
              <a:latin typeface="Arial"/>
              <a:cs typeface="Arial"/>
            </a:endParaRPr>
          </a:p>
        </p:txBody>
      </p:sp>
      <p:sp>
        <p:nvSpPr>
          <p:cNvPr id="18" name="text 1"/>
          <p:cNvSpPr txBox="1"/>
          <p:nvPr/>
        </p:nvSpPr>
        <p:spPr>
          <a:xfrm>
            <a:off x="739038" y="5885394"/>
            <a:ext cx="3818802"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https://www.statisticshowto.datasciencecentral.com/jaccard-index/</a:t>
            </a:r>
            <a:endParaRPr sz="855">
              <a:latin typeface="Arial"/>
              <a:cs typeface="Arial"/>
            </a:endParaRPr>
          </a:p>
        </p:txBody>
      </p:sp>
      <p:sp>
        <p:nvSpPr>
          <p:cNvPr id="19" name="object 35"/>
          <p:cNvSpPr/>
          <p:nvPr/>
        </p:nvSpPr>
        <p:spPr>
          <a:xfrm>
            <a:off x="1221264" y="6000914"/>
            <a:ext cx="3343160" cy="7820"/>
          </a:xfrm>
          <a:custGeom>
            <a:avLst/>
            <a:gdLst/>
            <a:ahLst/>
            <a:cxnLst/>
            <a:rect l="l" t="t" r="r" b="b"/>
            <a:pathLst>
              <a:path w="3909060" h="9144">
                <a:moveTo>
                  <a:pt x="0" y="0"/>
                </a:moveTo>
                <a:lnTo>
                  <a:pt x="1955292" y="0"/>
                </a:lnTo>
                <a:lnTo>
                  <a:pt x="3909060" y="0"/>
                </a:lnTo>
                <a:lnTo>
                  <a:pt x="3909060" y="9144"/>
                </a:lnTo>
                <a:lnTo>
                  <a:pt x="1955292" y="9144"/>
                </a:lnTo>
                <a:lnTo>
                  <a:pt x="0" y="9144"/>
                </a:lnTo>
                <a:close/>
              </a:path>
            </a:pathLst>
          </a:custGeom>
          <a:solidFill>
            <a:srgbClr val="0000FF"/>
          </a:solidFill>
        </p:spPr>
        <p:txBody>
          <a:bodyPr wrap="square" lIns="0" tIns="0" rIns="0" bIns="0" rtlCol="0">
            <a:noAutofit/>
          </a:bodyPr>
          <a:lstStyle/>
          <a:p>
            <a:endParaRPr sz="1539"/>
          </a:p>
        </p:txBody>
      </p:sp>
      <p:sp>
        <p:nvSpPr>
          <p:cNvPr id="20" name="text 1"/>
          <p:cNvSpPr txBox="1"/>
          <p:nvPr/>
        </p:nvSpPr>
        <p:spPr>
          <a:xfrm>
            <a:off x="1130008" y="6022290"/>
            <a:ext cx="5524269" cy="134204"/>
          </a:xfrm>
          <a:prstGeom prst="rect">
            <a:avLst/>
          </a:prstGeom>
        </p:spPr>
        <p:txBody>
          <a:bodyPr vert="horz" wrap="none" lIns="0" tIns="0" rIns="0" bIns="0" rtlCol="0">
            <a:spAutoFit/>
          </a:bodyPr>
          <a:lstStyle/>
          <a:p>
            <a:r>
              <a:rPr sz="872" i="1" spc="9" dirty="0">
                <a:solidFill>
                  <a:srgbClr val="0000FF"/>
                </a:solidFill>
                <a:latin typeface="Arial"/>
                <a:cs typeface="Arial"/>
              </a:rPr>
              <a:t>http://techinpink.com/2017/08/04/implementing-similarity-measures-cosine-similarity-versus-jaccard-similarity/</a:t>
            </a:r>
            <a:endParaRPr sz="855">
              <a:latin typeface="Arial"/>
              <a:cs typeface="Arial"/>
            </a:endParaRPr>
          </a:p>
        </p:txBody>
      </p:sp>
      <p:sp>
        <p:nvSpPr>
          <p:cNvPr id="21" name="object 36"/>
          <p:cNvSpPr/>
          <p:nvPr/>
        </p:nvSpPr>
        <p:spPr>
          <a:xfrm>
            <a:off x="1130028" y="6137769"/>
            <a:ext cx="5531529" cy="7820"/>
          </a:xfrm>
          <a:custGeom>
            <a:avLst/>
            <a:gdLst/>
            <a:ahLst/>
            <a:cxnLst/>
            <a:rect l="l" t="t" r="r" b="b"/>
            <a:pathLst>
              <a:path w="6467855" h="9144">
                <a:moveTo>
                  <a:pt x="0" y="0"/>
                </a:moveTo>
                <a:lnTo>
                  <a:pt x="2156460" y="0"/>
                </a:lnTo>
                <a:lnTo>
                  <a:pt x="4312920" y="0"/>
                </a:lnTo>
                <a:lnTo>
                  <a:pt x="6467855" y="0"/>
                </a:lnTo>
                <a:lnTo>
                  <a:pt x="6467855" y="9144"/>
                </a:lnTo>
                <a:lnTo>
                  <a:pt x="4312920" y="9144"/>
                </a:lnTo>
                <a:lnTo>
                  <a:pt x="2156460" y="9144"/>
                </a:lnTo>
                <a:lnTo>
                  <a:pt x="0" y="9144"/>
                </a:lnTo>
                <a:close/>
              </a:path>
            </a:pathLst>
          </a:custGeom>
          <a:solidFill>
            <a:srgbClr val="0000FF"/>
          </a:solidFill>
        </p:spPr>
        <p:txBody>
          <a:bodyPr wrap="square" lIns="0" tIns="0" rIns="0" bIns="0" rtlCol="0">
            <a:noAutofit/>
          </a:bodyPr>
          <a:lstStyle/>
          <a:p>
            <a:endParaRPr sz="1539"/>
          </a:p>
        </p:txBody>
      </p:sp>
    </p:spTree>
    <p:extLst>
      <p:ext uri="{BB962C8B-B14F-4D97-AF65-F5344CB8AC3E}">
        <p14:creationId xmlns:p14="http://schemas.microsoft.com/office/powerpoint/2010/main" val="250407179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3"/>
          <p:cNvSpPr>
            <a:spLocks noGrp="1" noChangeArrowheads="1"/>
          </p:cNvSpPr>
          <p:nvPr>
            <p:ph type="body" sz="half" idx="4294967295"/>
          </p:nvPr>
        </p:nvSpPr>
        <p:spPr>
          <a:xfrm>
            <a:off x="609600" y="2302951"/>
            <a:ext cx="6286500" cy="3886200"/>
          </a:xfrm>
          <a:noFill/>
        </p:spPr>
        <p:txBody>
          <a:bodyPr vert="horz" lIns="69056" tIns="34529" rIns="69056" bIns="34529" rtlCol="0">
            <a:normAutofit/>
          </a:bodyPr>
          <a:lstStyle/>
          <a:p>
            <a:pPr eaLnBrk="1" hangingPunct="1">
              <a:lnSpc>
                <a:spcPct val="110000"/>
              </a:lnSpc>
            </a:pPr>
            <a:r>
              <a:rPr lang="en-US" altLang="en-US" sz="1500" dirty="0">
                <a:latin typeface="Calibri" panose="020F0502020204030204" pitchFamily="34" charset="0"/>
              </a:rPr>
              <a:t>Z-score: </a:t>
            </a:r>
          </a:p>
          <a:p>
            <a:pPr lvl="1">
              <a:lnSpc>
                <a:spcPct val="110000"/>
              </a:lnSpc>
              <a:spcBef>
                <a:spcPts val="1350"/>
              </a:spcBef>
            </a:pPr>
            <a:r>
              <a:rPr lang="en-US" altLang="en-US" sz="1500" dirty="0">
                <a:latin typeface="Calibri" panose="020F0502020204030204" pitchFamily="34" charset="0"/>
              </a:rPr>
              <a:t>X: raw score to be standardized, </a:t>
            </a:r>
            <a:r>
              <a:rPr lang="el-GR" altLang="en-US" sz="1500" dirty="0">
                <a:latin typeface="Calibri" panose="020F0502020204030204" pitchFamily="34" charset="0"/>
                <a:cs typeface="Tahoma" panose="020B0604030504040204" pitchFamily="34" charset="0"/>
              </a:rPr>
              <a:t>μ</a:t>
            </a:r>
            <a:r>
              <a:rPr lang="en-US" altLang="en-US" sz="1500" dirty="0">
                <a:latin typeface="Calibri" panose="020F0502020204030204" pitchFamily="34" charset="0"/>
                <a:cs typeface="Tahoma" panose="020B0604030504040204" pitchFamily="34" charset="0"/>
              </a:rPr>
              <a:t>: mean of the population, </a:t>
            </a:r>
            <a:r>
              <a:rPr lang="el-GR" altLang="en-US" sz="1500" dirty="0">
                <a:latin typeface="Calibri" panose="020F0502020204030204" pitchFamily="34" charset="0"/>
                <a:cs typeface="Tahoma" panose="020B0604030504040204" pitchFamily="34" charset="0"/>
              </a:rPr>
              <a:t>σ</a:t>
            </a:r>
            <a:r>
              <a:rPr lang="en-US" altLang="en-US" sz="1500" dirty="0">
                <a:latin typeface="Calibri" panose="020F0502020204030204" pitchFamily="34" charset="0"/>
                <a:cs typeface="Tahoma" panose="020B0604030504040204" pitchFamily="34" charset="0"/>
              </a:rPr>
              <a:t>: standard deviation</a:t>
            </a:r>
            <a:endParaRPr lang="el-GR" altLang="en-US" sz="1500" dirty="0">
              <a:latin typeface="Calibri" panose="020F0502020204030204" pitchFamily="34" charset="0"/>
              <a:cs typeface="Tahoma" panose="020B0604030504040204" pitchFamily="34" charset="0"/>
            </a:endParaRPr>
          </a:p>
          <a:p>
            <a:pPr lvl="1" eaLnBrk="1" hangingPunct="1">
              <a:lnSpc>
                <a:spcPct val="110000"/>
              </a:lnSpc>
            </a:pPr>
            <a:r>
              <a:rPr lang="en-US" altLang="en-US" sz="1500" dirty="0">
                <a:latin typeface="Calibri" panose="020F0502020204030204" pitchFamily="34" charset="0"/>
              </a:rPr>
              <a:t>the distance between the raw score and the population mean in units of the standard deviation</a:t>
            </a:r>
          </a:p>
          <a:p>
            <a:pPr lvl="1" eaLnBrk="1" hangingPunct="1">
              <a:lnSpc>
                <a:spcPct val="110000"/>
              </a:lnSpc>
            </a:pPr>
            <a:r>
              <a:rPr lang="en-US" altLang="en-US" sz="1500" dirty="0">
                <a:latin typeface="Calibri" panose="020F0502020204030204" pitchFamily="34" charset="0"/>
                <a:cs typeface="Tahoma" panose="020B0604030504040204" pitchFamily="34" charset="0"/>
              </a:rPr>
              <a:t>negative </a:t>
            </a:r>
            <a:r>
              <a:rPr lang="en-US" altLang="en-US" sz="1500" dirty="0">
                <a:latin typeface="Calibri" panose="020F0502020204030204" pitchFamily="34" charset="0"/>
              </a:rPr>
              <a:t>when the raw score is below the mean, “+” when above</a:t>
            </a:r>
          </a:p>
          <a:p>
            <a:pPr eaLnBrk="1" hangingPunct="1">
              <a:lnSpc>
                <a:spcPct val="110000"/>
              </a:lnSpc>
            </a:pPr>
            <a:r>
              <a:rPr lang="en-US" altLang="en-US" sz="1500" dirty="0">
                <a:latin typeface="Calibri" panose="020F0502020204030204" pitchFamily="34" charset="0"/>
              </a:rPr>
              <a:t>An alternative way: Calculate the mean absolute deviation</a:t>
            </a:r>
          </a:p>
          <a:p>
            <a:pPr eaLnBrk="1" hangingPunct="1">
              <a:lnSpc>
                <a:spcPct val="110000"/>
              </a:lnSpc>
            </a:pPr>
            <a:endParaRPr lang="en-US" altLang="en-US" sz="1500" dirty="0">
              <a:latin typeface="Calibri" panose="020F0502020204030204" pitchFamily="34" charset="0"/>
            </a:endParaRPr>
          </a:p>
          <a:p>
            <a:pPr lvl="1" eaLnBrk="1" hangingPunct="1">
              <a:lnSpc>
                <a:spcPct val="110000"/>
              </a:lnSpc>
              <a:buFont typeface="Wingdings" panose="05000000000000000000" pitchFamily="2" charset="2"/>
              <a:buNone/>
            </a:pPr>
            <a:r>
              <a:rPr lang="en-US" altLang="en-US" sz="1500" dirty="0">
                <a:latin typeface="Calibri" panose="020F0502020204030204" pitchFamily="34" charset="0"/>
              </a:rPr>
              <a:t>where</a:t>
            </a:r>
          </a:p>
          <a:p>
            <a:pPr lvl="1" eaLnBrk="1" hangingPunct="1">
              <a:lnSpc>
                <a:spcPct val="110000"/>
              </a:lnSpc>
            </a:pPr>
            <a:endParaRPr lang="en-US" altLang="en-US" sz="1500" dirty="0">
              <a:latin typeface="Calibri" panose="020F0502020204030204" pitchFamily="34" charset="0"/>
            </a:endParaRPr>
          </a:p>
          <a:p>
            <a:pPr lvl="1" eaLnBrk="1" hangingPunct="1">
              <a:lnSpc>
                <a:spcPct val="110000"/>
              </a:lnSpc>
            </a:pPr>
            <a:r>
              <a:rPr lang="en-US" altLang="en-US" sz="1500" dirty="0">
                <a:latin typeface="Calibri" panose="020F0502020204030204" pitchFamily="34" charset="0"/>
              </a:rPr>
              <a:t>standardized measure (</a:t>
            </a:r>
            <a:r>
              <a:rPr lang="en-US" altLang="en-US" sz="1500" i="1" dirty="0">
                <a:latin typeface="Calibri" panose="020F0502020204030204" pitchFamily="34" charset="0"/>
              </a:rPr>
              <a:t>z-score</a:t>
            </a:r>
            <a:r>
              <a:rPr lang="en-US" altLang="en-US" sz="1500" dirty="0">
                <a:latin typeface="Calibri" panose="020F0502020204030204" pitchFamily="34" charset="0"/>
              </a:rPr>
              <a:t>):</a:t>
            </a:r>
          </a:p>
          <a:p>
            <a:pPr eaLnBrk="1" hangingPunct="1">
              <a:lnSpc>
                <a:spcPct val="110000"/>
              </a:lnSpc>
            </a:pPr>
            <a:r>
              <a:rPr lang="en-US" altLang="en-US" sz="1500" dirty="0">
                <a:latin typeface="Calibri" panose="020F0502020204030204" pitchFamily="34" charset="0"/>
              </a:rPr>
              <a:t>Using mean absolute deviation is more robust than using standard deviation </a:t>
            </a:r>
          </a:p>
        </p:txBody>
      </p:sp>
      <p:sp>
        <p:nvSpPr>
          <p:cNvPr id="59395" name="Rectangle 2"/>
          <p:cNvSpPr>
            <a:spLocks noGrp="1" noChangeArrowheads="1"/>
          </p:cNvSpPr>
          <p:nvPr>
            <p:ph type="title"/>
          </p:nvPr>
        </p:nvSpPr>
        <p:spPr>
          <a:xfrm>
            <a:off x="628650" y="1321462"/>
            <a:ext cx="7886700" cy="443129"/>
          </a:xfrm>
          <a:noFill/>
        </p:spPr>
        <p:txBody>
          <a:bodyPr vert="horz" lIns="69056" tIns="34529" rIns="69056" bIns="34529" rtlCol="0" anchor="ctr">
            <a:noAutofit/>
          </a:bodyPr>
          <a:lstStyle/>
          <a:p>
            <a:r>
              <a:rPr lang="en-US" altLang="en-US" sz="2800" b="1" dirty="0"/>
              <a:t>Standardizing Numeric </a:t>
            </a:r>
            <a:r>
              <a:rPr lang="en-US" altLang="en-US" sz="2800" b="1" dirty="0" smtClean="0"/>
              <a:t>Data: </a:t>
            </a:r>
            <a:r>
              <a:rPr lang="en-US" altLang="en-US" sz="2800" b="1" dirty="0"/>
              <a:t/>
            </a:r>
            <a:br>
              <a:rPr lang="en-US" altLang="en-US" sz="2800" b="1" dirty="0"/>
            </a:br>
            <a:r>
              <a:rPr lang="en-US" altLang="en-US" sz="2800" b="1" dirty="0" smtClean="0"/>
              <a:t>Ordinal, Interval, Ratio </a:t>
            </a:r>
            <a:endParaRPr lang="en-US" altLang="en-US" sz="2800" b="1" dirty="0"/>
          </a:p>
        </p:txBody>
      </p:sp>
      <p:graphicFrame>
        <p:nvGraphicFramePr>
          <p:cNvPr id="59400" name="Object 7"/>
          <p:cNvGraphicFramePr>
            <a:graphicFrameLocks noGrp="1" noChangeAspect="1"/>
          </p:cNvGraphicFramePr>
          <p:nvPr>
            <p:ph idx="1"/>
            <p:extLst/>
          </p:nvPr>
        </p:nvGraphicFramePr>
        <p:xfrm>
          <a:off x="7162800" y="3048000"/>
          <a:ext cx="1020332" cy="533400"/>
        </p:xfrm>
        <a:graphic>
          <a:graphicData uri="http://schemas.openxmlformats.org/presentationml/2006/ole">
            <mc:AlternateContent xmlns:mc="http://schemas.openxmlformats.org/markup-compatibility/2006">
              <mc:Choice xmlns:v="urn:schemas-microsoft-com:vml" Requires="v">
                <p:oleObj spid="_x0000_s9218" name="Equation" r:id="rId4" imgW="952087" imgH="406224" progId="Equation.3">
                  <p:embed/>
                </p:oleObj>
              </mc:Choice>
              <mc:Fallback>
                <p:oleObj name="Equation" r:id="rId4" imgW="952087" imgH="406224" progId="Equation.3">
                  <p:embed/>
                  <p:pic>
                    <p:nvPicPr>
                      <p:cNvPr id="5940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3048000"/>
                        <a:ext cx="1020332" cy="533400"/>
                      </a:xfrm>
                      <a:prstGeom prst="rect">
                        <a:avLst/>
                      </a:prstGeom>
                      <a:noFill/>
                      <a:ln>
                        <a:noFill/>
                      </a:ln>
                      <a:effectLst/>
                      <a:extLst/>
                    </p:spPr>
                  </p:pic>
                </p:oleObj>
              </mc:Fallback>
            </mc:AlternateContent>
          </a:graphicData>
        </a:graphic>
      </p:graphicFrame>
      <p:sp>
        <p:nvSpPr>
          <p:cNvPr id="5939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7145E8D7-6790-44B8-8145-A7CC18F5CC8A}" type="slidenum">
              <a:rPr lang="en-US" altLang="en-US" sz="900"/>
              <a:pPr eaLnBrk="1" hangingPunct="1">
                <a:spcBef>
                  <a:spcPct val="0"/>
                </a:spcBef>
                <a:buClrTx/>
                <a:buSzTx/>
                <a:buFontTx/>
                <a:buNone/>
              </a:pPr>
              <a:t>157</a:t>
            </a:fld>
            <a:endParaRPr lang="en-US" altLang="en-US" sz="900"/>
          </a:p>
        </p:txBody>
      </p:sp>
      <p:graphicFrame>
        <p:nvGraphicFramePr>
          <p:cNvPr id="59397" name="Object 4"/>
          <p:cNvGraphicFramePr>
            <a:graphicFrameLocks noChangeAspect="1"/>
          </p:cNvGraphicFramePr>
          <p:nvPr>
            <p:extLst/>
          </p:nvPr>
        </p:nvGraphicFramePr>
        <p:xfrm>
          <a:off x="1300014" y="5057752"/>
          <a:ext cx="2114550" cy="371475"/>
        </p:xfrm>
        <a:graphic>
          <a:graphicData uri="http://schemas.openxmlformats.org/presentationml/2006/ole">
            <mc:AlternateContent xmlns:mc="http://schemas.openxmlformats.org/markup-compatibility/2006">
              <mc:Choice xmlns:v="urn:schemas-microsoft-com:vml" Requires="v">
                <p:oleObj spid="_x0000_s9219" name="Equation" r:id="rId6" imgW="2374900" imgH="419100" progId="Equation.3">
                  <p:embed/>
                </p:oleObj>
              </mc:Choice>
              <mc:Fallback>
                <p:oleObj name="Equation" r:id="rId6" imgW="2374900" imgH="419100" progId="Equation.3">
                  <p:embed/>
                  <p:pic>
                    <p:nvPicPr>
                      <p:cNvPr id="5939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0014" y="5057752"/>
                        <a:ext cx="21145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5"/>
          <p:cNvGraphicFramePr>
            <a:graphicFrameLocks noChangeAspect="1"/>
          </p:cNvGraphicFramePr>
          <p:nvPr>
            <p:extLst/>
          </p:nvPr>
        </p:nvGraphicFramePr>
        <p:xfrm>
          <a:off x="1827930" y="4460769"/>
          <a:ext cx="4636080" cy="431872"/>
        </p:xfrm>
        <a:graphic>
          <a:graphicData uri="http://schemas.openxmlformats.org/presentationml/2006/ole">
            <mc:AlternateContent xmlns:mc="http://schemas.openxmlformats.org/markup-compatibility/2006">
              <mc:Choice xmlns:v="urn:schemas-microsoft-com:vml" Requires="v">
                <p:oleObj spid="_x0000_s9220" name="Equation" r:id="rId8" imgW="4343400" imgH="406400" progId="Equation.3">
                  <p:embed/>
                </p:oleObj>
              </mc:Choice>
              <mc:Fallback>
                <p:oleObj name="Equation" r:id="rId8" imgW="4343400" imgH="406400" progId="Equation.3">
                  <p:embed/>
                  <p:pic>
                    <p:nvPicPr>
                      <p:cNvPr id="59398"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7930" y="4460769"/>
                        <a:ext cx="4636080" cy="431872"/>
                      </a:xfrm>
                      <a:prstGeom prst="rect">
                        <a:avLst/>
                      </a:prstGeom>
                      <a:noFill/>
                      <a:ln>
                        <a:noFill/>
                      </a:ln>
                      <a:effectLst/>
                      <a:extLst/>
                    </p:spPr>
                  </p:pic>
                </p:oleObj>
              </mc:Fallback>
            </mc:AlternateContent>
          </a:graphicData>
        </a:graphic>
      </p:graphicFrame>
      <p:graphicFrame>
        <p:nvGraphicFramePr>
          <p:cNvPr id="59399" name="Object 6"/>
          <p:cNvGraphicFramePr>
            <a:graphicFrameLocks noChangeAspect="1"/>
          </p:cNvGraphicFramePr>
          <p:nvPr>
            <p:extLst/>
          </p:nvPr>
        </p:nvGraphicFramePr>
        <p:xfrm>
          <a:off x="4167741" y="4958815"/>
          <a:ext cx="1215338" cy="569348"/>
        </p:xfrm>
        <a:graphic>
          <a:graphicData uri="http://schemas.openxmlformats.org/presentationml/2006/ole">
            <mc:AlternateContent xmlns:mc="http://schemas.openxmlformats.org/markup-compatibility/2006">
              <mc:Choice xmlns:v="urn:schemas-microsoft-com:vml" Requires="v">
                <p:oleObj spid="_x0000_s9221" name="Equation" r:id="rId10" imgW="1409088" imgH="660113" progId="Equation.3">
                  <p:embed/>
                </p:oleObj>
              </mc:Choice>
              <mc:Fallback>
                <p:oleObj name="Equation" r:id="rId10" imgW="1409088" imgH="660113" progId="Equation.3">
                  <p:embed/>
                  <p:pic>
                    <p:nvPicPr>
                      <p:cNvPr id="59399"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7741" y="4958815"/>
                        <a:ext cx="1215338" cy="569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25227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noFill/>
        </p:spPr>
        <p:txBody>
          <a:bodyPr vert="horz" lIns="69056" tIns="34529" rIns="69056" bIns="34529" rtlCol="0" anchor="ctr">
            <a:normAutofit/>
          </a:bodyPr>
          <a:lstStyle/>
          <a:p>
            <a:pPr eaLnBrk="1" hangingPunct="1"/>
            <a:r>
              <a:rPr lang="en-US" altLang="en-US" sz="3200" b="1" dirty="0"/>
              <a:t>Ordinal Variables</a:t>
            </a:r>
          </a:p>
        </p:txBody>
      </p:sp>
      <p:sp>
        <p:nvSpPr>
          <p:cNvPr id="64516" name="Rectangle 3"/>
          <p:cNvSpPr>
            <a:spLocks noGrp="1" noChangeArrowheads="1"/>
          </p:cNvSpPr>
          <p:nvPr>
            <p:ph idx="1"/>
          </p:nvPr>
        </p:nvSpPr>
        <p:spPr>
          <a:noFill/>
        </p:spPr>
        <p:txBody>
          <a:bodyPr vert="horz" lIns="69056" tIns="34529" rIns="69056" bIns="34529" rtlCol="0">
            <a:normAutofit/>
          </a:bodyPr>
          <a:lstStyle/>
          <a:p>
            <a:pPr eaLnBrk="1" hangingPunct="1">
              <a:lnSpc>
                <a:spcPct val="110000"/>
              </a:lnSpc>
            </a:pPr>
            <a:r>
              <a:rPr lang="en-US" altLang="en-US" sz="1800" dirty="0"/>
              <a:t>An ordinal variable can be discrete or continuous</a:t>
            </a:r>
          </a:p>
          <a:p>
            <a:pPr eaLnBrk="1" hangingPunct="1">
              <a:lnSpc>
                <a:spcPct val="110000"/>
              </a:lnSpc>
            </a:pPr>
            <a:r>
              <a:rPr lang="en-US" altLang="en-US" sz="1800" dirty="0"/>
              <a:t>Order is important, e.g., rank</a:t>
            </a:r>
          </a:p>
          <a:p>
            <a:pPr eaLnBrk="1" hangingPunct="1">
              <a:lnSpc>
                <a:spcPct val="110000"/>
              </a:lnSpc>
            </a:pPr>
            <a:r>
              <a:rPr lang="en-US" altLang="en-US" sz="1800" dirty="0"/>
              <a:t>Can be treated like </a:t>
            </a:r>
            <a:r>
              <a:rPr lang="en-US" altLang="en-US" sz="1800" b="1" dirty="0"/>
              <a:t>interval-scaled </a:t>
            </a:r>
          </a:p>
          <a:p>
            <a:pPr lvl="1" eaLnBrk="1" hangingPunct="1">
              <a:lnSpc>
                <a:spcPct val="110000"/>
              </a:lnSpc>
            </a:pPr>
            <a:r>
              <a:rPr lang="en-US" altLang="en-US" dirty="0"/>
              <a:t>replace </a:t>
            </a:r>
            <a:r>
              <a:rPr lang="en-US" altLang="en-US" i="1" dirty="0" err="1"/>
              <a:t>x</a:t>
            </a:r>
            <a:r>
              <a:rPr lang="en-US" altLang="en-US" i="1" baseline="-25000" dirty="0" err="1"/>
              <a:t>if</a:t>
            </a:r>
            <a:r>
              <a:rPr lang="en-US" altLang="en-US" baseline="-25000" dirty="0"/>
              <a:t> </a:t>
            </a:r>
            <a:r>
              <a:rPr lang="en-US" altLang="en-US" dirty="0"/>
              <a:t> by their rank </a:t>
            </a:r>
          </a:p>
          <a:p>
            <a:pPr lvl="1" eaLnBrk="1" hangingPunct="1">
              <a:lnSpc>
                <a:spcPct val="110000"/>
              </a:lnSpc>
            </a:pPr>
            <a:r>
              <a:rPr lang="en-US" altLang="en-US" dirty="0"/>
              <a:t>map the range of each variable onto [0, 1] by replacing</a:t>
            </a:r>
            <a:r>
              <a:rPr lang="en-US" altLang="en-US" i="1" dirty="0"/>
              <a:t> </a:t>
            </a:r>
            <a:r>
              <a:rPr lang="en-US" altLang="en-US" i="1" dirty="0" err="1"/>
              <a:t>i</a:t>
            </a:r>
            <a:r>
              <a:rPr lang="en-US" altLang="en-US" dirty="0" err="1"/>
              <a:t>-th</a:t>
            </a:r>
            <a:r>
              <a:rPr lang="en-US" altLang="en-US" dirty="0"/>
              <a:t> object in the </a:t>
            </a:r>
            <a:r>
              <a:rPr lang="en-US" altLang="en-US" i="1" dirty="0"/>
              <a:t>f</a:t>
            </a:r>
            <a:r>
              <a:rPr lang="en-US" altLang="en-US" dirty="0"/>
              <a:t>-</a:t>
            </a:r>
            <a:r>
              <a:rPr lang="en-US" altLang="en-US" dirty="0" err="1"/>
              <a:t>th</a:t>
            </a:r>
            <a:r>
              <a:rPr lang="en-US" altLang="en-US" dirty="0"/>
              <a:t> variable by</a:t>
            </a:r>
          </a:p>
          <a:p>
            <a:pPr lvl="1" eaLnBrk="1" hangingPunct="1">
              <a:lnSpc>
                <a:spcPct val="110000"/>
              </a:lnSpc>
            </a:pPr>
            <a:endParaRPr lang="en-US" altLang="en-US" dirty="0"/>
          </a:p>
          <a:p>
            <a:pPr lvl="1" eaLnBrk="1" hangingPunct="1">
              <a:lnSpc>
                <a:spcPct val="110000"/>
              </a:lnSpc>
            </a:pPr>
            <a:endParaRPr lang="en-US" altLang="en-US" dirty="0"/>
          </a:p>
          <a:p>
            <a:pPr lvl="1" eaLnBrk="1" hangingPunct="1">
              <a:lnSpc>
                <a:spcPct val="110000"/>
              </a:lnSpc>
            </a:pPr>
            <a:r>
              <a:rPr lang="en-US" altLang="en-US" b="1" dirty="0"/>
              <a:t>compute the dissimilarity using methods for</a:t>
            </a:r>
            <a:r>
              <a:rPr lang="en-US" altLang="en-US" b="1" u="sng" dirty="0"/>
              <a:t> interval-scaled variables</a:t>
            </a:r>
          </a:p>
        </p:txBody>
      </p:sp>
      <p:sp>
        <p:nvSpPr>
          <p:cNvPr id="645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034AEA5D-933E-43EF-BC68-49402D6D3A82}" type="slidenum">
              <a:rPr lang="en-US" altLang="en-US" sz="900"/>
              <a:pPr eaLnBrk="1" hangingPunct="1">
                <a:spcBef>
                  <a:spcPct val="0"/>
                </a:spcBef>
                <a:buClrTx/>
                <a:buSzTx/>
                <a:buFontTx/>
                <a:buNone/>
              </a:pPr>
              <a:t>158</a:t>
            </a:fld>
            <a:endParaRPr lang="en-US" altLang="en-US" sz="900"/>
          </a:p>
        </p:txBody>
      </p:sp>
      <p:graphicFrame>
        <p:nvGraphicFramePr>
          <p:cNvPr id="64517" name="Object 4"/>
          <p:cNvGraphicFramePr>
            <a:graphicFrameLocks noChangeAspect="1"/>
          </p:cNvGraphicFramePr>
          <p:nvPr/>
        </p:nvGraphicFramePr>
        <p:xfrm>
          <a:off x="3657600" y="4171950"/>
          <a:ext cx="1828800" cy="609600"/>
        </p:xfrm>
        <a:graphic>
          <a:graphicData uri="http://schemas.openxmlformats.org/presentationml/2006/ole">
            <mc:AlternateContent xmlns:mc="http://schemas.openxmlformats.org/markup-compatibility/2006">
              <mc:Choice xmlns:v="urn:schemas-microsoft-com:vml" Requires="v">
                <p:oleObj spid="_x0000_s10242" name="Equation" r:id="rId4" imgW="1168400" imgH="711200" progId="Equation.3">
                  <p:embed/>
                </p:oleObj>
              </mc:Choice>
              <mc:Fallback>
                <p:oleObj name="Equation" r:id="rId4" imgW="1168400" imgH="711200" progId="Equation.3">
                  <p:embed/>
                  <p:pic>
                    <p:nvPicPr>
                      <p:cNvPr id="6451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4171950"/>
                        <a:ext cx="1828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8" name="Object 5"/>
          <p:cNvGraphicFramePr>
            <a:graphicFrameLocks noChangeAspect="1"/>
          </p:cNvGraphicFramePr>
          <p:nvPr>
            <p:extLst/>
          </p:nvPr>
        </p:nvGraphicFramePr>
        <p:xfrm>
          <a:off x="4743450" y="3357564"/>
          <a:ext cx="1657350" cy="332185"/>
        </p:xfrm>
        <a:graphic>
          <a:graphicData uri="http://schemas.openxmlformats.org/presentationml/2006/ole">
            <mc:AlternateContent xmlns:mc="http://schemas.openxmlformats.org/markup-compatibility/2006">
              <mc:Choice xmlns:v="urn:schemas-microsoft-com:vml" Requires="v">
                <p:oleObj spid="_x0000_s10243" name="Equation" r:id="rId6" imgW="1397000" imgH="368300" progId="Equation.3">
                  <p:embed/>
                </p:oleObj>
              </mc:Choice>
              <mc:Fallback>
                <p:oleObj name="Equation" r:id="rId6" imgW="1397000" imgH="368300" progId="Equation.3">
                  <p:embed/>
                  <p:pic>
                    <p:nvPicPr>
                      <p:cNvPr id="6451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3450" y="3357564"/>
                        <a:ext cx="1657350" cy="332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0431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Han: Clustering</a:t>
            </a:r>
          </a:p>
        </p:txBody>
      </p:sp>
      <p:sp>
        <p:nvSpPr>
          <p:cNvPr id="5" name="Slide Number Placeholder 4"/>
          <p:cNvSpPr>
            <a:spLocks noGrp="1"/>
          </p:cNvSpPr>
          <p:nvPr>
            <p:ph type="sldNum" sz="quarter" idx="11"/>
          </p:nvPr>
        </p:nvSpPr>
        <p:spPr/>
        <p:txBody>
          <a:bodyPr/>
          <a:lstStyle/>
          <a:p>
            <a:fld id="{97C9B581-36BF-47DF-8345-D3FEE2B37003}" type="slidenum">
              <a:rPr lang="en-US" altLang="en-US"/>
              <a:pPr/>
              <a:t>159</a:t>
            </a:fld>
            <a:endParaRPr lang="en-US" altLang="en-US"/>
          </a:p>
        </p:txBody>
      </p:sp>
      <p:sp>
        <p:nvSpPr>
          <p:cNvPr id="1453058" name="Rectangle 2"/>
          <p:cNvSpPr>
            <a:spLocks noGrp="1" noChangeArrowheads="1"/>
          </p:cNvSpPr>
          <p:nvPr>
            <p:ph type="title"/>
          </p:nvPr>
        </p:nvSpPr>
        <p:spPr>
          <a:xfrm>
            <a:off x="628650" y="1179802"/>
            <a:ext cx="4735512" cy="782638"/>
          </a:xfrm>
          <a:noFill/>
          <a:ln/>
        </p:spPr>
        <p:txBody>
          <a:bodyPr lIns="92075" tIns="46038" rIns="92075" bIns="46038" anchor="ctr"/>
          <a:lstStyle/>
          <a:p>
            <a:r>
              <a:rPr lang="en-US" altLang="en-US" sz="3200" b="1" dirty="0"/>
              <a:t>Ratio-Scaled Variables</a:t>
            </a:r>
          </a:p>
        </p:txBody>
      </p:sp>
      <p:sp>
        <p:nvSpPr>
          <p:cNvPr id="1453059" name="Rectangle 3"/>
          <p:cNvSpPr>
            <a:spLocks noGrp="1" noChangeArrowheads="1"/>
          </p:cNvSpPr>
          <p:nvPr>
            <p:ph type="body" idx="1"/>
          </p:nvPr>
        </p:nvSpPr>
        <p:spPr>
          <a:xfrm>
            <a:off x="457200" y="2119745"/>
            <a:ext cx="8458200" cy="4724400"/>
          </a:xfrm>
          <a:noFill/>
          <a:ln/>
        </p:spPr>
        <p:txBody>
          <a:bodyPr lIns="92075" tIns="46038" rIns="92075" bIns="46038">
            <a:normAutofit/>
          </a:bodyPr>
          <a:lstStyle/>
          <a:p>
            <a:pPr>
              <a:lnSpc>
                <a:spcPct val="120000"/>
              </a:lnSpc>
            </a:pPr>
            <a:r>
              <a:rPr lang="en-US" altLang="en-US" sz="2400" u="sng" dirty="0"/>
              <a:t>Ratio-scaled variable</a:t>
            </a:r>
            <a:r>
              <a:rPr lang="en-US" altLang="en-US" sz="2400" dirty="0"/>
              <a:t>: a positive measurement on a nonlinear scale, approximately at exponential scale, 	</a:t>
            </a:r>
            <a:r>
              <a:rPr lang="en-US" altLang="en-US" sz="2400" dirty="0" smtClean="0"/>
              <a:t>such </a:t>
            </a:r>
            <a:r>
              <a:rPr lang="en-US" altLang="en-US" sz="2400" dirty="0"/>
              <a:t>as </a:t>
            </a:r>
            <a:r>
              <a:rPr lang="en-US" altLang="en-US" sz="2400" i="1" dirty="0" err="1"/>
              <a:t>Ae</a:t>
            </a:r>
            <a:r>
              <a:rPr lang="en-US" altLang="en-US" sz="2400" i="1" baseline="30000" dirty="0" err="1"/>
              <a:t>Bt</a:t>
            </a:r>
            <a:r>
              <a:rPr lang="en-US" altLang="en-US" sz="2400" dirty="0"/>
              <a:t> or </a:t>
            </a:r>
            <a:r>
              <a:rPr lang="en-US" altLang="en-US" sz="2400" i="1" dirty="0"/>
              <a:t>Ae</a:t>
            </a:r>
            <a:r>
              <a:rPr lang="en-US" altLang="en-US" sz="2400" i="1" baseline="30000" dirty="0"/>
              <a:t>-</a:t>
            </a:r>
            <a:r>
              <a:rPr lang="en-US" altLang="en-US" sz="2400" i="1" baseline="30000" dirty="0" err="1"/>
              <a:t>Bt</a:t>
            </a:r>
            <a:r>
              <a:rPr lang="en-US" altLang="en-US" sz="2400" dirty="0"/>
              <a:t> </a:t>
            </a:r>
          </a:p>
          <a:p>
            <a:pPr>
              <a:lnSpc>
                <a:spcPct val="120000"/>
              </a:lnSpc>
            </a:pPr>
            <a:r>
              <a:rPr lang="en-US" altLang="en-US" sz="2400" dirty="0"/>
              <a:t>Methods:</a:t>
            </a:r>
          </a:p>
          <a:p>
            <a:pPr lvl="1">
              <a:lnSpc>
                <a:spcPct val="120000"/>
              </a:lnSpc>
            </a:pPr>
            <a:r>
              <a:rPr lang="en-US" altLang="en-US" sz="2400" dirty="0"/>
              <a:t>treat them like interval-scaled variables — </a:t>
            </a:r>
            <a:r>
              <a:rPr lang="en-US" altLang="en-US" sz="2400" i="1" dirty="0">
                <a:solidFill>
                  <a:schemeClr val="hlink"/>
                </a:solidFill>
              </a:rPr>
              <a:t>not a good choice! (why?)</a:t>
            </a:r>
            <a:endParaRPr lang="en-US" altLang="en-US" sz="2400" dirty="0">
              <a:solidFill>
                <a:schemeClr val="hlink"/>
              </a:solidFill>
            </a:endParaRPr>
          </a:p>
          <a:p>
            <a:pPr lvl="1">
              <a:lnSpc>
                <a:spcPct val="120000"/>
              </a:lnSpc>
            </a:pPr>
            <a:r>
              <a:rPr lang="en-US" altLang="en-US" sz="2400" dirty="0"/>
              <a:t>apply </a:t>
            </a:r>
            <a:r>
              <a:rPr lang="en-US" altLang="en-US" sz="2400" b="1" u="sng" dirty="0"/>
              <a:t>logarithmic transformation</a:t>
            </a:r>
          </a:p>
          <a:p>
            <a:pPr algn="ctr">
              <a:lnSpc>
                <a:spcPct val="120000"/>
              </a:lnSpc>
              <a:buFont typeface="Wingdings" panose="05000000000000000000" pitchFamily="2" charset="2"/>
              <a:buNone/>
            </a:pPr>
            <a:r>
              <a:rPr lang="en-US" altLang="en-US" sz="2400" i="1" dirty="0" err="1"/>
              <a:t>y</a:t>
            </a:r>
            <a:r>
              <a:rPr lang="en-US" altLang="en-US" sz="2400" i="1" baseline="-25000" dirty="0" err="1"/>
              <a:t>if</a:t>
            </a:r>
            <a:r>
              <a:rPr lang="en-US" altLang="en-US" sz="2400" i="1" baseline="-25000" dirty="0"/>
              <a:t> </a:t>
            </a:r>
            <a:r>
              <a:rPr lang="en-US" altLang="en-US" sz="2400" dirty="0"/>
              <a:t>=</a:t>
            </a:r>
            <a:r>
              <a:rPr lang="en-US" altLang="en-US" sz="2400" i="1" dirty="0"/>
              <a:t> log(</a:t>
            </a:r>
            <a:r>
              <a:rPr lang="en-US" altLang="en-US" sz="2400" i="1" dirty="0" err="1"/>
              <a:t>x</a:t>
            </a:r>
            <a:r>
              <a:rPr lang="en-US" altLang="en-US" sz="2400" i="1" baseline="-25000" dirty="0" err="1"/>
              <a:t>if</a:t>
            </a:r>
            <a:r>
              <a:rPr lang="en-US" altLang="en-US" sz="2400" i="1" dirty="0"/>
              <a:t>)</a:t>
            </a:r>
          </a:p>
          <a:p>
            <a:pPr lvl="1">
              <a:lnSpc>
                <a:spcPct val="120000"/>
              </a:lnSpc>
            </a:pPr>
            <a:r>
              <a:rPr lang="en-US" altLang="en-US" sz="2400" dirty="0"/>
              <a:t>treat them as continuous ordinal data treat their rank as interval-scaled.</a:t>
            </a:r>
          </a:p>
        </p:txBody>
      </p:sp>
    </p:spTree>
    <p:extLst>
      <p:ext uri="{BB962C8B-B14F-4D97-AF65-F5344CB8AC3E}">
        <p14:creationId xmlns:p14="http://schemas.microsoft.com/office/powerpoint/2010/main" val="2710548004"/>
      </p:ext>
    </p:extLst>
  </p:cSld>
  <p:clrMapOvr>
    <a:masterClrMapping/>
  </p:clrMapOvr>
  <p:transition>
    <p:strips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C</a:t>
            </a:r>
            <a:r>
              <a:rPr lang="en-US" b="1" dirty="0"/>
              <a:t>entral Limit Theorem</a:t>
            </a:r>
            <a:r>
              <a:rPr lang="en-US" dirty="0"/>
              <a:t> (CLT) is a statistical theory states that given a sufficiently large sample size from a population with a finite level of variance, the mean of all samples from the same population will be approximately equal to the mean of the population.</a:t>
            </a:r>
          </a:p>
          <a:p>
            <a:endParaRPr lang="en-US" dirty="0"/>
          </a:p>
          <a:p>
            <a:pPr>
              <a:buFont typeface="Arial" panose="020B0604020202020204" pitchFamily="34" charset="0"/>
              <a:buChar char="•"/>
            </a:pPr>
            <a:r>
              <a:rPr lang="en-US" dirty="0"/>
              <a:t>Larger the sample size, the more would be the normal distribution of means of samples</a:t>
            </a:r>
          </a:p>
        </p:txBody>
      </p:sp>
      <p:sp>
        <p:nvSpPr>
          <p:cNvPr id="3" name="Content Placeholder 2"/>
          <p:cNvSpPr>
            <a:spLocks noGrp="1"/>
          </p:cNvSpPr>
          <p:nvPr>
            <p:ph sz="quarter" idx="10"/>
          </p:nvPr>
        </p:nvSpPr>
        <p:spPr/>
        <p:txBody>
          <a:bodyPr/>
          <a:lstStyle/>
          <a:p>
            <a:r>
              <a:rPr lang="en-US" dirty="0"/>
              <a:t>Central Limit Theorem</a:t>
            </a:r>
          </a:p>
        </p:txBody>
      </p:sp>
    </p:spTree>
    <p:extLst>
      <p:ext uri="{BB962C8B-B14F-4D97-AF65-F5344CB8AC3E}">
        <p14:creationId xmlns:p14="http://schemas.microsoft.com/office/powerpoint/2010/main" val="23029619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233790" y="1366399"/>
            <a:ext cx="7886700" cy="571825"/>
          </a:xfrm>
        </p:spPr>
        <p:txBody>
          <a:bodyPr>
            <a:normAutofit fontScale="90000"/>
          </a:bodyPr>
          <a:lstStyle/>
          <a:p>
            <a:r>
              <a:rPr lang="en-US" altLang="en-US" sz="2400" b="1" dirty="0" smtClean="0"/>
              <a:t>Proximity Measures </a:t>
            </a:r>
            <a:r>
              <a:rPr lang="en-US" altLang="en-US" sz="2400" b="1" dirty="0"/>
              <a:t>on Numeric </a:t>
            </a:r>
            <a:r>
              <a:rPr lang="en-US" altLang="en-US" sz="2400" b="1" dirty="0" smtClean="0"/>
              <a:t>Data: </a:t>
            </a:r>
            <a:br>
              <a:rPr lang="en-US" altLang="en-US" sz="2400" b="1" dirty="0" smtClean="0"/>
            </a:br>
            <a:r>
              <a:rPr lang="en-US" altLang="en-US" sz="2400" b="1" dirty="0" smtClean="0"/>
              <a:t>Data </a:t>
            </a:r>
            <a:r>
              <a:rPr lang="en-US" altLang="en-US" sz="2400" b="1" dirty="0"/>
              <a:t>Matrix and Dissimilarity Matrix</a:t>
            </a:r>
          </a:p>
        </p:txBody>
      </p:sp>
      <p:sp>
        <p:nvSpPr>
          <p:cNvPr id="604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E9DC506B-8518-44EF-B8F6-303AB714B5F3}" type="slidenum">
              <a:rPr lang="en-US" altLang="en-US" sz="900"/>
              <a:pPr eaLnBrk="1" hangingPunct="1">
                <a:spcBef>
                  <a:spcPct val="0"/>
                </a:spcBef>
                <a:buClrTx/>
                <a:buSzTx/>
                <a:buFontTx/>
                <a:buNone/>
              </a:pPr>
              <a:t>160</a:t>
            </a:fld>
            <a:endParaRPr lang="en-US" altLang="en-US" sz="900"/>
          </a:p>
        </p:txBody>
      </p:sp>
      <p:graphicFrame>
        <p:nvGraphicFramePr>
          <p:cNvPr id="60420" name="Object 4"/>
          <p:cNvGraphicFramePr>
            <a:graphicFrameLocks noChangeAspect="1"/>
          </p:cNvGraphicFramePr>
          <p:nvPr>
            <p:extLst/>
          </p:nvPr>
        </p:nvGraphicFramePr>
        <p:xfrm>
          <a:off x="2986604" y="2335946"/>
          <a:ext cx="2210990" cy="1185863"/>
        </p:xfrm>
        <a:graphic>
          <a:graphicData uri="http://schemas.openxmlformats.org/presentationml/2006/ole">
            <mc:AlternateContent xmlns:mc="http://schemas.openxmlformats.org/markup-compatibility/2006">
              <mc:Choice xmlns:v="urn:schemas-microsoft-com:vml" Requires="v">
                <p:oleObj spid="_x0000_s11266" name="Worksheet" r:id="rId4" imgW="1838249" imgH="857402" progId="Excel.Sheet.8">
                  <p:embed/>
                </p:oleObj>
              </mc:Choice>
              <mc:Fallback>
                <p:oleObj name="Worksheet" r:id="rId4" imgW="1838249" imgH="857402" progId="Excel.Sheet.8">
                  <p:embed/>
                  <p:pic>
                    <p:nvPicPr>
                      <p:cNvPr id="604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604" y="2335946"/>
                        <a:ext cx="2210990"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1" name="Text Box 5"/>
          <p:cNvSpPr txBox="1">
            <a:spLocks noChangeArrowheads="1"/>
          </p:cNvSpPr>
          <p:nvPr/>
        </p:nvSpPr>
        <p:spPr bwMode="auto">
          <a:xfrm>
            <a:off x="2788027" y="4562216"/>
            <a:ext cx="360045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n-US" sz="1500" b="1" dirty="0"/>
              <a:t>Dissimilarity Matrix </a:t>
            </a:r>
          </a:p>
          <a:p>
            <a:pPr algn="ctr">
              <a:spcBef>
                <a:spcPct val="50000"/>
              </a:spcBef>
              <a:buClrTx/>
              <a:buSzTx/>
              <a:buFontTx/>
              <a:buNone/>
            </a:pPr>
            <a:r>
              <a:rPr lang="en-US" altLang="en-US" sz="1500" b="1" dirty="0"/>
              <a:t>(with </a:t>
            </a:r>
            <a:r>
              <a:rPr lang="en-US" altLang="en-US" sz="1500" b="1" dirty="0">
                <a:solidFill>
                  <a:schemeClr val="tx2"/>
                </a:solidFill>
              </a:rPr>
              <a:t>Euclidean Distance)</a:t>
            </a:r>
          </a:p>
        </p:txBody>
      </p:sp>
      <p:graphicFrame>
        <p:nvGraphicFramePr>
          <p:cNvPr id="60422" name="Object 6"/>
          <p:cNvGraphicFramePr>
            <a:graphicFrameLocks noChangeAspect="1"/>
          </p:cNvGraphicFramePr>
          <p:nvPr>
            <p:extLst/>
          </p:nvPr>
        </p:nvGraphicFramePr>
        <p:xfrm>
          <a:off x="3322855" y="5248099"/>
          <a:ext cx="3680222" cy="1023938"/>
        </p:xfrm>
        <a:graphic>
          <a:graphicData uri="http://schemas.openxmlformats.org/presentationml/2006/ole">
            <mc:AlternateContent xmlns:mc="http://schemas.openxmlformats.org/markup-compatibility/2006">
              <mc:Choice xmlns:v="urn:schemas-microsoft-com:vml" Requires="v">
                <p:oleObj spid="_x0000_s11267" name="Worksheet" r:id="rId6" imgW="3057441" imgH="866747" progId="Excel.Sheet.8">
                  <p:embed/>
                </p:oleObj>
              </mc:Choice>
              <mc:Fallback>
                <p:oleObj name="Worksheet" r:id="rId6" imgW="3057441" imgH="866747" progId="Excel.Sheet.8">
                  <p:embed/>
                  <p:pic>
                    <p:nvPicPr>
                      <p:cNvPr id="6042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2855" y="5248099"/>
                        <a:ext cx="3680222"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Text Box 7"/>
          <p:cNvSpPr txBox="1">
            <a:spLocks noChangeArrowheads="1"/>
          </p:cNvSpPr>
          <p:nvPr/>
        </p:nvSpPr>
        <p:spPr bwMode="auto">
          <a:xfrm>
            <a:off x="2788027" y="2053104"/>
            <a:ext cx="24574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en-US" altLang="en-US" sz="1500" b="1" dirty="0">
                <a:latin typeface="Arial" panose="020B0604020202020204" pitchFamily="34" charset="0"/>
              </a:rPr>
              <a:t>Data Matrix</a:t>
            </a:r>
          </a:p>
        </p:txBody>
      </p:sp>
      <p:graphicFrame>
        <p:nvGraphicFramePr>
          <p:cNvPr id="60424" name="Object 12"/>
          <p:cNvGraphicFramePr>
            <a:graphicFrameLocks noChangeAspect="1"/>
          </p:cNvGraphicFramePr>
          <p:nvPr>
            <p:extLst/>
          </p:nvPr>
        </p:nvGraphicFramePr>
        <p:xfrm>
          <a:off x="277661" y="2102446"/>
          <a:ext cx="2585713" cy="2138796"/>
        </p:xfrm>
        <a:graphic>
          <a:graphicData uri="http://schemas.openxmlformats.org/presentationml/2006/ole">
            <mc:AlternateContent xmlns:mc="http://schemas.openxmlformats.org/markup-compatibility/2006">
              <mc:Choice xmlns:v="urn:schemas-microsoft-com:vml" Requires="v">
                <p:oleObj spid="_x0000_s11268" name="SmartDraw" r:id="rId8" imgW="4379976" imgH="5551932" progId="SmartDraw.2">
                  <p:embed/>
                </p:oleObj>
              </mc:Choice>
              <mc:Fallback>
                <p:oleObj name="SmartDraw" r:id="rId8" imgW="4379976" imgH="5551932" progId="SmartDraw.2">
                  <p:embed/>
                  <p:pic>
                    <p:nvPicPr>
                      <p:cNvPr id="60424"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661" y="2102446"/>
                        <a:ext cx="2585713" cy="2138796"/>
                      </a:xfrm>
                      <a:prstGeom prst="rect">
                        <a:avLst/>
                      </a:prstGeom>
                      <a:noFill/>
                      <a:ln>
                        <a:noFill/>
                      </a:ln>
                      <a:effectLst/>
                      <a:extLst/>
                    </p:spPr>
                  </p:pic>
                </p:oleObj>
              </mc:Fallback>
            </mc:AlternateContent>
          </a:graphicData>
        </a:graphic>
      </p:graphicFrame>
      <p:sp>
        <p:nvSpPr>
          <p:cNvPr id="2" name="Rectangle 1"/>
          <p:cNvSpPr/>
          <p:nvPr/>
        </p:nvSpPr>
        <p:spPr>
          <a:xfrm>
            <a:off x="3352800" y="6425483"/>
            <a:ext cx="7361959" cy="369332"/>
          </a:xfrm>
          <a:prstGeom prst="rect">
            <a:avLst/>
          </a:prstGeom>
        </p:spPr>
        <p:txBody>
          <a:bodyPr wrap="square">
            <a:spAutoFit/>
          </a:bodyPr>
          <a:lstStyle/>
          <a:p>
            <a:r>
              <a:rPr lang="en-US" dirty="0">
                <a:hlinkClick r:id="rId10"/>
              </a:rPr>
              <a:t>https://en.wikipedia.org/wiki/Euclidean_distance</a:t>
            </a:r>
            <a:endParaRPr lang="en-US" dirty="0"/>
          </a:p>
        </p:txBody>
      </p:sp>
      <p:pic>
        <p:nvPicPr>
          <p:cNvPr id="3" name="Picture 2"/>
          <p:cNvPicPr>
            <a:picLocks noChangeAspect="1"/>
          </p:cNvPicPr>
          <p:nvPr/>
        </p:nvPicPr>
        <p:blipFill rotWithShape="1">
          <a:blip r:embed="rId11"/>
          <a:srcRect t="3649" r="65" b="5002"/>
          <a:stretch/>
        </p:blipFill>
        <p:spPr>
          <a:xfrm>
            <a:off x="206081" y="4163758"/>
            <a:ext cx="3122170" cy="2514600"/>
          </a:xfrm>
          <a:prstGeom prst="rect">
            <a:avLst/>
          </a:prstGeom>
        </p:spPr>
      </p:pic>
      <p:sp>
        <p:nvSpPr>
          <p:cNvPr id="4" name="Rectangle 3"/>
          <p:cNvSpPr/>
          <p:nvPr/>
        </p:nvSpPr>
        <p:spPr>
          <a:xfrm>
            <a:off x="5444054" y="2244979"/>
            <a:ext cx="3547546" cy="2462213"/>
          </a:xfrm>
          <a:prstGeom prst="rect">
            <a:avLst/>
          </a:prstGeom>
        </p:spPr>
        <p:txBody>
          <a:bodyPr wrap="square">
            <a:spAutoFit/>
          </a:bodyPr>
          <a:lstStyle/>
          <a:p>
            <a:r>
              <a:rPr lang="en-US" sz="1400" b="1" dirty="0" smtClean="0">
                <a:solidFill>
                  <a:srgbClr val="222222"/>
                </a:solidFill>
                <a:latin typeface="Arial" panose="020B0604020202020204" pitchFamily="34" charset="0"/>
              </a:rPr>
              <a:t>Euclidean </a:t>
            </a:r>
            <a:r>
              <a:rPr lang="en-US" sz="1400" b="1" dirty="0">
                <a:solidFill>
                  <a:srgbClr val="222222"/>
                </a:solidFill>
                <a:latin typeface="Arial" panose="020B0604020202020204" pitchFamily="34" charset="0"/>
              </a:rPr>
              <a:t>distance</a:t>
            </a:r>
            <a:r>
              <a:rPr lang="en-US" sz="1400" dirty="0">
                <a:solidFill>
                  <a:srgbClr val="222222"/>
                </a:solidFill>
                <a:latin typeface="Arial" panose="020B0604020202020204" pitchFamily="34" charset="0"/>
              </a:rPr>
              <a:t> or </a:t>
            </a:r>
            <a:r>
              <a:rPr lang="en-US" sz="1400" b="1" dirty="0">
                <a:solidFill>
                  <a:srgbClr val="222222"/>
                </a:solidFill>
                <a:latin typeface="Arial" panose="020B0604020202020204" pitchFamily="34" charset="0"/>
              </a:rPr>
              <a:t>Euclidean metric</a:t>
            </a:r>
            <a:r>
              <a:rPr lang="en-US" sz="1400" dirty="0">
                <a:solidFill>
                  <a:srgbClr val="222222"/>
                </a:solidFill>
                <a:latin typeface="Arial" panose="020B0604020202020204" pitchFamily="34" charset="0"/>
              </a:rPr>
              <a:t> is the "ordinary" </a:t>
            </a:r>
            <a:r>
              <a:rPr lang="en-US" sz="1400" dirty="0">
                <a:solidFill>
                  <a:srgbClr val="0B0080"/>
                </a:solidFill>
                <a:latin typeface="Arial" panose="020B0604020202020204" pitchFamily="34" charset="0"/>
                <a:hlinkClick r:id="rId12" tooltip="Straight line"/>
              </a:rPr>
              <a:t>straight-line</a:t>
            </a:r>
            <a:r>
              <a:rPr lang="en-US" sz="1400" dirty="0">
                <a:solidFill>
                  <a:srgbClr val="222222"/>
                </a:solidFill>
                <a:latin typeface="Arial" panose="020B0604020202020204" pitchFamily="34" charset="0"/>
              </a:rPr>
              <a:t> </a:t>
            </a:r>
            <a:r>
              <a:rPr lang="en-US" sz="1400" dirty="0">
                <a:solidFill>
                  <a:srgbClr val="0B0080"/>
                </a:solidFill>
                <a:latin typeface="Arial" panose="020B0604020202020204" pitchFamily="34" charset="0"/>
                <a:hlinkClick r:id="rId13" tooltip="Distance"/>
              </a:rPr>
              <a:t>distance</a:t>
            </a:r>
            <a:r>
              <a:rPr lang="en-US" sz="1400" dirty="0">
                <a:solidFill>
                  <a:srgbClr val="222222"/>
                </a:solidFill>
                <a:latin typeface="Arial" panose="020B0604020202020204" pitchFamily="34" charset="0"/>
              </a:rPr>
              <a:t> between two points in </a:t>
            </a:r>
            <a:r>
              <a:rPr lang="en-US" sz="1400" dirty="0">
                <a:solidFill>
                  <a:srgbClr val="0B0080"/>
                </a:solidFill>
                <a:latin typeface="Arial" panose="020B0604020202020204" pitchFamily="34" charset="0"/>
                <a:hlinkClick r:id="rId14" tooltip="Euclidean space"/>
              </a:rPr>
              <a:t>Euclidean space</a:t>
            </a:r>
            <a:r>
              <a:rPr lang="en-US" sz="1400" dirty="0">
                <a:solidFill>
                  <a:srgbClr val="222222"/>
                </a:solidFill>
                <a:latin typeface="Arial" panose="020B0604020202020204" pitchFamily="34" charset="0"/>
              </a:rPr>
              <a:t>. With this distance, Euclidean space becomes a </a:t>
            </a:r>
            <a:r>
              <a:rPr lang="en-US" sz="1400" dirty="0">
                <a:solidFill>
                  <a:srgbClr val="0B0080"/>
                </a:solidFill>
                <a:latin typeface="Arial" panose="020B0604020202020204" pitchFamily="34" charset="0"/>
                <a:hlinkClick r:id="rId15" tooltip="Metric space"/>
              </a:rPr>
              <a:t>metric space</a:t>
            </a:r>
            <a:r>
              <a:rPr lang="en-US" sz="1400" dirty="0">
                <a:solidFill>
                  <a:srgbClr val="222222"/>
                </a:solidFill>
                <a:latin typeface="Arial" panose="020B0604020202020204" pitchFamily="34" charset="0"/>
              </a:rPr>
              <a:t>. The associated </a:t>
            </a:r>
            <a:r>
              <a:rPr lang="en-US" sz="1400" dirty="0">
                <a:solidFill>
                  <a:srgbClr val="0B0080"/>
                </a:solidFill>
                <a:latin typeface="Arial" panose="020B0604020202020204" pitchFamily="34" charset="0"/>
                <a:hlinkClick r:id="rId16" tooltip="Norm (mathematics)"/>
              </a:rPr>
              <a:t>norm</a:t>
            </a:r>
            <a:r>
              <a:rPr lang="en-US" sz="1400" dirty="0">
                <a:solidFill>
                  <a:srgbClr val="222222"/>
                </a:solidFill>
                <a:latin typeface="Arial" panose="020B0604020202020204" pitchFamily="34" charset="0"/>
              </a:rPr>
              <a:t> is called the </a:t>
            </a:r>
            <a:r>
              <a:rPr lang="en-US" sz="1400" b="1" dirty="0">
                <a:solidFill>
                  <a:srgbClr val="0B0080"/>
                </a:solidFill>
                <a:latin typeface="Arial" panose="020B0604020202020204" pitchFamily="34" charset="0"/>
                <a:hlinkClick r:id="rId17" tooltip="Norm (mathematics)"/>
              </a:rPr>
              <a:t>Euclidean norm</a:t>
            </a:r>
            <a:r>
              <a:rPr lang="en-US" sz="1400" b="1" dirty="0">
                <a:solidFill>
                  <a:srgbClr val="222222"/>
                </a:solidFill>
                <a:latin typeface="Arial" panose="020B0604020202020204" pitchFamily="34" charset="0"/>
              </a:rPr>
              <a:t>.</a:t>
            </a:r>
            <a:r>
              <a:rPr lang="en-US" sz="1400" dirty="0">
                <a:solidFill>
                  <a:srgbClr val="222222"/>
                </a:solidFill>
                <a:latin typeface="Arial" panose="020B0604020202020204" pitchFamily="34" charset="0"/>
              </a:rPr>
              <a:t> Older literature refers to the </a:t>
            </a:r>
            <a:r>
              <a:rPr lang="en-US" sz="1400" dirty="0">
                <a:solidFill>
                  <a:srgbClr val="0B0080"/>
                </a:solidFill>
                <a:latin typeface="Arial" panose="020B0604020202020204" pitchFamily="34" charset="0"/>
                <a:hlinkClick r:id="rId18" tooltip="Metric (mathematics)"/>
              </a:rPr>
              <a:t>metric</a:t>
            </a:r>
            <a:r>
              <a:rPr lang="en-US" sz="1400" dirty="0">
                <a:solidFill>
                  <a:srgbClr val="222222"/>
                </a:solidFill>
                <a:latin typeface="Arial" panose="020B0604020202020204" pitchFamily="34" charset="0"/>
              </a:rPr>
              <a:t> as the </a:t>
            </a:r>
            <a:r>
              <a:rPr lang="en-US" sz="1400" b="1" dirty="0">
                <a:solidFill>
                  <a:srgbClr val="222222"/>
                </a:solidFill>
                <a:latin typeface="Arial" panose="020B0604020202020204" pitchFamily="34" charset="0"/>
              </a:rPr>
              <a:t>Pythagorean metric</a:t>
            </a:r>
            <a:r>
              <a:rPr lang="en-US" sz="1400" dirty="0">
                <a:solidFill>
                  <a:srgbClr val="222222"/>
                </a:solidFill>
                <a:latin typeface="Arial" panose="020B0604020202020204" pitchFamily="34" charset="0"/>
              </a:rPr>
              <a:t>. A </a:t>
            </a:r>
            <a:r>
              <a:rPr lang="en-US" sz="1400" dirty="0">
                <a:solidFill>
                  <a:srgbClr val="0B0080"/>
                </a:solidFill>
                <a:latin typeface="Arial" panose="020B0604020202020204" pitchFamily="34" charset="0"/>
                <a:hlinkClick r:id="rId19" tooltip="Generalized"/>
              </a:rPr>
              <a:t>generalized</a:t>
            </a:r>
            <a:r>
              <a:rPr lang="en-US" sz="1400" dirty="0">
                <a:solidFill>
                  <a:srgbClr val="222222"/>
                </a:solidFill>
                <a:latin typeface="Arial" panose="020B0604020202020204" pitchFamily="34" charset="0"/>
              </a:rPr>
              <a:t> term for the Euclidean norm is the </a:t>
            </a:r>
            <a:r>
              <a:rPr lang="en-US" sz="1400" b="1" dirty="0">
                <a:solidFill>
                  <a:srgbClr val="0B0080"/>
                </a:solidFill>
                <a:latin typeface="Arial" panose="020B0604020202020204" pitchFamily="34" charset="0"/>
                <a:hlinkClick r:id="rId20" tooltip="Lp space"/>
              </a:rPr>
              <a:t>L</a:t>
            </a:r>
            <a:r>
              <a:rPr lang="en-US" sz="1400" b="1" baseline="30000" dirty="0">
                <a:solidFill>
                  <a:srgbClr val="0B0080"/>
                </a:solidFill>
                <a:latin typeface="Arial" panose="020B0604020202020204" pitchFamily="34" charset="0"/>
                <a:hlinkClick r:id="rId20" tooltip="Lp space"/>
              </a:rPr>
              <a:t>2</a:t>
            </a:r>
            <a:r>
              <a:rPr lang="en-US" sz="1400" b="1" dirty="0">
                <a:solidFill>
                  <a:srgbClr val="0B0080"/>
                </a:solidFill>
                <a:latin typeface="Arial" panose="020B0604020202020204" pitchFamily="34" charset="0"/>
                <a:hlinkClick r:id="rId20" tooltip="Lp space"/>
              </a:rPr>
              <a:t> norm</a:t>
            </a:r>
            <a:r>
              <a:rPr lang="en-US" sz="1400" dirty="0">
                <a:solidFill>
                  <a:srgbClr val="222222"/>
                </a:solidFill>
                <a:latin typeface="Arial" panose="020B0604020202020204" pitchFamily="34" charset="0"/>
              </a:rPr>
              <a:t> or L</a:t>
            </a:r>
            <a:r>
              <a:rPr lang="en-US" sz="1400" baseline="30000" dirty="0">
                <a:solidFill>
                  <a:srgbClr val="222222"/>
                </a:solidFill>
                <a:latin typeface="Arial" panose="020B0604020202020204" pitchFamily="34" charset="0"/>
              </a:rPr>
              <a:t>2</a:t>
            </a:r>
            <a:r>
              <a:rPr lang="en-US" sz="1400" dirty="0">
                <a:solidFill>
                  <a:srgbClr val="222222"/>
                </a:solidFill>
                <a:latin typeface="Arial" panose="020B0604020202020204" pitchFamily="34" charset="0"/>
              </a:rPr>
              <a:t> distance.</a:t>
            </a:r>
            <a:endParaRPr lang="en-US" sz="1400" dirty="0"/>
          </a:p>
        </p:txBody>
      </p:sp>
    </p:spTree>
    <p:extLst>
      <p:ext uri="{BB962C8B-B14F-4D97-AF65-F5344CB8AC3E}">
        <p14:creationId xmlns:p14="http://schemas.microsoft.com/office/powerpoint/2010/main" val="1113137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254578" y="1131094"/>
            <a:ext cx="7886700" cy="994172"/>
          </a:xfrm>
        </p:spPr>
        <p:txBody>
          <a:bodyPr/>
          <a:lstStyle/>
          <a:p>
            <a:r>
              <a:rPr lang="en-US" altLang="en-US" sz="2400" b="1" dirty="0"/>
              <a:t>Distance on Numeric Data</a:t>
            </a:r>
            <a:r>
              <a:rPr lang="en-US" altLang="en-US" sz="2400" b="1" dirty="0" smtClean="0"/>
              <a:t>: </a:t>
            </a:r>
            <a:r>
              <a:rPr lang="en-US" altLang="en-US" sz="2400" b="1" dirty="0" err="1" smtClean="0"/>
              <a:t>Minkowski</a:t>
            </a:r>
            <a:r>
              <a:rPr lang="en-US" altLang="en-US" sz="2400" b="1" dirty="0" smtClean="0"/>
              <a:t> </a:t>
            </a:r>
            <a:r>
              <a:rPr lang="en-US" altLang="en-US" sz="2400" b="1" dirty="0"/>
              <a:t>Distance</a:t>
            </a:r>
          </a:p>
        </p:txBody>
      </p:sp>
      <p:sp>
        <p:nvSpPr>
          <p:cNvPr id="61444" name="Rectangle 3"/>
          <p:cNvSpPr>
            <a:spLocks noGrp="1" noChangeArrowheads="1"/>
          </p:cNvSpPr>
          <p:nvPr>
            <p:ph idx="1"/>
          </p:nvPr>
        </p:nvSpPr>
        <p:spPr>
          <a:xfrm>
            <a:off x="762000" y="2165658"/>
            <a:ext cx="7886700" cy="3299713"/>
          </a:xfrm>
        </p:spPr>
        <p:txBody>
          <a:bodyPr>
            <a:normAutofit lnSpcReduction="10000"/>
          </a:bodyPr>
          <a:lstStyle/>
          <a:p>
            <a:pPr marL="285750" indent="-285750">
              <a:spcBef>
                <a:spcPts val="450"/>
              </a:spcBef>
              <a:spcAft>
                <a:spcPts val="450"/>
              </a:spcAft>
            </a:pPr>
            <a:r>
              <a:rPr lang="en-US" altLang="en-US" sz="1600" i="1" dirty="0" err="1">
                <a:solidFill>
                  <a:schemeClr val="hlink"/>
                </a:solidFill>
              </a:rPr>
              <a:t>Minkowski</a:t>
            </a:r>
            <a:r>
              <a:rPr lang="en-US" altLang="en-US" sz="1600" i="1" dirty="0">
                <a:solidFill>
                  <a:schemeClr val="hlink"/>
                </a:solidFill>
              </a:rPr>
              <a:t> distance</a:t>
            </a:r>
            <a:r>
              <a:rPr lang="en-US" altLang="en-US" sz="1600" dirty="0"/>
              <a:t>: A popular distance measure</a:t>
            </a:r>
          </a:p>
          <a:p>
            <a:pPr marL="285750" indent="-285750">
              <a:spcBef>
                <a:spcPts val="450"/>
              </a:spcBef>
              <a:spcAft>
                <a:spcPts val="450"/>
              </a:spcAft>
            </a:pPr>
            <a:endParaRPr lang="en-US" altLang="en-US" sz="1600" dirty="0"/>
          </a:p>
          <a:p>
            <a:pPr marL="628650" lvl="1" indent="-285750">
              <a:spcBef>
                <a:spcPts val="450"/>
              </a:spcBef>
              <a:spcAft>
                <a:spcPts val="450"/>
              </a:spcAft>
              <a:buNone/>
            </a:pPr>
            <a:endParaRPr lang="en-US" altLang="en-US" sz="1600" dirty="0"/>
          </a:p>
          <a:p>
            <a:pPr marL="285750" indent="-285750">
              <a:spcBef>
                <a:spcPts val="450"/>
              </a:spcBef>
              <a:spcAft>
                <a:spcPts val="450"/>
              </a:spcAft>
            </a:pPr>
            <a:endParaRPr lang="en-US" altLang="en-US" sz="1600" dirty="0" smtClean="0"/>
          </a:p>
          <a:p>
            <a:pPr marL="285750" indent="-285750">
              <a:spcBef>
                <a:spcPts val="450"/>
              </a:spcBef>
              <a:spcAft>
                <a:spcPts val="450"/>
              </a:spcAft>
            </a:pPr>
            <a:endParaRPr lang="en-US" altLang="en-US" sz="1600" dirty="0"/>
          </a:p>
          <a:p>
            <a:pPr marL="285750" indent="-285750">
              <a:spcBef>
                <a:spcPts val="450"/>
              </a:spcBef>
              <a:spcAft>
                <a:spcPts val="450"/>
              </a:spcAft>
            </a:pPr>
            <a:r>
              <a:rPr lang="en-US" altLang="en-US" sz="1600" dirty="0" smtClean="0"/>
              <a:t>Properties</a:t>
            </a:r>
            <a:endParaRPr lang="en-US" altLang="en-US" sz="1600" dirty="0"/>
          </a:p>
          <a:p>
            <a:pPr marL="628650" lvl="1" indent="-285750">
              <a:spcBef>
                <a:spcPts val="450"/>
              </a:spcBef>
              <a:spcAft>
                <a:spcPts val="450"/>
              </a:spcAft>
            </a:pPr>
            <a:r>
              <a:rPr lang="en-US" altLang="en-US" sz="1600" dirty="0"/>
              <a:t>d(</a:t>
            </a:r>
            <a:r>
              <a:rPr lang="en-US" altLang="en-US" sz="1600" dirty="0" err="1"/>
              <a:t>i</a:t>
            </a:r>
            <a:r>
              <a:rPr lang="en-US" altLang="en-US" sz="1600" dirty="0"/>
              <a:t>, j) </a:t>
            </a:r>
            <a:r>
              <a:rPr lang="en-US" altLang="en-US" sz="1600" dirty="0">
                <a:sym typeface="Symbol" panose="05050102010706020507" pitchFamily="18" charset="2"/>
              </a:rPr>
              <a:t>&gt; 0 if </a:t>
            </a:r>
            <a:r>
              <a:rPr lang="en-US" altLang="en-US" sz="1600" dirty="0" err="1">
                <a:sym typeface="Symbol" panose="05050102010706020507" pitchFamily="18" charset="2"/>
              </a:rPr>
              <a:t>i</a:t>
            </a:r>
            <a:r>
              <a:rPr lang="en-US" altLang="en-US" sz="1600" dirty="0">
                <a:sym typeface="Symbol" panose="05050102010706020507" pitchFamily="18" charset="2"/>
              </a:rPr>
              <a:t> </a:t>
            </a:r>
            <a:r>
              <a:rPr lang="en-US" altLang="en-US" sz="1600" dirty="0">
                <a:cs typeface="Tahoma" panose="020B0604030504040204" pitchFamily="34" charset="0"/>
                <a:sym typeface="Symbol" panose="05050102010706020507" pitchFamily="18" charset="2"/>
              </a:rPr>
              <a:t>≠ j</a:t>
            </a:r>
            <a:r>
              <a:rPr lang="en-US" altLang="en-US" sz="1600" dirty="0">
                <a:cs typeface="Tahoma" panose="020B0604030504040204" pitchFamily="34" charset="0"/>
              </a:rPr>
              <a:t>, and </a:t>
            </a:r>
            <a:r>
              <a:rPr lang="en-US" altLang="en-US" sz="1600" dirty="0"/>
              <a:t>d(</a:t>
            </a:r>
            <a:r>
              <a:rPr lang="en-US" altLang="en-US" sz="1600" dirty="0" err="1"/>
              <a:t>i</a:t>
            </a:r>
            <a:r>
              <a:rPr lang="en-US" altLang="en-US" sz="1600" dirty="0"/>
              <a:t>, </a:t>
            </a:r>
            <a:r>
              <a:rPr lang="en-US" altLang="en-US" sz="1600" dirty="0" err="1"/>
              <a:t>i</a:t>
            </a:r>
            <a:r>
              <a:rPr lang="en-US" altLang="en-US" sz="1600" dirty="0"/>
              <a:t>) </a:t>
            </a:r>
            <a:r>
              <a:rPr lang="en-US" altLang="en-US" sz="1600" dirty="0">
                <a:sym typeface="Symbol" panose="05050102010706020507" pitchFamily="18" charset="2"/>
              </a:rPr>
              <a:t>= 0 </a:t>
            </a:r>
            <a:r>
              <a:rPr lang="en-US" altLang="en-US" sz="1600" dirty="0"/>
              <a:t>(Positive definiteness)</a:t>
            </a:r>
          </a:p>
          <a:p>
            <a:pPr marL="628650" lvl="1" indent="-285750">
              <a:spcBef>
                <a:spcPts val="450"/>
              </a:spcBef>
              <a:spcAft>
                <a:spcPts val="450"/>
              </a:spcAft>
            </a:pPr>
            <a:r>
              <a:rPr lang="en-US" altLang="en-US" sz="1600" dirty="0"/>
              <a:t>d(</a:t>
            </a:r>
            <a:r>
              <a:rPr lang="en-US" altLang="en-US" sz="1600" dirty="0" err="1"/>
              <a:t>i</a:t>
            </a:r>
            <a:r>
              <a:rPr lang="en-US" altLang="en-US" sz="1600" dirty="0"/>
              <a:t>, j) </a:t>
            </a:r>
            <a:r>
              <a:rPr lang="en-US" altLang="en-US" sz="1600" dirty="0">
                <a:sym typeface="Symbol" panose="05050102010706020507" pitchFamily="18" charset="2"/>
              </a:rPr>
              <a:t>= </a:t>
            </a:r>
            <a:r>
              <a:rPr lang="en-US" altLang="en-US" sz="1600" dirty="0"/>
              <a:t>d(j, </a:t>
            </a:r>
            <a:r>
              <a:rPr lang="en-US" altLang="en-US" sz="1600" dirty="0" err="1"/>
              <a:t>i</a:t>
            </a:r>
            <a:r>
              <a:rPr lang="en-US" altLang="en-US" sz="1600" dirty="0"/>
              <a:t>)</a:t>
            </a:r>
            <a:r>
              <a:rPr lang="en-US" altLang="en-US" sz="1600" i="1" dirty="0"/>
              <a:t>  </a:t>
            </a:r>
            <a:r>
              <a:rPr lang="en-US" altLang="en-US" sz="1600" dirty="0"/>
              <a:t>(Symmetry)</a:t>
            </a:r>
          </a:p>
          <a:p>
            <a:pPr marL="628650" lvl="1" indent="-285750">
              <a:spcBef>
                <a:spcPts val="450"/>
              </a:spcBef>
              <a:spcAft>
                <a:spcPts val="450"/>
              </a:spcAft>
            </a:pPr>
            <a:r>
              <a:rPr lang="en-US" altLang="en-US" sz="1600" dirty="0"/>
              <a:t>d(</a:t>
            </a:r>
            <a:r>
              <a:rPr lang="en-US" altLang="en-US" sz="1600" dirty="0" err="1"/>
              <a:t>i</a:t>
            </a:r>
            <a:r>
              <a:rPr lang="en-US" altLang="en-US" sz="1600" dirty="0"/>
              <a:t>, j) </a:t>
            </a:r>
            <a:r>
              <a:rPr lang="en-US" altLang="en-US" sz="1600" dirty="0">
                <a:sym typeface="Symbol" panose="05050102010706020507" pitchFamily="18" charset="2"/>
              </a:rPr>
              <a:t> </a:t>
            </a:r>
            <a:r>
              <a:rPr lang="en-US" altLang="en-US" sz="1600" dirty="0"/>
              <a:t>d(</a:t>
            </a:r>
            <a:r>
              <a:rPr lang="en-US" altLang="en-US" sz="1600" dirty="0" err="1"/>
              <a:t>i</a:t>
            </a:r>
            <a:r>
              <a:rPr lang="en-US" altLang="en-US" sz="1600" dirty="0"/>
              <a:t>, k) </a:t>
            </a:r>
            <a:r>
              <a:rPr lang="en-US" altLang="en-US" sz="1600" dirty="0">
                <a:sym typeface="Symbol" panose="05050102010706020507" pitchFamily="18" charset="2"/>
              </a:rPr>
              <a:t>+ </a:t>
            </a:r>
            <a:r>
              <a:rPr lang="en-US" altLang="en-US" sz="1600" dirty="0"/>
              <a:t>d(k, j)</a:t>
            </a:r>
            <a:r>
              <a:rPr lang="en-US" altLang="en-US" sz="1600" i="1" dirty="0"/>
              <a:t>  </a:t>
            </a:r>
            <a:r>
              <a:rPr lang="en-US" altLang="en-US" sz="1600" dirty="0"/>
              <a:t>(Triangle Inequality)</a:t>
            </a:r>
            <a:endParaRPr lang="en-US" altLang="en-US" sz="1600" i="1" dirty="0"/>
          </a:p>
          <a:p>
            <a:pPr marL="285750" indent="-285750">
              <a:spcBef>
                <a:spcPts val="450"/>
              </a:spcBef>
              <a:spcAft>
                <a:spcPts val="450"/>
              </a:spcAft>
            </a:pPr>
            <a:r>
              <a:rPr lang="en-US" altLang="en-US" sz="1600" dirty="0"/>
              <a:t>A distance that satisfies these properties is a </a:t>
            </a:r>
            <a:r>
              <a:rPr lang="en-US" altLang="en-US" sz="1600" dirty="0">
                <a:solidFill>
                  <a:srgbClr val="FF0000"/>
                </a:solidFill>
              </a:rPr>
              <a:t>metric</a:t>
            </a:r>
          </a:p>
        </p:txBody>
      </p:sp>
      <p:sp>
        <p:nvSpPr>
          <p:cNvPr id="614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36D644AB-E39F-4C78-9986-D66EE2B8E8D9}" type="slidenum">
              <a:rPr lang="en-US" altLang="en-US" sz="900"/>
              <a:pPr eaLnBrk="1" hangingPunct="1">
                <a:spcBef>
                  <a:spcPct val="0"/>
                </a:spcBef>
                <a:buClrTx/>
                <a:buSzTx/>
                <a:buFontTx/>
                <a:buNone/>
              </a:pPr>
              <a:t>161</a:t>
            </a:fld>
            <a:endParaRPr lang="en-US" altLang="en-US" sz="900"/>
          </a:p>
        </p:txBody>
      </p:sp>
      <p:sp>
        <p:nvSpPr>
          <p:cNvPr id="2" name="Rectangle 1"/>
          <p:cNvSpPr/>
          <p:nvPr/>
        </p:nvSpPr>
        <p:spPr>
          <a:xfrm>
            <a:off x="4197928" y="1686042"/>
            <a:ext cx="4568623" cy="369332"/>
          </a:xfrm>
          <a:prstGeom prst="rect">
            <a:avLst/>
          </a:prstGeom>
        </p:spPr>
        <p:txBody>
          <a:bodyPr wrap="none">
            <a:spAutoFit/>
          </a:bodyPr>
          <a:lstStyle/>
          <a:p>
            <a:r>
              <a:rPr lang="en-US" dirty="0">
                <a:hlinkClick r:id="rId3"/>
              </a:rPr>
              <a:t>https://iq.opengenus.org/minkowski-distance/</a:t>
            </a:r>
            <a:endParaRPr lang="en-US" dirty="0"/>
          </a:p>
        </p:txBody>
      </p:sp>
      <p:sp>
        <p:nvSpPr>
          <p:cNvPr id="3" name="Rectangle 2"/>
          <p:cNvSpPr/>
          <p:nvPr/>
        </p:nvSpPr>
        <p:spPr>
          <a:xfrm>
            <a:off x="254578" y="5550959"/>
            <a:ext cx="8549986" cy="1015663"/>
          </a:xfrm>
          <a:prstGeom prst="rect">
            <a:avLst/>
          </a:prstGeom>
        </p:spPr>
        <p:txBody>
          <a:bodyPr wrap="square">
            <a:spAutoFit/>
          </a:bodyPr>
          <a:lstStyle/>
          <a:p>
            <a:r>
              <a:rPr lang="en-US" sz="1400" b="1" dirty="0" err="1">
                <a:solidFill>
                  <a:srgbClr val="000000"/>
                </a:solidFill>
                <a:latin typeface="Arial" panose="020B0604020202020204" pitchFamily="34" charset="0"/>
              </a:rPr>
              <a:t>Minkowski</a:t>
            </a:r>
            <a:r>
              <a:rPr lang="en-US" sz="1400" b="1" dirty="0">
                <a:solidFill>
                  <a:srgbClr val="000000"/>
                </a:solidFill>
                <a:latin typeface="Arial" panose="020B0604020202020204" pitchFamily="34" charset="0"/>
              </a:rPr>
              <a:t> distance is a distance/ similarity measurement between two points in the normed vector space </a:t>
            </a:r>
            <a:r>
              <a:rPr lang="en-US" sz="1400" b="1" dirty="0" smtClean="0">
                <a:solidFill>
                  <a:srgbClr val="000000"/>
                </a:solidFill>
                <a:latin typeface="Arial" panose="020B0604020202020204" pitchFamily="34" charset="0"/>
              </a:rPr>
              <a:t>(</a:t>
            </a:r>
            <a:r>
              <a:rPr lang="en-US" sz="1400" b="1" u="sng" dirty="0" smtClean="0">
                <a:solidFill>
                  <a:srgbClr val="000000"/>
                </a:solidFill>
                <a:latin typeface="Arial" panose="020B0604020202020204" pitchFamily="34" charset="0"/>
              </a:rPr>
              <a:t>n- </a:t>
            </a:r>
            <a:r>
              <a:rPr lang="en-US" sz="1400" b="1" u="sng" dirty="0">
                <a:solidFill>
                  <a:srgbClr val="000000"/>
                </a:solidFill>
                <a:latin typeface="Arial" panose="020B0604020202020204" pitchFamily="34" charset="0"/>
              </a:rPr>
              <a:t>dimensional real space</a:t>
            </a:r>
            <a:r>
              <a:rPr lang="en-US" sz="1400" b="1" dirty="0">
                <a:solidFill>
                  <a:srgbClr val="000000"/>
                </a:solidFill>
                <a:latin typeface="Arial" panose="020B0604020202020204" pitchFamily="34" charset="0"/>
              </a:rPr>
              <a:t>) and is a generalization of </a:t>
            </a:r>
            <a:r>
              <a:rPr lang="en-US" sz="1400" b="1" dirty="0">
                <a:solidFill>
                  <a:srgbClr val="000000"/>
                </a:solidFill>
                <a:latin typeface="Arial" panose="020B0604020202020204" pitchFamily="34" charset="0"/>
                <a:hlinkClick r:id="rId4"/>
              </a:rPr>
              <a:t>the Euclidean distance</a:t>
            </a:r>
            <a:r>
              <a:rPr lang="en-US" sz="1400" b="1" dirty="0">
                <a:solidFill>
                  <a:srgbClr val="000000"/>
                </a:solidFill>
                <a:latin typeface="Arial" panose="020B0604020202020204" pitchFamily="34" charset="0"/>
              </a:rPr>
              <a:t> and </a:t>
            </a:r>
            <a:r>
              <a:rPr lang="en-US" sz="1400" b="1" dirty="0">
                <a:solidFill>
                  <a:srgbClr val="000000"/>
                </a:solidFill>
                <a:latin typeface="Arial" panose="020B0604020202020204" pitchFamily="34" charset="0"/>
                <a:hlinkClick r:id="rId5"/>
              </a:rPr>
              <a:t>the Manhattan distance</a:t>
            </a:r>
            <a:r>
              <a:rPr lang="en-US" sz="1400" b="1" dirty="0" smtClean="0">
                <a:solidFill>
                  <a:srgbClr val="000000"/>
                </a:solidFill>
                <a:latin typeface="Arial" panose="020B0604020202020204" pitchFamily="34" charset="0"/>
              </a:rPr>
              <a:t>.</a:t>
            </a:r>
          </a:p>
          <a:p>
            <a:r>
              <a:rPr lang="en-US" sz="1400" b="1" dirty="0" smtClean="0">
                <a:solidFill>
                  <a:srgbClr val="000000"/>
                </a:solidFill>
                <a:latin typeface="Arial" panose="020B0604020202020204" pitchFamily="34" charset="0"/>
              </a:rPr>
              <a:t>Here p = </a:t>
            </a:r>
            <a:r>
              <a:rPr lang="en-US" sz="1400" b="1" dirty="0" err="1" smtClean="0">
                <a:solidFill>
                  <a:srgbClr val="000000"/>
                </a:solidFill>
                <a:latin typeface="Arial" panose="020B0604020202020204" pitchFamily="34" charset="0"/>
              </a:rPr>
              <a:t>L</a:t>
            </a:r>
            <a:r>
              <a:rPr lang="en-US" sz="1400" b="1" baseline="-25000" dirty="0" err="1" smtClean="0">
                <a:solidFill>
                  <a:srgbClr val="000000"/>
                </a:solidFill>
                <a:latin typeface="Arial" panose="020B0604020202020204" pitchFamily="34" charset="0"/>
              </a:rPr>
              <a:t>p</a:t>
            </a:r>
            <a:r>
              <a:rPr lang="en-US" sz="1400" b="1" baseline="-25000" dirty="0" smtClean="0">
                <a:solidFill>
                  <a:srgbClr val="000000"/>
                </a:solidFill>
                <a:latin typeface="Arial" panose="020B0604020202020204" pitchFamily="34" charset="0"/>
              </a:rPr>
              <a:t> </a:t>
            </a:r>
            <a:r>
              <a:rPr lang="en-US" sz="1400" b="1" dirty="0" smtClean="0">
                <a:solidFill>
                  <a:srgbClr val="000000"/>
                </a:solidFill>
                <a:latin typeface="Arial" panose="020B0604020202020204" pitchFamily="34" charset="0"/>
              </a:rPr>
              <a:t>–norm,  where p = -</a:t>
            </a:r>
            <a:r>
              <a:rPr lang="en-US" b="1" dirty="0" smtClean="0">
                <a:solidFill>
                  <a:srgbClr val="000000"/>
                </a:solidFill>
                <a:latin typeface="Arial" panose="020B0604020202020204" pitchFamily="34" charset="0"/>
              </a:rPr>
              <a:t>∞ </a:t>
            </a:r>
            <a:r>
              <a:rPr lang="en-US" sz="1400" b="1" dirty="0">
                <a:solidFill>
                  <a:srgbClr val="000000"/>
                </a:solidFill>
                <a:latin typeface="Arial" panose="020B0604020202020204" pitchFamily="34" charset="0"/>
              </a:rPr>
              <a:t>to </a:t>
            </a:r>
            <a:r>
              <a:rPr lang="en-US" sz="1400" b="1" dirty="0" smtClean="0">
                <a:solidFill>
                  <a:srgbClr val="000000"/>
                </a:solidFill>
                <a:latin typeface="Arial" panose="020B0604020202020204" pitchFamily="34" charset="0"/>
              </a:rPr>
              <a:t>+</a:t>
            </a:r>
            <a:r>
              <a:rPr lang="en-US" sz="1400" b="1" dirty="0">
                <a:solidFill>
                  <a:srgbClr val="000000"/>
                </a:solidFill>
                <a:latin typeface="Arial" panose="020B0604020202020204" pitchFamily="34" charset="0"/>
              </a:rPr>
              <a:t> ∞</a:t>
            </a:r>
            <a:r>
              <a:rPr lang="en-US" sz="1400" b="1" dirty="0" smtClean="0">
                <a:solidFill>
                  <a:srgbClr val="000000"/>
                </a:solidFill>
                <a:latin typeface="Arial" panose="020B0604020202020204" pitchFamily="34" charset="0"/>
              </a:rPr>
              <a:t> </a:t>
            </a:r>
            <a:endParaRPr lang="en-US" sz="1400" b="1" dirty="0">
              <a:solidFill>
                <a:srgbClr val="000000"/>
              </a:solidFill>
              <a:latin typeface="Arial" panose="020B0604020202020204" pitchFamily="34" charset="0"/>
            </a:endParaRPr>
          </a:p>
        </p:txBody>
      </p:sp>
      <p:pic>
        <p:nvPicPr>
          <p:cNvPr id="5" name="Picture 4"/>
          <p:cNvPicPr>
            <a:picLocks noChangeAspect="1"/>
          </p:cNvPicPr>
          <p:nvPr/>
        </p:nvPicPr>
        <p:blipFill>
          <a:blip r:embed="rId6"/>
          <a:stretch>
            <a:fillRect/>
          </a:stretch>
        </p:blipFill>
        <p:spPr>
          <a:xfrm>
            <a:off x="2438401" y="2432435"/>
            <a:ext cx="5027468" cy="1718674"/>
          </a:xfrm>
          <a:prstGeom prst="rect">
            <a:avLst/>
          </a:prstGeom>
        </p:spPr>
      </p:pic>
    </p:spTree>
    <p:extLst>
      <p:ext uri="{BB962C8B-B14F-4D97-AF65-F5344CB8AC3E}">
        <p14:creationId xmlns:p14="http://schemas.microsoft.com/office/powerpoint/2010/main" val="1498905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b="1" dirty="0" err="1"/>
              <a:t>Minkowski</a:t>
            </a:r>
            <a:r>
              <a:rPr lang="en-US" altLang="en-US" sz="2800" b="1" dirty="0"/>
              <a:t> Distance</a:t>
            </a:r>
            <a:endParaRPr lang="en-US" dirty="0"/>
          </a:p>
        </p:txBody>
      </p:sp>
      <p:pic>
        <p:nvPicPr>
          <p:cNvPr id="8" name="Content Placeholder 7"/>
          <p:cNvPicPr>
            <a:picLocks noGrp="1" noChangeAspect="1"/>
          </p:cNvPicPr>
          <p:nvPr>
            <p:ph idx="1"/>
          </p:nvPr>
        </p:nvPicPr>
        <p:blipFill>
          <a:blip r:embed="rId2"/>
          <a:stretch>
            <a:fillRect/>
          </a:stretch>
        </p:blipFill>
        <p:spPr>
          <a:xfrm>
            <a:off x="800100" y="2089919"/>
            <a:ext cx="7543800" cy="4252577"/>
          </a:xfrm>
          <a:prstGeom prst="rect">
            <a:avLst/>
          </a:prstGeom>
        </p:spPr>
      </p:pic>
      <p:sp>
        <p:nvSpPr>
          <p:cNvPr id="4" name="Date Placeholder 3"/>
          <p:cNvSpPr>
            <a:spLocks noGrp="1"/>
          </p:cNvSpPr>
          <p:nvPr>
            <p:ph type="dt" sz="half" idx="10"/>
          </p:nvPr>
        </p:nvSpPr>
        <p:spPr/>
        <p:txBody>
          <a:bodyPr/>
          <a:lstStyle/>
          <a:p>
            <a:fld id="{5D1E2D5E-AC7B-4B37-9246-DABB8770DABE}" type="datetime1">
              <a:rPr lang="en-US" smtClean="0"/>
              <a:t>1/17/2021</a:t>
            </a:fld>
            <a:endParaRPr lang="en-US"/>
          </a:p>
        </p:txBody>
      </p:sp>
      <p:sp>
        <p:nvSpPr>
          <p:cNvPr id="5" name="Footer Placeholder 4"/>
          <p:cNvSpPr>
            <a:spLocks noGrp="1"/>
          </p:cNvSpPr>
          <p:nvPr>
            <p:ph type="ftr" sz="quarter" idx="11"/>
          </p:nvPr>
        </p:nvSpPr>
        <p:spPr/>
        <p:txBody>
          <a:bodyPr/>
          <a:lstStyle/>
          <a:p>
            <a:r>
              <a:rPr lang="en-US" smtClean="0"/>
              <a:t>CS ZG525 / CSI ZG525/ ES ZG526: ADVANCED COMPUTER NETWORKS</a:t>
            </a:r>
            <a:endParaRPr lang="en-US" dirty="0"/>
          </a:p>
        </p:txBody>
      </p:sp>
      <p:sp>
        <p:nvSpPr>
          <p:cNvPr id="6" name="Slide Number Placeholder 5"/>
          <p:cNvSpPr>
            <a:spLocks noGrp="1"/>
          </p:cNvSpPr>
          <p:nvPr>
            <p:ph type="sldNum" sz="quarter" idx="12"/>
          </p:nvPr>
        </p:nvSpPr>
        <p:spPr/>
        <p:txBody>
          <a:bodyPr/>
          <a:lstStyle/>
          <a:p>
            <a:fld id="{29C7079E-14CB-49E3-8BA8-C540CEA3A588}" type="slidenum">
              <a:rPr lang="en-US" smtClean="0"/>
              <a:t>162</a:t>
            </a:fld>
            <a:endParaRPr lang="en-US"/>
          </a:p>
        </p:txBody>
      </p:sp>
    </p:spTree>
    <p:extLst>
      <p:ext uri="{BB962C8B-B14F-4D97-AF65-F5344CB8AC3E}">
        <p14:creationId xmlns:p14="http://schemas.microsoft.com/office/powerpoint/2010/main" val="250371232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p:cNvSpPr>
            <a:spLocks noGrp="1" noChangeArrowheads="1"/>
          </p:cNvSpPr>
          <p:nvPr>
            <p:ph type="body" sz="half" idx="4294967295"/>
          </p:nvPr>
        </p:nvSpPr>
        <p:spPr>
          <a:xfrm>
            <a:off x="658288" y="2306855"/>
            <a:ext cx="7647512" cy="3886200"/>
          </a:xfrm>
        </p:spPr>
        <p:txBody>
          <a:bodyPr>
            <a:normAutofit/>
          </a:bodyPr>
          <a:lstStyle/>
          <a:p>
            <a:pPr eaLnBrk="1" hangingPunct="1"/>
            <a:r>
              <a:rPr lang="en-US" altLang="en-US" sz="1500" i="1" dirty="0">
                <a:latin typeface="Calibri" panose="020F0502020204030204" pitchFamily="34" charset="0"/>
                <a:cs typeface="Times New Roman" panose="02020603050405020304" pitchFamily="18" charset="0"/>
              </a:rPr>
              <a:t>p</a:t>
            </a:r>
            <a:r>
              <a:rPr lang="en-US" altLang="en-US" sz="1500" dirty="0" smtClean="0">
                <a:latin typeface="Calibri" panose="020F0502020204030204" pitchFamily="34" charset="0"/>
                <a:cs typeface="Times New Roman" panose="02020603050405020304" pitchFamily="18" charset="0"/>
              </a:rPr>
              <a:t> </a:t>
            </a:r>
            <a:r>
              <a:rPr lang="en-US" altLang="en-US" sz="1500" dirty="0">
                <a:latin typeface="Calibri" panose="020F0502020204030204" pitchFamily="34" charset="0"/>
                <a:cs typeface="Times New Roman" panose="02020603050405020304" pitchFamily="18" charset="0"/>
              </a:rPr>
              <a:t>= 1:  </a:t>
            </a:r>
            <a:r>
              <a:rPr lang="en-US" altLang="en-US" sz="1500" dirty="0">
                <a:solidFill>
                  <a:schemeClr val="hlink"/>
                </a:solidFill>
                <a:latin typeface="Calibri" panose="020F0502020204030204" pitchFamily="34" charset="0"/>
                <a:cs typeface="Times New Roman" panose="02020603050405020304" pitchFamily="18" charset="0"/>
              </a:rPr>
              <a:t>Manhattan</a:t>
            </a:r>
            <a:r>
              <a:rPr lang="en-US" altLang="en-US" sz="1500" dirty="0">
                <a:latin typeface="Calibri" panose="020F0502020204030204" pitchFamily="34" charset="0"/>
                <a:cs typeface="Times New Roman" panose="02020603050405020304" pitchFamily="18" charset="0"/>
              </a:rPr>
              <a:t> (city block, L</a:t>
            </a:r>
            <a:r>
              <a:rPr lang="en-US" altLang="en-US" sz="1500" baseline="-30000" dirty="0">
                <a:latin typeface="Calibri" panose="020F0502020204030204" pitchFamily="34" charset="0"/>
                <a:cs typeface="Times New Roman" panose="02020603050405020304" pitchFamily="18" charset="0"/>
              </a:rPr>
              <a:t>1</a:t>
            </a:r>
            <a:r>
              <a:rPr lang="en-US" altLang="en-US" sz="1500" dirty="0">
                <a:latin typeface="Calibri" panose="020F0502020204030204" pitchFamily="34" charset="0"/>
                <a:cs typeface="Times New Roman" panose="02020603050405020304" pitchFamily="18" charset="0"/>
              </a:rPr>
              <a:t> norm)</a:t>
            </a:r>
            <a:r>
              <a:rPr lang="en-US" altLang="en-US" sz="1500" dirty="0">
                <a:solidFill>
                  <a:schemeClr val="hlink"/>
                </a:solidFill>
                <a:latin typeface="Calibri" panose="020F0502020204030204" pitchFamily="34" charset="0"/>
                <a:cs typeface="Times New Roman" panose="02020603050405020304" pitchFamily="18" charset="0"/>
              </a:rPr>
              <a:t> distance</a:t>
            </a:r>
            <a:r>
              <a:rPr lang="en-US" altLang="en-US" sz="1500" dirty="0">
                <a:latin typeface="Calibri" panose="020F0502020204030204" pitchFamily="34" charset="0"/>
                <a:cs typeface="Times New Roman" panose="02020603050405020304" pitchFamily="18" charset="0"/>
              </a:rPr>
              <a:t> </a:t>
            </a:r>
          </a:p>
          <a:p>
            <a:pPr lvl="1"/>
            <a:r>
              <a:rPr lang="en-US" altLang="en-US" sz="1600" dirty="0" smtClean="0">
                <a:latin typeface="Calibri" panose="020F0502020204030204" pitchFamily="34" charset="0"/>
                <a:cs typeface="Times New Roman" panose="02020603050405020304" pitchFamily="18" charset="0"/>
              </a:rPr>
              <a:t>Hamming distance </a:t>
            </a:r>
            <a:r>
              <a:rPr lang="en-US" sz="2400" b="1" dirty="0" smtClean="0"/>
              <a:t>:</a:t>
            </a:r>
            <a:r>
              <a:rPr lang="en-US" sz="2400" dirty="0"/>
              <a:t> </a:t>
            </a:r>
            <a:r>
              <a:rPr lang="en-US" sz="1600" dirty="0">
                <a:latin typeface="Calibri" panose="020F0502020204030204" pitchFamily="34" charset="0"/>
                <a:cs typeface="Times New Roman" panose="02020603050405020304" pitchFamily="18" charset="0"/>
              </a:rPr>
              <a:t>The distance between two points measured along axes at right angles. In a plane with p1 at (x1, y1) and p2 at (x2, y2), it is |x1 - x2| + |y1 - y2|.</a:t>
            </a:r>
          </a:p>
          <a:p>
            <a:pPr marL="342900" lvl="1" indent="0">
              <a:buNone/>
            </a:pPr>
            <a:r>
              <a:rPr lang="en-US" altLang="en-US" sz="1500" dirty="0" smtClean="0">
                <a:latin typeface="Calibri" panose="020F0502020204030204" pitchFamily="34" charset="0"/>
                <a:cs typeface="Times New Roman" panose="02020603050405020304" pitchFamily="18" charset="0"/>
              </a:rPr>
              <a:t>In n-dim data points, </a:t>
            </a:r>
          </a:p>
          <a:p>
            <a:pPr lvl="1"/>
            <a:r>
              <a:rPr lang="en-US" altLang="en-US" b="1" dirty="0" smtClean="0">
                <a:latin typeface="Calibri" panose="020F0502020204030204" pitchFamily="34" charset="0"/>
                <a:cs typeface="Times New Roman" panose="02020603050405020304" pitchFamily="18" charset="0"/>
              </a:rPr>
              <a:t>d(</a:t>
            </a:r>
            <a:r>
              <a:rPr lang="en-US" altLang="en-US" b="1" dirty="0" err="1" smtClean="0">
                <a:latin typeface="Calibri" panose="020F0502020204030204" pitchFamily="34" charset="0"/>
                <a:cs typeface="Times New Roman" panose="02020603050405020304" pitchFamily="18" charset="0"/>
              </a:rPr>
              <a:t>i</a:t>
            </a:r>
            <a:r>
              <a:rPr lang="en-US" altLang="en-US" b="1" dirty="0" smtClean="0">
                <a:latin typeface="Calibri" panose="020F0502020204030204" pitchFamily="34" charset="0"/>
                <a:cs typeface="Times New Roman" panose="02020603050405020304" pitchFamily="18" charset="0"/>
              </a:rPr>
              <a:t>, j) = |x</a:t>
            </a:r>
            <a:r>
              <a:rPr lang="en-US" altLang="en-US" b="1" baseline="-25000" dirty="0" smtClean="0">
                <a:latin typeface="Calibri" panose="020F0502020204030204" pitchFamily="34" charset="0"/>
                <a:cs typeface="Times New Roman" panose="02020603050405020304" pitchFamily="18" charset="0"/>
              </a:rPr>
              <a:t>i1</a:t>
            </a:r>
            <a:r>
              <a:rPr lang="en-US" altLang="en-US" b="1" dirty="0" smtClean="0">
                <a:latin typeface="Calibri" panose="020F0502020204030204" pitchFamily="34" charset="0"/>
                <a:cs typeface="Times New Roman" panose="02020603050405020304" pitchFamily="18" charset="0"/>
              </a:rPr>
              <a:t> – x</a:t>
            </a:r>
            <a:r>
              <a:rPr lang="en-US" altLang="en-US" b="1" baseline="-25000" dirty="0">
                <a:latin typeface="Calibri" panose="020F0502020204030204" pitchFamily="34" charset="0"/>
                <a:cs typeface="Times New Roman" panose="02020603050405020304" pitchFamily="18" charset="0"/>
              </a:rPr>
              <a:t>j</a:t>
            </a:r>
            <a:r>
              <a:rPr lang="en-US" altLang="en-US" b="1" baseline="-25000" dirty="0" smtClean="0">
                <a:latin typeface="Calibri" panose="020F0502020204030204" pitchFamily="34" charset="0"/>
                <a:cs typeface="Times New Roman" panose="02020603050405020304" pitchFamily="18" charset="0"/>
              </a:rPr>
              <a:t>1</a:t>
            </a:r>
            <a:r>
              <a:rPr lang="en-US" altLang="en-US" b="1" dirty="0" smtClean="0">
                <a:latin typeface="Calibri" panose="020F0502020204030204" pitchFamily="34" charset="0"/>
                <a:cs typeface="Times New Roman" panose="02020603050405020304" pitchFamily="18" charset="0"/>
              </a:rPr>
              <a:t>|+</a:t>
            </a:r>
            <a:r>
              <a:rPr lang="en-US" altLang="en-US" b="1" dirty="0">
                <a:latin typeface="Calibri" panose="020F0502020204030204" pitchFamily="34" charset="0"/>
                <a:cs typeface="Times New Roman" panose="02020603050405020304" pitchFamily="18" charset="0"/>
              </a:rPr>
              <a:t> |</a:t>
            </a:r>
            <a:r>
              <a:rPr lang="en-US" altLang="en-US" b="1" dirty="0" smtClean="0">
                <a:latin typeface="Calibri" panose="020F0502020204030204" pitchFamily="34" charset="0"/>
                <a:cs typeface="Times New Roman" panose="02020603050405020304" pitchFamily="18" charset="0"/>
              </a:rPr>
              <a:t>x</a:t>
            </a:r>
            <a:r>
              <a:rPr lang="en-US" altLang="en-US" b="1" baseline="-25000" dirty="0" smtClean="0">
                <a:latin typeface="Calibri" panose="020F0502020204030204" pitchFamily="34" charset="0"/>
                <a:cs typeface="Times New Roman" panose="02020603050405020304" pitchFamily="18" charset="0"/>
              </a:rPr>
              <a:t>i2</a:t>
            </a:r>
            <a:r>
              <a:rPr lang="en-US" altLang="en-US" b="1" dirty="0" smtClean="0">
                <a:latin typeface="Calibri" panose="020F0502020204030204" pitchFamily="34" charset="0"/>
                <a:cs typeface="Times New Roman" panose="02020603050405020304" pitchFamily="18" charset="0"/>
              </a:rPr>
              <a:t> </a:t>
            </a:r>
            <a:r>
              <a:rPr lang="en-US" altLang="en-US" b="1" dirty="0">
                <a:latin typeface="Calibri" panose="020F0502020204030204" pitchFamily="34" charset="0"/>
                <a:cs typeface="Times New Roman" panose="02020603050405020304" pitchFamily="18" charset="0"/>
              </a:rPr>
              <a:t>– </a:t>
            </a:r>
            <a:r>
              <a:rPr lang="en-US" altLang="en-US" b="1" dirty="0" smtClean="0">
                <a:latin typeface="Calibri" panose="020F0502020204030204" pitchFamily="34" charset="0"/>
                <a:cs typeface="Times New Roman" panose="02020603050405020304" pitchFamily="18" charset="0"/>
              </a:rPr>
              <a:t>x</a:t>
            </a:r>
            <a:r>
              <a:rPr lang="en-US" altLang="en-US" b="1" baseline="-25000" dirty="0">
                <a:latin typeface="Calibri" panose="020F0502020204030204" pitchFamily="34" charset="0"/>
                <a:cs typeface="Times New Roman" panose="02020603050405020304" pitchFamily="18" charset="0"/>
              </a:rPr>
              <a:t>j</a:t>
            </a:r>
            <a:r>
              <a:rPr lang="en-US" altLang="en-US" b="1" baseline="-25000" dirty="0" smtClean="0">
                <a:latin typeface="Calibri" panose="020F0502020204030204" pitchFamily="34" charset="0"/>
                <a:cs typeface="Times New Roman" panose="02020603050405020304" pitchFamily="18" charset="0"/>
              </a:rPr>
              <a:t>2</a:t>
            </a:r>
            <a:r>
              <a:rPr lang="en-US" altLang="en-US" b="1" dirty="0" smtClean="0">
                <a:latin typeface="Calibri" panose="020F0502020204030204" pitchFamily="34" charset="0"/>
                <a:cs typeface="Times New Roman" panose="02020603050405020304" pitchFamily="18" charset="0"/>
              </a:rPr>
              <a:t>|+ </a:t>
            </a:r>
            <a:r>
              <a:rPr lang="en-US" altLang="en-US" b="1" dirty="0">
                <a:latin typeface="Calibri" panose="020F0502020204030204" pitchFamily="34" charset="0"/>
                <a:cs typeface="Times New Roman" panose="02020603050405020304" pitchFamily="18" charset="0"/>
              </a:rPr>
              <a:t>|</a:t>
            </a:r>
            <a:r>
              <a:rPr lang="en-US" altLang="en-US" b="1" dirty="0" smtClean="0">
                <a:latin typeface="Calibri" panose="020F0502020204030204" pitchFamily="34" charset="0"/>
                <a:cs typeface="Times New Roman" panose="02020603050405020304" pitchFamily="18" charset="0"/>
              </a:rPr>
              <a:t>x</a:t>
            </a:r>
            <a:r>
              <a:rPr lang="en-US" altLang="en-US" b="1" baseline="-25000" dirty="0" smtClean="0">
                <a:latin typeface="Calibri" panose="020F0502020204030204" pitchFamily="34" charset="0"/>
                <a:cs typeface="Times New Roman" panose="02020603050405020304" pitchFamily="18" charset="0"/>
              </a:rPr>
              <a:t>i3</a:t>
            </a:r>
            <a:r>
              <a:rPr lang="en-US" altLang="en-US" b="1" dirty="0" smtClean="0">
                <a:latin typeface="Calibri" panose="020F0502020204030204" pitchFamily="34" charset="0"/>
                <a:cs typeface="Times New Roman" panose="02020603050405020304" pitchFamily="18" charset="0"/>
              </a:rPr>
              <a:t> </a:t>
            </a:r>
            <a:r>
              <a:rPr lang="en-US" altLang="en-US" b="1" dirty="0">
                <a:latin typeface="Calibri" panose="020F0502020204030204" pitchFamily="34" charset="0"/>
                <a:cs typeface="Times New Roman" panose="02020603050405020304" pitchFamily="18" charset="0"/>
              </a:rPr>
              <a:t>– </a:t>
            </a:r>
            <a:r>
              <a:rPr lang="en-US" altLang="en-US" b="1" dirty="0" smtClean="0">
                <a:latin typeface="Calibri" panose="020F0502020204030204" pitchFamily="34" charset="0"/>
                <a:cs typeface="Times New Roman" panose="02020603050405020304" pitchFamily="18" charset="0"/>
              </a:rPr>
              <a:t>x</a:t>
            </a:r>
            <a:r>
              <a:rPr lang="en-US" altLang="en-US" b="1" baseline="-25000" dirty="0">
                <a:latin typeface="Calibri" panose="020F0502020204030204" pitchFamily="34" charset="0"/>
                <a:cs typeface="Times New Roman" panose="02020603050405020304" pitchFamily="18" charset="0"/>
              </a:rPr>
              <a:t>j</a:t>
            </a:r>
            <a:r>
              <a:rPr lang="en-US" altLang="en-US" b="1" baseline="-25000" dirty="0" smtClean="0">
                <a:latin typeface="Calibri" panose="020F0502020204030204" pitchFamily="34" charset="0"/>
                <a:cs typeface="Times New Roman" panose="02020603050405020304" pitchFamily="18" charset="0"/>
              </a:rPr>
              <a:t>3</a:t>
            </a:r>
            <a:r>
              <a:rPr lang="en-US" altLang="en-US" b="1" dirty="0" smtClean="0">
                <a:latin typeface="Calibri" panose="020F0502020204030204" pitchFamily="34" charset="0"/>
                <a:cs typeface="Times New Roman" panose="02020603050405020304" pitchFamily="18" charset="0"/>
              </a:rPr>
              <a:t>|+… </a:t>
            </a:r>
            <a:r>
              <a:rPr lang="en-US" altLang="en-US" b="1" dirty="0">
                <a:latin typeface="Calibri" panose="020F0502020204030204" pitchFamily="34" charset="0"/>
                <a:cs typeface="Times New Roman" panose="02020603050405020304" pitchFamily="18" charset="0"/>
              </a:rPr>
              <a:t>|</a:t>
            </a:r>
            <a:r>
              <a:rPr lang="en-US" altLang="en-US" b="1" dirty="0" err="1" smtClean="0">
                <a:latin typeface="Calibri" panose="020F0502020204030204" pitchFamily="34" charset="0"/>
                <a:cs typeface="Times New Roman" panose="02020603050405020304" pitchFamily="18" charset="0"/>
              </a:rPr>
              <a:t>x</a:t>
            </a:r>
            <a:r>
              <a:rPr lang="en-US" altLang="en-US" b="1" baseline="-25000" dirty="0" err="1" smtClean="0">
                <a:latin typeface="Calibri" panose="020F0502020204030204" pitchFamily="34" charset="0"/>
                <a:cs typeface="Times New Roman" panose="02020603050405020304" pitchFamily="18" charset="0"/>
              </a:rPr>
              <a:t>in</a:t>
            </a:r>
            <a:r>
              <a:rPr lang="en-US" altLang="en-US" b="1" dirty="0" smtClean="0">
                <a:latin typeface="Calibri" panose="020F0502020204030204" pitchFamily="34" charset="0"/>
                <a:cs typeface="Times New Roman" panose="02020603050405020304" pitchFamily="18" charset="0"/>
              </a:rPr>
              <a:t> </a:t>
            </a:r>
            <a:r>
              <a:rPr lang="en-US" altLang="en-US" b="1" dirty="0">
                <a:latin typeface="Calibri" panose="020F0502020204030204" pitchFamily="34" charset="0"/>
                <a:cs typeface="Times New Roman" panose="02020603050405020304" pitchFamily="18" charset="0"/>
              </a:rPr>
              <a:t>– </a:t>
            </a:r>
            <a:r>
              <a:rPr lang="en-US" altLang="en-US" b="1" dirty="0" err="1" smtClean="0">
                <a:latin typeface="Calibri" panose="020F0502020204030204" pitchFamily="34" charset="0"/>
                <a:cs typeface="Times New Roman" panose="02020603050405020304" pitchFamily="18" charset="0"/>
              </a:rPr>
              <a:t>x</a:t>
            </a:r>
            <a:r>
              <a:rPr lang="en-US" altLang="en-US" b="1" baseline="-25000" dirty="0" err="1" smtClean="0">
                <a:latin typeface="Calibri" panose="020F0502020204030204" pitchFamily="34" charset="0"/>
                <a:cs typeface="Times New Roman" panose="02020603050405020304" pitchFamily="18" charset="0"/>
              </a:rPr>
              <a:t>j</a:t>
            </a:r>
            <a:r>
              <a:rPr lang="en-US" altLang="en-US" b="1" baseline="-25000" dirty="0" err="1">
                <a:latin typeface="Calibri" panose="020F0502020204030204" pitchFamily="34" charset="0"/>
                <a:cs typeface="Times New Roman" panose="02020603050405020304" pitchFamily="18" charset="0"/>
              </a:rPr>
              <a:t>n</a:t>
            </a:r>
            <a:r>
              <a:rPr lang="en-US" altLang="en-US" b="1" dirty="0" smtClean="0">
                <a:latin typeface="Calibri" panose="020F0502020204030204" pitchFamily="34" charset="0"/>
                <a:cs typeface="Times New Roman" panose="02020603050405020304" pitchFamily="18" charset="0"/>
              </a:rPr>
              <a:t>|</a:t>
            </a:r>
          </a:p>
          <a:p>
            <a:pPr eaLnBrk="1" hangingPunct="1"/>
            <a:r>
              <a:rPr lang="en-US" altLang="en-US" sz="1500" i="1" dirty="0" smtClean="0">
                <a:latin typeface="Calibri" panose="020F0502020204030204" pitchFamily="34" charset="0"/>
                <a:cs typeface="Times New Roman" panose="02020603050405020304" pitchFamily="18" charset="0"/>
              </a:rPr>
              <a:t>p </a:t>
            </a:r>
            <a:r>
              <a:rPr lang="en-US" altLang="en-US" sz="1500" dirty="0">
                <a:latin typeface="Calibri" panose="020F0502020204030204" pitchFamily="34" charset="0"/>
                <a:cs typeface="Times New Roman" panose="02020603050405020304" pitchFamily="18" charset="0"/>
              </a:rPr>
              <a:t>= 2:  (L</a:t>
            </a:r>
            <a:r>
              <a:rPr lang="en-US" altLang="en-US" sz="1500" baseline="-25000" dirty="0">
                <a:latin typeface="Calibri" panose="020F0502020204030204" pitchFamily="34" charset="0"/>
                <a:cs typeface="Times New Roman" panose="02020603050405020304" pitchFamily="18" charset="0"/>
              </a:rPr>
              <a:t>2</a:t>
            </a:r>
            <a:r>
              <a:rPr lang="en-US" altLang="en-US" sz="1500" dirty="0">
                <a:latin typeface="Calibri" panose="020F0502020204030204" pitchFamily="34" charset="0"/>
                <a:cs typeface="Times New Roman" panose="02020603050405020304" pitchFamily="18" charset="0"/>
              </a:rPr>
              <a:t> norm) </a:t>
            </a:r>
            <a:r>
              <a:rPr lang="en-US" altLang="en-US" sz="1500" dirty="0">
                <a:solidFill>
                  <a:schemeClr val="hlink"/>
                </a:solidFill>
                <a:latin typeface="Calibri" panose="020F0502020204030204" pitchFamily="34" charset="0"/>
                <a:cs typeface="Times New Roman" panose="02020603050405020304" pitchFamily="18" charset="0"/>
              </a:rPr>
              <a:t>Euclidean</a:t>
            </a:r>
            <a:r>
              <a:rPr lang="en-US" altLang="en-US" sz="1500" dirty="0">
                <a:latin typeface="Calibri" panose="020F0502020204030204" pitchFamily="34" charset="0"/>
                <a:cs typeface="Times New Roman" panose="02020603050405020304" pitchFamily="18" charset="0"/>
              </a:rPr>
              <a:t> distance</a:t>
            </a:r>
          </a:p>
          <a:p>
            <a:pPr lvl="4" eaLnBrk="1" hangingPunct="1"/>
            <a:endParaRPr lang="en-US" altLang="en-US" dirty="0" smtClean="0">
              <a:latin typeface="Calibri" panose="020F0502020204030204" pitchFamily="34" charset="0"/>
              <a:cs typeface="Times New Roman" panose="02020603050405020304" pitchFamily="18" charset="0"/>
            </a:endParaRPr>
          </a:p>
          <a:p>
            <a:pPr eaLnBrk="1" hangingPunct="1"/>
            <a:endParaRPr lang="en-US" altLang="en-US" sz="1500" i="1" dirty="0">
              <a:latin typeface="Calibri" panose="020F0502020204030204" pitchFamily="34" charset="0"/>
              <a:cs typeface="Times New Roman" panose="02020603050405020304" pitchFamily="18" charset="0"/>
            </a:endParaRPr>
          </a:p>
          <a:p>
            <a:pPr eaLnBrk="1" hangingPunct="1"/>
            <a:endParaRPr lang="en-US" altLang="en-US" sz="1500" i="1" dirty="0" smtClean="0">
              <a:latin typeface="Calibri" panose="020F0502020204030204" pitchFamily="34" charset="0"/>
              <a:cs typeface="Times New Roman" panose="02020603050405020304" pitchFamily="18" charset="0"/>
            </a:endParaRPr>
          </a:p>
          <a:p>
            <a:pPr eaLnBrk="1" hangingPunct="1"/>
            <a:r>
              <a:rPr lang="en-US" altLang="en-US" sz="1500" i="1" dirty="0" smtClean="0">
                <a:latin typeface="Calibri" panose="020F0502020204030204" pitchFamily="34" charset="0"/>
                <a:cs typeface="Times New Roman" panose="02020603050405020304" pitchFamily="18" charset="0"/>
              </a:rPr>
              <a:t>p </a:t>
            </a:r>
            <a:r>
              <a:rPr lang="en-US" altLang="en-US" sz="1500" dirty="0">
                <a:latin typeface="Calibri" panose="020F0502020204030204" pitchFamily="34" charset="0"/>
                <a:cs typeface="Times New Roman" panose="02020603050405020304" pitchFamily="18" charset="0"/>
                <a:sym typeface="Symbol" panose="05050102010706020507" pitchFamily="18" charset="2"/>
              </a:rPr>
              <a:t></a:t>
            </a:r>
            <a:r>
              <a:rPr lang="en-US" altLang="en-US" sz="1500" dirty="0">
                <a:latin typeface="Calibri" panose="020F0502020204030204" pitchFamily="34" charset="0"/>
                <a:cs typeface="Times New Roman" panose="02020603050405020304" pitchFamily="18" charset="0"/>
              </a:rPr>
              <a:t> </a:t>
            </a:r>
            <a:r>
              <a:rPr lang="en-US" altLang="en-US" sz="1500" dirty="0">
                <a:latin typeface="Calibri" panose="020F0502020204030204" pitchFamily="34" charset="0"/>
                <a:cs typeface="Times New Roman" panose="02020603050405020304" pitchFamily="18" charset="0"/>
                <a:sym typeface="Symbol" panose="05050102010706020507" pitchFamily="18" charset="2"/>
              </a:rPr>
              <a:t></a:t>
            </a:r>
            <a:r>
              <a:rPr lang="en-US" altLang="en-US" sz="1500" dirty="0">
                <a:latin typeface="Calibri" panose="020F0502020204030204" pitchFamily="34" charset="0"/>
                <a:cs typeface="Times New Roman" panose="02020603050405020304" pitchFamily="18" charset="0"/>
              </a:rPr>
              <a:t>.  </a:t>
            </a:r>
            <a:r>
              <a:rPr lang="en-US" altLang="en-US" sz="1500" dirty="0">
                <a:solidFill>
                  <a:schemeClr val="hlink"/>
                </a:solidFill>
                <a:latin typeface="Calibri" panose="020F0502020204030204" pitchFamily="34" charset="0"/>
                <a:cs typeface="Times New Roman" panose="02020603050405020304" pitchFamily="18" charset="0"/>
              </a:rPr>
              <a:t>“supremum”</a:t>
            </a:r>
            <a:r>
              <a:rPr lang="en-US" altLang="en-US" sz="1500" dirty="0">
                <a:latin typeface="Calibri" panose="020F0502020204030204" pitchFamily="34" charset="0"/>
                <a:cs typeface="Times New Roman" panose="02020603050405020304" pitchFamily="18" charset="0"/>
              </a:rPr>
              <a:t> (</a:t>
            </a:r>
            <a:r>
              <a:rPr lang="en-US" altLang="en-US" sz="1500" dirty="0" err="1">
                <a:latin typeface="Calibri" panose="020F0502020204030204" pitchFamily="34" charset="0"/>
                <a:cs typeface="Times New Roman" panose="02020603050405020304" pitchFamily="18" charset="0"/>
              </a:rPr>
              <a:t>L</a:t>
            </a:r>
            <a:r>
              <a:rPr lang="en-US" altLang="en-US" sz="1500" baseline="-30000" dirty="0" err="1">
                <a:latin typeface="Calibri" panose="020F0502020204030204" pitchFamily="34" charset="0"/>
                <a:cs typeface="Times New Roman" panose="02020603050405020304" pitchFamily="18" charset="0"/>
              </a:rPr>
              <a:t>max</a:t>
            </a:r>
            <a:r>
              <a:rPr lang="en-US" altLang="en-US" sz="1500" baseline="-30000" dirty="0">
                <a:latin typeface="Calibri" panose="020F0502020204030204" pitchFamily="34" charset="0"/>
                <a:cs typeface="Times New Roman" panose="02020603050405020304" pitchFamily="18" charset="0"/>
              </a:rPr>
              <a:t> </a:t>
            </a:r>
            <a:r>
              <a:rPr lang="en-US" altLang="en-US" sz="1500" dirty="0">
                <a:latin typeface="Calibri" panose="020F0502020204030204" pitchFamily="34" charset="0"/>
                <a:cs typeface="Times New Roman" panose="02020603050405020304" pitchFamily="18" charset="0"/>
              </a:rPr>
              <a:t>norm, L</a:t>
            </a:r>
            <a:r>
              <a:rPr lang="en-US" altLang="en-US" sz="1500" baseline="-30000" dirty="0">
                <a:latin typeface="Calibri" panose="020F0502020204030204" pitchFamily="34" charset="0"/>
                <a:cs typeface="Times New Roman" panose="02020603050405020304" pitchFamily="18" charset="0"/>
                <a:sym typeface="Symbol" panose="05050102010706020507" pitchFamily="18" charset="2"/>
              </a:rPr>
              <a:t></a:t>
            </a:r>
            <a:r>
              <a:rPr lang="en-US" altLang="en-US" sz="1500" baseline="-30000" dirty="0">
                <a:latin typeface="Calibri" panose="020F0502020204030204" pitchFamily="34" charset="0"/>
                <a:cs typeface="Times New Roman" panose="02020603050405020304" pitchFamily="18" charset="0"/>
              </a:rPr>
              <a:t> </a:t>
            </a:r>
            <a:r>
              <a:rPr lang="en-US" altLang="en-US" sz="1500" dirty="0">
                <a:latin typeface="Calibri" panose="020F0502020204030204" pitchFamily="34" charset="0"/>
                <a:cs typeface="Times New Roman" panose="02020603050405020304" pitchFamily="18" charset="0"/>
              </a:rPr>
              <a:t>norm) distance. </a:t>
            </a:r>
          </a:p>
          <a:p>
            <a:pPr lvl="1" eaLnBrk="1" hangingPunct="1"/>
            <a:r>
              <a:rPr lang="en-US" altLang="en-US" sz="1500" dirty="0">
                <a:latin typeface="Calibri" panose="020F0502020204030204" pitchFamily="34" charset="0"/>
                <a:cs typeface="Times New Roman" panose="02020603050405020304" pitchFamily="18" charset="0"/>
              </a:rPr>
              <a:t>This is the maximum difference between any component (attribute) of the vectors</a:t>
            </a:r>
          </a:p>
          <a:p>
            <a:pPr lvl="1" eaLnBrk="1" hangingPunct="1"/>
            <a:endParaRPr lang="en-US" altLang="en-US" sz="1500" dirty="0">
              <a:latin typeface="Calibri" panose="020F0502020204030204" pitchFamily="34" charset="0"/>
              <a:cs typeface="Times New Roman" panose="02020603050405020304" pitchFamily="18" charset="0"/>
            </a:endParaRPr>
          </a:p>
        </p:txBody>
      </p:sp>
      <p:sp>
        <p:nvSpPr>
          <p:cNvPr id="62467" name="Rectangle 2"/>
          <p:cNvSpPr>
            <a:spLocks noGrp="1" noChangeArrowheads="1"/>
          </p:cNvSpPr>
          <p:nvPr>
            <p:ph type="title"/>
          </p:nvPr>
        </p:nvSpPr>
        <p:spPr/>
        <p:txBody>
          <a:bodyPr>
            <a:normAutofit/>
          </a:bodyPr>
          <a:lstStyle/>
          <a:p>
            <a:pPr eaLnBrk="1" hangingPunct="1"/>
            <a:r>
              <a:rPr lang="en-US" altLang="en-US" sz="2800" b="1" dirty="0"/>
              <a:t>Special Cases of </a:t>
            </a:r>
            <a:r>
              <a:rPr lang="en-US" altLang="en-US" sz="2800" b="1" dirty="0" err="1"/>
              <a:t>Minkowski</a:t>
            </a:r>
            <a:r>
              <a:rPr lang="en-US" altLang="en-US" sz="2800" b="1" dirty="0"/>
              <a:t> Distance</a:t>
            </a:r>
            <a:endParaRPr lang="en-US" altLang="en-US" sz="2800" b="1" dirty="0" smtClean="0"/>
          </a:p>
        </p:txBody>
      </p:sp>
      <p:sp>
        <p:nvSpPr>
          <p:cNvPr id="6246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90F997E8-5A52-43AE-A148-F37C87DD8774}" type="slidenum">
              <a:rPr lang="en-US" altLang="en-US" sz="900"/>
              <a:pPr eaLnBrk="1" hangingPunct="1">
                <a:spcBef>
                  <a:spcPct val="0"/>
                </a:spcBef>
                <a:buClrTx/>
                <a:buSzTx/>
                <a:buFontTx/>
                <a:buNone/>
              </a:pPr>
              <a:t>163</a:t>
            </a:fld>
            <a:endParaRPr lang="en-US" altLang="en-US" sz="900"/>
          </a:p>
        </p:txBody>
      </p:sp>
      <p:pic>
        <p:nvPicPr>
          <p:cNvPr id="4" name="Picture 3"/>
          <p:cNvPicPr>
            <a:picLocks noChangeAspect="1"/>
          </p:cNvPicPr>
          <p:nvPr/>
        </p:nvPicPr>
        <p:blipFill>
          <a:blip r:embed="rId3"/>
          <a:stretch>
            <a:fillRect/>
          </a:stretch>
        </p:blipFill>
        <p:spPr>
          <a:xfrm>
            <a:off x="762000" y="4114800"/>
            <a:ext cx="5095875" cy="714375"/>
          </a:xfrm>
          <a:prstGeom prst="rect">
            <a:avLst/>
          </a:prstGeom>
        </p:spPr>
      </p:pic>
      <p:pic>
        <p:nvPicPr>
          <p:cNvPr id="5" name="Picture 4"/>
          <p:cNvPicPr>
            <a:picLocks noChangeAspect="1"/>
          </p:cNvPicPr>
          <p:nvPr/>
        </p:nvPicPr>
        <p:blipFill>
          <a:blip r:embed="rId4"/>
          <a:stretch>
            <a:fillRect/>
          </a:stretch>
        </p:blipFill>
        <p:spPr>
          <a:xfrm>
            <a:off x="1629306" y="5482214"/>
            <a:ext cx="5705475" cy="952500"/>
          </a:xfrm>
          <a:prstGeom prst="rect">
            <a:avLst/>
          </a:prstGeom>
        </p:spPr>
      </p:pic>
      <p:pic>
        <p:nvPicPr>
          <p:cNvPr id="7203" name="Picture 35" descr="https://upload.wikimedia.org/wikipedia/commons/thumb/0/08/Manhattan_distance.svg/160px-Manhattan_distanc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940" y="3175649"/>
            <a:ext cx="1524000" cy="1524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81059" y="4699650"/>
            <a:ext cx="1295400" cy="1384995"/>
          </a:xfrm>
          <a:prstGeom prst="rect">
            <a:avLst/>
          </a:prstGeom>
        </p:spPr>
        <p:txBody>
          <a:bodyPr wrap="square">
            <a:spAutoFit/>
          </a:bodyPr>
          <a:lstStyle/>
          <a:p>
            <a:r>
              <a:rPr lang="en-US" sz="1050" b="1" dirty="0">
                <a:solidFill>
                  <a:srgbClr val="222222"/>
                </a:solidFill>
                <a:latin typeface="Arial" panose="020B0604020202020204" pitchFamily="34" charset="0"/>
              </a:rPr>
              <a:t>Red</a:t>
            </a:r>
            <a:r>
              <a:rPr lang="en-US" sz="1050" dirty="0">
                <a:solidFill>
                  <a:srgbClr val="222222"/>
                </a:solidFill>
                <a:latin typeface="Arial" panose="020B0604020202020204" pitchFamily="34" charset="0"/>
              </a:rPr>
              <a:t>: </a:t>
            </a:r>
            <a:r>
              <a:rPr lang="en-US" sz="1050" b="1" dirty="0">
                <a:solidFill>
                  <a:srgbClr val="222222"/>
                </a:solidFill>
                <a:latin typeface="Arial" panose="020B0604020202020204" pitchFamily="34" charset="0"/>
              </a:rPr>
              <a:t>Manhattan distance</a:t>
            </a:r>
            <a:r>
              <a:rPr lang="en-US" sz="1050" dirty="0">
                <a:solidFill>
                  <a:srgbClr val="222222"/>
                </a:solidFill>
                <a:latin typeface="Arial" panose="020B0604020202020204" pitchFamily="34" charset="0"/>
              </a:rPr>
              <a:t>. </a:t>
            </a:r>
            <a:endParaRPr lang="en-US" sz="1050" dirty="0" smtClean="0">
              <a:solidFill>
                <a:srgbClr val="222222"/>
              </a:solidFill>
              <a:latin typeface="Arial" panose="020B0604020202020204" pitchFamily="34" charset="0"/>
            </a:endParaRPr>
          </a:p>
          <a:p>
            <a:r>
              <a:rPr lang="en-US" sz="1050" dirty="0" smtClean="0">
                <a:solidFill>
                  <a:srgbClr val="222222"/>
                </a:solidFill>
                <a:latin typeface="Arial" panose="020B0604020202020204" pitchFamily="34" charset="0"/>
              </a:rPr>
              <a:t>Green</a:t>
            </a:r>
            <a:r>
              <a:rPr lang="en-US" sz="1050" dirty="0">
                <a:solidFill>
                  <a:srgbClr val="222222"/>
                </a:solidFill>
                <a:latin typeface="Arial" panose="020B0604020202020204" pitchFamily="34" charset="0"/>
              </a:rPr>
              <a:t>: </a:t>
            </a:r>
            <a:r>
              <a:rPr lang="en-US" sz="1050" dirty="0" smtClean="0">
                <a:solidFill>
                  <a:srgbClr val="222222"/>
                </a:solidFill>
                <a:latin typeface="Arial" panose="020B0604020202020204" pitchFamily="34" charset="0"/>
              </a:rPr>
              <a:t>Euclidean distance</a:t>
            </a:r>
          </a:p>
          <a:p>
            <a:r>
              <a:rPr lang="en-US" sz="1050" dirty="0" smtClean="0">
                <a:solidFill>
                  <a:srgbClr val="222222"/>
                </a:solidFill>
                <a:latin typeface="Arial" panose="020B0604020202020204" pitchFamily="34" charset="0"/>
              </a:rPr>
              <a:t>Red</a:t>
            </a:r>
            <a:r>
              <a:rPr lang="en-US" sz="1050" dirty="0">
                <a:solidFill>
                  <a:srgbClr val="222222"/>
                </a:solidFill>
                <a:latin typeface="Arial" panose="020B0604020202020204" pitchFamily="34" charset="0"/>
              </a:rPr>
              <a:t>, blue, yellow: equivalent Manhattan distances.</a:t>
            </a:r>
            <a:endParaRPr lang="en-US" sz="1050" dirty="0"/>
          </a:p>
        </p:txBody>
      </p:sp>
    </p:spTree>
    <p:extLst>
      <p:ext uri="{BB962C8B-B14F-4D97-AF65-F5344CB8AC3E}">
        <p14:creationId xmlns:p14="http://schemas.microsoft.com/office/powerpoint/2010/main" val="3327856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161060" y="1047967"/>
            <a:ext cx="7886700" cy="994172"/>
          </a:xfrm>
        </p:spPr>
        <p:txBody>
          <a:bodyPr>
            <a:normAutofit/>
          </a:bodyPr>
          <a:lstStyle/>
          <a:p>
            <a:pPr eaLnBrk="1" hangingPunct="1"/>
            <a:r>
              <a:rPr lang="en-US" altLang="en-US" b="1" dirty="0"/>
              <a:t>Example: </a:t>
            </a:r>
            <a:r>
              <a:rPr lang="en-US" altLang="en-US" b="1" dirty="0" err="1"/>
              <a:t>Minkowski</a:t>
            </a:r>
            <a:r>
              <a:rPr lang="en-US" altLang="en-US" b="1" dirty="0"/>
              <a:t> Distance</a:t>
            </a:r>
          </a:p>
        </p:txBody>
      </p:sp>
      <p:sp>
        <p:nvSpPr>
          <p:cNvPr id="634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AFFDC76E-0E85-441D-B1A4-50BB4AC098B2}" type="slidenum">
              <a:rPr lang="en-US" altLang="en-US" sz="900"/>
              <a:pPr eaLnBrk="1" hangingPunct="1">
                <a:spcBef>
                  <a:spcPct val="0"/>
                </a:spcBef>
                <a:buClrTx/>
                <a:buSzTx/>
                <a:buFontTx/>
                <a:buNone/>
              </a:pPr>
              <a:t>164</a:t>
            </a:fld>
            <a:endParaRPr lang="en-US" altLang="en-US" sz="900"/>
          </a:p>
        </p:txBody>
      </p:sp>
      <p:sp>
        <p:nvSpPr>
          <p:cNvPr id="63492" name="Text Box 3"/>
          <p:cNvSpPr txBox="1">
            <a:spLocks noChangeArrowheads="1"/>
          </p:cNvSpPr>
          <p:nvPr/>
        </p:nvSpPr>
        <p:spPr bwMode="auto">
          <a:xfrm>
            <a:off x="5613905" y="2042139"/>
            <a:ext cx="22963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en-US" altLang="en-US" sz="1500" b="1" dirty="0">
                <a:latin typeface="Arial" panose="020B0604020202020204" pitchFamily="34" charset="0"/>
              </a:rPr>
              <a:t>(Dissimilarity Matrices)</a:t>
            </a:r>
          </a:p>
        </p:txBody>
      </p:sp>
      <p:graphicFrame>
        <p:nvGraphicFramePr>
          <p:cNvPr id="63493" name="Object 4"/>
          <p:cNvGraphicFramePr>
            <a:graphicFrameLocks noChangeAspect="1"/>
          </p:cNvGraphicFramePr>
          <p:nvPr>
            <p:extLst/>
          </p:nvPr>
        </p:nvGraphicFramePr>
        <p:xfrm>
          <a:off x="885601" y="2373488"/>
          <a:ext cx="2221706" cy="1022747"/>
        </p:xfrm>
        <a:graphic>
          <a:graphicData uri="http://schemas.openxmlformats.org/presentationml/2006/ole">
            <mc:AlternateContent xmlns:mc="http://schemas.openxmlformats.org/markup-compatibility/2006">
              <mc:Choice xmlns:v="urn:schemas-microsoft-com:vml" Requires="v">
                <p:oleObj spid="_x0000_s12290" name="Worksheet" r:id="rId4" imgW="1838249" imgH="819302" progId="Excel.Sheet.8">
                  <p:embed/>
                </p:oleObj>
              </mc:Choice>
              <mc:Fallback>
                <p:oleObj name="Worksheet" r:id="rId4" imgW="1838249" imgH="819302" progId="Excel.Sheet.8">
                  <p:embed/>
                  <p:pic>
                    <p:nvPicPr>
                      <p:cNvPr id="6349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601" y="2373488"/>
                        <a:ext cx="2221706" cy="102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5"/>
          <p:cNvGraphicFramePr>
            <a:graphicFrameLocks noChangeAspect="1"/>
          </p:cNvGraphicFramePr>
          <p:nvPr>
            <p:extLst/>
          </p:nvPr>
        </p:nvGraphicFramePr>
        <p:xfrm>
          <a:off x="5053752" y="2485226"/>
          <a:ext cx="3416699" cy="915570"/>
        </p:xfrm>
        <a:graphic>
          <a:graphicData uri="http://schemas.openxmlformats.org/presentationml/2006/ole">
            <mc:AlternateContent xmlns:mc="http://schemas.openxmlformats.org/markup-compatibility/2006">
              <mc:Choice xmlns:v="urn:schemas-microsoft-com:vml" Requires="v">
                <p:oleObj spid="_x0000_s12291" name="Worksheet" r:id="rId6" imgW="3057449" imgH="819302" progId="Excel.Sheet.8">
                  <p:embed/>
                </p:oleObj>
              </mc:Choice>
              <mc:Fallback>
                <p:oleObj name="Worksheet" r:id="rId6" imgW="3057449" imgH="819302" progId="Excel.Sheet.8">
                  <p:embed/>
                  <p:pic>
                    <p:nvPicPr>
                      <p:cNvPr id="6349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3752" y="2485226"/>
                        <a:ext cx="3416699" cy="91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5" name="Object 6"/>
          <p:cNvGraphicFramePr>
            <a:graphicFrameLocks noChangeAspect="1"/>
          </p:cNvGraphicFramePr>
          <p:nvPr>
            <p:extLst/>
          </p:nvPr>
        </p:nvGraphicFramePr>
        <p:xfrm>
          <a:off x="5049593" y="3740449"/>
          <a:ext cx="3439631" cy="921715"/>
        </p:xfrm>
        <a:graphic>
          <a:graphicData uri="http://schemas.openxmlformats.org/presentationml/2006/ole">
            <mc:AlternateContent xmlns:mc="http://schemas.openxmlformats.org/markup-compatibility/2006">
              <mc:Choice xmlns:v="urn:schemas-microsoft-com:vml" Requires="v">
                <p:oleObj spid="_x0000_s12292" name="Worksheet" r:id="rId8" imgW="3057449" imgH="819302" progId="Excel.Sheet.8">
                  <p:embed/>
                </p:oleObj>
              </mc:Choice>
              <mc:Fallback>
                <p:oleObj name="Worksheet" r:id="rId8" imgW="3057449" imgH="819302" progId="Excel.Sheet.8">
                  <p:embed/>
                  <p:pic>
                    <p:nvPicPr>
                      <p:cNvPr id="6349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9593" y="3740449"/>
                        <a:ext cx="3439631" cy="92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6" name="Object 7"/>
          <p:cNvGraphicFramePr>
            <a:graphicFrameLocks noChangeAspect="1"/>
          </p:cNvGraphicFramePr>
          <p:nvPr>
            <p:extLst/>
          </p:nvPr>
        </p:nvGraphicFramePr>
        <p:xfrm>
          <a:off x="4981017" y="5024457"/>
          <a:ext cx="3439631" cy="942975"/>
        </p:xfrm>
        <a:graphic>
          <a:graphicData uri="http://schemas.openxmlformats.org/presentationml/2006/ole">
            <mc:AlternateContent xmlns:mc="http://schemas.openxmlformats.org/markup-compatibility/2006">
              <mc:Choice xmlns:v="urn:schemas-microsoft-com:vml" Requires="v">
                <p:oleObj spid="_x0000_s12293" name="Worksheet" r:id="rId10" imgW="3057449" imgH="838200" progId="Excel.Sheet.8">
                  <p:embed/>
                </p:oleObj>
              </mc:Choice>
              <mc:Fallback>
                <p:oleObj name="Worksheet" r:id="rId10" imgW="3057449" imgH="838200" progId="Excel.Sheet.8">
                  <p:embed/>
                  <p:pic>
                    <p:nvPicPr>
                      <p:cNvPr id="63496"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1017" y="5024457"/>
                        <a:ext cx="3439631"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7" name="Rectangle 16"/>
          <p:cNvSpPr>
            <a:spLocks noChangeArrowheads="1"/>
          </p:cNvSpPr>
          <p:nvPr/>
        </p:nvSpPr>
        <p:spPr bwMode="auto">
          <a:xfrm>
            <a:off x="3822724" y="2457183"/>
            <a:ext cx="193238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050" b="1" dirty="0"/>
              <a:t>Manhattan (L</a:t>
            </a:r>
            <a:r>
              <a:rPr lang="en-US" altLang="en-US" sz="1050" b="1" baseline="-25000" dirty="0"/>
              <a:t>1</a:t>
            </a:r>
            <a:r>
              <a:rPr lang="en-US" altLang="en-US" sz="1050" b="1" dirty="0"/>
              <a:t>)</a:t>
            </a:r>
          </a:p>
        </p:txBody>
      </p:sp>
      <p:sp>
        <p:nvSpPr>
          <p:cNvPr id="63498" name="Rectangle 17"/>
          <p:cNvSpPr>
            <a:spLocks noChangeArrowheads="1"/>
          </p:cNvSpPr>
          <p:nvPr/>
        </p:nvSpPr>
        <p:spPr bwMode="auto">
          <a:xfrm>
            <a:off x="3988658" y="3735262"/>
            <a:ext cx="113364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050" b="1" dirty="0"/>
              <a:t>Euclidean (L</a:t>
            </a:r>
            <a:r>
              <a:rPr lang="en-US" altLang="en-US" sz="1050" b="1" baseline="-25000" dirty="0"/>
              <a:t>2</a:t>
            </a:r>
            <a:r>
              <a:rPr lang="en-US" altLang="en-US" sz="1050" b="1" dirty="0"/>
              <a:t>)</a:t>
            </a:r>
          </a:p>
        </p:txBody>
      </p:sp>
      <p:sp>
        <p:nvSpPr>
          <p:cNvPr id="63499" name="Rectangle 18"/>
          <p:cNvSpPr>
            <a:spLocks noChangeArrowheads="1"/>
          </p:cNvSpPr>
          <p:nvPr/>
        </p:nvSpPr>
        <p:spPr bwMode="auto">
          <a:xfrm>
            <a:off x="4108155" y="5060100"/>
            <a:ext cx="9621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050" b="1" dirty="0"/>
              <a:t>Supremum </a:t>
            </a:r>
          </a:p>
        </p:txBody>
      </p:sp>
      <p:graphicFrame>
        <p:nvGraphicFramePr>
          <p:cNvPr id="63500" name="Object 19"/>
          <p:cNvGraphicFramePr>
            <a:graphicFrameLocks noChangeAspect="1"/>
          </p:cNvGraphicFramePr>
          <p:nvPr>
            <p:extLst/>
          </p:nvPr>
        </p:nvGraphicFramePr>
        <p:xfrm>
          <a:off x="720752" y="3490511"/>
          <a:ext cx="2479647" cy="2865840"/>
        </p:xfrm>
        <a:graphic>
          <a:graphicData uri="http://schemas.openxmlformats.org/presentationml/2006/ole">
            <mc:AlternateContent xmlns:mc="http://schemas.openxmlformats.org/markup-compatibility/2006">
              <mc:Choice xmlns:v="urn:schemas-microsoft-com:vml" Requires="v">
                <p:oleObj spid="_x0000_s12294" name="SmartDraw" r:id="rId12" imgW="4379976" imgH="5551932" progId="SmartDraw.2">
                  <p:embed/>
                </p:oleObj>
              </mc:Choice>
              <mc:Fallback>
                <p:oleObj name="SmartDraw" r:id="rId12" imgW="4379976" imgH="5551932" progId="SmartDraw.2">
                  <p:embed/>
                  <p:pic>
                    <p:nvPicPr>
                      <p:cNvPr id="6350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752" y="3490511"/>
                        <a:ext cx="2479647" cy="286584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18112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p:cNvSpPr>
            <a:spLocks noGrp="1" noChangeArrowheads="1"/>
          </p:cNvSpPr>
          <p:nvPr>
            <p:ph type="body" sz="half" idx="4294967295"/>
          </p:nvPr>
        </p:nvSpPr>
        <p:spPr>
          <a:xfrm>
            <a:off x="348206" y="2333427"/>
            <a:ext cx="8414793" cy="4022924"/>
          </a:xfrm>
        </p:spPr>
        <p:txBody>
          <a:bodyPr>
            <a:noAutofit/>
          </a:bodyPr>
          <a:lstStyle/>
          <a:p>
            <a:pPr eaLnBrk="1" hangingPunct="1">
              <a:lnSpc>
                <a:spcPct val="90000"/>
              </a:lnSpc>
            </a:pPr>
            <a:r>
              <a:rPr lang="en-US" altLang="en-US" sz="2400" dirty="0">
                <a:latin typeface="Calibri" panose="020F0502020204030204" pitchFamily="34" charset="0"/>
              </a:rPr>
              <a:t>A database may contain all attribute types</a:t>
            </a:r>
          </a:p>
          <a:p>
            <a:pPr lvl="1" eaLnBrk="1" hangingPunct="1">
              <a:lnSpc>
                <a:spcPct val="90000"/>
              </a:lnSpc>
            </a:pPr>
            <a:r>
              <a:rPr lang="en-US" altLang="en-US" sz="2400" dirty="0">
                <a:latin typeface="Calibri" panose="020F0502020204030204" pitchFamily="34" charset="0"/>
              </a:rPr>
              <a:t>Nominal, symmetric binary, asymmetric binary, numeric, ordinal</a:t>
            </a:r>
          </a:p>
          <a:p>
            <a:pPr eaLnBrk="1" hangingPunct="1">
              <a:lnSpc>
                <a:spcPct val="90000"/>
              </a:lnSpc>
            </a:pPr>
            <a:r>
              <a:rPr lang="en-US" altLang="en-US" sz="2400" dirty="0">
                <a:latin typeface="Calibri" panose="020F0502020204030204" pitchFamily="34" charset="0"/>
              </a:rPr>
              <a:t>One may use a weighted formula to combine their effects</a:t>
            </a:r>
          </a:p>
          <a:p>
            <a:pPr eaLnBrk="1" hangingPunct="1">
              <a:lnSpc>
                <a:spcPct val="90000"/>
              </a:lnSpc>
            </a:pPr>
            <a:endParaRPr lang="en-US" altLang="en-US" sz="2400" dirty="0">
              <a:latin typeface="Calibri" panose="020F0502020204030204" pitchFamily="34" charset="0"/>
            </a:endParaRPr>
          </a:p>
          <a:p>
            <a:pPr lvl="1" eaLnBrk="1" hangingPunct="1">
              <a:lnSpc>
                <a:spcPct val="90000"/>
              </a:lnSpc>
            </a:pPr>
            <a:r>
              <a:rPr lang="en-US" altLang="en-US" sz="2400" i="1" dirty="0" smtClean="0">
                <a:latin typeface="Calibri" panose="020F0502020204030204" pitchFamily="34" charset="0"/>
              </a:rPr>
              <a:t>f</a:t>
            </a:r>
            <a:r>
              <a:rPr lang="en-US" altLang="en-US" sz="2400" dirty="0" smtClean="0">
                <a:latin typeface="Calibri" panose="020F0502020204030204" pitchFamily="34" charset="0"/>
              </a:rPr>
              <a:t>  </a:t>
            </a:r>
            <a:r>
              <a:rPr lang="en-US" altLang="en-US" sz="2400" dirty="0">
                <a:latin typeface="Calibri" panose="020F0502020204030204" pitchFamily="34" charset="0"/>
              </a:rPr>
              <a:t>is binary or nominal:</a:t>
            </a:r>
          </a:p>
          <a:p>
            <a:pPr lvl="2" eaLnBrk="1" hangingPunct="1">
              <a:lnSpc>
                <a:spcPct val="90000"/>
              </a:lnSpc>
              <a:buFont typeface="Wingdings" panose="05000000000000000000" pitchFamily="2" charset="2"/>
              <a:buNone/>
            </a:pPr>
            <a:r>
              <a:rPr lang="en-US" altLang="en-US" sz="1800" dirty="0" err="1" smtClean="0">
                <a:latin typeface="Calibri" panose="020F0502020204030204" pitchFamily="34" charset="0"/>
                <a:cs typeface="Tahoma" panose="020B0604030504040204" pitchFamily="34" charset="0"/>
              </a:rPr>
              <a:t>d</a:t>
            </a:r>
            <a:r>
              <a:rPr lang="en-US" altLang="en-US" sz="1800" baseline="-25000" dirty="0" err="1" smtClean="0">
                <a:latin typeface="Calibri" panose="020F0502020204030204" pitchFamily="34" charset="0"/>
              </a:rPr>
              <a:t>ij</a:t>
            </a:r>
            <a:r>
              <a:rPr lang="en-US" altLang="en-US" sz="1800" baseline="30000" dirty="0" smtClean="0">
                <a:latin typeface="Calibri" panose="020F0502020204030204" pitchFamily="34" charset="0"/>
              </a:rPr>
              <a:t>(f)</a:t>
            </a:r>
            <a:r>
              <a:rPr lang="en-US" altLang="en-US" sz="1800" dirty="0" smtClean="0">
                <a:latin typeface="Calibri" panose="020F0502020204030204" pitchFamily="34" charset="0"/>
              </a:rPr>
              <a:t> = 0  if </a:t>
            </a:r>
            <a:r>
              <a:rPr lang="en-US" altLang="en-US" sz="1800" dirty="0" err="1" smtClean="0">
                <a:latin typeface="Calibri" panose="020F0502020204030204" pitchFamily="34" charset="0"/>
              </a:rPr>
              <a:t>x</a:t>
            </a:r>
            <a:r>
              <a:rPr lang="en-US" altLang="en-US" sz="1800" baseline="-25000" dirty="0" err="1" smtClean="0">
                <a:latin typeface="Calibri" panose="020F0502020204030204" pitchFamily="34" charset="0"/>
              </a:rPr>
              <a:t>if</a:t>
            </a:r>
            <a:r>
              <a:rPr lang="en-US" altLang="en-US" sz="1800" baseline="-25000" dirty="0" smtClean="0">
                <a:latin typeface="Calibri" panose="020F0502020204030204" pitchFamily="34" charset="0"/>
              </a:rPr>
              <a:t> </a:t>
            </a:r>
            <a:r>
              <a:rPr lang="en-US" altLang="en-US" sz="1800" dirty="0" smtClean="0">
                <a:latin typeface="Calibri" panose="020F0502020204030204" pitchFamily="34" charset="0"/>
              </a:rPr>
              <a:t>= </a:t>
            </a:r>
            <a:r>
              <a:rPr lang="en-US" altLang="en-US" sz="1800" dirty="0" err="1" smtClean="0">
                <a:latin typeface="Calibri" panose="020F0502020204030204" pitchFamily="34" charset="0"/>
              </a:rPr>
              <a:t>x</a:t>
            </a:r>
            <a:r>
              <a:rPr lang="en-US" altLang="en-US" sz="1800" baseline="-25000" dirty="0" err="1" smtClean="0">
                <a:latin typeface="Calibri" panose="020F0502020204030204" pitchFamily="34" charset="0"/>
              </a:rPr>
              <a:t>jf</a:t>
            </a:r>
            <a:r>
              <a:rPr lang="en-US" altLang="en-US" sz="1800" dirty="0" smtClean="0">
                <a:latin typeface="Calibri" panose="020F0502020204030204" pitchFamily="34" charset="0"/>
              </a:rPr>
              <a:t> , or </a:t>
            </a:r>
            <a:r>
              <a:rPr lang="en-US" altLang="en-US" sz="1800" dirty="0" err="1" smtClean="0">
                <a:latin typeface="Calibri" panose="020F0502020204030204" pitchFamily="34" charset="0"/>
                <a:cs typeface="Tahoma" panose="020B0604030504040204" pitchFamily="34" charset="0"/>
              </a:rPr>
              <a:t>d</a:t>
            </a:r>
            <a:r>
              <a:rPr lang="en-US" altLang="en-US" sz="1800" baseline="-25000" dirty="0" err="1" smtClean="0">
                <a:latin typeface="Calibri" panose="020F0502020204030204" pitchFamily="34" charset="0"/>
              </a:rPr>
              <a:t>ij</a:t>
            </a:r>
            <a:r>
              <a:rPr lang="en-US" altLang="en-US" sz="1800" baseline="30000" dirty="0" smtClean="0">
                <a:latin typeface="Calibri" panose="020F0502020204030204" pitchFamily="34" charset="0"/>
              </a:rPr>
              <a:t>(f)</a:t>
            </a:r>
            <a:r>
              <a:rPr lang="en-US" altLang="en-US" sz="1800" dirty="0" smtClean="0">
                <a:latin typeface="Calibri" panose="020F0502020204030204" pitchFamily="34" charset="0"/>
              </a:rPr>
              <a:t> = 1 otherwise</a:t>
            </a:r>
          </a:p>
          <a:p>
            <a:pPr lvl="1" eaLnBrk="1" hangingPunct="1">
              <a:lnSpc>
                <a:spcPct val="90000"/>
              </a:lnSpc>
            </a:pPr>
            <a:r>
              <a:rPr lang="en-US" altLang="en-US" sz="2400" i="1" dirty="0">
                <a:latin typeface="Calibri" panose="020F0502020204030204" pitchFamily="34" charset="0"/>
              </a:rPr>
              <a:t>f</a:t>
            </a:r>
            <a:r>
              <a:rPr lang="en-US" altLang="en-US" sz="2400" dirty="0">
                <a:latin typeface="Calibri" panose="020F0502020204030204" pitchFamily="34" charset="0"/>
              </a:rPr>
              <a:t>  is numeric: use the normalized distance</a:t>
            </a:r>
          </a:p>
          <a:p>
            <a:pPr lvl="1" eaLnBrk="1" hangingPunct="1">
              <a:lnSpc>
                <a:spcPct val="90000"/>
              </a:lnSpc>
            </a:pPr>
            <a:r>
              <a:rPr lang="en-US" altLang="en-US" sz="2400" i="1" dirty="0">
                <a:latin typeface="Calibri" panose="020F0502020204030204" pitchFamily="34" charset="0"/>
              </a:rPr>
              <a:t>f</a:t>
            </a:r>
            <a:r>
              <a:rPr lang="en-US" altLang="en-US" sz="2400" dirty="0">
                <a:latin typeface="Calibri" panose="020F0502020204030204" pitchFamily="34" charset="0"/>
              </a:rPr>
              <a:t>  is ordinal </a:t>
            </a:r>
          </a:p>
          <a:p>
            <a:pPr lvl="2" eaLnBrk="1" hangingPunct="1">
              <a:lnSpc>
                <a:spcPct val="90000"/>
              </a:lnSpc>
            </a:pPr>
            <a:r>
              <a:rPr lang="en-US" altLang="en-US" sz="1800" dirty="0" smtClean="0">
                <a:latin typeface="Calibri" panose="020F0502020204030204" pitchFamily="34" charset="0"/>
              </a:rPr>
              <a:t>Compute ranks </a:t>
            </a:r>
            <a:r>
              <a:rPr lang="en-US" altLang="en-US" sz="1800" dirty="0" err="1" smtClean="0">
                <a:latin typeface="Calibri" panose="020F0502020204030204" pitchFamily="34" charset="0"/>
              </a:rPr>
              <a:t>r</a:t>
            </a:r>
            <a:r>
              <a:rPr lang="en-US" altLang="en-US" sz="1800" baseline="-25000" dirty="0" err="1" smtClean="0">
                <a:latin typeface="Calibri" panose="020F0502020204030204" pitchFamily="34" charset="0"/>
              </a:rPr>
              <a:t>if</a:t>
            </a:r>
            <a:r>
              <a:rPr lang="en-US" altLang="en-US" sz="1800" dirty="0" smtClean="0">
                <a:latin typeface="Calibri" panose="020F0502020204030204" pitchFamily="34" charset="0"/>
              </a:rPr>
              <a:t> and  </a:t>
            </a:r>
          </a:p>
          <a:p>
            <a:pPr lvl="2" eaLnBrk="1" hangingPunct="1">
              <a:lnSpc>
                <a:spcPct val="90000"/>
              </a:lnSpc>
            </a:pPr>
            <a:r>
              <a:rPr lang="en-US" altLang="en-US" sz="1800" dirty="0" smtClean="0">
                <a:latin typeface="Calibri" panose="020F0502020204030204" pitchFamily="34" charset="0"/>
              </a:rPr>
              <a:t>Treat </a:t>
            </a:r>
            <a:r>
              <a:rPr lang="en-US" altLang="en-US" sz="1800" dirty="0" err="1" smtClean="0">
                <a:latin typeface="Calibri" panose="020F0502020204030204" pitchFamily="34" charset="0"/>
              </a:rPr>
              <a:t>z</a:t>
            </a:r>
            <a:r>
              <a:rPr lang="en-US" altLang="en-US" sz="1800" baseline="-25000" dirty="0" err="1" smtClean="0">
                <a:latin typeface="Calibri" panose="020F0502020204030204" pitchFamily="34" charset="0"/>
              </a:rPr>
              <a:t>if</a:t>
            </a:r>
            <a:r>
              <a:rPr lang="en-US" altLang="en-US" sz="1800" dirty="0" smtClean="0">
                <a:latin typeface="Calibri" panose="020F0502020204030204" pitchFamily="34" charset="0"/>
              </a:rPr>
              <a:t> as interval-scaled</a:t>
            </a:r>
          </a:p>
          <a:p>
            <a:pPr lvl="2" eaLnBrk="1" hangingPunct="1">
              <a:lnSpc>
                <a:spcPct val="90000"/>
              </a:lnSpc>
            </a:pPr>
            <a:endParaRPr lang="en-US" altLang="en-US" sz="1800" dirty="0"/>
          </a:p>
        </p:txBody>
      </p:sp>
      <p:sp>
        <p:nvSpPr>
          <p:cNvPr id="65539" name="Rectangle 2"/>
          <p:cNvSpPr>
            <a:spLocks noGrp="1" noChangeArrowheads="1"/>
          </p:cNvSpPr>
          <p:nvPr>
            <p:ph type="title"/>
          </p:nvPr>
        </p:nvSpPr>
        <p:spPr>
          <a:xfrm>
            <a:off x="328613" y="1131094"/>
            <a:ext cx="7886700" cy="994172"/>
          </a:xfrm>
        </p:spPr>
        <p:txBody>
          <a:bodyPr/>
          <a:lstStyle/>
          <a:p>
            <a:pPr eaLnBrk="1" hangingPunct="1"/>
            <a:r>
              <a:rPr lang="en-US" altLang="en-US" sz="2400" b="1"/>
              <a:t>Attributes of Mixed Type</a:t>
            </a:r>
          </a:p>
        </p:txBody>
      </p:sp>
      <p:graphicFrame>
        <p:nvGraphicFramePr>
          <p:cNvPr id="65541" name="Object 4"/>
          <p:cNvGraphicFramePr>
            <a:graphicFrameLocks noGrp="1" noChangeAspect="1"/>
          </p:cNvGraphicFramePr>
          <p:nvPr>
            <p:ph idx="1"/>
            <p:extLst/>
          </p:nvPr>
        </p:nvGraphicFramePr>
        <p:xfrm>
          <a:off x="4800600" y="3777517"/>
          <a:ext cx="2973568" cy="1038958"/>
        </p:xfrm>
        <a:graphic>
          <a:graphicData uri="http://schemas.openxmlformats.org/presentationml/2006/ole">
            <mc:AlternateContent xmlns:mc="http://schemas.openxmlformats.org/markup-compatibility/2006">
              <mc:Choice xmlns:v="urn:schemas-microsoft-com:vml" Requires="v">
                <p:oleObj spid="_x0000_s13314" name="Equation" r:id="rId4" imgW="2108200" imgH="736600" progId="Equation.3">
                  <p:embed/>
                </p:oleObj>
              </mc:Choice>
              <mc:Fallback>
                <p:oleObj name="Equation" r:id="rId4" imgW="2108200" imgH="736600" progId="Equation.3">
                  <p:embed/>
                  <p:pic>
                    <p:nvPicPr>
                      <p:cNvPr id="6554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77517"/>
                        <a:ext cx="2973568" cy="1038958"/>
                      </a:xfrm>
                      <a:prstGeom prst="rect">
                        <a:avLst/>
                      </a:prstGeom>
                      <a:noFill/>
                      <a:ln>
                        <a:noFill/>
                      </a:ln>
                      <a:effectLst/>
                      <a:extLst/>
                    </p:spPr>
                  </p:pic>
                </p:oleObj>
              </mc:Fallback>
            </mc:AlternateContent>
          </a:graphicData>
        </a:graphic>
      </p:graphicFrame>
      <p:sp>
        <p:nvSpPr>
          <p:cNvPr id="6553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6A80B94E-DA0E-4AAD-BF5E-0379C86A413C}" type="slidenum">
              <a:rPr lang="en-US" altLang="en-US" sz="900"/>
              <a:pPr eaLnBrk="1" hangingPunct="1">
                <a:spcBef>
                  <a:spcPct val="0"/>
                </a:spcBef>
                <a:buClrTx/>
                <a:buSzTx/>
                <a:buFontTx/>
                <a:buNone/>
              </a:pPr>
              <a:t>165</a:t>
            </a:fld>
            <a:endParaRPr lang="en-US" altLang="en-US" sz="900"/>
          </a:p>
        </p:txBody>
      </p:sp>
      <p:graphicFrame>
        <p:nvGraphicFramePr>
          <p:cNvPr id="65542" name="Object 5"/>
          <p:cNvGraphicFramePr>
            <a:graphicFrameLocks noGrp="1" noChangeAspect="1"/>
          </p:cNvGraphicFramePr>
          <p:nvPr>
            <p:ph sz="quarter" idx="4294967295"/>
            <p:extLst/>
          </p:nvPr>
        </p:nvGraphicFramePr>
        <p:xfrm>
          <a:off x="5773270" y="5505384"/>
          <a:ext cx="1369359" cy="727472"/>
        </p:xfrm>
        <a:graphic>
          <a:graphicData uri="http://schemas.openxmlformats.org/presentationml/2006/ole">
            <mc:AlternateContent xmlns:mc="http://schemas.openxmlformats.org/markup-compatibility/2006">
              <mc:Choice xmlns:v="urn:schemas-microsoft-com:vml" Requires="v">
                <p:oleObj spid="_x0000_s13315" name="Equation" r:id="rId6" imgW="1002865" imgH="533169" progId="Equation.3">
                  <p:embed/>
                </p:oleObj>
              </mc:Choice>
              <mc:Fallback>
                <p:oleObj name="Equation" r:id="rId6" imgW="1002865" imgH="533169" progId="Equation.3">
                  <p:embed/>
                  <p:pic>
                    <p:nvPicPr>
                      <p:cNvPr id="65542"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3270" y="5505384"/>
                        <a:ext cx="1369359" cy="72747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43745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noFill/>
        </p:spPr>
        <p:txBody>
          <a:bodyPr vert="horz" lIns="69056" tIns="34529" rIns="69056" bIns="34529" rtlCol="0" anchor="ctr">
            <a:normAutofit/>
          </a:bodyPr>
          <a:lstStyle/>
          <a:p>
            <a:pPr eaLnBrk="1" hangingPunct="1"/>
            <a:r>
              <a:rPr lang="en-US" altLang="en-US" dirty="0" smtClean="0">
                <a:solidFill>
                  <a:srgbClr val="170981"/>
                </a:solidFill>
              </a:rPr>
              <a:t> Cosine Similarity (1/6)</a:t>
            </a:r>
          </a:p>
        </p:txBody>
      </p:sp>
      <p:sp>
        <p:nvSpPr>
          <p:cNvPr id="66564" name="Rectangle 3"/>
          <p:cNvSpPr>
            <a:spLocks noGrp="1" noChangeArrowheads="1"/>
          </p:cNvSpPr>
          <p:nvPr>
            <p:ph idx="1"/>
          </p:nvPr>
        </p:nvSpPr>
        <p:spPr>
          <a:xfrm>
            <a:off x="457200" y="2026444"/>
            <a:ext cx="7886700" cy="4526756"/>
          </a:xfrm>
          <a:noFill/>
        </p:spPr>
        <p:txBody>
          <a:bodyPr vert="horz" lIns="69056" tIns="34529" rIns="69056" bIns="34529" rtlCol="0">
            <a:noAutofit/>
          </a:bodyPr>
          <a:lstStyle/>
          <a:p>
            <a:pPr eaLnBrk="1" hangingPunct="1">
              <a:lnSpc>
                <a:spcPct val="90000"/>
              </a:lnSpc>
            </a:pPr>
            <a:r>
              <a:rPr lang="en-US" altLang="en-US" sz="1800" dirty="0"/>
              <a:t>A </a:t>
            </a:r>
            <a:r>
              <a:rPr lang="en-US" altLang="en-US" sz="1800" b="1" dirty="0"/>
              <a:t>document</a:t>
            </a:r>
            <a:r>
              <a:rPr lang="en-US" altLang="en-US" sz="1800" dirty="0"/>
              <a:t> can be represented by thousands of attributes, each recording the </a:t>
            </a:r>
            <a:r>
              <a:rPr lang="en-US" altLang="en-US" sz="1800" i="1" dirty="0"/>
              <a:t>frequency</a:t>
            </a:r>
            <a:r>
              <a:rPr lang="en-US" altLang="en-US" sz="1800" dirty="0"/>
              <a:t> of a particular word (such as keywords) or phrase in the document.</a:t>
            </a:r>
          </a:p>
          <a:p>
            <a:pPr eaLnBrk="1" hangingPunct="1">
              <a:lnSpc>
                <a:spcPct val="90000"/>
              </a:lnSpc>
            </a:pPr>
            <a:endParaRPr lang="en-US" altLang="en-US" sz="1800" dirty="0"/>
          </a:p>
          <a:p>
            <a:pPr eaLnBrk="1" hangingPunct="1">
              <a:lnSpc>
                <a:spcPct val="90000"/>
              </a:lnSpc>
            </a:pPr>
            <a:endParaRPr lang="en-US" altLang="en-US" sz="1800" dirty="0"/>
          </a:p>
          <a:p>
            <a:pPr eaLnBrk="1" hangingPunct="1">
              <a:lnSpc>
                <a:spcPct val="90000"/>
              </a:lnSpc>
            </a:pPr>
            <a:endParaRPr lang="en-US" altLang="en-US" sz="1800" dirty="0"/>
          </a:p>
          <a:p>
            <a:pPr eaLnBrk="1" hangingPunct="1">
              <a:lnSpc>
                <a:spcPct val="90000"/>
              </a:lnSpc>
            </a:pPr>
            <a:endParaRPr lang="en-US" altLang="en-US" sz="1800" dirty="0"/>
          </a:p>
          <a:p>
            <a:pPr eaLnBrk="1" hangingPunct="1">
              <a:lnSpc>
                <a:spcPct val="90000"/>
              </a:lnSpc>
            </a:pPr>
            <a:endParaRPr lang="en-US" altLang="en-US" sz="1800" dirty="0"/>
          </a:p>
          <a:p>
            <a:pPr eaLnBrk="1" hangingPunct="1">
              <a:lnSpc>
                <a:spcPct val="90000"/>
              </a:lnSpc>
            </a:pPr>
            <a:r>
              <a:rPr lang="en-US" altLang="en-US" sz="1800" dirty="0"/>
              <a:t>Other vector objects: gene features in micro-arrays, …</a:t>
            </a:r>
          </a:p>
          <a:p>
            <a:pPr eaLnBrk="1" hangingPunct="1">
              <a:lnSpc>
                <a:spcPct val="90000"/>
              </a:lnSpc>
            </a:pPr>
            <a:r>
              <a:rPr lang="en-US" altLang="en-US" sz="1800" dirty="0"/>
              <a:t>Applications: information retrieval, biologic taxonomy, gene feature mapping, ...</a:t>
            </a:r>
          </a:p>
          <a:p>
            <a:pPr eaLnBrk="1" hangingPunct="1">
              <a:lnSpc>
                <a:spcPct val="90000"/>
              </a:lnSpc>
            </a:pPr>
            <a:r>
              <a:rPr lang="en-US" altLang="en-US" sz="1800" dirty="0"/>
              <a:t>Cosine measure: </a:t>
            </a:r>
            <a:r>
              <a:rPr lang="en-US" altLang="en-US" sz="1800" dirty="0">
                <a:cs typeface="Times New Roman" panose="02020603050405020304" pitchFamily="18" charset="0"/>
              </a:rPr>
              <a:t>If </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1</a:t>
            </a:r>
            <a:r>
              <a:rPr lang="en-US" altLang="en-US" sz="1800" dirty="0">
                <a:cs typeface="Times New Roman" panose="02020603050405020304" pitchFamily="18" charset="0"/>
              </a:rPr>
              <a:t> and </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2</a:t>
            </a:r>
            <a:r>
              <a:rPr lang="en-US" altLang="en-US" sz="1800" dirty="0">
                <a:cs typeface="Times New Roman" panose="02020603050405020304" pitchFamily="18" charset="0"/>
              </a:rPr>
              <a:t> are two vectors (e.g., term-frequency vectors), then</a:t>
            </a:r>
          </a:p>
          <a:p>
            <a:pPr algn="just" eaLnBrk="1" hangingPunct="1">
              <a:lnSpc>
                <a:spcPct val="90000"/>
              </a:lnSpc>
              <a:buFont typeface="Wingdings" panose="05000000000000000000" pitchFamily="2" charset="2"/>
              <a:buNone/>
            </a:pPr>
            <a:r>
              <a:rPr lang="en-US" altLang="en-US" sz="1800" dirty="0">
                <a:cs typeface="Times New Roman" panose="02020603050405020304" pitchFamily="18" charset="0"/>
              </a:rPr>
              <a:t>             cos(</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1</a:t>
            </a:r>
            <a:r>
              <a:rPr lang="en-US" altLang="en-US" sz="1800" i="1" dirty="0">
                <a:cs typeface="Times New Roman" panose="02020603050405020304" pitchFamily="18" charset="0"/>
              </a:rPr>
              <a:t>, d</a:t>
            </a:r>
            <a:r>
              <a:rPr lang="en-US" altLang="en-US" sz="1800" i="1" baseline="-30000" dirty="0">
                <a:cs typeface="Times New Roman" panose="02020603050405020304" pitchFamily="18" charset="0"/>
              </a:rPr>
              <a:t>2</a:t>
            </a:r>
            <a:r>
              <a:rPr lang="en-US" altLang="en-US" sz="1800" dirty="0">
                <a:cs typeface="Times New Roman" panose="02020603050405020304" pitchFamily="18" charset="0"/>
              </a:rPr>
              <a:t>) =  (</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1</a:t>
            </a:r>
            <a:r>
              <a:rPr lang="en-US" altLang="en-US" sz="1800" dirty="0">
                <a:cs typeface="Times New Roman" panose="02020603050405020304" pitchFamily="18" charset="0"/>
              </a:rPr>
              <a:t> </a:t>
            </a:r>
            <a:r>
              <a:rPr lang="en-US" altLang="en-US" sz="1800" dirty="0">
                <a:cs typeface="Times New Roman" panose="02020603050405020304" pitchFamily="18" charset="0"/>
                <a:sym typeface="Symbol" panose="05050102010706020507" pitchFamily="18" charset="2"/>
              </a:rPr>
              <a:t></a:t>
            </a:r>
            <a:r>
              <a:rPr lang="en-US" altLang="en-US" sz="1800" dirty="0">
                <a:cs typeface="Times New Roman" panose="02020603050405020304" pitchFamily="18" charset="0"/>
              </a:rPr>
              <a:t> </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2</a:t>
            </a:r>
            <a:r>
              <a:rPr lang="en-US" altLang="en-US" sz="1800" dirty="0">
                <a:cs typeface="Times New Roman" panose="02020603050405020304" pitchFamily="18" charset="0"/>
              </a:rPr>
              <a:t>) /||</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1</a:t>
            </a:r>
            <a:r>
              <a:rPr lang="en-US" altLang="en-US" sz="1800" dirty="0">
                <a:cs typeface="Times New Roman" panose="02020603050405020304" pitchFamily="18" charset="0"/>
              </a:rPr>
              <a:t>|| ||</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2</a:t>
            </a:r>
            <a:r>
              <a:rPr lang="en-US" altLang="en-US" sz="1800" dirty="0">
                <a:cs typeface="Times New Roman" panose="02020603050405020304" pitchFamily="18" charset="0"/>
              </a:rPr>
              <a:t>|| , </a:t>
            </a:r>
          </a:p>
          <a:p>
            <a:pPr lvl="1" algn="just" eaLnBrk="1" hangingPunct="1">
              <a:lnSpc>
                <a:spcPct val="90000"/>
              </a:lnSpc>
              <a:buFont typeface="Wingdings" panose="05000000000000000000" pitchFamily="2" charset="2"/>
              <a:buNone/>
            </a:pPr>
            <a:r>
              <a:rPr lang="en-US" altLang="en-US" dirty="0">
                <a:cs typeface="Times New Roman" panose="02020603050405020304" pitchFamily="18" charset="0"/>
              </a:rPr>
              <a:t>   </a:t>
            </a:r>
            <a:endParaRPr lang="en-US" altLang="en-US" dirty="0" smtClean="0">
              <a:cs typeface="Times New Roman" panose="02020603050405020304" pitchFamily="18" charset="0"/>
            </a:endParaRPr>
          </a:p>
          <a:p>
            <a:pPr lvl="1" algn="just" eaLnBrk="1" hangingPunct="1">
              <a:lnSpc>
                <a:spcPct val="90000"/>
              </a:lnSpc>
              <a:buFont typeface="Wingdings" panose="05000000000000000000" pitchFamily="2" charset="2"/>
              <a:buNone/>
            </a:pPr>
            <a:r>
              <a:rPr lang="en-US" altLang="en-US" dirty="0" smtClean="0">
                <a:cs typeface="Times New Roman" panose="02020603050405020304" pitchFamily="18" charset="0"/>
              </a:rPr>
              <a:t>where </a:t>
            </a:r>
            <a:r>
              <a:rPr lang="en-US" altLang="en-US" dirty="0">
                <a:cs typeface="Times New Roman" panose="02020603050405020304" pitchFamily="18" charset="0"/>
                <a:sym typeface="Symbol" panose="05050102010706020507" pitchFamily="18" charset="2"/>
              </a:rPr>
              <a:t></a:t>
            </a:r>
            <a:r>
              <a:rPr lang="en-US" altLang="en-US" dirty="0">
                <a:cs typeface="Times New Roman" panose="02020603050405020304" pitchFamily="18" charset="0"/>
              </a:rPr>
              <a:t> indicates vector dot product, ||</a:t>
            </a:r>
            <a:r>
              <a:rPr lang="en-US" altLang="en-US" i="1" dirty="0">
                <a:cs typeface="Times New Roman" panose="02020603050405020304" pitchFamily="18" charset="0"/>
              </a:rPr>
              <a:t>d</a:t>
            </a:r>
            <a:r>
              <a:rPr lang="en-US" altLang="en-US" dirty="0">
                <a:cs typeface="Times New Roman" panose="02020603050405020304" pitchFamily="18" charset="0"/>
              </a:rPr>
              <a:t>||: the length of vector </a:t>
            </a:r>
            <a:r>
              <a:rPr lang="en-US" altLang="en-US" i="1" dirty="0">
                <a:cs typeface="Times New Roman" panose="02020603050405020304" pitchFamily="18" charset="0"/>
              </a:rPr>
              <a:t>d</a:t>
            </a:r>
          </a:p>
        </p:txBody>
      </p:sp>
      <p:sp>
        <p:nvSpPr>
          <p:cNvPr id="665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CB2851DB-7828-4C45-AC56-B260555ECA06}" type="slidenum">
              <a:rPr lang="en-US" altLang="en-US" sz="900"/>
              <a:pPr eaLnBrk="1" hangingPunct="1">
                <a:spcBef>
                  <a:spcPct val="0"/>
                </a:spcBef>
                <a:buClrTx/>
                <a:buSzTx/>
                <a:buFontTx/>
                <a:buNone/>
              </a:pPr>
              <a:t>166</a:t>
            </a:fld>
            <a:endParaRPr lang="en-US" altLang="en-US" sz="900"/>
          </a:p>
        </p:txBody>
      </p:sp>
      <p:pic>
        <p:nvPicPr>
          <p:cNvPr id="66565" name="Picture 4" descr="eq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85" y="2743200"/>
            <a:ext cx="7442729" cy="130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796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228600" y="1131094"/>
            <a:ext cx="7886700" cy="994172"/>
          </a:xfrm>
          <a:noFill/>
        </p:spPr>
        <p:txBody>
          <a:bodyPr vert="horz" lIns="69056" tIns="34529" rIns="69056" bIns="34529" rtlCol="0" anchor="ctr">
            <a:normAutofit/>
          </a:bodyPr>
          <a:lstStyle/>
          <a:p>
            <a:pPr eaLnBrk="1" hangingPunct="1"/>
            <a:r>
              <a:rPr lang="en-US" altLang="en-US" b="1"/>
              <a:t> Example: Cosine Similarity</a:t>
            </a:r>
          </a:p>
        </p:txBody>
      </p:sp>
      <p:sp>
        <p:nvSpPr>
          <p:cNvPr id="67588" name="Rectangle 3"/>
          <p:cNvSpPr>
            <a:spLocks noGrp="1" noChangeArrowheads="1"/>
          </p:cNvSpPr>
          <p:nvPr>
            <p:ph idx="1"/>
          </p:nvPr>
        </p:nvSpPr>
        <p:spPr>
          <a:xfrm>
            <a:off x="628650" y="2262555"/>
            <a:ext cx="8210550" cy="4093796"/>
          </a:xfrm>
          <a:noFill/>
        </p:spPr>
        <p:txBody>
          <a:bodyPr vert="horz" lIns="69056" tIns="34529" rIns="69056" bIns="34529" rtlCol="0">
            <a:normAutofit/>
          </a:bodyPr>
          <a:lstStyle/>
          <a:p>
            <a:pPr eaLnBrk="1" hangingPunct="1">
              <a:lnSpc>
                <a:spcPct val="90000"/>
              </a:lnSpc>
            </a:pPr>
            <a:endParaRPr lang="en-US" altLang="en-US" sz="1500" dirty="0">
              <a:cs typeface="Times New Roman" panose="02020603050405020304" pitchFamily="18" charset="0"/>
            </a:endParaRPr>
          </a:p>
          <a:p>
            <a:pPr eaLnBrk="1" hangingPunct="1">
              <a:lnSpc>
                <a:spcPct val="90000"/>
              </a:lnSpc>
            </a:pPr>
            <a:r>
              <a:rPr lang="en-US" altLang="en-US" sz="1500" dirty="0">
                <a:cs typeface="Times New Roman" panose="02020603050405020304" pitchFamily="18" charset="0"/>
              </a:rPr>
              <a:t>cos(</a:t>
            </a: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1</a:t>
            </a:r>
            <a:r>
              <a:rPr lang="en-US" altLang="en-US" sz="1500" i="1" dirty="0">
                <a:cs typeface="Times New Roman" panose="02020603050405020304" pitchFamily="18" charset="0"/>
              </a:rPr>
              <a:t>, d</a:t>
            </a:r>
            <a:r>
              <a:rPr lang="en-US" altLang="en-US" sz="1500" i="1" baseline="-30000" dirty="0">
                <a:cs typeface="Times New Roman" panose="02020603050405020304" pitchFamily="18" charset="0"/>
              </a:rPr>
              <a:t>2</a:t>
            </a:r>
            <a:r>
              <a:rPr lang="en-US" altLang="en-US" sz="1500" dirty="0">
                <a:cs typeface="Times New Roman" panose="02020603050405020304" pitchFamily="18" charset="0"/>
              </a:rPr>
              <a:t>) =  (</a:t>
            </a: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1</a:t>
            </a:r>
            <a:r>
              <a:rPr lang="en-US" altLang="en-US" sz="1500" dirty="0">
                <a:cs typeface="Times New Roman" panose="02020603050405020304" pitchFamily="18" charset="0"/>
              </a:rPr>
              <a:t> </a:t>
            </a:r>
            <a:r>
              <a:rPr lang="en-US" altLang="en-US" sz="1500" dirty="0">
                <a:cs typeface="Times New Roman" panose="02020603050405020304" pitchFamily="18" charset="0"/>
                <a:sym typeface="Symbol" panose="05050102010706020507" pitchFamily="18" charset="2"/>
              </a:rPr>
              <a:t></a:t>
            </a:r>
            <a:r>
              <a:rPr lang="en-US" altLang="en-US" sz="1500" dirty="0">
                <a:cs typeface="Times New Roman" panose="02020603050405020304" pitchFamily="18" charset="0"/>
              </a:rPr>
              <a:t> </a:t>
            </a: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2</a:t>
            </a:r>
            <a:r>
              <a:rPr lang="en-US" altLang="en-US" sz="1500" dirty="0">
                <a:cs typeface="Times New Roman" panose="02020603050405020304" pitchFamily="18" charset="0"/>
              </a:rPr>
              <a:t>) /||</a:t>
            </a: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1</a:t>
            </a:r>
            <a:r>
              <a:rPr lang="en-US" altLang="en-US" sz="1500" dirty="0">
                <a:cs typeface="Times New Roman" panose="02020603050405020304" pitchFamily="18" charset="0"/>
              </a:rPr>
              <a:t>|| ||</a:t>
            </a: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2</a:t>
            </a:r>
            <a:r>
              <a:rPr lang="en-US" altLang="en-US" sz="1500" dirty="0">
                <a:cs typeface="Times New Roman" panose="02020603050405020304" pitchFamily="18" charset="0"/>
              </a:rPr>
              <a:t>|| , </a:t>
            </a:r>
          </a:p>
          <a:p>
            <a:pPr lvl="1" algn="just" eaLnBrk="1" hangingPunct="1">
              <a:lnSpc>
                <a:spcPct val="90000"/>
              </a:lnSpc>
              <a:buFont typeface="Wingdings" panose="05000000000000000000" pitchFamily="2" charset="2"/>
              <a:buNone/>
            </a:pPr>
            <a:r>
              <a:rPr lang="en-US" altLang="en-US" sz="1500" dirty="0">
                <a:cs typeface="Times New Roman" panose="02020603050405020304" pitchFamily="18" charset="0"/>
              </a:rPr>
              <a:t>   where </a:t>
            </a:r>
            <a:r>
              <a:rPr lang="en-US" altLang="en-US" sz="1500" dirty="0">
                <a:cs typeface="Times New Roman" panose="02020603050405020304" pitchFamily="18" charset="0"/>
                <a:sym typeface="Symbol" panose="05050102010706020507" pitchFamily="18" charset="2"/>
              </a:rPr>
              <a:t></a:t>
            </a:r>
            <a:r>
              <a:rPr lang="en-US" altLang="en-US" sz="1500" dirty="0">
                <a:cs typeface="Times New Roman" panose="02020603050405020304" pitchFamily="18" charset="0"/>
              </a:rPr>
              <a:t> indicates vector dot product, ||</a:t>
            </a:r>
            <a:r>
              <a:rPr lang="en-US" altLang="en-US" sz="1500" i="1" dirty="0">
                <a:cs typeface="Times New Roman" panose="02020603050405020304" pitchFamily="18" charset="0"/>
              </a:rPr>
              <a:t>d</a:t>
            </a:r>
            <a:r>
              <a:rPr lang="en-US" altLang="en-US" sz="1500" dirty="0">
                <a:cs typeface="Times New Roman" panose="02020603050405020304" pitchFamily="18" charset="0"/>
              </a:rPr>
              <a:t>|: the length of vector </a:t>
            </a:r>
            <a:r>
              <a:rPr lang="en-US" altLang="en-US" sz="1500" i="1" dirty="0">
                <a:cs typeface="Times New Roman" panose="02020603050405020304" pitchFamily="18" charset="0"/>
              </a:rPr>
              <a:t>d</a:t>
            </a:r>
          </a:p>
          <a:p>
            <a:pPr lvl="1" algn="just" eaLnBrk="1" hangingPunct="1">
              <a:lnSpc>
                <a:spcPct val="90000"/>
              </a:lnSpc>
              <a:buFont typeface="Wingdings" panose="05000000000000000000" pitchFamily="2" charset="2"/>
              <a:buNone/>
            </a:pPr>
            <a:endParaRPr lang="en-US" altLang="en-US" sz="1500" i="1" dirty="0">
              <a:cs typeface="Times New Roman" panose="02020603050405020304" pitchFamily="18" charset="0"/>
            </a:endParaRPr>
          </a:p>
          <a:p>
            <a:pPr algn="just" eaLnBrk="1" hangingPunct="1">
              <a:lnSpc>
                <a:spcPct val="90000"/>
              </a:lnSpc>
            </a:pPr>
            <a:r>
              <a:rPr lang="en-US" altLang="en-US" sz="1500" dirty="0">
                <a:cs typeface="Times New Roman" panose="02020603050405020304" pitchFamily="18" charset="0"/>
              </a:rPr>
              <a:t>Ex: Find the </a:t>
            </a:r>
            <a:r>
              <a:rPr lang="en-US" altLang="en-US" sz="1500" b="1" dirty="0">
                <a:cs typeface="Times New Roman" panose="02020603050405020304" pitchFamily="18" charset="0"/>
              </a:rPr>
              <a:t>similarity</a:t>
            </a:r>
            <a:r>
              <a:rPr lang="en-US" altLang="en-US" sz="1500" dirty="0">
                <a:cs typeface="Times New Roman" panose="02020603050405020304" pitchFamily="18" charset="0"/>
              </a:rPr>
              <a:t> between documents 1 and 2.</a:t>
            </a:r>
          </a:p>
          <a:p>
            <a:pPr algn="just" eaLnBrk="1" hangingPunct="1">
              <a:lnSpc>
                <a:spcPct val="90000"/>
              </a:lnSpc>
            </a:pPr>
            <a:endParaRPr lang="en-US" altLang="en-US" sz="1500" dirty="0">
              <a:cs typeface="Times New Roman" panose="02020603050405020304" pitchFamily="18" charset="0"/>
            </a:endParaRPr>
          </a:p>
          <a:p>
            <a:pPr lvl="1" algn="just" eaLnBrk="1" hangingPunct="1">
              <a:lnSpc>
                <a:spcPct val="90000"/>
              </a:lnSpc>
              <a:buFont typeface="Wingdings" panose="05000000000000000000" pitchFamily="2" charset="2"/>
              <a:buNone/>
            </a:pP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1</a:t>
            </a:r>
            <a:r>
              <a:rPr lang="en-US" altLang="en-US" sz="1500" i="1" dirty="0">
                <a:cs typeface="Times New Roman" panose="02020603050405020304" pitchFamily="18" charset="0"/>
              </a:rPr>
              <a:t> </a:t>
            </a:r>
            <a:r>
              <a:rPr lang="en-US" altLang="en-US" sz="1500" b="1" dirty="0">
                <a:cs typeface="Times New Roman" panose="02020603050405020304" pitchFamily="18" charset="0"/>
              </a:rPr>
              <a:t>=  </a:t>
            </a:r>
            <a:r>
              <a:rPr lang="en-US" altLang="en-US" sz="1500" dirty="0">
                <a:cs typeface="Times New Roman" panose="02020603050405020304" pitchFamily="18" charset="0"/>
              </a:rPr>
              <a:t>(5, 0, 3, 0, 2, 0, 0, 2, 0, 0)</a:t>
            </a:r>
          </a:p>
          <a:p>
            <a:pPr lvl="1" algn="just" eaLnBrk="1" hangingPunct="1">
              <a:lnSpc>
                <a:spcPct val="90000"/>
              </a:lnSpc>
              <a:buFont typeface="Wingdings" panose="05000000000000000000" pitchFamily="2" charset="2"/>
              <a:buNone/>
            </a:pP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2</a:t>
            </a:r>
            <a:r>
              <a:rPr lang="en-US" altLang="en-US" sz="1500" b="1" dirty="0">
                <a:cs typeface="Times New Roman" panose="02020603050405020304" pitchFamily="18" charset="0"/>
              </a:rPr>
              <a:t> =  </a:t>
            </a:r>
            <a:r>
              <a:rPr lang="en-US" altLang="en-US" sz="1500" dirty="0">
                <a:cs typeface="Times New Roman" panose="02020603050405020304" pitchFamily="18" charset="0"/>
              </a:rPr>
              <a:t>(3, 0, 2, 0, 1, 1, 0, 1, 0, 1)</a:t>
            </a:r>
          </a:p>
          <a:p>
            <a:pPr lvl="1" algn="just" eaLnBrk="1" hangingPunct="1">
              <a:lnSpc>
                <a:spcPct val="90000"/>
              </a:lnSpc>
              <a:buFont typeface="Wingdings" panose="05000000000000000000" pitchFamily="2" charset="2"/>
              <a:buNone/>
            </a:pPr>
            <a:endParaRPr lang="en-US" altLang="en-US" sz="1500" dirty="0">
              <a:cs typeface="Times New Roman" panose="02020603050405020304" pitchFamily="18" charset="0"/>
            </a:endParaRPr>
          </a:p>
          <a:p>
            <a:pPr lvl="1" algn="just" eaLnBrk="1" hangingPunct="1">
              <a:lnSpc>
                <a:spcPct val="90000"/>
              </a:lnSpc>
              <a:buFont typeface="Wingdings" panose="05000000000000000000" pitchFamily="2" charset="2"/>
              <a:buNone/>
            </a:pP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1</a:t>
            </a:r>
            <a:r>
              <a:rPr lang="en-US" altLang="en-US" sz="1500" dirty="0">
                <a:cs typeface="Times New Roman" panose="02020603050405020304" pitchFamily="18" charset="0"/>
                <a:sym typeface="Symbol" panose="05050102010706020507" pitchFamily="18" charset="2"/>
              </a:rPr>
              <a:t></a:t>
            </a: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2 </a:t>
            </a:r>
            <a:r>
              <a:rPr lang="en-US" altLang="en-US" sz="1500" dirty="0">
                <a:cs typeface="Times New Roman" panose="02020603050405020304" pitchFamily="18" charset="0"/>
              </a:rPr>
              <a:t>= 5*3+0*0+3*2+0*0+2*1+0*1+0*1+2*1+0*0+0*1 = 25</a:t>
            </a:r>
          </a:p>
          <a:p>
            <a:pPr lvl="1" algn="just" eaLnBrk="1" hangingPunct="1">
              <a:lnSpc>
                <a:spcPct val="90000"/>
              </a:lnSpc>
              <a:buFont typeface="Wingdings" panose="05000000000000000000" pitchFamily="2" charset="2"/>
              <a:buNone/>
            </a:pPr>
            <a:r>
              <a:rPr lang="en-US" altLang="en-US" sz="1500" dirty="0">
                <a:cs typeface="Times New Roman" panose="02020603050405020304" pitchFamily="18" charset="0"/>
              </a:rPr>
              <a:t>||</a:t>
            </a: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1</a:t>
            </a:r>
            <a:r>
              <a:rPr lang="en-US" altLang="en-US" sz="1500" dirty="0">
                <a:cs typeface="Times New Roman" panose="02020603050405020304" pitchFamily="18" charset="0"/>
              </a:rPr>
              <a:t>||= (5*5+0*0+3*3+0*0+2*2+0*0+0*0+2*2+0*0+0*0)</a:t>
            </a:r>
            <a:r>
              <a:rPr lang="en-US" altLang="en-US" sz="1500" b="1" baseline="30000" dirty="0">
                <a:cs typeface="Times New Roman" panose="02020603050405020304" pitchFamily="18" charset="0"/>
              </a:rPr>
              <a:t>0.5</a:t>
            </a:r>
            <a:r>
              <a:rPr lang="en-US" altLang="en-US" sz="1500" dirty="0">
                <a:cs typeface="Times New Roman" panose="02020603050405020304" pitchFamily="18" charset="0"/>
              </a:rPr>
              <a:t>=(42)</a:t>
            </a:r>
            <a:r>
              <a:rPr lang="en-US" altLang="en-US" sz="1500" b="1" baseline="30000" dirty="0">
                <a:cs typeface="Times New Roman" panose="02020603050405020304" pitchFamily="18" charset="0"/>
              </a:rPr>
              <a:t>0.5</a:t>
            </a:r>
            <a:r>
              <a:rPr lang="en-US" altLang="en-US" sz="1500" dirty="0">
                <a:cs typeface="Times New Roman" panose="02020603050405020304" pitchFamily="18" charset="0"/>
              </a:rPr>
              <a:t>  = 6.481</a:t>
            </a:r>
          </a:p>
          <a:p>
            <a:pPr lvl="1" algn="just" eaLnBrk="1" hangingPunct="1">
              <a:lnSpc>
                <a:spcPct val="90000"/>
              </a:lnSpc>
              <a:buFont typeface="Wingdings" panose="05000000000000000000" pitchFamily="2" charset="2"/>
              <a:buNone/>
            </a:pPr>
            <a:r>
              <a:rPr lang="en-US" altLang="en-US" sz="1500" dirty="0">
                <a:cs typeface="Times New Roman" panose="02020603050405020304" pitchFamily="18" charset="0"/>
              </a:rPr>
              <a:t>||</a:t>
            </a: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2</a:t>
            </a:r>
            <a:r>
              <a:rPr lang="en-US" altLang="en-US" sz="1500" dirty="0">
                <a:cs typeface="Times New Roman" panose="02020603050405020304" pitchFamily="18" charset="0"/>
              </a:rPr>
              <a:t>||= (3*3+0*0+2*2+0*0+1*1+1*1+0*0+1*1+0*0+1*1)</a:t>
            </a:r>
            <a:r>
              <a:rPr lang="en-US" altLang="en-US" sz="1500" b="1" baseline="30000" dirty="0">
                <a:cs typeface="Times New Roman" panose="02020603050405020304" pitchFamily="18" charset="0"/>
              </a:rPr>
              <a:t>0.5</a:t>
            </a:r>
            <a:r>
              <a:rPr lang="en-US" altLang="en-US" sz="1500" dirty="0">
                <a:cs typeface="Times New Roman" panose="02020603050405020304" pitchFamily="18" charset="0"/>
              </a:rPr>
              <a:t>=(17)</a:t>
            </a:r>
            <a:r>
              <a:rPr lang="en-US" altLang="en-US" sz="1500" b="1" baseline="30000" dirty="0">
                <a:cs typeface="Times New Roman" panose="02020603050405020304" pitchFamily="18" charset="0"/>
              </a:rPr>
              <a:t>0.5</a:t>
            </a:r>
            <a:r>
              <a:rPr lang="en-US" altLang="en-US" sz="1500" dirty="0">
                <a:cs typeface="Times New Roman" panose="02020603050405020304" pitchFamily="18" charset="0"/>
              </a:rPr>
              <a:t>       = 4.12</a:t>
            </a:r>
          </a:p>
          <a:p>
            <a:pPr lvl="1" algn="just" eaLnBrk="1" hangingPunct="1">
              <a:lnSpc>
                <a:spcPct val="90000"/>
              </a:lnSpc>
              <a:buFont typeface="Wingdings" panose="05000000000000000000" pitchFamily="2" charset="2"/>
              <a:buNone/>
            </a:pPr>
            <a:r>
              <a:rPr lang="en-US" altLang="en-US" sz="1500" dirty="0">
                <a:cs typeface="Times New Roman" panose="02020603050405020304" pitchFamily="18" charset="0"/>
              </a:rPr>
              <a:t>cos(</a:t>
            </a:r>
            <a:r>
              <a:rPr lang="en-US" altLang="en-US" sz="1500" i="1" dirty="0">
                <a:cs typeface="Times New Roman" panose="02020603050405020304" pitchFamily="18" charset="0"/>
              </a:rPr>
              <a:t>d</a:t>
            </a:r>
            <a:r>
              <a:rPr lang="en-US" altLang="en-US" sz="1500" i="1" baseline="-30000" dirty="0">
                <a:cs typeface="Times New Roman" panose="02020603050405020304" pitchFamily="18" charset="0"/>
              </a:rPr>
              <a:t>1</a:t>
            </a:r>
            <a:r>
              <a:rPr lang="en-US" altLang="en-US" sz="1500" i="1" dirty="0">
                <a:cs typeface="Times New Roman" panose="02020603050405020304" pitchFamily="18" charset="0"/>
              </a:rPr>
              <a:t>, d</a:t>
            </a:r>
            <a:r>
              <a:rPr lang="en-US" altLang="en-US" sz="1500" i="1" baseline="-30000" dirty="0">
                <a:cs typeface="Times New Roman" panose="02020603050405020304" pitchFamily="18" charset="0"/>
              </a:rPr>
              <a:t>2</a:t>
            </a:r>
            <a:r>
              <a:rPr lang="en-US" altLang="en-US" sz="1500" dirty="0">
                <a:cs typeface="Times New Roman" panose="02020603050405020304" pitchFamily="18" charset="0"/>
              </a:rPr>
              <a:t> ) = 0.94</a:t>
            </a:r>
          </a:p>
        </p:txBody>
      </p:sp>
      <p:sp>
        <p:nvSpPr>
          <p:cNvPr id="675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100">
                <a:solidFill>
                  <a:schemeClr val="tx1"/>
                </a:solidFill>
                <a:latin typeface="Tahoma" panose="020B0604030504040204" pitchFamily="34" charset="0"/>
              </a:defRPr>
            </a:lvl1pPr>
            <a:lvl2pPr marL="557213" indent="-214313" eaLnBrk="0" hangingPunct="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defRPr>
            </a:lvl2pPr>
            <a:lvl3pPr marL="857250" indent="-171450" eaLnBrk="0" hangingPunct="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defRPr>
            </a:lvl3pPr>
            <a:lvl4pPr marL="1200150" indent="-171450" eaLnBrk="0" hangingPunct="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defRPr>
            </a:lvl4pPr>
            <a:lvl5pPr marL="1543050" indent="-171450" eaLnBrk="0" hangingPunct="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defRPr>
            </a:lvl9pPr>
          </a:lstStyle>
          <a:p>
            <a:pPr eaLnBrk="1" hangingPunct="1">
              <a:spcBef>
                <a:spcPct val="0"/>
              </a:spcBef>
              <a:buClrTx/>
              <a:buSzTx/>
              <a:buFontTx/>
              <a:buNone/>
            </a:pPr>
            <a:fld id="{761D3BA7-9A18-4E2C-97F7-1B60304A3EFC}" type="slidenum">
              <a:rPr lang="en-US" altLang="en-US" sz="900"/>
              <a:pPr eaLnBrk="1" hangingPunct="1">
                <a:spcBef>
                  <a:spcPct val="0"/>
                </a:spcBef>
                <a:buClrTx/>
                <a:buSzTx/>
                <a:buFontTx/>
                <a:buNone/>
              </a:pPr>
              <a:t>167</a:t>
            </a:fld>
            <a:endParaRPr lang="en-US" altLang="en-US" sz="900"/>
          </a:p>
        </p:txBody>
      </p:sp>
    </p:spTree>
    <p:extLst>
      <p:ext uri="{BB962C8B-B14F-4D97-AF65-F5344CB8AC3E}">
        <p14:creationId xmlns:p14="http://schemas.microsoft.com/office/powerpoint/2010/main" val="1969302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20" name="object 20"/>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5"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4625" y="6221703"/>
            <a:ext cx="49244" cy="105285"/>
          </a:xfrm>
          <a:prstGeom prst="rect">
            <a:avLst/>
          </a:prstGeom>
        </p:spPr>
        <p:txBody>
          <a:bodyPr vert="horz" wrap="none" lIns="0" tIns="0" rIns="0" bIns="0" rtlCol="0">
            <a:spAutoFit/>
          </a:bodyPr>
          <a:lstStyle/>
          <a:p>
            <a:r>
              <a:rPr sz="684" spc="9" dirty="0">
                <a:latin typeface="Arial"/>
                <a:cs typeface="Arial"/>
              </a:rPr>
              <a:t>3</a:t>
            </a:r>
            <a:endParaRPr sz="684">
              <a:latin typeface="Arial"/>
              <a:cs typeface="Arial"/>
            </a:endParaRPr>
          </a:p>
        </p:txBody>
      </p:sp>
      <p:sp>
        <p:nvSpPr>
          <p:cNvPr id="3" name="text 1"/>
          <p:cNvSpPr txBox="1"/>
          <p:nvPr/>
        </p:nvSpPr>
        <p:spPr>
          <a:xfrm>
            <a:off x="6344879"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a:latin typeface="Arial"/>
              <a:cs typeface="Arial"/>
            </a:endParaRPr>
          </a:p>
        </p:txBody>
      </p:sp>
      <p:pic>
        <p:nvPicPr>
          <p:cNvPr id="6"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2980" y="1635907"/>
            <a:ext cx="3026439" cy="2187066"/>
          </a:xfrm>
          <a:prstGeom prst="rect">
            <a:avLst/>
          </a:prstGeom>
        </p:spPr>
      </p:pic>
      <p:pic>
        <p:nvPicPr>
          <p:cNvPr id="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171" y="4796290"/>
            <a:ext cx="2608055" cy="1107870"/>
          </a:xfrm>
          <a:prstGeom prst="rect">
            <a:avLst/>
          </a:prstGeom>
        </p:spPr>
      </p:pic>
      <p:sp>
        <p:nvSpPr>
          <p:cNvPr id="4" name="text 1"/>
          <p:cNvSpPr txBox="1"/>
          <p:nvPr/>
        </p:nvSpPr>
        <p:spPr>
          <a:xfrm>
            <a:off x="870730" y="959575"/>
            <a:ext cx="3237361" cy="368562"/>
          </a:xfrm>
          <a:prstGeom prst="rect">
            <a:avLst/>
          </a:prstGeom>
        </p:spPr>
        <p:txBody>
          <a:bodyPr vert="horz" wrap="none" lIns="0" tIns="0" rIns="0" bIns="0" rtlCol="0">
            <a:spAutoFit/>
          </a:bodyPr>
          <a:lstStyle/>
          <a:p>
            <a:r>
              <a:rPr sz="2395" b="1" spc="9" dirty="0">
                <a:solidFill>
                  <a:srgbClr val="002060"/>
                </a:solidFill>
                <a:latin typeface="Arial"/>
                <a:cs typeface="Arial"/>
              </a:rPr>
              <a:t>Cosine Similarity </a:t>
            </a:r>
            <a:r>
              <a:rPr sz="2395" b="1" spc="9" dirty="0" smtClean="0">
                <a:solidFill>
                  <a:srgbClr val="002060"/>
                </a:solidFill>
                <a:latin typeface="Arial"/>
                <a:cs typeface="Arial"/>
              </a:rPr>
              <a:t>(</a:t>
            </a:r>
            <a:r>
              <a:rPr lang="en-US" sz="2395" b="1" spc="9" dirty="0" smtClean="0">
                <a:solidFill>
                  <a:srgbClr val="002060"/>
                </a:solidFill>
                <a:latin typeface="Arial"/>
                <a:cs typeface="Arial"/>
              </a:rPr>
              <a:t>2</a:t>
            </a:r>
            <a:r>
              <a:rPr sz="2395" b="1" spc="9" dirty="0" smtClean="0">
                <a:solidFill>
                  <a:srgbClr val="002060"/>
                </a:solidFill>
                <a:latin typeface="Arial"/>
                <a:cs typeface="Arial"/>
              </a:rPr>
              <a:t>/</a:t>
            </a:r>
            <a:r>
              <a:rPr lang="en-US" sz="2395" b="1" spc="9" dirty="0" smtClean="0">
                <a:solidFill>
                  <a:srgbClr val="002060"/>
                </a:solidFill>
                <a:latin typeface="Arial"/>
                <a:cs typeface="Arial"/>
              </a:rPr>
              <a:t>6</a:t>
            </a:r>
            <a:r>
              <a:rPr sz="2395" b="1" spc="9" dirty="0" smtClean="0">
                <a:solidFill>
                  <a:srgbClr val="002060"/>
                </a:solidFill>
                <a:latin typeface="Arial"/>
                <a:cs typeface="Arial"/>
              </a:rPr>
              <a:t>)</a:t>
            </a:r>
            <a:endParaRPr sz="2395" dirty="0">
              <a:latin typeface="Arial"/>
              <a:cs typeface="Arial"/>
            </a:endParaRPr>
          </a:p>
        </p:txBody>
      </p:sp>
      <p:sp>
        <p:nvSpPr>
          <p:cNvPr id="11" name="text 1"/>
          <p:cNvSpPr txBox="1"/>
          <p:nvPr/>
        </p:nvSpPr>
        <p:spPr>
          <a:xfrm>
            <a:off x="935813" y="1460313"/>
            <a:ext cx="6469463" cy="473719"/>
          </a:xfrm>
          <a:prstGeom prst="rect">
            <a:avLst/>
          </a:prstGeom>
        </p:spPr>
        <p:txBody>
          <a:bodyPr vert="horz" wrap="none" lIns="0" tIns="0" rIns="0" bIns="0" rtlCol="0">
            <a:spAutoFit/>
          </a:bodyPr>
          <a:lstStyle/>
          <a:p>
            <a:r>
              <a:rPr sz="1539" spc="9" dirty="0">
                <a:latin typeface="Arial"/>
                <a:cs typeface="Arial"/>
              </a:rPr>
              <a:t>• </a:t>
            </a:r>
            <a:r>
              <a:rPr sz="1539" b="1" spc="9" dirty="0">
                <a:latin typeface="Arial"/>
                <a:cs typeface="Arial"/>
              </a:rPr>
              <a:t>Cosine Similarity </a:t>
            </a:r>
            <a:r>
              <a:rPr sz="1539" spc="9" dirty="0">
                <a:latin typeface="Arial"/>
                <a:cs typeface="Arial"/>
              </a:rPr>
              <a:t>between two vectors is a measure that calculates the</a:t>
            </a:r>
            <a:endParaRPr sz="1539">
              <a:latin typeface="Arial"/>
              <a:cs typeface="Arial"/>
            </a:endParaRPr>
          </a:p>
          <a:p>
            <a:pPr marL="149869"/>
            <a:r>
              <a:rPr sz="1539" spc="9" dirty="0">
                <a:latin typeface="Arial"/>
                <a:cs typeface="Arial"/>
              </a:rPr>
              <a:t>Cosine of the angle between them.</a:t>
            </a:r>
            <a:endParaRPr sz="1539">
              <a:latin typeface="Arial"/>
              <a:cs typeface="Arial"/>
            </a:endParaRPr>
          </a:p>
        </p:txBody>
      </p:sp>
      <p:sp>
        <p:nvSpPr>
          <p:cNvPr id="12" name="text 1"/>
          <p:cNvSpPr txBox="1"/>
          <p:nvPr/>
        </p:nvSpPr>
        <p:spPr>
          <a:xfrm>
            <a:off x="935812" y="3665578"/>
            <a:ext cx="6859314" cy="473719"/>
          </a:xfrm>
          <a:prstGeom prst="rect">
            <a:avLst/>
          </a:prstGeom>
        </p:spPr>
        <p:txBody>
          <a:bodyPr vert="horz" wrap="none" lIns="0" tIns="0" rIns="0" bIns="0" rtlCol="0">
            <a:spAutoFit/>
          </a:bodyPr>
          <a:lstStyle/>
          <a:p>
            <a:r>
              <a:rPr sz="1539" spc="9" dirty="0">
                <a:latin typeface="Arial"/>
                <a:cs typeface="Arial"/>
              </a:rPr>
              <a:t>• This metric is a </a:t>
            </a:r>
            <a:r>
              <a:rPr sz="1539" b="1" spc="9" dirty="0">
                <a:latin typeface="Arial"/>
                <a:cs typeface="Arial"/>
              </a:rPr>
              <a:t>measurement of orientation </a:t>
            </a:r>
            <a:r>
              <a:rPr sz="1539" spc="9" dirty="0">
                <a:latin typeface="Arial"/>
                <a:cs typeface="Arial"/>
              </a:rPr>
              <a:t>and </a:t>
            </a:r>
            <a:r>
              <a:rPr sz="1539" b="1" spc="9" dirty="0">
                <a:latin typeface="Arial"/>
                <a:cs typeface="Arial"/>
              </a:rPr>
              <a:t>not magnitude</a:t>
            </a:r>
            <a:r>
              <a:rPr sz="1539" spc="9" dirty="0">
                <a:latin typeface="Arial"/>
                <a:cs typeface="Arial"/>
              </a:rPr>
              <a:t>, for which</a:t>
            </a:r>
            <a:endParaRPr sz="1539">
              <a:latin typeface="Arial"/>
              <a:cs typeface="Arial"/>
            </a:endParaRPr>
          </a:p>
          <a:p>
            <a:pPr marL="149869"/>
            <a:r>
              <a:rPr sz="1539" spc="9" dirty="0">
                <a:latin typeface="Arial"/>
                <a:cs typeface="Arial"/>
              </a:rPr>
              <a:t>we calculate the </a:t>
            </a:r>
            <a:r>
              <a:rPr sz="1539" b="1" spc="9" dirty="0">
                <a:latin typeface="Arial"/>
                <a:cs typeface="Arial"/>
              </a:rPr>
              <a:t>Euclidean Distance</a:t>
            </a:r>
            <a:r>
              <a:rPr sz="1539" spc="9" dirty="0">
                <a:latin typeface="Arial"/>
                <a:cs typeface="Arial"/>
              </a:rPr>
              <a:t>.</a:t>
            </a:r>
            <a:endParaRPr sz="1539">
              <a:latin typeface="Arial"/>
              <a:cs typeface="Arial"/>
            </a:endParaRPr>
          </a:p>
        </p:txBody>
      </p:sp>
      <p:sp>
        <p:nvSpPr>
          <p:cNvPr id="13" name="text 1"/>
          <p:cNvSpPr txBox="1"/>
          <p:nvPr/>
        </p:nvSpPr>
        <p:spPr>
          <a:xfrm>
            <a:off x="935812" y="4181741"/>
            <a:ext cx="6370270" cy="710579"/>
          </a:xfrm>
          <a:prstGeom prst="rect">
            <a:avLst/>
          </a:prstGeom>
        </p:spPr>
        <p:txBody>
          <a:bodyPr vert="horz" wrap="none" lIns="0" tIns="0" rIns="0" bIns="0" rtlCol="0">
            <a:spAutoFit/>
          </a:bodyPr>
          <a:lstStyle/>
          <a:p>
            <a:r>
              <a:rPr sz="1539" spc="9" dirty="0">
                <a:latin typeface="Arial"/>
                <a:cs typeface="Arial"/>
              </a:rPr>
              <a:t>• </a:t>
            </a:r>
            <a:r>
              <a:rPr sz="1539" b="1" spc="9" dirty="0">
                <a:latin typeface="Arial"/>
                <a:cs typeface="Arial"/>
              </a:rPr>
              <a:t>Euclidian Distance </a:t>
            </a:r>
            <a:r>
              <a:rPr sz="1539" spc="9" dirty="0">
                <a:latin typeface="Arial"/>
                <a:cs typeface="Arial"/>
              </a:rPr>
              <a:t>is the linear distance between two points in multi-</a:t>
            </a:r>
            <a:endParaRPr sz="1539">
              <a:latin typeface="Arial"/>
              <a:cs typeface="Arial"/>
            </a:endParaRPr>
          </a:p>
          <a:p>
            <a:pPr marL="149869"/>
            <a:r>
              <a:rPr sz="1539" spc="9" dirty="0">
                <a:latin typeface="Arial"/>
                <a:cs typeface="Arial"/>
              </a:rPr>
              <a:t>dimensional hyper-space. Euclidian distance for point i and point j in n-</a:t>
            </a:r>
            <a:endParaRPr sz="1539">
              <a:latin typeface="Arial"/>
              <a:cs typeface="Arial"/>
            </a:endParaRPr>
          </a:p>
          <a:p>
            <a:pPr marL="149869"/>
            <a:r>
              <a:rPr sz="1539" spc="9" dirty="0">
                <a:latin typeface="Arial"/>
                <a:cs typeface="Arial"/>
              </a:rPr>
              <a:t>dimensional space can be computed as:</a:t>
            </a:r>
            <a:endParaRPr sz="1539">
              <a:latin typeface="Arial"/>
              <a:cs typeface="Arial"/>
            </a:endParaRPr>
          </a:p>
        </p:txBody>
      </p:sp>
      <p:sp>
        <p:nvSpPr>
          <p:cNvPr id="14" name="text 1"/>
          <p:cNvSpPr txBox="1"/>
          <p:nvPr/>
        </p:nvSpPr>
        <p:spPr>
          <a:xfrm>
            <a:off x="740328" y="5885394"/>
            <a:ext cx="5897833"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http://blog.christianperone.com/2013/09/machine-learning-cosine-similarity-for-vector-space-models-part-iii/</a:t>
            </a:r>
            <a:endParaRPr sz="855">
              <a:latin typeface="Arial"/>
              <a:cs typeface="Arial"/>
            </a:endParaRPr>
          </a:p>
        </p:txBody>
      </p:sp>
      <p:pic>
        <p:nvPicPr>
          <p:cNvPr id="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1264" y="6000914"/>
            <a:ext cx="5422046" cy="7820"/>
          </a:xfrm>
          <a:prstGeom prst="rect">
            <a:avLst/>
          </a:prstGeom>
        </p:spPr>
      </p:pic>
      <p:sp>
        <p:nvSpPr>
          <p:cNvPr id="15" name="text 1"/>
          <p:cNvSpPr txBox="1"/>
          <p:nvPr/>
        </p:nvSpPr>
        <p:spPr>
          <a:xfrm>
            <a:off x="1131353" y="6022290"/>
            <a:ext cx="2971583" cy="134204"/>
          </a:xfrm>
          <a:prstGeom prst="rect">
            <a:avLst/>
          </a:prstGeom>
        </p:spPr>
        <p:txBody>
          <a:bodyPr vert="horz" wrap="none" lIns="0" tIns="0" rIns="0" bIns="0" rtlCol="0">
            <a:spAutoFit/>
          </a:bodyPr>
          <a:lstStyle/>
          <a:p>
            <a:r>
              <a:rPr sz="872" i="1" spc="9" dirty="0">
                <a:solidFill>
                  <a:srgbClr val="0000FF"/>
                </a:solidFill>
                <a:latin typeface="Arial"/>
                <a:cs typeface="Arial"/>
              </a:rPr>
              <a:t>https://www.machinelearningplus.com/nlp/cosine-similarity/</a:t>
            </a:r>
            <a:endParaRPr sz="855">
              <a:latin typeface="Arial"/>
              <a:cs typeface="Arial"/>
            </a:endParaRPr>
          </a:p>
        </p:txBody>
      </p:sp>
      <p:pic>
        <p:nvPicPr>
          <p:cNvPr id="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028" y="6137769"/>
            <a:ext cx="2982124" cy="7820"/>
          </a:xfrm>
          <a:prstGeom prst="rect">
            <a:avLst/>
          </a:prstGeom>
        </p:spPr>
      </p:pic>
      <p:sp>
        <p:nvSpPr>
          <p:cNvPr id="16" name="text 1"/>
          <p:cNvSpPr txBox="1"/>
          <p:nvPr/>
        </p:nvSpPr>
        <p:spPr>
          <a:xfrm>
            <a:off x="1131353" y="6159152"/>
            <a:ext cx="2744597" cy="134204"/>
          </a:xfrm>
          <a:prstGeom prst="rect">
            <a:avLst/>
          </a:prstGeom>
        </p:spPr>
        <p:txBody>
          <a:bodyPr vert="horz" wrap="none" lIns="0" tIns="0" rIns="0" bIns="0" rtlCol="0">
            <a:spAutoFit/>
          </a:bodyPr>
          <a:lstStyle/>
          <a:p>
            <a:r>
              <a:rPr sz="872" i="1" spc="9" dirty="0">
                <a:solidFill>
                  <a:srgbClr val="0000FF"/>
                </a:solidFill>
                <a:latin typeface="Arial"/>
                <a:cs typeface="Arial"/>
              </a:rPr>
              <a:t>https://www.edupristine.com/blog/curse-dimensionality</a:t>
            </a:r>
            <a:endParaRPr sz="855">
              <a:latin typeface="Arial"/>
              <a:cs typeface="Arial"/>
            </a:endParaRPr>
          </a:p>
        </p:txBody>
      </p:sp>
      <p:pic>
        <p:nvPicPr>
          <p:cNvPr id="1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0028" y="6274624"/>
            <a:ext cx="2754033" cy="7820"/>
          </a:xfrm>
          <a:prstGeom prst="rect">
            <a:avLst/>
          </a:prstGeom>
        </p:spPr>
      </p:pic>
    </p:spTree>
    <p:extLst>
      <p:ext uri="{BB962C8B-B14F-4D97-AF65-F5344CB8AC3E}">
        <p14:creationId xmlns:p14="http://schemas.microsoft.com/office/powerpoint/2010/main" val="253355944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22" name="object 22"/>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11"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4625" y="6221703"/>
            <a:ext cx="49244" cy="105285"/>
          </a:xfrm>
          <a:prstGeom prst="rect">
            <a:avLst/>
          </a:prstGeom>
        </p:spPr>
        <p:txBody>
          <a:bodyPr vert="horz" wrap="none" lIns="0" tIns="0" rIns="0" bIns="0" rtlCol="0">
            <a:spAutoFit/>
          </a:bodyPr>
          <a:lstStyle/>
          <a:p>
            <a:r>
              <a:rPr sz="684" spc="9" dirty="0">
                <a:latin typeface="Arial"/>
                <a:cs typeface="Arial"/>
              </a:rPr>
              <a:t>4</a:t>
            </a:r>
            <a:endParaRPr sz="684">
              <a:latin typeface="Arial"/>
              <a:cs typeface="Arial"/>
            </a:endParaRPr>
          </a:p>
        </p:txBody>
      </p:sp>
      <p:sp>
        <p:nvSpPr>
          <p:cNvPr id="3" name="text 1"/>
          <p:cNvSpPr txBox="1"/>
          <p:nvPr/>
        </p:nvSpPr>
        <p:spPr>
          <a:xfrm>
            <a:off x="6344879"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a:latin typeface="Arial"/>
              <a:cs typeface="Arial"/>
            </a:endParaRPr>
          </a:p>
        </p:txBody>
      </p:sp>
      <p:sp>
        <p:nvSpPr>
          <p:cNvPr id="4" name="text 1"/>
          <p:cNvSpPr txBox="1"/>
          <p:nvPr/>
        </p:nvSpPr>
        <p:spPr>
          <a:xfrm>
            <a:off x="870730" y="959575"/>
            <a:ext cx="3237361" cy="368562"/>
          </a:xfrm>
          <a:prstGeom prst="rect">
            <a:avLst/>
          </a:prstGeom>
        </p:spPr>
        <p:txBody>
          <a:bodyPr vert="horz" wrap="none" lIns="0" tIns="0" rIns="0" bIns="0" rtlCol="0">
            <a:spAutoFit/>
          </a:bodyPr>
          <a:lstStyle/>
          <a:p>
            <a:r>
              <a:rPr sz="2395" b="1" spc="9" dirty="0">
                <a:solidFill>
                  <a:srgbClr val="002060"/>
                </a:solidFill>
                <a:latin typeface="Arial"/>
                <a:cs typeface="Arial"/>
              </a:rPr>
              <a:t>Cosine Similarity </a:t>
            </a:r>
            <a:r>
              <a:rPr sz="2395" b="1" spc="9" dirty="0" smtClean="0">
                <a:solidFill>
                  <a:srgbClr val="002060"/>
                </a:solidFill>
                <a:latin typeface="Arial"/>
                <a:cs typeface="Arial"/>
              </a:rPr>
              <a:t>(</a:t>
            </a:r>
            <a:r>
              <a:rPr lang="en-US" sz="2395" b="1" spc="9" dirty="0" smtClean="0">
                <a:solidFill>
                  <a:srgbClr val="002060"/>
                </a:solidFill>
                <a:latin typeface="Arial"/>
                <a:cs typeface="Arial"/>
              </a:rPr>
              <a:t>3</a:t>
            </a:r>
            <a:r>
              <a:rPr sz="2395" b="1" spc="9" dirty="0" smtClean="0">
                <a:solidFill>
                  <a:srgbClr val="002060"/>
                </a:solidFill>
                <a:latin typeface="Arial"/>
                <a:cs typeface="Arial"/>
              </a:rPr>
              <a:t>/</a:t>
            </a:r>
            <a:r>
              <a:rPr lang="en-US" sz="2395" b="1" spc="9" dirty="0" smtClean="0">
                <a:solidFill>
                  <a:srgbClr val="002060"/>
                </a:solidFill>
                <a:latin typeface="Arial"/>
                <a:cs typeface="Arial"/>
              </a:rPr>
              <a:t>8</a:t>
            </a:r>
            <a:r>
              <a:rPr sz="2395" b="1" spc="9" dirty="0" smtClean="0">
                <a:solidFill>
                  <a:srgbClr val="002060"/>
                </a:solidFill>
                <a:latin typeface="Arial"/>
                <a:cs typeface="Arial"/>
              </a:rPr>
              <a:t>)</a:t>
            </a:r>
            <a:endParaRPr sz="2395" dirty="0">
              <a:latin typeface="Arial"/>
              <a:cs typeface="Arial"/>
            </a:endParaRPr>
          </a:p>
        </p:txBody>
      </p:sp>
      <p:sp>
        <p:nvSpPr>
          <p:cNvPr id="5" name="text 1"/>
          <p:cNvSpPr txBox="1"/>
          <p:nvPr/>
        </p:nvSpPr>
        <p:spPr>
          <a:xfrm>
            <a:off x="935813" y="1460312"/>
            <a:ext cx="1139607" cy="236860"/>
          </a:xfrm>
          <a:prstGeom prst="rect">
            <a:avLst/>
          </a:prstGeom>
        </p:spPr>
        <p:txBody>
          <a:bodyPr vert="horz" wrap="none" lIns="0" tIns="0" rIns="0" bIns="0" rtlCol="0">
            <a:spAutoFit/>
          </a:bodyPr>
          <a:lstStyle/>
          <a:p>
            <a:r>
              <a:rPr sz="1539" b="1" spc="9" dirty="0">
                <a:latin typeface="Arial"/>
                <a:cs typeface="Arial"/>
              </a:rPr>
              <a:t>Dot Product</a:t>
            </a:r>
            <a:endParaRPr sz="1539">
              <a:latin typeface="Arial"/>
              <a:cs typeface="Arial"/>
            </a:endParaRPr>
          </a:p>
        </p:txBody>
      </p:sp>
      <p:sp>
        <p:nvSpPr>
          <p:cNvPr id="6" name="text 1"/>
          <p:cNvSpPr txBox="1"/>
          <p:nvPr/>
        </p:nvSpPr>
        <p:spPr>
          <a:xfrm>
            <a:off x="935813" y="1741830"/>
            <a:ext cx="5216556" cy="236860"/>
          </a:xfrm>
          <a:prstGeom prst="rect">
            <a:avLst/>
          </a:prstGeom>
        </p:spPr>
        <p:txBody>
          <a:bodyPr vert="horz" wrap="none" lIns="0" tIns="0" rIns="0" bIns="0" rtlCol="0">
            <a:spAutoFit/>
          </a:bodyPr>
          <a:lstStyle/>
          <a:p>
            <a:r>
              <a:rPr sz="1539" spc="9" dirty="0">
                <a:latin typeface="Arial"/>
                <a:cs typeface="Arial"/>
              </a:rPr>
              <a:t>• There are two vectors as follows, each with n dimensions:</a:t>
            </a:r>
            <a:endParaRPr sz="1539">
              <a:latin typeface="Arial"/>
              <a:cs typeface="Arial"/>
            </a:endParaRPr>
          </a:p>
        </p:txBody>
      </p:sp>
      <p:sp>
        <p:nvSpPr>
          <p:cNvPr id="7" name="text 1"/>
          <p:cNvSpPr txBox="1"/>
          <p:nvPr/>
        </p:nvSpPr>
        <p:spPr>
          <a:xfrm>
            <a:off x="935812" y="2304865"/>
            <a:ext cx="6694910" cy="473719"/>
          </a:xfrm>
          <a:prstGeom prst="rect">
            <a:avLst/>
          </a:prstGeom>
        </p:spPr>
        <p:txBody>
          <a:bodyPr vert="horz" wrap="none" lIns="0" tIns="0" rIns="0" bIns="0" rtlCol="0">
            <a:spAutoFit/>
          </a:bodyPr>
          <a:lstStyle/>
          <a:p>
            <a:r>
              <a:rPr sz="1539" spc="9" dirty="0">
                <a:latin typeface="Arial"/>
                <a:cs typeface="Arial"/>
              </a:rPr>
              <a:t>• The dot product is a simple multiplication of each component from the both</a:t>
            </a:r>
            <a:endParaRPr sz="1539">
              <a:latin typeface="Arial"/>
              <a:cs typeface="Arial"/>
            </a:endParaRPr>
          </a:p>
          <a:p>
            <a:pPr marL="149869"/>
            <a:r>
              <a:rPr sz="1539" spc="9" dirty="0">
                <a:latin typeface="Arial"/>
                <a:cs typeface="Arial"/>
              </a:rPr>
              <a:t>vectors added together.</a:t>
            </a:r>
            <a:endParaRPr sz="1539">
              <a:latin typeface="Arial"/>
              <a:cs typeface="Arial"/>
            </a:endParaRPr>
          </a:p>
        </p:txBody>
      </p:sp>
      <p:sp>
        <p:nvSpPr>
          <p:cNvPr id="8" name="text 1"/>
          <p:cNvSpPr txBox="1"/>
          <p:nvPr/>
        </p:nvSpPr>
        <p:spPr>
          <a:xfrm>
            <a:off x="935812" y="2821027"/>
            <a:ext cx="6778202" cy="469872"/>
          </a:xfrm>
          <a:prstGeom prst="rect">
            <a:avLst/>
          </a:prstGeom>
        </p:spPr>
        <p:txBody>
          <a:bodyPr vert="horz" wrap="none" lIns="0" tIns="0" rIns="0" bIns="0" rtlCol="0">
            <a:spAutoFit/>
          </a:bodyPr>
          <a:lstStyle/>
          <a:p>
            <a:r>
              <a:rPr sz="1514" spc="9" dirty="0">
                <a:latin typeface="Arial"/>
                <a:cs typeface="Arial"/>
              </a:rPr>
              <a:t>• Dot product may be understood geometrically as the projection of one vector</a:t>
            </a:r>
            <a:endParaRPr sz="1454">
              <a:latin typeface="Arial"/>
              <a:cs typeface="Arial"/>
            </a:endParaRPr>
          </a:p>
          <a:p>
            <a:pPr marL="149869"/>
            <a:r>
              <a:rPr sz="1539" spc="9" dirty="0">
                <a:latin typeface="Arial"/>
                <a:cs typeface="Arial"/>
              </a:rPr>
              <a:t>onto another, multiplied by the length of the vector that it is projected onto.</a:t>
            </a:r>
            <a:endParaRPr sz="1539">
              <a:latin typeface="Arial"/>
              <a:cs typeface="Arial"/>
            </a:endParaRPr>
          </a:p>
        </p:txBody>
      </p:sp>
      <p:sp>
        <p:nvSpPr>
          <p:cNvPr id="9" name="text 1"/>
          <p:cNvSpPr txBox="1"/>
          <p:nvPr/>
        </p:nvSpPr>
        <p:spPr>
          <a:xfrm>
            <a:off x="740328" y="5885394"/>
            <a:ext cx="5897833"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http://blog.christianperone.com/2013/09/machine-learning-cosine-similarity-for-vector-space-models-part-iii/</a:t>
            </a:r>
            <a:endParaRPr sz="855">
              <a:latin typeface="Arial"/>
              <a:cs typeface="Arial"/>
            </a:endParaRPr>
          </a:p>
        </p:txBody>
      </p:sp>
      <p:pic>
        <p:nvPicPr>
          <p:cNvPr id="1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64" y="6000914"/>
            <a:ext cx="5422046" cy="7820"/>
          </a:xfrm>
          <a:prstGeom prst="rect">
            <a:avLst/>
          </a:prstGeom>
        </p:spPr>
      </p:pic>
      <p:sp>
        <p:nvSpPr>
          <p:cNvPr id="10" name="text 1"/>
          <p:cNvSpPr txBox="1"/>
          <p:nvPr/>
        </p:nvSpPr>
        <p:spPr>
          <a:xfrm>
            <a:off x="1131353" y="6022290"/>
            <a:ext cx="2971583" cy="134204"/>
          </a:xfrm>
          <a:prstGeom prst="rect">
            <a:avLst/>
          </a:prstGeom>
        </p:spPr>
        <p:txBody>
          <a:bodyPr vert="horz" wrap="none" lIns="0" tIns="0" rIns="0" bIns="0" rtlCol="0">
            <a:spAutoFit/>
          </a:bodyPr>
          <a:lstStyle/>
          <a:p>
            <a:r>
              <a:rPr sz="872" i="1" spc="9" dirty="0">
                <a:solidFill>
                  <a:srgbClr val="0000FF"/>
                </a:solidFill>
                <a:latin typeface="Arial"/>
                <a:cs typeface="Arial"/>
              </a:rPr>
              <a:t>https://www.machinelearningplus.com/nlp/cosine-similarity/</a:t>
            </a:r>
            <a:endParaRPr sz="855">
              <a:latin typeface="Arial"/>
              <a:cs typeface="Arial"/>
            </a:endParaRPr>
          </a:p>
        </p:txBody>
      </p:sp>
      <p:pic>
        <p:nvPicPr>
          <p:cNvPr id="1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028" y="6137769"/>
            <a:ext cx="2982124" cy="7820"/>
          </a:xfrm>
          <a:prstGeom prst="rect">
            <a:avLst/>
          </a:prstGeom>
        </p:spPr>
      </p:pic>
      <p:sp>
        <p:nvSpPr>
          <p:cNvPr id="20" name="text 1"/>
          <p:cNvSpPr txBox="1"/>
          <p:nvPr/>
        </p:nvSpPr>
        <p:spPr>
          <a:xfrm>
            <a:off x="1131353" y="6159152"/>
            <a:ext cx="2744597" cy="134204"/>
          </a:xfrm>
          <a:prstGeom prst="rect">
            <a:avLst/>
          </a:prstGeom>
        </p:spPr>
        <p:txBody>
          <a:bodyPr vert="horz" wrap="none" lIns="0" tIns="0" rIns="0" bIns="0" rtlCol="0">
            <a:spAutoFit/>
          </a:bodyPr>
          <a:lstStyle/>
          <a:p>
            <a:r>
              <a:rPr sz="872" i="1" spc="9" dirty="0">
                <a:solidFill>
                  <a:srgbClr val="0000FF"/>
                </a:solidFill>
                <a:latin typeface="Arial"/>
                <a:cs typeface="Arial"/>
              </a:rPr>
              <a:t>https://www.edupristine.com/blog/curse-dimensionality</a:t>
            </a:r>
            <a:endParaRPr sz="855">
              <a:latin typeface="Arial"/>
              <a:cs typeface="Arial"/>
            </a:endParaRPr>
          </a:p>
        </p:txBody>
      </p:sp>
      <p:pic>
        <p:nvPicPr>
          <p:cNvPr id="1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028" y="6274624"/>
            <a:ext cx="2754033" cy="7820"/>
          </a:xfrm>
          <a:prstGeom prst="rect">
            <a:avLst/>
          </a:prstGeom>
        </p:spPr>
      </p:pic>
      <p:pic>
        <p:nvPicPr>
          <p:cNvPr id="1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670" y="1968268"/>
            <a:ext cx="1985041" cy="278923"/>
          </a:xfrm>
          <a:prstGeom prst="rect">
            <a:avLst/>
          </a:prstGeom>
        </p:spPr>
      </p:pic>
      <p:pic>
        <p:nvPicPr>
          <p:cNvPr id="1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9591" y="1929167"/>
            <a:ext cx="1985041" cy="328451"/>
          </a:xfrm>
          <a:prstGeom prst="rect">
            <a:avLst/>
          </a:prstGeom>
        </p:spPr>
      </p:pic>
      <p:pic>
        <p:nvPicPr>
          <p:cNvPr id="1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5808" y="3344633"/>
            <a:ext cx="4335029" cy="324541"/>
          </a:xfrm>
          <a:prstGeom prst="rect">
            <a:avLst/>
          </a:prstGeom>
        </p:spPr>
      </p:pic>
      <p:pic>
        <p:nvPicPr>
          <p:cNvPr id="18"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8414" y="3734342"/>
            <a:ext cx="2058031" cy="324541"/>
          </a:xfrm>
          <a:prstGeom prst="rect">
            <a:avLst/>
          </a:prstGeom>
        </p:spPr>
      </p:pic>
      <p:pic>
        <p:nvPicPr>
          <p:cNvPr id="19" name="Imag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11966" y="4074525"/>
            <a:ext cx="1973312" cy="1583602"/>
          </a:xfrm>
          <a:prstGeom prst="rect">
            <a:avLst/>
          </a:prstGeom>
        </p:spPr>
      </p:pic>
    </p:spTree>
    <p:extLst>
      <p:ext uri="{BB962C8B-B14F-4D97-AF65-F5344CB8AC3E}">
        <p14:creationId xmlns:p14="http://schemas.microsoft.com/office/powerpoint/2010/main" val="885048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304800" y="1493837"/>
            <a:ext cx="5707063" cy="4525963"/>
          </a:xfrm>
        </p:spPr>
        <p:txBody>
          <a:bodyPr>
            <a:normAutofit/>
          </a:bodyPr>
          <a:lstStyle/>
          <a:p>
            <a:pPr indent="4763" algn="l" rtl="0" eaLnBrk="1" hangingPunct="1">
              <a:lnSpc>
                <a:spcPct val="80000"/>
              </a:lnSpc>
              <a:buFont typeface="Wingdings" panose="05000000000000000000" pitchFamily="2" charset="2"/>
              <a:buNone/>
              <a:defRPr/>
            </a:pPr>
            <a:r>
              <a:rPr lang="en-US" sz="2800" dirty="0">
                <a:solidFill>
                  <a:schemeClr val="tx2"/>
                </a:solidFill>
              </a:rPr>
              <a:t>Population</a:t>
            </a:r>
            <a:r>
              <a:rPr lang="en-US" sz="2800" dirty="0">
                <a:solidFill>
                  <a:srgbClr val="FFFF66"/>
                </a:solidFill>
              </a:rPr>
              <a:t>:</a:t>
            </a:r>
            <a:r>
              <a:rPr lang="en-US" sz="2800" dirty="0"/>
              <a:t> </a:t>
            </a:r>
          </a:p>
          <a:p>
            <a:pPr indent="4763" algn="l" rtl="0" eaLnBrk="1" hangingPunct="1">
              <a:lnSpc>
                <a:spcPct val="80000"/>
              </a:lnSpc>
              <a:buFont typeface="Wingdings" panose="05000000000000000000" pitchFamily="2" charset="2"/>
              <a:buNone/>
              <a:defRPr/>
            </a:pPr>
            <a:r>
              <a:rPr lang="en-US" sz="2800" dirty="0"/>
              <a:t>a set which includes all </a:t>
            </a:r>
          </a:p>
          <a:p>
            <a:pPr indent="4763" algn="l" rtl="0" eaLnBrk="1" hangingPunct="1">
              <a:lnSpc>
                <a:spcPct val="80000"/>
              </a:lnSpc>
              <a:buFont typeface="Wingdings" panose="05000000000000000000" pitchFamily="2" charset="2"/>
              <a:buNone/>
              <a:defRPr/>
            </a:pPr>
            <a:r>
              <a:rPr lang="en-US" sz="2800" dirty="0"/>
              <a:t>measurements of interest </a:t>
            </a:r>
          </a:p>
          <a:p>
            <a:pPr indent="4763" algn="l" rtl="0" eaLnBrk="1" hangingPunct="1">
              <a:lnSpc>
                <a:spcPct val="80000"/>
              </a:lnSpc>
              <a:buFont typeface="Wingdings" panose="05000000000000000000" pitchFamily="2" charset="2"/>
              <a:buNone/>
              <a:defRPr/>
            </a:pPr>
            <a:r>
              <a:rPr lang="en-US" sz="2800" dirty="0"/>
              <a:t>to the researcher</a:t>
            </a:r>
          </a:p>
          <a:p>
            <a:pPr indent="4763" algn="l" rtl="0" eaLnBrk="1" hangingPunct="1">
              <a:lnSpc>
                <a:spcPct val="80000"/>
              </a:lnSpc>
              <a:buFont typeface="Wingdings" panose="05000000000000000000" pitchFamily="2" charset="2"/>
              <a:buNone/>
              <a:defRPr/>
            </a:pPr>
            <a:r>
              <a:rPr lang="en-US" altLang="en-US" sz="2800" dirty="0">
                <a:solidFill>
                  <a:schemeClr val="tx2"/>
                </a:solidFill>
              </a:rPr>
              <a:t>(The collection of </a:t>
            </a:r>
            <a:r>
              <a:rPr lang="en-US" altLang="en-US" sz="2800" b="1" i="1" u="sng" dirty="0">
                <a:solidFill>
                  <a:schemeClr val="tx2"/>
                </a:solidFill>
              </a:rPr>
              <a:t>all </a:t>
            </a:r>
            <a:r>
              <a:rPr lang="en-US" altLang="en-US" sz="2800" i="1" u="sng" dirty="0">
                <a:solidFill>
                  <a:schemeClr val="tx2"/>
                </a:solidFill>
              </a:rPr>
              <a:t> </a:t>
            </a:r>
            <a:r>
              <a:rPr lang="en-US" altLang="en-US" sz="2800" dirty="0">
                <a:solidFill>
                  <a:schemeClr val="tx2"/>
                </a:solidFill>
              </a:rPr>
              <a:t>responses, measurements, or counts that</a:t>
            </a:r>
          </a:p>
          <a:p>
            <a:pPr indent="4763" algn="l" rtl="0" eaLnBrk="1" hangingPunct="1">
              <a:lnSpc>
                <a:spcPct val="80000"/>
              </a:lnSpc>
              <a:buFont typeface="Wingdings" panose="05000000000000000000" pitchFamily="2" charset="2"/>
              <a:buNone/>
              <a:defRPr/>
            </a:pPr>
            <a:r>
              <a:rPr lang="en-US" altLang="en-US" sz="2800" dirty="0">
                <a:solidFill>
                  <a:schemeClr val="tx2"/>
                </a:solidFill>
              </a:rPr>
              <a:t>are of interest)</a:t>
            </a:r>
            <a:endParaRPr lang="en-US" sz="2800" dirty="0">
              <a:solidFill>
                <a:schemeClr val="tx2"/>
              </a:solidFill>
            </a:endParaRPr>
          </a:p>
          <a:p>
            <a:pPr indent="4763" algn="l" rtl="0" eaLnBrk="1" hangingPunct="1">
              <a:lnSpc>
                <a:spcPct val="80000"/>
              </a:lnSpc>
              <a:buFont typeface="Wingdings" panose="05000000000000000000" pitchFamily="2" charset="2"/>
              <a:buNone/>
              <a:defRPr/>
            </a:pPr>
            <a:endParaRPr lang="en-US" sz="2800" dirty="0">
              <a:solidFill>
                <a:srgbClr val="CCFFCC"/>
              </a:solidFill>
            </a:endParaRPr>
          </a:p>
          <a:p>
            <a:pPr indent="4763" algn="l" rtl="0" eaLnBrk="1" hangingPunct="1">
              <a:lnSpc>
                <a:spcPct val="80000"/>
              </a:lnSpc>
              <a:buFont typeface="Wingdings" panose="05000000000000000000" pitchFamily="2" charset="2"/>
              <a:buNone/>
              <a:defRPr/>
            </a:pPr>
            <a:r>
              <a:rPr lang="en-US" sz="2800" dirty="0">
                <a:solidFill>
                  <a:schemeClr val="tx2"/>
                </a:solidFill>
              </a:rPr>
              <a:t>Sample</a:t>
            </a:r>
            <a:r>
              <a:rPr lang="en-US" sz="2800" dirty="0">
                <a:solidFill>
                  <a:srgbClr val="FFFF66"/>
                </a:solidFill>
              </a:rPr>
              <a:t>:</a:t>
            </a:r>
          </a:p>
          <a:p>
            <a:pPr indent="4763" algn="l" rtl="0" eaLnBrk="1" hangingPunct="1">
              <a:lnSpc>
                <a:spcPct val="80000"/>
              </a:lnSpc>
              <a:buFont typeface="Wingdings" panose="05000000000000000000" pitchFamily="2" charset="2"/>
              <a:buNone/>
              <a:defRPr/>
            </a:pPr>
            <a:r>
              <a:rPr lang="en-US" sz="2800" dirty="0"/>
              <a:t>A subset of the population</a:t>
            </a:r>
          </a:p>
        </p:txBody>
      </p:sp>
      <p:sp>
        <p:nvSpPr>
          <p:cNvPr id="2" name="Content Placeholder 1"/>
          <p:cNvSpPr>
            <a:spLocks noGrp="1"/>
          </p:cNvSpPr>
          <p:nvPr>
            <p:ph sz="quarter" idx="10"/>
          </p:nvPr>
        </p:nvSpPr>
        <p:spPr/>
        <p:txBody>
          <a:bodyPr/>
          <a:lstStyle/>
          <a:p>
            <a:r>
              <a:rPr lang="en-US" dirty="0"/>
              <a:t>Important statistical terms</a:t>
            </a:r>
          </a:p>
        </p:txBody>
      </p:sp>
      <p:sp>
        <p:nvSpPr>
          <p:cNvPr id="11268" name="Oval 6"/>
          <p:cNvSpPr>
            <a:spLocks noChangeArrowheads="1"/>
          </p:cNvSpPr>
          <p:nvPr/>
        </p:nvSpPr>
        <p:spPr bwMode="auto">
          <a:xfrm>
            <a:off x="6011863" y="2781300"/>
            <a:ext cx="3132137" cy="2016125"/>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11269" name="Line 8"/>
          <p:cNvSpPr>
            <a:spLocks noChangeShapeType="1"/>
          </p:cNvSpPr>
          <p:nvPr/>
        </p:nvSpPr>
        <p:spPr bwMode="auto">
          <a:xfrm flipV="1">
            <a:off x="2411413" y="4149725"/>
            <a:ext cx="4032250" cy="935038"/>
          </a:xfrm>
          <a:prstGeom prst="line">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0" name="AutoShape 9"/>
          <p:cNvSpPr>
            <a:spLocks noChangeArrowheads="1"/>
          </p:cNvSpPr>
          <p:nvPr/>
        </p:nvSpPr>
        <p:spPr bwMode="auto">
          <a:xfrm rot="623681">
            <a:off x="3683483" y="1561715"/>
            <a:ext cx="3718244" cy="625116"/>
          </a:xfrm>
          <a:prstGeom prst="curvedDownArrow">
            <a:avLst>
              <a:gd name="adj1" fmla="val 11603"/>
              <a:gd name="adj2" fmla="val 98172"/>
              <a:gd name="adj3" fmla="val 17898"/>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11271" name="Oval 15"/>
          <p:cNvSpPr>
            <a:spLocks noChangeArrowheads="1"/>
          </p:cNvSpPr>
          <p:nvPr/>
        </p:nvSpPr>
        <p:spPr bwMode="auto">
          <a:xfrm>
            <a:off x="6443663" y="3500438"/>
            <a:ext cx="647700" cy="936625"/>
          </a:xfrm>
          <a:prstGeom prst="ellipse">
            <a:avLst/>
          </a:prstGeom>
          <a:solidFill>
            <a:srgbClr val="80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Tree>
    <p:extLst>
      <p:ext uri="{BB962C8B-B14F-4D97-AF65-F5344CB8AC3E}">
        <p14:creationId xmlns:p14="http://schemas.microsoft.com/office/powerpoint/2010/main" val="31382610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24" name="object 24"/>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20"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4625" y="6221703"/>
            <a:ext cx="49244" cy="105285"/>
          </a:xfrm>
          <a:prstGeom prst="rect">
            <a:avLst/>
          </a:prstGeom>
        </p:spPr>
        <p:txBody>
          <a:bodyPr vert="horz" wrap="none" lIns="0" tIns="0" rIns="0" bIns="0" rtlCol="0">
            <a:spAutoFit/>
          </a:bodyPr>
          <a:lstStyle/>
          <a:p>
            <a:r>
              <a:rPr sz="684" spc="9" dirty="0">
                <a:latin typeface="Arial"/>
                <a:cs typeface="Arial"/>
              </a:rPr>
              <a:t>5</a:t>
            </a:r>
            <a:endParaRPr sz="684">
              <a:latin typeface="Arial"/>
              <a:cs typeface="Arial"/>
            </a:endParaRPr>
          </a:p>
        </p:txBody>
      </p:sp>
      <p:sp>
        <p:nvSpPr>
          <p:cNvPr id="3" name="text 1"/>
          <p:cNvSpPr txBox="1"/>
          <p:nvPr/>
        </p:nvSpPr>
        <p:spPr>
          <a:xfrm>
            <a:off x="6344879"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a:latin typeface="Arial"/>
              <a:cs typeface="Arial"/>
            </a:endParaRPr>
          </a:p>
        </p:txBody>
      </p:sp>
      <p:pic>
        <p:nvPicPr>
          <p:cNvPr id="2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2396" y="1733659"/>
            <a:ext cx="2141447" cy="847195"/>
          </a:xfrm>
          <a:prstGeom prst="rect">
            <a:avLst/>
          </a:prstGeom>
        </p:spPr>
      </p:pic>
      <p:sp>
        <p:nvSpPr>
          <p:cNvPr id="4" name="text 1"/>
          <p:cNvSpPr txBox="1"/>
          <p:nvPr/>
        </p:nvSpPr>
        <p:spPr>
          <a:xfrm>
            <a:off x="870730" y="959575"/>
            <a:ext cx="3237361" cy="368562"/>
          </a:xfrm>
          <a:prstGeom prst="rect">
            <a:avLst/>
          </a:prstGeom>
        </p:spPr>
        <p:txBody>
          <a:bodyPr vert="horz" wrap="none" lIns="0" tIns="0" rIns="0" bIns="0" rtlCol="0">
            <a:spAutoFit/>
          </a:bodyPr>
          <a:lstStyle/>
          <a:p>
            <a:r>
              <a:rPr sz="2395" b="1" spc="9" dirty="0">
                <a:solidFill>
                  <a:srgbClr val="002060"/>
                </a:solidFill>
                <a:latin typeface="Arial"/>
                <a:cs typeface="Arial"/>
              </a:rPr>
              <a:t>Cosine Similarity </a:t>
            </a:r>
            <a:r>
              <a:rPr sz="2395" b="1" spc="9" dirty="0" smtClean="0">
                <a:solidFill>
                  <a:srgbClr val="002060"/>
                </a:solidFill>
                <a:latin typeface="Arial"/>
                <a:cs typeface="Arial"/>
              </a:rPr>
              <a:t>(</a:t>
            </a:r>
            <a:r>
              <a:rPr lang="en-US" sz="2395" b="1" spc="9" dirty="0" smtClean="0">
                <a:solidFill>
                  <a:srgbClr val="002060"/>
                </a:solidFill>
                <a:latin typeface="Arial"/>
                <a:cs typeface="Arial"/>
              </a:rPr>
              <a:t>4</a:t>
            </a:r>
            <a:r>
              <a:rPr sz="2395" b="1" spc="9" dirty="0" smtClean="0">
                <a:solidFill>
                  <a:srgbClr val="002060"/>
                </a:solidFill>
                <a:latin typeface="Arial"/>
                <a:cs typeface="Arial"/>
              </a:rPr>
              <a:t>/</a:t>
            </a:r>
            <a:r>
              <a:rPr lang="en-US" sz="2395" b="1" spc="9" dirty="0" smtClean="0">
                <a:solidFill>
                  <a:srgbClr val="002060"/>
                </a:solidFill>
                <a:latin typeface="Arial"/>
                <a:cs typeface="Arial"/>
              </a:rPr>
              <a:t>6</a:t>
            </a:r>
            <a:r>
              <a:rPr sz="2395" b="1" spc="9" dirty="0" smtClean="0">
                <a:solidFill>
                  <a:srgbClr val="002060"/>
                </a:solidFill>
                <a:latin typeface="Arial"/>
                <a:cs typeface="Arial"/>
              </a:rPr>
              <a:t>)</a:t>
            </a:r>
            <a:endParaRPr sz="2395" dirty="0">
              <a:latin typeface="Arial"/>
              <a:cs typeface="Arial"/>
            </a:endParaRPr>
          </a:p>
        </p:txBody>
      </p:sp>
      <p:sp>
        <p:nvSpPr>
          <p:cNvPr id="5" name="text 1"/>
          <p:cNvSpPr txBox="1"/>
          <p:nvPr/>
        </p:nvSpPr>
        <p:spPr>
          <a:xfrm>
            <a:off x="935813" y="1460313"/>
            <a:ext cx="6469463" cy="473719"/>
          </a:xfrm>
          <a:prstGeom prst="rect">
            <a:avLst/>
          </a:prstGeom>
        </p:spPr>
        <p:txBody>
          <a:bodyPr vert="horz" wrap="none" lIns="0" tIns="0" rIns="0" bIns="0" rtlCol="0">
            <a:spAutoFit/>
          </a:bodyPr>
          <a:lstStyle/>
          <a:p>
            <a:r>
              <a:rPr sz="1539" spc="9" dirty="0">
                <a:latin typeface="Arial"/>
                <a:cs typeface="Arial"/>
              </a:rPr>
              <a:t>• </a:t>
            </a:r>
            <a:r>
              <a:rPr sz="1539" b="1" spc="9" dirty="0">
                <a:latin typeface="Arial"/>
                <a:cs typeface="Arial"/>
              </a:rPr>
              <a:t>Cosine Similarity </a:t>
            </a:r>
            <a:r>
              <a:rPr sz="1539" spc="9" dirty="0">
                <a:latin typeface="Arial"/>
                <a:cs typeface="Arial"/>
              </a:rPr>
              <a:t>between two vectors is a measure that calculates the</a:t>
            </a:r>
            <a:endParaRPr sz="1539">
              <a:latin typeface="Arial"/>
              <a:cs typeface="Arial"/>
            </a:endParaRPr>
          </a:p>
          <a:p>
            <a:pPr marL="149869"/>
            <a:r>
              <a:rPr sz="1539" spc="9" dirty="0">
                <a:latin typeface="Arial"/>
                <a:cs typeface="Arial"/>
              </a:rPr>
              <a:t>Cosine of the angle between them.</a:t>
            </a:r>
            <a:endParaRPr sz="1539">
              <a:latin typeface="Arial"/>
              <a:cs typeface="Arial"/>
            </a:endParaRPr>
          </a:p>
        </p:txBody>
      </p:sp>
      <p:sp>
        <p:nvSpPr>
          <p:cNvPr id="6" name="text 1"/>
          <p:cNvSpPr txBox="1"/>
          <p:nvPr/>
        </p:nvSpPr>
        <p:spPr>
          <a:xfrm>
            <a:off x="740328" y="5885394"/>
            <a:ext cx="5897833"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http://blog.christianperone.com/2013/09/machine-learning-cosine-similarity-for-vector-space-models-part-iii/</a:t>
            </a:r>
            <a:endParaRPr sz="855">
              <a:latin typeface="Arial"/>
              <a:cs typeface="Arial"/>
            </a:endParaRPr>
          </a:p>
        </p:txBody>
      </p:sp>
      <p:pic>
        <p:nvPicPr>
          <p:cNvPr id="2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264" y="6000914"/>
            <a:ext cx="5422046" cy="7820"/>
          </a:xfrm>
          <a:prstGeom prst="rect">
            <a:avLst/>
          </a:prstGeom>
        </p:spPr>
      </p:pic>
      <p:sp>
        <p:nvSpPr>
          <p:cNvPr id="7" name="text 1"/>
          <p:cNvSpPr txBox="1"/>
          <p:nvPr/>
        </p:nvSpPr>
        <p:spPr>
          <a:xfrm>
            <a:off x="1131353" y="6022290"/>
            <a:ext cx="2971583" cy="134204"/>
          </a:xfrm>
          <a:prstGeom prst="rect">
            <a:avLst/>
          </a:prstGeom>
        </p:spPr>
        <p:txBody>
          <a:bodyPr vert="horz" wrap="none" lIns="0" tIns="0" rIns="0" bIns="0" rtlCol="0">
            <a:spAutoFit/>
          </a:bodyPr>
          <a:lstStyle/>
          <a:p>
            <a:r>
              <a:rPr sz="872" i="1" spc="9" dirty="0">
                <a:solidFill>
                  <a:srgbClr val="0000FF"/>
                </a:solidFill>
                <a:latin typeface="Arial"/>
                <a:cs typeface="Arial"/>
              </a:rPr>
              <a:t>https://www.machinelearningplus.com/nlp/cosine-similarity/</a:t>
            </a:r>
            <a:endParaRPr sz="855">
              <a:latin typeface="Arial"/>
              <a:cs typeface="Arial"/>
            </a:endParaRPr>
          </a:p>
        </p:txBody>
      </p:sp>
      <p:pic>
        <p:nvPicPr>
          <p:cNvPr id="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028" y="6137769"/>
            <a:ext cx="2982124" cy="7820"/>
          </a:xfrm>
          <a:prstGeom prst="rect">
            <a:avLst/>
          </a:prstGeom>
        </p:spPr>
      </p:pic>
      <p:sp>
        <p:nvSpPr>
          <p:cNvPr id="9" name="text 1"/>
          <p:cNvSpPr txBox="1"/>
          <p:nvPr/>
        </p:nvSpPr>
        <p:spPr>
          <a:xfrm>
            <a:off x="1131353" y="6159152"/>
            <a:ext cx="2744597" cy="134204"/>
          </a:xfrm>
          <a:prstGeom prst="rect">
            <a:avLst/>
          </a:prstGeom>
        </p:spPr>
        <p:txBody>
          <a:bodyPr vert="horz" wrap="none" lIns="0" tIns="0" rIns="0" bIns="0" rtlCol="0">
            <a:spAutoFit/>
          </a:bodyPr>
          <a:lstStyle/>
          <a:p>
            <a:r>
              <a:rPr sz="872" i="1" spc="9" dirty="0">
                <a:solidFill>
                  <a:srgbClr val="0000FF"/>
                </a:solidFill>
                <a:latin typeface="Arial"/>
                <a:cs typeface="Arial"/>
              </a:rPr>
              <a:t>https://www.edupristine.com/blog/curse-dimensionality</a:t>
            </a:r>
            <a:endParaRPr sz="855">
              <a:latin typeface="Arial"/>
              <a:cs typeface="Arial"/>
            </a:endParaRPr>
          </a:p>
        </p:txBody>
      </p:sp>
      <p:pic>
        <p:nvPicPr>
          <p:cNvPr id="10"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028" y="6274624"/>
            <a:ext cx="2754033" cy="7820"/>
          </a:xfrm>
          <a:prstGeom prst="rect">
            <a:avLst/>
          </a:prstGeom>
        </p:spPr>
      </p:pic>
      <p:pic>
        <p:nvPicPr>
          <p:cNvPr id="25" name="Imag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902" y="3082654"/>
            <a:ext cx="7632572" cy="1087016"/>
          </a:xfrm>
          <a:prstGeom prst="rect">
            <a:avLst/>
          </a:prstGeom>
        </p:spPr>
      </p:pic>
      <p:pic>
        <p:nvPicPr>
          <p:cNvPr id="26" name="Imag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6902" y="4169671"/>
            <a:ext cx="7632572" cy="1085713"/>
          </a:xfrm>
          <a:prstGeom prst="rect">
            <a:avLst/>
          </a:prstGeom>
        </p:spPr>
      </p:pic>
    </p:spTree>
    <p:extLst>
      <p:ext uri="{BB962C8B-B14F-4D97-AF65-F5344CB8AC3E}">
        <p14:creationId xmlns:p14="http://schemas.microsoft.com/office/powerpoint/2010/main" val="177547154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5"/>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26" name="object 26"/>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27"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2" name="text 1"/>
          <p:cNvSpPr txBox="1"/>
          <p:nvPr/>
        </p:nvSpPr>
        <p:spPr>
          <a:xfrm>
            <a:off x="4323319" y="6221703"/>
            <a:ext cx="49244" cy="105285"/>
          </a:xfrm>
          <a:prstGeom prst="rect">
            <a:avLst/>
          </a:prstGeom>
        </p:spPr>
        <p:txBody>
          <a:bodyPr vert="horz" wrap="none" lIns="0" tIns="0" rIns="0" bIns="0" rtlCol="0">
            <a:spAutoFit/>
          </a:bodyPr>
          <a:lstStyle/>
          <a:p>
            <a:r>
              <a:rPr sz="684" spc="9" dirty="0">
                <a:latin typeface="Arial"/>
                <a:cs typeface="Arial"/>
              </a:rPr>
              <a:t>6</a:t>
            </a:r>
            <a:endParaRPr sz="684">
              <a:latin typeface="Arial"/>
              <a:cs typeface="Arial"/>
            </a:endParaRPr>
          </a:p>
        </p:txBody>
      </p:sp>
      <p:sp>
        <p:nvSpPr>
          <p:cNvPr id="3" name="text 1"/>
          <p:cNvSpPr txBox="1"/>
          <p:nvPr/>
        </p:nvSpPr>
        <p:spPr>
          <a:xfrm>
            <a:off x="6343547"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a:latin typeface="Arial"/>
              <a:cs typeface="Arial"/>
            </a:endParaRPr>
          </a:p>
        </p:txBody>
      </p:sp>
      <p:sp>
        <p:nvSpPr>
          <p:cNvPr id="4" name="text 1"/>
          <p:cNvSpPr txBox="1"/>
          <p:nvPr/>
        </p:nvSpPr>
        <p:spPr>
          <a:xfrm>
            <a:off x="869396" y="959575"/>
            <a:ext cx="3237361" cy="368562"/>
          </a:xfrm>
          <a:prstGeom prst="rect">
            <a:avLst/>
          </a:prstGeom>
        </p:spPr>
        <p:txBody>
          <a:bodyPr vert="horz" wrap="none" lIns="0" tIns="0" rIns="0" bIns="0" rtlCol="0">
            <a:spAutoFit/>
          </a:bodyPr>
          <a:lstStyle/>
          <a:p>
            <a:r>
              <a:rPr sz="2395" b="1" spc="9" dirty="0">
                <a:solidFill>
                  <a:srgbClr val="002060"/>
                </a:solidFill>
                <a:latin typeface="Arial"/>
                <a:cs typeface="Arial"/>
              </a:rPr>
              <a:t>Cosine Similarity </a:t>
            </a:r>
            <a:r>
              <a:rPr sz="2395" b="1" spc="9" dirty="0" smtClean="0">
                <a:solidFill>
                  <a:srgbClr val="002060"/>
                </a:solidFill>
                <a:latin typeface="Arial"/>
                <a:cs typeface="Arial"/>
              </a:rPr>
              <a:t>(</a:t>
            </a:r>
            <a:r>
              <a:rPr lang="en-US" sz="2395" b="1" spc="9" dirty="0" smtClean="0">
                <a:solidFill>
                  <a:srgbClr val="002060"/>
                </a:solidFill>
                <a:latin typeface="Arial"/>
                <a:cs typeface="Arial"/>
              </a:rPr>
              <a:t>5</a:t>
            </a:r>
            <a:r>
              <a:rPr sz="2395" b="1" spc="9" dirty="0" smtClean="0">
                <a:solidFill>
                  <a:srgbClr val="002060"/>
                </a:solidFill>
                <a:latin typeface="Arial"/>
                <a:cs typeface="Arial"/>
              </a:rPr>
              <a:t>/</a:t>
            </a:r>
            <a:r>
              <a:rPr lang="en-US" sz="2395" b="1" spc="9" dirty="0" smtClean="0">
                <a:solidFill>
                  <a:srgbClr val="002060"/>
                </a:solidFill>
                <a:latin typeface="Arial"/>
                <a:cs typeface="Arial"/>
              </a:rPr>
              <a:t>6</a:t>
            </a:r>
            <a:r>
              <a:rPr sz="2395" b="1" spc="9" dirty="0" smtClean="0">
                <a:solidFill>
                  <a:srgbClr val="002060"/>
                </a:solidFill>
                <a:latin typeface="Arial"/>
                <a:cs typeface="Arial"/>
              </a:rPr>
              <a:t>)</a:t>
            </a:r>
            <a:endParaRPr sz="2395" dirty="0">
              <a:latin typeface="Arial"/>
              <a:cs typeface="Arial"/>
            </a:endParaRPr>
          </a:p>
        </p:txBody>
      </p:sp>
      <p:sp>
        <p:nvSpPr>
          <p:cNvPr id="5" name="text 1"/>
          <p:cNvSpPr txBox="1"/>
          <p:nvPr/>
        </p:nvSpPr>
        <p:spPr>
          <a:xfrm>
            <a:off x="934477" y="1460312"/>
            <a:ext cx="815993" cy="236860"/>
          </a:xfrm>
          <a:prstGeom prst="rect">
            <a:avLst/>
          </a:prstGeom>
        </p:spPr>
        <p:txBody>
          <a:bodyPr vert="horz" wrap="none" lIns="0" tIns="0" rIns="0" bIns="0" rtlCol="0">
            <a:spAutoFit/>
          </a:bodyPr>
          <a:lstStyle/>
          <a:p>
            <a:r>
              <a:rPr sz="1539" b="1" spc="9" dirty="0">
                <a:latin typeface="Arial"/>
                <a:cs typeface="Arial"/>
              </a:rPr>
              <a:t>Example</a:t>
            </a:r>
            <a:endParaRPr sz="1539">
              <a:latin typeface="Arial"/>
              <a:cs typeface="Arial"/>
            </a:endParaRPr>
          </a:p>
        </p:txBody>
      </p:sp>
      <p:sp>
        <p:nvSpPr>
          <p:cNvPr id="6" name="text 1"/>
          <p:cNvSpPr txBox="1"/>
          <p:nvPr/>
        </p:nvSpPr>
        <p:spPr>
          <a:xfrm>
            <a:off x="934477" y="1741830"/>
            <a:ext cx="3410485" cy="236860"/>
          </a:xfrm>
          <a:prstGeom prst="rect">
            <a:avLst/>
          </a:prstGeom>
        </p:spPr>
        <p:txBody>
          <a:bodyPr vert="horz" wrap="none" lIns="0" tIns="0" rIns="0" bIns="0" rtlCol="0">
            <a:spAutoFit/>
          </a:bodyPr>
          <a:lstStyle/>
          <a:p>
            <a:r>
              <a:rPr sz="1539" spc="9" dirty="0">
                <a:latin typeface="Arial"/>
                <a:cs typeface="Arial"/>
              </a:rPr>
              <a:t>• There are two strings text1 and text2:</a:t>
            </a:r>
            <a:endParaRPr sz="1539">
              <a:latin typeface="Arial"/>
              <a:cs typeface="Arial"/>
            </a:endParaRPr>
          </a:p>
        </p:txBody>
      </p:sp>
      <p:sp>
        <p:nvSpPr>
          <p:cNvPr id="7" name="text 1"/>
          <p:cNvSpPr txBox="1"/>
          <p:nvPr/>
        </p:nvSpPr>
        <p:spPr>
          <a:xfrm>
            <a:off x="1277281" y="2023347"/>
            <a:ext cx="3028393" cy="236860"/>
          </a:xfrm>
          <a:prstGeom prst="rect">
            <a:avLst/>
          </a:prstGeom>
        </p:spPr>
        <p:txBody>
          <a:bodyPr vert="horz" wrap="none" lIns="0" tIns="0" rIns="0" bIns="0" rtlCol="0">
            <a:spAutoFit/>
          </a:bodyPr>
          <a:lstStyle/>
          <a:p>
            <a:r>
              <a:rPr sz="1539" i="1" spc="9" dirty="0">
                <a:latin typeface="Arial"/>
                <a:cs typeface="Arial"/>
              </a:rPr>
              <a:t>text1 = 'How can I be a geologist?'</a:t>
            </a:r>
            <a:endParaRPr sz="1539">
              <a:latin typeface="Arial"/>
              <a:cs typeface="Arial"/>
            </a:endParaRPr>
          </a:p>
        </p:txBody>
      </p:sp>
      <p:sp>
        <p:nvSpPr>
          <p:cNvPr id="8" name="text 1"/>
          <p:cNvSpPr txBox="1"/>
          <p:nvPr/>
        </p:nvSpPr>
        <p:spPr>
          <a:xfrm>
            <a:off x="1277280" y="2304865"/>
            <a:ext cx="3299814" cy="473719"/>
          </a:xfrm>
          <a:prstGeom prst="rect">
            <a:avLst/>
          </a:prstGeom>
        </p:spPr>
        <p:txBody>
          <a:bodyPr vert="horz" wrap="none" lIns="0" tIns="0" rIns="0" bIns="0" rtlCol="0">
            <a:spAutoFit/>
          </a:bodyPr>
          <a:lstStyle/>
          <a:p>
            <a:r>
              <a:rPr sz="1539" i="1" spc="9" dirty="0">
                <a:latin typeface="Arial"/>
                <a:cs typeface="Arial"/>
              </a:rPr>
              <a:t>text2  =  'What  should  I  do  to  be  a</a:t>
            </a:r>
            <a:endParaRPr sz="1539">
              <a:latin typeface="Arial"/>
              <a:cs typeface="Arial"/>
            </a:endParaRPr>
          </a:p>
          <a:p>
            <a:r>
              <a:rPr sz="1539" i="1" spc="9" dirty="0">
                <a:latin typeface="Arial"/>
                <a:cs typeface="Arial"/>
              </a:rPr>
              <a:t>geologist?’</a:t>
            </a:r>
            <a:endParaRPr sz="1539">
              <a:latin typeface="Arial"/>
              <a:cs typeface="Arial"/>
            </a:endParaRPr>
          </a:p>
        </p:txBody>
      </p:sp>
      <p:sp>
        <p:nvSpPr>
          <p:cNvPr id="9" name="text 1"/>
          <p:cNvSpPr txBox="1"/>
          <p:nvPr/>
        </p:nvSpPr>
        <p:spPr>
          <a:xfrm>
            <a:off x="934477" y="2821028"/>
            <a:ext cx="3734805" cy="710579"/>
          </a:xfrm>
          <a:prstGeom prst="rect">
            <a:avLst/>
          </a:prstGeom>
        </p:spPr>
        <p:txBody>
          <a:bodyPr vert="horz" wrap="none" lIns="0" tIns="0" rIns="0" bIns="0" rtlCol="0">
            <a:spAutoFit/>
          </a:bodyPr>
          <a:lstStyle/>
          <a:p>
            <a:r>
              <a:rPr sz="1539" spc="9" dirty="0">
                <a:latin typeface="Arial"/>
                <a:cs typeface="Arial"/>
              </a:rPr>
              <a:t>• </a:t>
            </a:r>
            <a:r>
              <a:rPr sz="1539" b="1" spc="9" dirty="0">
                <a:latin typeface="Arial"/>
                <a:cs typeface="Arial"/>
              </a:rPr>
              <a:t>Vector  Space</a:t>
            </a:r>
            <a:r>
              <a:rPr sz="1539" spc="9" dirty="0">
                <a:latin typeface="Arial"/>
                <a:cs typeface="Arial"/>
              </a:rPr>
              <a:t>,  which  is  a  set  (unique</a:t>
            </a:r>
            <a:endParaRPr sz="1539">
              <a:latin typeface="Arial"/>
              <a:cs typeface="Arial"/>
            </a:endParaRPr>
          </a:p>
          <a:p>
            <a:pPr marL="149964"/>
            <a:r>
              <a:rPr sz="1539" spc="9" dirty="0">
                <a:latin typeface="Arial"/>
                <a:cs typeface="Arial"/>
              </a:rPr>
              <a:t>values) after combining all the words in</a:t>
            </a:r>
            <a:endParaRPr sz="1539">
              <a:latin typeface="Arial"/>
              <a:cs typeface="Arial"/>
            </a:endParaRPr>
          </a:p>
          <a:p>
            <a:pPr marL="149964"/>
            <a:r>
              <a:rPr sz="1539" spc="9" dirty="0">
                <a:latin typeface="Arial"/>
                <a:cs typeface="Arial"/>
              </a:rPr>
              <a:t>both strings:</a:t>
            </a:r>
            <a:endParaRPr sz="1539">
              <a:latin typeface="Arial"/>
              <a:cs typeface="Arial"/>
            </a:endParaRPr>
          </a:p>
        </p:txBody>
      </p:sp>
      <p:sp>
        <p:nvSpPr>
          <p:cNvPr id="10" name="text 1"/>
          <p:cNvSpPr txBox="1"/>
          <p:nvPr/>
        </p:nvSpPr>
        <p:spPr>
          <a:xfrm>
            <a:off x="1277280" y="3571739"/>
            <a:ext cx="3257751" cy="473719"/>
          </a:xfrm>
          <a:prstGeom prst="rect">
            <a:avLst/>
          </a:prstGeom>
        </p:spPr>
        <p:txBody>
          <a:bodyPr vert="horz" wrap="none" lIns="0" tIns="0" rIns="0" bIns="0" rtlCol="0">
            <a:spAutoFit/>
          </a:bodyPr>
          <a:lstStyle/>
          <a:p>
            <a:r>
              <a:rPr sz="1539" i="1" spc="9" dirty="0">
                <a:latin typeface="Arial"/>
                <a:cs typeface="Arial"/>
              </a:rPr>
              <a:t>[How, Can, I, Be, A, Geologist, What,</a:t>
            </a:r>
            <a:endParaRPr sz="1539">
              <a:latin typeface="Arial"/>
              <a:cs typeface="Arial"/>
            </a:endParaRPr>
          </a:p>
          <a:p>
            <a:r>
              <a:rPr sz="1539" i="1" spc="9" dirty="0">
                <a:latin typeface="Arial"/>
                <a:cs typeface="Arial"/>
              </a:rPr>
              <a:t>Should, Do, To]</a:t>
            </a:r>
            <a:endParaRPr sz="1539">
              <a:latin typeface="Arial"/>
              <a:cs typeface="Arial"/>
            </a:endParaRPr>
          </a:p>
        </p:txBody>
      </p:sp>
      <p:sp>
        <p:nvSpPr>
          <p:cNvPr id="11" name="text 1"/>
          <p:cNvSpPr txBox="1"/>
          <p:nvPr/>
        </p:nvSpPr>
        <p:spPr>
          <a:xfrm>
            <a:off x="934477" y="4087902"/>
            <a:ext cx="3764941" cy="473719"/>
          </a:xfrm>
          <a:prstGeom prst="rect">
            <a:avLst/>
          </a:prstGeom>
        </p:spPr>
        <p:txBody>
          <a:bodyPr vert="horz" wrap="none" lIns="0" tIns="0" rIns="0" bIns="0" rtlCol="0">
            <a:spAutoFit/>
          </a:bodyPr>
          <a:lstStyle/>
          <a:p>
            <a:r>
              <a:rPr sz="1539" spc="9" dirty="0">
                <a:latin typeface="Arial"/>
                <a:cs typeface="Arial"/>
              </a:rPr>
              <a:t>• From the table on the right, we create the</a:t>
            </a:r>
            <a:endParaRPr sz="1539">
              <a:latin typeface="Arial"/>
              <a:cs typeface="Arial"/>
            </a:endParaRPr>
          </a:p>
          <a:p>
            <a:pPr marL="149964"/>
            <a:r>
              <a:rPr sz="1539" spc="9" dirty="0">
                <a:latin typeface="Arial"/>
                <a:cs typeface="Arial"/>
              </a:rPr>
              <a:t>document matrices as below:</a:t>
            </a:r>
            <a:endParaRPr sz="1539">
              <a:latin typeface="Arial"/>
              <a:cs typeface="Arial"/>
            </a:endParaRPr>
          </a:p>
        </p:txBody>
      </p:sp>
      <p:sp>
        <p:nvSpPr>
          <p:cNvPr id="12" name="text 1"/>
          <p:cNvSpPr txBox="1"/>
          <p:nvPr/>
        </p:nvSpPr>
        <p:spPr>
          <a:xfrm>
            <a:off x="1332075" y="4603969"/>
            <a:ext cx="2874761" cy="236860"/>
          </a:xfrm>
          <a:prstGeom prst="rect">
            <a:avLst/>
          </a:prstGeom>
        </p:spPr>
        <p:txBody>
          <a:bodyPr vert="horz" wrap="none" lIns="0" tIns="0" rIns="0" bIns="0" rtlCol="0">
            <a:spAutoFit/>
          </a:bodyPr>
          <a:lstStyle/>
          <a:p>
            <a:r>
              <a:rPr sz="1539" i="1" spc="9" dirty="0">
                <a:latin typeface="Arial"/>
                <a:cs typeface="Arial"/>
              </a:rPr>
              <a:t>text1 = [1, 1, 1, 1, 1, 1, 0, 0, 0, 0]</a:t>
            </a:r>
            <a:endParaRPr sz="1539">
              <a:latin typeface="Arial"/>
              <a:cs typeface="Arial"/>
            </a:endParaRPr>
          </a:p>
        </p:txBody>
      </p:sp>
      <p:sp>
        <p:nvSpPr>
          <p:cNvPr id="13" name="text 1"/>
          <p:cNvSpPr txBox="1"/>
          <p:nvPr/>
        </p:nvSpPr>
        <p:spPr>
          <a:xfrm>
            <a:off x="1332075" y="4885581"/>
            <a:ext cx="2874761" cy="236860"/>
          </a:xfrm>
          <a:prstGeom prst="rect">
            <a:avLst/>
          </a:prstGeom>
        </p:spPr>
        <p:txBody>
          <a:bodyPr vert="horz" wrap="none" lIns="0" tIns="0" rIns="0" bIns="0" rtlCol="0">
            <a:spAutoFit/>
          </a:bodyPr>
          <a:lstStyle/>
          <a:p>
            <a:r>
              <a:rPr sz="1539" i="1" spc="9" dirty="0">
                <a:latin typeface="Arial"/>
                <a:cs typeface="Arial"/>
              </a:rPr>
              <a:t>text2 = [0, 0, 1, 1, 1, 1, 1, 1, 1, 1]</a:t>
            </a:r>
            <a:endParaRPr sz="1539">
              <a:latin typeface="Arial"/>
              <a:cs typeface="Arial"/>
            </a:endParaRPr>
          </a:p>
        </p:txBody>
      </p:sp>
      <p:sp>
        <p:nvSpPr>
          <p:cNvPr id="14" name="text 1"/>
          <p:cNvSpPr txBox="1"/>
          <p:nvPr/>
        </p:nvSpPr>
        <p:spPr>
          <a:xfrm>
            <a:off x="739039" y="6058799"/>
            <a:ext cx="6007542"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http://techinpink.com/2017/08/04/implementing-similarity-measures-cosine-similarity-versus-jaccard-similarity/</a:t>
            </a:r>
            <a:endParaRPr sz="855">
              <a:latin typeface="Arial"/>
              <a:cs typeface="Arial"/>
            </a:endParaRPr>
          </a:p>
        </p:txBody>
      </p:sp>
      <p:sp>
        <p:nvSpPr>
          <p:cNvPr id="15" name="object 27"/>
          <p:cNvSpPr/>
          <p:nvPr/>
        </p:nvSpPr>
        <p:spPr>
          <a:xfrm>
            <a:off x="1221264" y="6175567"/>
            <a:ext cx="5531529" cy="7820"/>
          </a:xfrm>
          <a:custGeom>
            <a:avLst/>
            <a:gdLst/>
            <a:ahLst/>
            <a:cxnLst/>
            <a:rect l="l" t="t" r="r" b="b"/>
            <a:pathLst>
              <a:path w="6467855" h="9144">
                <a:moveTo>
                  <a:pt x="0" y="0"/>
                </a:moveTo>
                <a:lnTo>
                  <a:pt x="2156460" y="0"/>
                </a:lnTo>
                <a:lnTo>
                  <a:pt x="4312919" y="0"/>
                </a:lnTo>
                <a:lnTo>
                  <a:pt x="6467855" y="0"/>
                </a:lnTo>
                <a:lnTo>
                  <a:pt x="6467855" y="9144"/>
                </a:lnTo>
                <a:lnTo>
                  <a:pt x="4312919" y="9144"/>
                </a:lnTo>
                <a:lnTo>
                  <a:pt x="2156460" y="9144"/>
                </a:lnTo>
                <a:lnTo>
                  <a:pt x="0" y="9144"/>
                </a:lnTo>
                <a:close/>
              </a:path>
            </a:pathLst>
          </a:custGeom>
          <a:solidFill>
            <a:srgbClr val="0000FF"/>
          </a:solidFill>
        </p:spPr>
        <p:txBody>
          <a:bodyPr wrap="square" lIns="0" tIns="0" rIns="0" bIns="0" rtlCol="0">
            <a:noAutofit/>
          </a:bodyPr>
          <a:lstStyle/>
          <a:p>
            <a:endParaRPr sz="1539"/>
          </a:p>
        </p:txBody>
      </p:sp>
      <p:pic>
        <p:nvPicPr>
          <p:cNvPr id="2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493" y="1668492"/>
            <a:ext cx="3216733" cy="3412239"/>
          </a:xfrm>
          <a:prstGeom prst="rect">
            <a:avLst/>
          </a:prstGeom>
        </p:spPr>
      </p:pic>
    </p:spTree>
    <p:extLst>
      <p:ext uri="{BB962C8B-B14F-4D97-AF65-F5344CB8AC3E}">
        <p14:creationId xmlns:p14="http://schemas.microsoft.com/office/powerpoint/2010/main" val="376270490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660812" y="495452"/>
            <a:ext cx="7820258" cy="5865194"/>
          </a:xfrm>
          <a:custGeom>
            <a:avLst/>
            <a:gdLst/>
            <a:ahLst/>
            <a:cxnLst/>
            <a:rect l="l" t="t" r="r" b="b"/>
            <a:pathLst>
              <a:path w="9144000" h="6858000">
                <a:moveTo>
                  <a:pt x="0" y="0"/>
                </a:moveTo>
                <a:lnTo>
                  <a:pt x="9144000" y="0"/>
                </a:lnTo>
                <a:lnTo>
                  <a:pt x="9144000" y="6858000"/>
                </a:lnTo>
                <a:lnTo>
                  <a:pt x="0" y="6858000"/>
                </a:lnTo>
                <a:close/>
              </a:path>
            </a:pathLst>
          </a:custGeom>
          <a:solidFill>
            <a:srgbClr val="FFFFFF"/>
          </a:solidFill>
        </p:spPr>
        <p:txBody>
          <a:bodyPr wrap="square" lIns="0" tIns="0" rIns="0" bIns="0" rtlCol="0">
            <a:noAutofit/>
          </a:bodyPr>
          <a:lstStyle/>
          <a:p>
            <a:endParaRPr sz="1539"/>
          </a:p>
        </p:txBody>
      </p:sp>
      <p:sp>
        <p:nvSpPr>
          <p:cNvPr id="29" name="object 29"/>
          <p:cNvSpPr/>
          <p:nvPr/>
        </p:nvSpPr>
        <p:spPr>
          <a:xfrm>
            <a:off x="725981" y="1310063"/>
            <a:ext cx="7233739" cy="65169"/>
          </a:xfrm>
          <a:custGeom>
            <a:avLst/>
            <a:gdLst/>
            <a:ahLst/>
            <a:cxnLst/>
            <a:rect l="l" t="t" r="r" b="b"/>
            <a:pathLst>
              <a:path w="8458200" h="76200">
                <a:moveTo>
                  <a:pt x="0" y="0"/>
                </a:moveTo>
                <a:lnTo>
                  <a:pt x="8458200" y="0"/>
                </a:lnTo>
                <a:lnTo>
                  <a:pt x="8458200" y="76200"/>
                </a:lnTo>
                <a:lnTo>
                  <a:pt x="0" y="76200"/>
                </a:lnTo>
                <a:close/>
              </a:path>
            </a:pathLst>
          </a:custGeom>
          <a:solidFill>
            <a:srgbClr val="FF0000"/>
          </a:solidFill>
        </p:spPr>
        <p:txBody>
          <a:bodyPr wrap="square" lIns="0" tIns="0" rIns="0" bIns="0" rtlCol="0">
            <a:noAutofit/>
          </a:bodyPr>
          <a:lstStyle/>
          <a:p>
            <a:endParaRPr sz="1539"/>
          </a:p>
        </p:txBody>
      </p:sp>
      <p:pic>
        <p:nvPicPr>
          <p:cNvPr id="2"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876" y="495452"/>
            <a:ext cx="797666" cy="796363"/>
          </a:xfrm>
          <a:prstGeom prst="rect">
            <a:avLst/>
          </a:prstGeom>
        </p:spPr>
      </p:pic>
      <p:sp>
        <p:nvSpPr>
          <p:cNvPr id="3" name="text 1"/>
          <p:cNvSpPr txBox="1"/>
          <p:nvPr/>
        </p:nvSpPr>
        <p:spPr>
          <a:xfrm>
            <a:off x="4323319" y="6221703"/>
            <a:ext cx="49244" cy="105285"/>
          </a:xfrm>
          <a:prstGeom prst="rect">
            <a:avLst/>
          </a:prstGeom>
        </p:spPr>
        <p:txBody>
          <a:bodyPr vert="horz" wrap="none" lIns="0" tIns="0" rIns="0" bIns="0" rtlCol="0">
            <a:spAutoFit/>
          </a:bodyPr>
          <a:lstStyle/>
          <a:p>
            <a:r>
              <a:rPr sz="684" spc="9" dirty="0">
                <a:latin typeface="Arial"/>
                <a:cs typeface="Arial"/>
              </a:rPr>
              <a:t>7</a:t>
            </a:r>
            <a:endParaRPr sz="684">
              <a:latin typeface="Arial"/>
              <a:cs typeface="Arial"/>
            </a:endParaRPr>
          </a:p>
        </p:txBody>
      </p:sp>
      <p:sp>
        <p:nvSpPr>
          <p:cNvPr id="4" name="text 1"/>
          <p:cNvSpPr txBox="1"/>
          <p:nvPr/>
        </p:nvSpPr>
        <p:spPr>
          <a:xfrm>
            <a:off x="6343547" y="6226899"/>
            <a:ext cx="1528688" cy="101438"/>
          </a:xfrm>
          <a:prstGeom prst="rect">
            <a:avLst/>
          </a:prstGeom>
        </p:spPr>
        <p:txBody>
          <a:bodyPr vert="horz" wrap="none" lIns="0" tIns="0" rIns="0" bIns="0" rtlCol="0">
            <a:spAutoFit/>
          </a:bodyPr>
          <a:lstStyle/>
          <a:p>
            <a:r>
              <a:rPr sz="659" spc="9" dirty="0">
                <a:latin typeface="Arial"/>
                <a:cs typeface="Arial"/>
              </a:rPr>
              <a:t>BAZG523(Introduction to Data Science)</a:t>
            </a:r>
            <a:endParaRPr sz="599">
              <a:latin typeface="Arial"/>
              <a:cs typeface="Arial"/>
            </a:endParaRPr>
          </a:p>
        </p:txBody>
      </p:sp>
      <p:sp>
        <p:nvSpPr>
          <p:cNvPr id="5" name="text 1"/>
          <p:cNvSpPr txBox="1"/>
          <p:nvPr/>
        </p:nvSpPr>
        <p:spPr>
          <a:xfrm>
            <a:off x="869396" y="959575"/>
            <a:ext cx="3237361" cy="368562"/>
          </a:xfrm>
          <a:prstGeom prst="rect">
            <a:avLst/>
          </a:prstGeom>
        </p:spPr>
        <p:txBody>
          <a:bodyPr vert="horz" wrap="none" lIns="0" tIns="0" rIns="0" bIns="0" rtlCol="0">
            <a:spAutoFit/>
          </a:bodyPr>
          <a:lstStyle/>
          <a:p>
            <a:r>
              <a:rPr sz="2395" b="1" spc="9" dirty="0">
                <a:solidFill>
                  <a:srgbClr val="002060"/>
                </a:solidFill>
                <a:latin typeface="Arial"/>
                <a:cs typeface="Arial"/>
              </a:rPr>
              <a:t>Cosine Similarity </a:t>
            </a:r>
            <a:r>
              <a:rPr sz="2395" b="1" spc="9" dirty="0" smtClean="0">
                <a:solidFill>
                  <a:srgbClr val="002060"/>
                </a:solidFill>
                <a:latin typeface="Arial"/>
                <a:cs typeface="Arial"/>
              </a:rPr>
              <a:t>(</a:t>
            </a:r>
            <a:r>
              <a:rPr lang="en-US" sz="2395" b="1" spc="9" dirty="0" smtClean="0">
                <a:solidFill>
                  <a:srgbClr val="002060"/>
                </a:solidFill>
                <a:latin typeface="Arial"/>
                <a:cs typeface="Arial"/>
              </a:rPr>
              <a:t>6/6</a:t>
            </a:r>
            <a:r>
              <a:rPr sz="2395" b="1" spc="9" dirty="0" smtClean="0">
                <a:solidFill>
                  <a:srgbClr val="002060"/>
                </a:solidFill>
                <a:latin typeface="Arial"/>
                <a:cs typeface="Arial"/>
              </a:rPr>
              <a:t>)</a:t>
            </a:r>
            <a:endParaRPr sz="2395" dirty="0">
              <a:latin typeface="Arial"/>
              <a:cs typeface="Arial"/>
            </a:endParaRPr>
          </a:p>
        </p:txBody>
      </p:sp>
      <p:sp>
        <p:nvSpPr>
          <p:cNvPr id="6" name="text 1"/>
          <p:cNvSpPr txBox="1"/>
          <p:nvPr/>
        </p:nvSpPr>
        <p:spPr>
          <a:xfrm>
            <a:off x="739039" y="6058799"/>
            <a:ext cx="6007542" cy="134204"/>
          </a:xfrm>
          <a:prstGeom prst="rect">
            <a:avLst/>
          </a:prstGeom>
        </p:spPr>
        <p:txBody>
          <a:bodyPr vert="horz" wrap="none" lIns="0" tIns="0" rIns="0" bIns="0" rtlCol="0">
            <a:spAutoFit/>
          </a:bodyPr>
          <a:lstStyle/>
          <a:p>
            <a:r>
              <a:rPr sz="872" i="1" spc="9" dirty="0">
                <a:latin typeface="Arial"/>
                <a:cs typeface="Arial"/>
              </a:rPr>
              <a:t>Sources: </a:t>
            </a:r>
            <a:r>
              <a:rPr sz="872" i="1" spc="9" dirty="0">
                <a:solidFill>
                  <a:srgbClr val="0000FF"/>
                </a:solidFill>
                <a:latin typeface="Arial"/>
                <a:cs typeface="Arial"/>
              </a:rPr>
              <a:t>http://techinpink.com/2017/08/04/implementing-similarity-measures-cosine-similarity-versus-jaccard-similarity/</a:t>
            </a:r>
            <a:endParaRPr sz="855">
              <a:latin typeface="Arial"/>
              <a:cs typeface="Arial"/>
            </a:endParaRPr>
          </a:p>
        </p:txBody>
      </p:sp>
      <p:sp>
        <p:nvSpPr>
          <p:cNvPr id="30" name="object 30"/>
          <p:cNvSpPr/>
          <p:nvPr/>
        </p:nvSpPr>
        <p:spPr>
          <a:xfrm>
            <a:off x="1221264" y="6175567"/>
            <a:ext cx="5531529" cy="7820"/>
          </a:xfrm>
          <a:custGeom>
            <a:avLst/>
            <a:gdLst/>
            <a:ahLst/>
            <a:cxnLst/>
            <a:rect l="l" t="t" r="r" b="b"/>
            <a:pathLst>
              <a:path w="6467855" h="9144">
                <a:moveTo>
                  <a:pt x="0" y="0"/>
                </a:moveTo>
                <a:lnTo>
                  <a:pt x="2156460" y="0"/>
                </a:lnTo>
                <a:lnTo>
                  <a:pt x="4312919" y="0"/>
                </a:lnTo>
                <a:lnTo>
                  <a:pt x="6467855" y="0"/>
                </a:lnTo>
                <a:lnTo>
                  <a:pt x="6467855" y="9144"/>
                </a:lnTo>
                <a:lnTo>
                  <a:pt x="4312919" y="9144"/>
                </a:lnTo>
                <a:lnTo>
                  <a:pt x="2156460" y="9144"/>
                </a:lnTo>
                <a:lnTo>
                  <a:pt x="0" y="9144"/>
                </a:lnTo>
                <a:close/>
              </a:path>
            </a:pathLst>
          </a:custGeom>
          <a:solidFill>
            <a:srgbClr val="0000FF"/>
          </a:solidFill>
        </p:spPr>
        <p:txBody>
          <a:bodyPr wrap="square" lIns="0" tIns="0" rIns="0" bIns="0" rtlCol="0">
            <a:noAutofit/>
          </a:bodyPr>
          <a:lstStyle/>
          <a:p>
            <a:endParaRPr sz="1539"/>
          </a:p>
        </p:txBody>
      </p:sp>
      <p:pic>
        <p:nvPicPr>
          <p:cNvPr id="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83" y="1994336"/>
            <a:ext cx="6426949" cy="2591112"/>
          </a:xfrm>
          <a:prstGeom prst="rect">
            <a:avLst/>
          </a:prstGeom>
        </p:spPr>
      </p:pic>
      <p:sp>
        <p:nvSpPr>
          <p:cNvPr id="8" name="text 1"/>
          <p:cNvSpPr txBox="1"/>
          <p:nvPr/>
        </p:nvSpPr>
        <p:spPr>
          <a:xfrm>
            <a:off x="934477" y="1460312"/>
            <a:ext cx="1955151" cy="236860"/>
          </a:xfrm>
          <a:prstGeom prst="rect">
            <a:avLst/>
          </a:prstGeom>
        </p:spPr>
        <p:txBody>
          <a:bodyPr vert="horz" wrap="none" lIns="0" tIns="0" rIns="0" bIns="0" rtlCol="0">
            <a:spAutoFit/>
          </a:bodyPr>
          <a:lstStyle/>
          <a:p>
            <a:r>
              <a:rPr sz="1539" b="1" spc="9" dirty="0">
                <a:latin typeface="Arial"/>
                <a:cs typeface="Arial"/>
              </a:rPr>
              <a:t>Example (continued)</a:t>
            </a:r>
            <a:endParaRPr sz="1539">
              <a:latin typeface="Arial"/>
              <a:cs typeface="Arial"/>
            </a:endParaRPr>
          </a:p>
        </p:txBody>
      </p:sp>
      <p:sp>
        <p:nvSpPr>
          <p:cNvPr id="9" name="text 1"/>
          <p:cNvSpPr txBox="1"/>
          <p:nvPr/>
        </p:nvSpPr>
        <p:spPr>
          <a:xfrm>
            <a:off x="934477" y="1741830"/>
            <a:ext cx="4279120" cy="236860"/>
          </a:xfrm>
          <a:prstGeom prst="rect">
            <a:avLst/>
          </a:prstGeom>
        </p:spPr>
        <p:txBody>
          <a:bodyPr vert="horz" wrap="none" lIns="0" tIns="0" rIns="0" bIns="0" rtlCol="0">
            <a:spAutoFit/>
          </a:bodyPr>
          <a:lstStyle/>
          <a:p>
            <a:r>
              <a:rPr sz="1539" spc="9" dirty="0">
                <a:latin typeface="Arial"/>
                <a:cs typeface="Arial"/>
              </a:rPr>
              <a:t>• Following is the calculation of Cosine similarity:</a:t>
            </a:r>
            <a:endParaRPr sz="1539">
              <a:latin typeface="Arial"/>
              <a:cs typeface="Arial"/>
            </a:endParaRPr>
          </a:p>
        </p:txBody>
      </p:sp>
    </p:spTree>
    <p:extLst>
      <p:ext uri="{BB962C8B-B14F-4D97-AF65-F5344CB8AC3E}">
        <p14:creationId xmlns:p14="http://schemas.microsoft.com/office/powerpoint/2010/main" val="51168033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771574" y="2820256"/>
          <a:ext cx="5208100" cy="1041084"/>
        </p:xfrm>
        <a:graphic>
          <a:graphicData uri="http://schemas.openxmlformats.org/drawingml/2006/table">
            <a:tbl>
              <a:tblPr>
                <a:tableStyleId>{5C22544A-7EE6-4342-B048-85BDC9FD1C3A}</a:tableStyleId>
              </a:tblPr>
              <a:tblGrid>
                <a:gridCol w="320996">
                  <a:extLst>
                    <a:ext uri="{9D8B030D-6E8A-4147-A177-3AD203B41FA5}">
                      <a16:colId xmlns:a16="http://schemas.microsoft.com/office/drawing/2014/main" val="20000"/>
                    </a:ext>
                  </a:extLst>
                </a:gridCol>
                <a:gridCol w="4887104">
                  <a:extLst>
                    <a:ext uri="{9D8B030D-6E8A-4147-A177-3AD203B41FA5}">
                      <a16:colId xmlns:a16="http://schemas.microsoft.com/office/drawing/2014/main" val="20001"/>
                    </a:ext>
                  </a:extLst>
                </a:gridCol>
              </a:tblGrid>
              <a:tr h="258128">
                <a:tc>
                  <a:txBody>
                    <a:bodyPr/>
                    <a:lstStyle/>
                    <a:p>
                      <a:pPr marL="0" marR="0">
                        <a:spcBef>
                          <a:spcPts val="0"/>
                        </a:spcBef>
                        <a:spcAft>
                          <a:spcPts val="0"/>
                        </a:spcAft>
                      </a:pPr>
                      <a:endParaRPr lang="en-US" sz="1400" kern="50" dirty="0">
                        <a:effectLst/>
                        <a:latin typeface="Times New Roman" panose="02020603050405020304" pitchFamily="18" charset="0"/>
                        <a:ea typeface="WenQuanYi Micro Hei"/>
                        <a:cs typeface="Lohit Hindi"/>
                      </a:endParaRPr>
                    </a:p>
                  </a:txBody>
                  <a:tcPr marL="26194" marR="26194" marT="26194" marB="26194"/>
                </a:tc>
                <a:tc>
                  <a:txBody>
                    <a:bodyPr/>
                    <a:lstStyle/>
                    <a:p>
                      <a:pPr marL="0" marR="0" algn="ctr">
                        <a:spcBef>
                          <a:spcPts val="0"/>
                        </a:spcBef>
                        <a:spcAft>
                          <a:spcPts val="0"/>
                        </a:spcAft>
                      </a:pPr>
                      <a:r>
                        <a:rPr lang="en-IN" sz="1400" kern="50" dirty="0">
                          <a:effectLst/>
                        </a:rPr>
                        <a:t>Author(s), Title, Edition, Publishing House</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0"/>
                  </a:ext>
                </a:extLst>
              </a:tr>
              <a:tr h="372428">
                <a:tc>
                  <a:txBody>
                    <a:bodyPr/>
                    <a:lstStyle/>
                    <a:p>
                      <a:pPr marL="0" marR="0">
                        <a:spcBef>
                          <a:spcPts val="0"/>
                        </a:spcBef>
                        <a:spcAft>
                          <a:spcPts val="0"/>
                        </a:spcAft>
                      </a:pPr>
                      <a:r>
                        <a:rPr lang="en-IN" sz="1400" kern="50">
                          <a:effectLst/>
                        </a:rPr>
                        <a:t>T1</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US" sz="1100" kern="50" dirty="0" smtClean="0">
                          <a:effectLst/>
                        </a:rPr>
                        <a:t>Tan P. N., Steinbach M &amp; Kumar V. “Introduction to Data Mining” Pearson Education</a:t>
                      </a:r>
                      <a:r>
                        <a:rPr lang="en-IN" sz="900" kern="50" dirty="0" smtClean="0">
                          <a:effectLst/>
                        </a:rPr>
                        <a:t> </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1"/>
                  </a:ext>
                </a:extLst>
              </a:tr>
              <a:tr h="372428">
                <a:tc>
                  <a:txBody>
                    <a:bodyPr/>
                    <a:lstStyle/>
                    <a:p>
                      <a:pPr marL="0" marR="0">
                        <a:spcBef>
                          <a:spcPts val="0"/>
                        </a:spcBef>
                        <a:spcAft>
                          <a:spcPts val="0"/>
                        </a:spcAft>
                      </a:pPr>
                      <a:r>
                        <a:rPr lang="en-IN" sz="1400" kern="50">
                          <a:effectLst/>
                        </a:rPr>
                        <a:t>T2</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IN" sz="1100" kern="50" dirty="0" smtClean="0">
                          <a:effectLst/>
                        </a:rPr>
                        <a:t>Data Mining: Concepts and Techniques, Third Edition  by  </a:t>
                      </a:r>
                      <a:r>
                        <a:rPr lang="en-IN" sz="1100" kern="50" dirty="0" err="1" smtClean="0">
                          <a:effectLst/>
                        </a:rPr>
                        <a:t>Jiawei</a:t>
                      </a:r>
                      <a:r>
                        <a:rPr lang="en-IN" sz="1100" kern="50" dirty="0" smtClean="0">
                          <a:effectLst/>
                        </a:rPr>
                        <a:t> Han, </a:t>
                      </a:r>
                      <a:r>
                        <a:rPr lang="en-IN" sz="1100" kern="50" dirty="0" err="1" smtClean="0">
                          <a:effectLst/>
                        </a:rPr>
                        <a:t>Micheline</a:t>
                      </a:r>
                      <a:r>
                        <a:rPr lang="en-IN" sz="1100" kern="50" dirty="0" smtClean="0">
                          <a:effectLst/>
                        </a:rPr>
                        <a:t> </a:t>
                      </a:r>
                      <a:r>
                        <a:rPr lang="en-IN" sz="1100" kern="50" dirty="0" err="1" smtClean="0">
                          <a:effectLst/>
                        </a:rPr>
                        <a:t>Kamber</a:t>
                      </a:r>
                      <a:r>
                        <a:rPr lang="en-IN" sz="1100" kern="50" dirty="0" smtClean="0">
                          <a:effectLst/>
                        </a:rPr>
                        <a:t> and Jian Pei Morgan Kaufmann Publishers</a:t>
                      </a:r>
                      <a:endParaRPr lang="en-US" sz="15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2"/>
                  </a:ext>
                </a:extLst>
              </a:tr>
            </a:tbl>
          </a:graphicData>
        </a:graphic>
      </p:graphicFrame>
      <p:sp>
        <p:nvSpPr>
          <p:cNvPr id="5" name="Rectangle 1"/>
          <p:cNvSpPr txBox="1">
            <a:spLocks noChangeArrowheads="1"/>
          </p:cNvSpPr>
          <p:nvPr/>
        </p:nvSpPr>
        <p:spPr bwMode="auto">
          <a:xfrm>
            <a:off x="1485901" y="2256958"/>
            <a:ext cx="1608069"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zh-CN" sz="1200" b="1" dirty="0">
                <a:latin typeface="Times New Roman" panose="02020603050405020304" pitchFamily="18" charset="0"/>
                <a:ea typeface="WenQuanYi Micro Hei"/>
                <a:cs typeface="Times New Roman" panose="02020603050405020304" pitchFamily="18" charset="0"/>
              </a:rPr>
              <a:t>Prescribed Text Books</a:t>
            </a:r>
            <a:endParaRPr lang="en-US" altLang="zh-CN" sz="1800" dirty="0">
              <a:latin typeface="Arial" panose="020B0604020202020204" pitchFamily="34" charset="0"/>
            </a:endParaRPr>
          </a:p>
          <a:p>
            <a:pPr marL="0" indent="0" eaLnBrk="0" fontAlgn="base" hangingPunct="0">
              <a:lnSpc>
                <a:spcPct val="100000"/>
              </a:lnSpc>
              <a:spcBef>
                <a:spcPct val="0"/>
              </a:spcBef>
              <a:spcAft>
                <a:spcPct val="0"/>
              </a:spcAft>
              <a:buNone/>
            </a:pPr>
            <a:endParaRPr lang="en-US" altLang="zh-CN" sz="1200" dirty="0">
              <a:latin typeface="Arial" panose="020B0604020202020204" pitchFamily="34" charset="0"/>
            </a:endParaRPr>
          </a:p>
        </p:txBody>
      </p:sp>
    </p:spTree>
    <p:extLst>
      <p:ext uri="{BB962C8B-B14F-4D97-AF65-F5344CB8AC3E}">
        <p14:creationId xmlns:p14="http://schemas.microsoft.com/office/powerpoint/2010/main" val="41535456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7079E-14CB-49E3-8BA8-C540CEA3A588}" type="slidenum">
              <a:rPr lang="en-US" smtClean="0"/>
              <a:t>174</a:t>
            </a:fld>
            <a:endParaRPr lang="en-US"/>
          </a:p>
        </p:txBody>
      </p:sp>
      <p:pic>
        <p:nvPicPr>
          <p:cNvPr id="5" name="Picture 4"/>
          <p:cNvPicPr>
            <a:picLocks noChangeAspect="1"/>
          </p:cNvPicPr>
          <p:nvPr/>
        </p:nvPicPr>
        <p:blipFill>
          <a:blip r:embed="rId2"/>
          <a:stretch>
            <a:fillRect/>
          </a:stretch>
        </p:blipFill>
        <p:spPr>
          <a:xfrm>
            <a:off x="514350" y="188935"/>
            <a:ext cx="8001000" cy="6349978"/>
          </a:xfrm>
          <a:prstGeom prst="rect">
            <a:avLst/>
          </a:prstGeom>
        </p:spPr>
      </p:pic>
    </p:spTree>
    <p:extLst>
      <p:ext uri="{BB962C8B-B14F-4D97-AF65-F5344CB8AC3E}">
        <p14:creationId xmlns:p14="http://schemas.microsoft.com/office/powerpoint/2010/main" val="378164020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dirty="0"/>
              <a:t>Data wrangling and Feature Engineering </a:t>
            </a:r>
            <a:endParaRPr lang="en-US" dirty="0"/>
          </a:p>
        </p:txBody>
      </p:sp>
      <p:sp>
        <p:nvSpPr>
          <p:cNvPr id="7" name="Subtitle 6"/>
          <p:cNvSpPr>
            <a:spLocks noGrp="1"/>
          </p:cNvSpPr>
          <p:nvPr>
            <p:ph type="subTitle" idx="1"/>
          </p:nvPr>
        </p:nvSpPr>
        <p:spPr/>
        <p:txBody>
          <a:bodyPr/>
          <a:lstStyle/>
          <a:p>
            <a:r>
              <a:rPr lang="en-US" dirty="0"/>
              <a:t>Lecture -9</a:t>
            </a:r>
          </a:p>
          <a:p>
            <a:r>
              <a:rPr lang="en-US" dirty="0"/>
              <a:t>Sumita Narang</a:t>
            </a:r>
          </a:p>
        </p:txBody>
      </p:sp>
    </p:spTree>
    <p:extLst>
      <p:ext uri="{BB962C8B-B14F-4D97-AF65-F5344CB8AC3E}">
        <p14:creationId xmlns:p14="http://schemas.microsoft.com/office/powerpoint/2010/main" val="31751042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3810000"/>
            <a:ext cx="4953000" cy="243839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Content Placeholder 1"/>
          <p:cNvSpPr>
            <a:spLocks noGrp="1"/>
          </p:cNvSpPr>
          <p:nvPr>
            <p:ph idx="1"/>
          </p:nvPr>
        </p:nvSpPr>
        <p:spPr>
          <a:xfrm>
            <a:off x="304800" y="1493837"/>
            <a:ext cx="8229600" cy="4983163"/>
          </a:xfrm>
        </p:spPr>
        <p:txBody>
          <a:bodyPr>
            <a:normAutofit fontScale="85000" lnSpcReduction="20000"/>
          </a:bodyPr>
          <a:lstStyle/>
          <a:p>
            <a:pPr lvl="0"/>
            <a:r>
              <a:rPr lang="en-IN" dirty="0"/>
              <a:t>Data cleaning </a:t>
            </a:r>
            <a:endParaRPr lang="en-US" dirty="0"/>
          </a:p>
          <a:p>
            <a:pPr lvl="0"/>
            <a:r>
              <a:rPr lang="en-IN" dirty="0"/>
              <a:t>Data Integration/ Aggregation</a:t>
            </a:r>
          </a:p>
          <a:p>
            <a:pPr lvl="0"/>
            <a:r>
              <a:rPr lang="en-IN" dirty="0"/>
              <a:t>Data Sampling</a:t>
            </a:r>
            <a:endParaRPr lang="en-US" dirty="0"/>
          </a:p>
          <a:p>
            <a:pPr lvl="0"/>
            <a:r>
              <a:rPr lang="en-IN" dirty="0"/>
              <a:t>Handling Numeric Data</a:t>
            </a:r>
            <a:endParaRPr lang="en-US" dirty="0"/>
          </a:p>
          <a:p>
            <a:pPr lvl="1"/>
            <a:r>
              <a:rPr lang="en-IN" dirty="0"/>
              <a:t>Discretization, Binarization</a:t>
            </a:r>
            <a:endParaRPr lang="en-US" dirty="0"/>
          </a:p>
          <a:p>
            <a:pPr lvl="1"/>
            <a:r>
              <a:rPr lang="en-IN" dirty="0"/>
              <a:t>Normalization</a:t>
            </a:r>
            <a:endParaRPr lang="en-US" dirty="0"/>
          </a:p>
          <a:p>
            <a:pPr lvl="1"/>
            <a:r>
              <a:rPr lang="en-IN" dirty="0"/>
              <a:t>Data Smoothening</a:t>
            </a:r>
            <a:endParaRPr lang="en-US" dirty="0"/>
          </a:p>
          <a:p>
            <a:pPr lvl="0"/>
            <a:r>
              <a:rPr lang="en-IN" dirty="0"/>
              <a:t>Managing Categorical Attributes</a:t>
            </a:r>
            <a:endParaRPr lang="en-US" dirty="0"/>
          </a:p>
          <a:p>
            <a:pPr lvl="1"/>
            <a:r>
              <a:rPr lang="en-IN" dirty="0"/>
              <a:t>Transforming Categorical to Numerical Values</a:t>
            </a:r>
            <a:endParaRPr lang="en-US" dirty="0"/>
          </a:p>
          <a:p>
            <a:pPr lvl="1"/>
            <a:r>
              <a:rPr lang="en-IN" dirty="0"/>
              <a:t>Encoding techniques</a:t>
            </a:r>
            <a:endParaRPr lang="en-US" dirty="0"/>
          </a:p>
          <a:p>
            <a:pPr lvl="0"/>
            <a:r>
              <a:rPr lang="en-IN" dirty="0"/>
              <a:t>Feature Engineering</a:t>
            </a:r>
            <a:endParaRPr lang="en-US" dirty="0"/>
          </a:p>
          <a:p>
            <a:pPr lvl="1"/>
            <a:r>
              <a:rPr lang="en-IN" dirty="0"/>
              <a:t>Feature Construction</a:t>
            </a:r>
            <a:endParaRPr lang="en-US" dirty="0"/>
          </a:p>
          <a:p>
            <a:pPr lvl="1"/>
            <a:r>
              <a:rPr lang="en-IN" dirty="0"/>
              <a:t>Feature Extraction (Dimensionality Reduction)</a:t>
            </a:r>
            <a:endParaRPr lang="en-US" dirty="0"/>
          </a:p>
          <a:p>
            <a:pPr lvl="1"/>
            <a:r>
              <a:rPr lang="en-IN" dirty="0"/>
              <a:t>Feature Subset selection</a:t>
            </a:r>
            <a:endParaRPr lang="en-US" dirty="0"/>
          </a:p>
          <a:p>
            <a:pPr lvl="2"/>
            <a:r>
              <a:rPr lang="en-IN" sz="1500" dirty="0"/>
              <a:t>Filter methods</a:t>
            </a:r>
            <a:endParaRPr lang="en-US" sz="1500" dirty="0"/>
          </a:p>
          <a:p>
            <a:pPr lvl="2"/>
            <a:r>
              <a:rPr lang="en-IN" sz="1500" dirty="0"/>
              <a:t>Wrapper methods</a:t>
            </a:r>
            <a:endParaRPr lang="en-US" sz="1500" dirty="0"/>
          </a:p>
          <a:p>
            <a:pPr lvl="2"/>
            <a:r>
              <a:rPr lang="en-IN" sz="1500" dirty="0"/>
              <a:t>Embedded methods</a:t>
            </a:r>
            <a:endParaRPr lang="en-US" sz="1500" dirty="0"/>
          </a:p>
          <a:p>
            <a:pPr lvl="1"/>
            <a:r>
              <a:rPr lang="en-IN" dirty="0"/>
              <a:t>Feature Learning </a:t>
            </a:r>
            <a:endParaRPr lang="en-US" dirty="0"/>
          </a:p>
          <a:p>
            <a:r>
              <a:rPr lang="en-US" dirty="0"/>
              <a:t> Case Study involving FE tasks</a:t>
            </a:r>
          </a:p>
          <a:p>
            <a:r>
              <a:rPr lang="en-IN" dirty="0"/>
              <a:t>Dealing with textual Data</a:t>
            </a:r>
            <a:endParaRPr lang="en-US" dirty="0"/>
          </a:p>
          <a:p>
            <a:endParaRPr lang="en-US" dirty="0"/>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14312625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Feature Engineering</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4230850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Text Placeholder 2"/>
          <p:cNvSpPr>
            <a:spLocks noGrp="1"/>
          </p:cNvSpPr>
          <p:nvPr>
            <p:ph type="body" sz="quarter" idx="13"/>
          </p:nvPr>
        </p:nvSpPr>
        <p:spPr>
          <a:xfrm>
            <a:off x="602207" y="1714500"/>
            <a:ext cx="7620000" cy="3771900"/>
          </a:xfrm>
        </p:spPr>
        <p:txBody>
          <a:bodyPr>
            <a:normAutofit/>
          </a:bodyPr>
          <a:lstStyle/>
          <a:p>
            <a:pPr>
              <a:lnSpc>
                <a:spcPct val="150000"/>
              </a:lnSpc>
              <a:buFont typeface="Wingdings" panose="05000000000000000000" pitchFamily="2" charset="2"/>
              <a:buChar char="Ø"/>
            </a:pPr>
            <a:r>
              <a:rPr lang="en-US" sz="1800" b="1" dirty="0">
                <a:solidFill>
                  <a:srgbClr val="1C1573"/>
                </a:solidFill>
              </a:rPr>
              <a:t> Motivation for feature engineering</a:t>
            </a:r>
          </a:p>
          <a:p>
            <a:pPr>
              <a:lnSpc>
                <a:spcPct val="150000"/>
              </a:lnSpc>
              <a:buFont typeface="Wingdings" panose="05000000000000000000" pitchFamily="2" charset="2"/>
              <a:buChar char="Ø"/>
            </a:pPr>
            <a:r>
              <a:rPr lang="en-US" sz="1800" b="1" dirty="0">
                <a:solidFill>
                  <a:srgbClr val="1C1573"/>
                </a:solidFill>
              </a:rPr>
              <a:t> Define Feature and Feature engineering</a:t>
            </a:r>
          </a:p>
          <a:p>
            <a:pPr>
              <a:lnSpc>
                <a:spcPct val="150000"/>
              </a:lnSpc>
              <a:buFont typeface="Wingdings" panose="05000000000000000000" pitchFamily="2" charset="2"/>
              <a:buChar char="Ø"/>
            </a:pPr>
            <a:r>
              <a:rPr lang="en-US" sz="1800" b="1" dirty="0">
                <a:solidFill>
                  <a:srgbClr val="1C1573"/>
                </a:solidFill>
              </a:rPr>
              <a:t> Machine learning workflow</a:t>
            </a:r>
          </a:p>
          <a:p>
            <a:endParaRPr lang="en-US" dirty="0"/>
          </a:p>
          <a:p>
            <a:endParaRPr lang="en-US" dirty="0"/>
          </a:p>
          <a:p>
            <a:endParaRPr lang="en-US" dirty="0"/>
          </a:p>
        </p:txBody>
      </p:sp>
    </p:spTree>
    <p:extLst>
      <p:ext uri="{BB962C8B-B14F-4D97-AF65-F5344CB8AC3E}">
        <p14:creationId xmlns:p14="http://schemas.microsoft.com/office/powerpoint/2010/main" val="37956664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Motivation for Feature Engineering - Case study - 1</a:t>
            </a:r>
          </a:p>
        </p:txBody>
      </p:sp>
      <p:sp>
        <p:nvSpPr>
          <p:cNvPr id="3" name="Text Placeholder 2"/>
          <p:cNvSpPr>
            <a:spLocks noGrp="1"/>
          </p:cNvSpPr>
          <p:nvPr>
            <p:ph type="body" sz="quarter" idx="13"/>
          </p:nvPr>
        </p:nvSpPr>
        <p:spPr>
          <a:xfrm>
            <a:off x="643304" y="2057401"/>
            <a:ext cx="7620000" cy="2686049"/>
          </a:xfrm>
        </p:spPr>
        <p:txBody>
          <a:bodyPr>
            <a:normAutofit/>
          </a:bodyPr>
          <a:lstStyle/>
          <a:p>
            <a:pPr algn="just">
              <a:lnSpc>
                <a:spcPct val="150000"/>
              </a:lnSpc>
              <a:buFont typeface="Wingdings" panose="05000000000000000000" pitchFamily="2" charset="2"/>
              <a:buChar char="Ø"/>
            </a:pPr>
            <a:r>
              <a:rPr lang="en-US" sz="1500" b="1" dirty="0">
                <a:solidFill>
                  <a:srgbClr val="FF0000"/>
                </a:solidFill>
              </a:rPr>
              <a:t>Problem Definition: </a:t>
            </a:r>
            <a:r>
              <a:rPr lang="en-US" sz="1500" b="1" dirty="0"/>
              <a:t>Given the characteristics in terms of landmark, facilities, complaints etc. of property predict the sale price.</a:t>
            </a:r>
          </a:p>
          <a:p>
            <a:pPr algn="just">
              <a:lnSpc>
                <a:spcPct val="150000"/>
              </a:lnSpc>
              <a:buFont typeface="Wingdings" panose="05000000000000000000" pitchFamily="2" charset="2"/>
              <a:buChar char="Ø"/>
            </a:pPr>
            <a:r>
              <a:rPr lang="en-US" sz="1500" b="1" dirty="0">
                <a:solidFill>
                  <a:srgbClr val="FF0000"/>
                </a:solidFill>
              </a:rPr>
              <a:t>Data Set Description: </a:t>
            </a:r>
            <a:r>
              <a:rPr lang="en-US" sz="1500" b="1" dirty="0"/>
              <a:t>The dataset has 108 Features and 6664 instances. The dependent variable is the sale price.</a:t>
            </a:r>
          </a:p>
        </p:txBody>
      </p:sp>
      <p:sp>
        <p:nvSpPr>
          <p:cNvPr id="4" name="Text Placeholder 3"/>
          <p:cNvSpPr>
            <a:spLocks noGrp="1"/>
          </p:cNvSpPr>
          <p:nvPr>
            <p:ph type="body" sz="quarter" idx="14"/>
          </p:nvPr>
        </p:nvSpPr>
        <p:spPr/>
        <p:txBody>
          <a:bodyPr>
            <a:noAutofit/>
          </a:bodyPr>
          <a:lstStyle/>
          <a:p>
            <a:r>
              <a:rPr lang="en-IN" altLang="en-US" sz="1800" dirty="0">
                <a:solidFill>
                  <a:srgbClr val="0000FF"/>
                </a:solidFill>
                <a:latin typeface="Helvetica" panose="020B0604020202020204" pitchFamily="34" charset="0"/>
                <a:cs typeface="Helvetica" panose="020B0604020202020204" pitchFamily="34" charset="0"/>
              </a:rPr>
              <a:t>Real Estate price prediction</a:t>
            </a:r>
            <a:endParaRPr lang="en-US" sz="1800" dirty="0">
              <a:latin typeface="Helvetica" panose="020B0604020202020204" pitchFamily="34" charset="0"/>
              <a:cs typeface="Helvetica" panose="020B0604020202020204" pitchFamily="34" charset="0"/>
            </a:endParaRPr>
          </a:p>
        </p:txBody>
      </p:sp>
      <p:graphicFrame>
        <p:nvGraphicFramePr>
          <p:cNvPr id="5" name="Table 4"/>
          <p:cNvGraphicFramePr>
            <a:graphicFrameLocks noGrp="1"/>
          </p:cNvGraphicFramePr>
          <p:nvPr/>
        </p:nvGraphicFramePr>
        <p:xfrm>
          <a:off x="857250" y="3630930"/>
          <a:ext cx="1657350" cy="222504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1995741639"/>
                    </a:ext>
                  </a:extLst>
                </a:gridCol>
              </a:tblGrid>
              <a:tr h="278130">
                <a:tc>
                  <a:txBody>
                    <a:bodyPr/>
                    <a:lstStyle/>
                    <a:p>
                      <a:pPr marL="0" algn="l" defTabSz="914400" rtl="0" eaLnBrk="1" latinLnBrk="0" hangingPunct="1"/>
                      <a:r>
                        <a:rPr lang="en-US" sz="1200" b="0" kern="1200" dirty="0">
                          <a:solidFill>
                            <a:schemeClr val="dk1"/>
                          </a:solidFill>
                          <a:latin typeface="Helvetica" panose="020B0604020202020204" pitchFamily="34" charset="0"/>
                          <a:ea typeface="+mn-ea"/>
                          <a:cs typeface="Helvetica" panose="020B0604020202020204" pitchFamily="34" charset="0"/>
                        </a:rPr>
                        <a:t>Name of the person</a:t>
                      </a:r>
                    </a:p>
                  </a:txBody>
                  <a:tcPr marL="68580" marR="68580" marT="34290" marB="34290"/>
                </a:tc>
                <a:extLst>
                  <a:ext uri="{0D108BD9-81ED-4DB2-BD59-A6C34878D82A}">
                    <a16:rowId xmlns:a16="http://schemas.microsoft.com/office/drawing/2014/main" val="1856677777"/>
                  </a:ext>
                </a:extLst>
              </a:tr>
              <a:tr h="278130">
                <a:tc>
                  <a:txBody>
                    <a:bodyPr/>
                    <a:lstStyle/>
                    <a:p>
                      <a:pPr marL="0" algn="l" defTabSz="914400" rtl="0" eaLnBrk="1" latinLnBrk="0" hangingPunct="1"/>
                      <a:r>
                        <a:rPr lang="en-IN" altLang="en-US" sz="1200" kern="1200" dirty="0">
                          <a:solidFill>
                            <a:schemeClr val="dk1"/>
                          </a:solidFill>
                          <a:latin typeface="Helvetica" panose="020B0604020202020204" pitchFamily="34" charset="0"/>
                          <a:ea typeface="+mn-ea"/>
                          <a:cs typeface="Helvetica" panose="020B0604020202020204" pitchFamily="34" charset="0"/>
                        </a:rPr>
                        <a:t>Address</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844810510"/>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Pincode</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3480754390"/>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Area_code</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036204531"/>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Building_Area</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3804228491"/>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Common_Area</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346210575"/>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Type_of_Flooring</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055246811"/>
                  </a:ext>
                </a:extLst>
              </a:tr>
              <a:tr h="278130">
                <a:tc>
                  <a:txBody>
                    <a:bodyPr/>
                    <a:lstStyle/>
                    <a:p>
                      <a:pPr marL="0" algn="l" defTabSz="914400" rtl="0" eaLnBrk="1" latinLnBrk="0" hangingPunct="1"/>
                      <a:r>
                        <a:rPr lang="en-US" sz="1200" kern="1200" dirty="0" err="1">
                          <a:solidFill>
                            <a:schemeClr val="dk1"/>
                          </a:solidFill>
                          <a:latin typeface="Helvetica" panose="020B0604020202020204" pitchFamily="34" charset="0"/>
                          <a:ea typeface="+mn-ea"/>
                          <a:cs typeface="Helvetica" panose="020B0604020202020204" pitchFamily="34" charset="0"/>
                        </a:rPr>
                        <a:t>School_Nearby</a:t>
                      </a:r>
                      <a:endParaRPr lang="en-US" sz="12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835810324"/>
                  </a:ext>
                </a:extLst>
              </a:tr>
            </a:tbl>
          </a:graphicData>
        </a:graphic>
      </p:graphicFrame>
    </p:spTree>
    <p:extLst>
      <p:ext uri="{BB962C8B-B14F-4D97-AF65-F5344CB8AC3E}">
        <p14:creationId xmlns:p14="http://schemas.microsoft.com/office/powerpoint/2010/main" val="341506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Get information about large populations</a:t>
            </a:r>
          </a:p>
          <a:p>
            <a:pPr>
              <a:buFont typeface="Arial" panose="020B0604020202020204" pitchFamily="34" charset="0"/>
              <a:buChar char="•"/>
            </a:pPr>
            <a:r>
              <a:rPr lang="en-US" dirty="0"/>
              <a:t>Less costs</a:t>
            </a:r>
          </a:p>
          <a:p>
            <a:pPr>
              <a:buFont typeface="Arial" panose="020B0604020202020204" pitchFamily="34" charset="0"/>
              <a:buChar char="•"/>
            </a:pPr>
            <a:r>
              <a:rPr lang="en-US" dirty="0"/>
              <a:t>Less field time</a:t>
            </a:r>
          </a:p>
          <a:p>
            <a:pPr>
              <a:buFont typeface="Arial" panose="020B0604020202020204" pitchFamily="34" charset="0"/>
              <a:buChar char="•"/>
            </a:pPr>
            <a:r>
              <a:rPr lang="en-US" dirty="0"/>
              <a:t>More accuracy i.e. Can Do A Better Job of Data Collection</a:t>
            </a:r>
          </a:p>
          <a:p>
            <a:pPr>
              <a:buFont typeface="Arial" panose="020B0604020202020204" pitchFamily="34" charset="0"/>
              <a:buChar char="•"/>
            </a:pPr>
            <a:r>
              <a:rPr lang="en-US" dirty="0"/>
              <a:t>When it’s impossible to study the whole population</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Why sampling?</a:t>
            </a:r>
          </a:p>
        </p:txBody>
      </p:sp>
    </p:spTree>
    <p:extLst>
      <p:ext uri="{BB962C8B-B14F-4D97-AF65-F5344CB8AC3E}">
        <p14:creationId xmlns:p14="http://schemas.microsoft.com/office/powerpoint/2010/main" val="2096868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0569"/>
            <a:ext cx="7296150" cy="764364"/>
          </a:xfrm>
        </p:spPr>
        <p:txBody>
          <a:bodyPr>
            <a:normAutofit/>
          </a:bodyPr>
          <a:lstStyle/>
          <a:p>
            <a:r>
              <a:rPr lang="en-US" dirty="0"/>
              <a:t>Motivation for Feature Engineering – Case Study - 2</a:t>
            </a:r>
          </a:p>
        </p:txBody>
      </p:sp>
      <p:sp>
        <p:nvSpPr>
          <p:cNvPr id="3" name="Text Placeholder 2"/>
          <p:cNvSpPr>
            <a:spLocks noGrp="1"/>
          </p:cNvSpPr>
          <p:nvPr>
            <p:ph type="body" sz="quarter" idx="13"/>
          </p:nvPr>
        </p:nvSpPr>
        <p:spPr>
          <a:xfrm>
            <a:off x="240111" y="2428152"/>
            <a:ext cx="8397717" cy="971550"/>
          </a:xfrm>
        </p:spPr>
        <p:txBody>
          <a:bodyPr>
            <a:noAutofit/>
          </a:bodyPr>
          <a:lstStyle/>
          <a:p>
            <a:pPr>
              <a:lnSpc>
                <a:spcPct val="160000"/>
              </a:lnSpc>
              <a:buFont typeface="Wingdings" panose="05000000000000000000" pitchFamily="2" charset="2"/>
              <a:buChar char="Ø"/>
            </a:pPr>
            <a:r>
              <a:rPr lang="en-US" sz="1500" b="1" dirty="0">
                <a:solidFill>
                  <a:srgbClr val="FF0000"/>
                </a:solidFill>
                <a:latin typeface="Helvetica" panose="020B0604020202020204" pitchFamily="34" charset="0"/>
                <a:cs typeface="Helvetica" panose="020B0604020202020204" pitchFamily="34" charset="0"/>
              </a:rPr>
              <a:t>Data set: </a:t>
            </a:r>
            <a:r>
              <a:rPr lang="en-US" altLang="en-US" sz="1500" b="1" dirty="0">
                <a:solidFill>
                  <a:srgbClr val="141414"/>
                </a:solidFill>
                <a:latin typeface="Helvetica" panose="020B0604020202020204" pitchFamily="34" charset="0"/>
                <a:cs typeface="Helvetica" panose="020B0604020202020204" pitchFamily="34" charset="0"/>
              </a:rPr>
              <a:t>The set contains around 350 million rows and 11 features has the following features:</a:t>
            </a:r>
            <a:r>
              <a:rPr lang="en-US" altLang="en-US" sz="1800" b="1" dirty="0">
                <a:solidFill>
                  <a:srgbClr val="141414"/>
                </a:solidFill>
                <a:latin typeface="proximanova"/>
              </a:rPr>
              <a:t/>
            </a:r>
            <a:br>
              <a:rPr lang="en-US" altLang="en-US" sz="1800" b="1" dirty="0">
                <a:solidFill>
                  <a:srgbClr val="141414"/>
                </a:solidFill>
                <a:latin typeface="proximanova"/>
              </a:rPr>
            </a:br>
            <a:endParaRPr lang="en-US" sz="1800" b="1" dirty="0"/>
          </a:p>
        </p:txBody>
      </p:sp>
      <p:sp>
        <p:nvSpPr>
          <p:cNvPr id="4" name="Text Placeholder 3"/>
          <p:cNvSpPr>
            <a:spLocks noGrp="1"/>
          </p:cNvSpPr>
          <p:nvPr>
            <p:ph type="body" sz="quarter" idx="14"/>
          </p:nvPr>
        </p:nvSpPr>
        <p:spPr>
          <a:xfrm>
            <a:off x="215375" y="1600201"/>
            <a:ext cx="8611315" cy="628649"/>
          </a:xfrm>
        </p:spPr>
        <p:txBody>
          <a:bodyPr>
            <a:noAutofit/>
          </a:bodyPr>
          <a:lstStyle/>
          <a:p>
            <a:pPr marL="257175" indent="-257175">
              <a:lnSpc>
                <a:spcPct val="150000"/>
              </a:lnSpc>
              <a:buFont typeface="Wingdings" panose="05000000000000000000" pitchFamily="2" charset="2"/>
              <a:buChar char="Ø"/>
            </a:pPr>
            <a:r>
              <a:rPr lang="en-US" dirty="0">
                <a:solidFill>
                  <a:srgbClr val="FF0000"/>
                </a:solidFill>
              </a:rPr>
              <a:t>Problem Definition: </a:t>
            </a:r>
            <a:r>
              <a:rPr lang="en-US" dirty="0"/>
              <a:t>Given a data set of customer purchasing data gathered over a year, predict which customers will return to make a purchase.</a:t>
            </a:r>
          </a:p>
        </p:txBody>
      </p:sp>
      <p:graphicFrame>
        <p:nvGraphicFramePr>
          <p:cNvPr id="5" name="Table 4"/>
          <p:cNvGraphicFramePr>
            <a:graphicFrameLocks noGrp="1"/>
          </p:cNvGraphicFramePr>
          <p:nvPr/>
        </p:nvGraphicFramePr>
        <p:xfrm>
          <a:off x="3543301" y="3143250"/>
          <a:ext cx="1659971" cy="2766060"/>
        </p:xfrm>
        <a:graphic>
          <a:graphicData uri="http://schemas.openxmlformats.org/drawingml/2006/table">
            <a:tbl>
              <a:tblPr firstRow="1" bandRow="1">
                <a:tableStyleId>{5C22544A-7EE6-4342-B048-85BDC9FD1C3A}</a:tableStyleId>
              </a:tblPr>
              <a:tblGrid>
                <a:gridCol w="1659971">
                  <a:extLst>
                    <a:ext uri="{9D8B030D-6E8A-4147-A177-3AD203B41FA5}">
                      <a16:colId xmlns:a16="http://schemas.microsoft.com/office/drawing/2014/main" val="911239753"/>
                    </a:ext>
                  </a:extLst>
                </a:gridCol>
              </a:tblGrid>
              <a:tr h="251460">
                <a:tc>
                  <a:txBody>
                    <a:bodyPr/>
                    <a:lstStyle/>
                    <a:p>
                      <a:r>
                        <a:rPr lang="en-US" sz="1200" dirty="0">
                          <a:latin typeface="Helvetica" panose="020B0604020202020204" pitchFamily="34" charset="0"/>
                          <a:cs typeface="Helvetica" panose="020B0604020202020204" pitchFamily="34" charset="0"/>
                        </a:rPr>
                        <a:t>Customer ID</a:t>
                      </a:r>
                    </a:p>
                  </a:txBody>
                  <a:tcPr marL="68580" marR="68580" marT="34290" marB="34290"/>
                </a:tc>
                <a:extLst>
                  <a:ext uri="{0D108BD9-81ED-4DB2-BD59-A6C34878D82A}">
                    <a16:rowId xmlns:a16="http://schemas.microsoft.com/office/drawing/2014/main" val="2695908310"/>
                  </a:ext>
                </a:extLst>
              </a:tr>
              <a:tr h="251460">
                <a:tc>
                  <a:txBody>
                    <a:bodyPr/>
                    <a:lstStyle/>
                    <a:p>
                      <a:r>
                        <a:rPr lang="en-US" sz="1200" dirty="0">
                          <a:latin typeface="Helvetica" panose="020B0604020202020204" pitchFamily="34" charset="0"/>
                          <a:cs typeface="Helvetica" panose="020B0604020202020204" pitchFamily="34" charset="0"/>
                        </a:rPr>
                        <a:t>Store</a:t>
                      </a:r>
                      <a:r>
                        <a:rPr lang="en-US" sz="1200" baseline="0" dirty="0">
                          <a:latin typeface="Helvetica" panose="020B0604020202020204" pitchFamily="34" charset="0"/>
                          <a:cs typeface="Helvetica" panose="020B0604020202020204" pitchFamily="34" charset="0"/>
                        </a:rPr>
                        <a:t> ID</a:t>
                      </a:r>
                      <a:endParaRPr lang="en-US" sz="12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833425921"/>
                  </a:ext>
                </a:extLst>
              </a:tr>
              <a:tr h="251460">
                <a:tc>
                  <a:txBody>
                    <a:bodyPr/>
                    <a:lstStyle/>
                    <a:p>
                      <a:r>
                        <a:rPr lang="en-US" sz="1200" dirty="0">
                          <a:latin typeface="Helvetica" panose="020B0604020202020204" pitchFamily="34" charset="0"/>
                          <a:cs typeface="Helvetica" panose="020B0604020202020204" pitchFamily="34" charset="0"/>
                        </a:rPr>
                        <a:t>Department ID</a:t>
                      </a:r>
                    </a:p>
                  </a:txBody>
                  <a:tcPr marL="68580" marR="68580" marT="34290" marB="34290"/>
                </a:tc>
                <a:extLst>
                  <a:ext uri="{0D108BD9-81ED-4DB2-BD59-A6C34878D82A}">
                    <a16:rowId xmlns:a16="http://schemas.microsoft.com/office/drawing/2014/main" val="251856995"/>
                  </a:ext>
                </a:extLst>
              </a:tr>
              <a:tr h="251460">
                <a:tc>
                  <a:txBody>
                    <a:bodyPr/>
                    <a:lstStyle/>
                    <a:p>
                      <a:r>
                        <a:rPr lang="en-US" sz="1200" dirty="0">
                          <a:latin typeface="Helvetica" panose="020B0604020202020204" pitchFamily="34" charset="0"/>
                          <a:cs typeface="Helvetica" panose="020B0604020202020204" pitchFamily="34" charset="0"/>
                        </a:rPr>
                        <a:t>Product Category</a:t>
                      </a:r>
                    </a:p>
                  </a:txBody>
                  <a:tcPr marL="68580" marR="68580" marT="34290" marB="34290"/>
                </a:tc>
                <a:extLst>
                  <a:ext uri="{0D108BD9-81ED-4DB2-BD59-A6C34878D82A}">
                    <a16:rowId xmlns:a16="http://schemas.microsoft.com/office/drawing/2014/main" val="3320479527"/>
                  </a:ext>
                </a:extLst>
              </a:tr>
              <a:tr h="251460">
                <a:tc>
                  <a:txBody>
                    <a:bodyPr/>
                    <a:lstStyle/>
                    <a:p>
                      <a:r>
                        <a:rPr lang="en-US" sz="1200" dirty="0">
                          <a:latin typeface="Helvetica" panose="020B0604020202020204" pitchFamily="34" charset="0"/>
                          <a:cs typeface="Helvetica" panose="020B0604020202020204" pitchFamily="34" charset="0"/>
                        </a:rPr>
                        <a:t>Manufacturer</a:t>
                      </a:r>
                    </a:p>
                  </a:txBody>
                  <a:tcPr marL="68580" marR="68580" marT="34290" marB="34290"/>
                </a:tc>
                <a:extLst>
                  <a:ext uri="{0D108BD9-81ED-4DB2-BD59-A6C34878D82A}">
                    <a16:rowId xmlns:a16="http://schemas.microsoft.com/office/drawing/2014/main" val="3838918858"/>
                  </a:ext>
                </a:extLst>
              </a:tr>
              <a:tr h="251460">
                <a:tc>
                  <a:txBody>
                    <a:bodyPr/>
                    <a:lstStyle/>
                    <a:p>
                      <a:r>
                        <a:rPr lang="en-US" sz="1200" dirty="0">
                          <a:latin typeface="Helvetica" panose="020B0604020202020204" pitchFamily="34" charset="0"/>
                          <a:cs typeface="Helvetica" panose="020B0604020202020204" pitchFamily="34" charset="0"/>
                        </a:rPr>
                        <a:t>Brand of the</a:t>
                      </a:r>
                      <a:r>
                        <a:rPr lang="en-US" sz="1200" baseline="0" dirty="0">
                          <a:latin typeface="Helvetica" panose="020B0604020202020204" pitchFamily="34" charset="0"/>
                          <a:cs typeface="Helvetica" panose="020B0604020202020204" pitchFamily="34" charset="0"/>
                        </a:rPr>
                        <a:t> product</a:t>
                      </a:r>
                      <a:endParaRPr lang="en-US" sz="12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685118135"/>
                  </a:ext>
                </a:extLst>
              </a:tr>
              <a:tr h="251460">
                <a:tc>
                  <a:txBody>
                    <a:bodyPr/>
                    <a:lstStyle/>
                    <a:p>
                      <a:r>
                        <a:rPr lang="en-US" sz="1200" dirty="0">
                          <a:latin typeface="Helvetica" panose="020B0604020202020204" pitchFamily="34" charset="0"/>
                          <a:cs typeface="Helvetica" panose="020B0604020202020204" pitchFamily="34" charset="0"/>
                        </a:rPr>
                        <a:t>Date of Purchase</a:t>
                      </a:r>
                    </a:p>
                  </a:txBody>
                  <a:tcPr marL="68580" marR="68580" marT="34290" marB="34290"/>
                </a:tc>
                <a:extLst>
                  <a:ext uri="{0D108BD9-81ED-4DB2-BD59-A6C34878D82A}">
                    <a16:rowId xmlns:a16="http://schemas.microsoft.com/office/drawing/2014/main" val="1564869605"/>
                  </a:ext>
                </a:extLst>
              </a:tr>
              <a:tr h="251460">
                <a:tc>
                  <a:txBody>
                    <a:bodyPr/>
                    <a:lstStyle/>
                    <a:p>
                      <a:r>
                        <a:rPr lang="en-US" sz="1200" dirty="0">
                          <a:latin typeface="Helvetica" panose="020B0604020202020204" pitchFamily="34" charset="0"/>
                          <a:cs typeface="Helvetica" panose="020B0604020202020204" pitchFamily="34" charset="0"/>
                        </a:rPr>
                        <a:t>Product Size</a:t>
                      </a:r>
                    </a:p>
                  </a:txBody>
                  <a:tcPr marL="68580" marR="68580" marT="34290" marB="34290"/>
                </a:tc>
                <a:extLst>
                  <a:ext uri="{0D108BD9-81ED-4DB2-BD59-A6C34878D82A}">
                    <a16:rowId xmlns:a16="http://schemas.microsoft.com/office/drawing/2014/main" val="3320032771"/>
                  </a:ext>
                </a:extLst>
              </a:tr>
              <a:tr h="251460">
                <a:tc>
                  <a:txBody>
                    <a:bodyPr/>
                    <a:lstStyle/>
                    <a:p>
                      <a:r>
                        <a:rPr lang="en-US" sz="1200" dirty="0">
                          <a:latin typeface="Helvetica" panose="020B0604020202020204" pitchFamily="34" charset="0"/>
                          <a:cs typeface="Helvetica" panose="020B0604020202020204" pitchFamily="34" charset="0"/>
                        </a:rPr>
                        <a:t>Product Measure</a:t>
                      </a:r>
                    </a:p>
                  </a:txBody>
                  <a:tcPr marL="68580" marR="68580" marT="34290" marB="34290"/>
                </a:tc>
                <a:extLst>
                  <a:ext uri="{0D108BD9-81ED-4DB2-BD59-A6C34878D82A}">
                    <a16:rowId xmlns:a16="http://schemas.microsoft.com/office/drawing/2014/main" val="3518273113"/>
                  </a:ext>
                </a:extLst>
              </a:tr>
              <a:tr h="251460">
                <a:tc>
                  <a:txBody>
                    <a:bodyPr/>
                    <a:lstStyle/>
                    <a:p>
                      <a:r>
                        <a:rPr lang="en-US" sz="1200" dirty="0">
                          <a:latin typeface="Helvetica" panose="020B0604020202020204" pitchFamily="34" charset="0"/>
                          <a:cs typeface="Helvetica" panose="020B0604020202020204" pitchFamily="34" charset="0"/>
                        </a:rPr>
                        <a:t>Purchase</a:t>
                      </a:r>
                      <a:r>
                        <a:rPr lang="en-US" sz="1200" baseline="0" dirty="0">
                          <a:latin typeface="Helvetica" panose="020B0604020202020204" pitchFamily="34" charset="0"/>
                          <a:cs typeface="Helvetica" panose="020B0604020202020204" pitchFamily="34" charset="0"/>
                        </a:rPr>
                        <a:t> quantity</a:t>
                      </a:r>
                      <a:endParaRPr lang="en-US" sz="12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4163960747"/>
                  </a:ext>
                </a:extLst>
              </a:tr>
              <a:tr h="251460">
                <a:tc>
                  <a:txBody>
                    <a:bodyPr/>
                    <a:lstStyle/>
                    <a:p>
                      <a:r>
                        <a:rPr lang="en-US" sz="1200" dirty="0">
                          <a:latin typeface="Helvetica" panose="020B0604020202020204" pitchFamily="34" charset="0"/>
                          <a:cs typeface="Helvetica" panose="020B0604020202020204" pitchFamily="34" charset="0"/>
                        </a:rPr>
                        <a:t>Product price</a:t>
                      </a:r>
                    </a:p>
                  </a:txBody>
                  <a:tcPr marL="68580" marR="68580" marT="34290" marB="34290"/>
                </a:tc>
                <a:extLst>
                  <a:ext uri="{0D108BD9-81ED-4DB2-BD59-A6C34878D82A}">
                    <a16:rowId xmlns:a16="http://schemas.microsoft.com/office/drawing/2014/main" val="3684350208"/>
                  </a:ext>
                </a:extLst>
              </a:tr>
            </a:tbl>
          </a:graphicData>
        </a:graphic>
      </p:graphicFrame>
      <p:sp>
        <p:nvSpPr>
          <p:cNvPr id="6" name="TextBox 5"/>
          <p:cNvSpPr txBox="1"/>
          <p:nvPr/>
        </p:nvSpPr>
        <p:spPr>
          <a:xfrm>
            <a:off x="6182188" y="3927195"/>
            <a:ext cx="2545377" cy="300082"/>
          </a:xfrm>
          <a:prstGeom prst="rect">
            <a:avLst/>
          </a:prstGeom>
          <a:solidFill>
            <a:schemeClr val="accent2">
              <a:lumMod val="60000"/>
              <a:lumOff val="40000"/>
            </a:schemeClr>
          </a:solidFill>
        </p:spPr>
        <p:txBody>
          <a:bodyPr wrap="none" rtlCol="0">
            <a:spAutoFit/>
          </a:bodyPr>
          <a:lstStyle/>
          <a:p>
            <a:r>
              <a:rPr lang="en-US" sz="1350" dirty="0">
                <a:latin typeface="Helvetica" panose="020B0604020202020204" pitchFamily="34" charset="0"/>
                <a:cs typeface="Helvetica" panose="020B0604020202020204" pitchFamily="34" charset="0"/>
              </a:rPr>
              <a:t>Has</a:t>
            </a:r>
            <a:r>
              <a:rPr lang="en-US" sz="1350" dirty="0"/>
              <a:t> bought from manufacturer X</a:t>
            </a:r>
          </a:p>
        </p:txBody>
      </p:sp>
      <p:cxnSp>
        <p:nvCxnSpPr>
          <p:cNvPr id="8" name="Straight Arrow Connector 7"/>
          <p:cNvCxnSpPr/>
          <p:nvPr/>
        </p:nvCxnSpPr>
        <p:spPr>
          <a:xfrm>
            <a:off x="5203271" y="3272046"/>
            <a:ext cx="978917" cy="65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203271" y="4114974"/>
            <a:ext cx="978917" cy="222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193889" y="4198410"/>
            <a:ext cx="988299" cy="655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6515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935" y="160569"/>
            <a:ext cx="7373065" cy="764364"/>
          </a:xfrm>
        </p:spPr>
        <p:txBody>
          <a:bodyPr>
            <a:normAutofit/>
          </a:bodyPr>
          <a:lstStyle/>
          <a:p>
            <a:pPr algn="l"/>
            <a:r>
              <a:rPr lang="en-US" dirty="0"/>
              <a:t>Motivation for Feature Engineering – Case Study - 3</a:t>
            </a:r>
          </a:p>
        </p:txBody>
      </p:sp>
      <p:sp>
        <p:nvSpPr>
          <p:cNvPr id="6" name="Text Placeholder 2"/>
          <p:cNvSpPr>
            <a:spLocks noGrp="1"/>
          </p:cNvSpPr>
          <p:nvPr>
            <p:ph type="body" sz="quarter" idx="13"/>
          </p:nvPr>
        </p:nvSpPr>
        <p:spPr>
          <a:xfrm>
            <a:off x="289083" y="2603924"/>
            <a:ext cx="8397717" cy="971550"/>
          </a:xfrm>
        </p:spPr>
        <p:txBody>
          <a:bodyPr>
            <a:normAutofit fontScale="85000" lnSpcReduction="10000"/>
          </a:bodyPr>
          <a:lstStyle/>
          <a:p>
            <a:pPr>
              <a:lnSpc>
                <a:spcPct val="160000"/>
              </a:lnSpc>
              <a:buFont typeface="Wingdings" panose="05000000000000000000" pitchFamily="2" charset="2"/>
              <a:buChar char="Ø"/>
            </a:pPr>
            <a:r>
              <a:rPr lang="en-US" sz="1800" dirty="0">
                <a:solidFill>
                  <a:srgbClr val="FF0000"/>
                </a:solidFill>
                <a:latin typeface="Helvetica" panose="020B0604020202020204" pitchFamily="34" charset="0"/>
                <a:cs typeface="Helvetica" panose="020B0604020202020204" pitchFamily="34" charset="0"/>
              </a:rPr>
              <a:t>Data set: </a:t>
            </a:r>
            <a:r>
              <a:rPr lang="en-US" altLang="en-US" sz="1800" dirty="0">
                <a:solidFill>
                  <a:srgbClr val="141414"/>
                </a:solidFill>
                <a:latin typeface="Helvetica" panose="020B0604020202020204" pitchFamily="34" charset="0"/>
                <a:cs typeface="Helvetica" panose="020B0604020202020204" pitchFamily="34" charset="0"/>
              </a:rPr>
              <a:t>The set contains around 100 million rows and 35 features has the following features:</a:t>
            </a:r>
            <a:r>
              <a:rPr lang="en-US" altLang="en-US" dirty="0">
                <a:solidFill>
                  <a:srgbClr val="141414"/>
                </a:solidFill>
                <a:latin typeface="Helvetica" panose="020B0604020202020204" pitchFamily="34" charset="0"/>
                <a:cs typeface="Helvetica" panose="020B0604020202020204" pitchFamily="34" charset="0"/>
              </a:rPr>
              <a:t/>
            </a:r>
            <a:br>
              <a:rPr lang="en-US" altLang="en-US" dirty="0">
                <a:solidFill>
                  <a:srgbClr val="141414"/>
                </a:solidFill>
                <a:latin typeface="Helvetica" panose="020B0604020202020204" pitchFamily="34" charset="0"/>
                <a:cs typeface="Helvetica" panose="020B0604020202020204" pitchFamily="34" charset="0"/>
              </a:rPr>
            </a:br>
            <a:endParaRPr lang="en-US" dirty="0">
              <a:latin typeface="Helvetica" panose="020B0604020202020204" pitchFamily="34" charset="0"/>
              <a:cs typeface="Helvetica" panose="020B0604020202020204" pitchFamily="34" charset="0"/>
            </a:endParaRPr>
          </a:p>
        </p:txBody>
      </p:sp>
      <p:sp>
        <p:nvSpPr>
          <p:cNvPr id="7" name="Text Placeholder 3"/>
          <p:cNvSpPr>
            <a:spLocks noGrp="1"/>
          </p:cNvSpPr>
          <p:nvPr>
            <p:ph type="body" sz="quarter" idx="14"/>
          </p:nvPr>
        </p:nvSpPr>
        <p:spPr>
          <a:xfrm>
            <a:off x="246935" y="1714501"/>
            <a:ext cx="8397717" cy="628649"/>
          </a:xfrm>
        </p:spPr>
        <p:txBody>
          <a:bodyPr>
            <a:noAutofit/>
          </a:bodyPr>
          <a:lstStyle/>
          <a:p>
            <a:pPr marL="257175" indent="-257175">
              <a:lnSpc>
                <a:spcPct val="150000"/>
              </a:lnSpc>
              <a:buFont typeface="Wingdings" panose="05000000000000000000" pitchFamily="2" charset="2"/>
              <a:buChar char="Ø"/>
            </a:pPr>
            <a:r>
              <a:rPr lang="en-US" dirty="0">
                <a:solidFill>
                  <a:srgbClr val="FF0000"/>
                </a:solidFill>
              </a:rPr>
              <a:t>Problem Definition: </a:t>
            </a:r>
            <a:r>
              <a:rPr lang="en-US" b="0" dirty="0"/>
              <a:t>Given a data set of cancer patients and the tests they have undergone to predict whether a patient will have cancer or not.</a:t>
            </a:r>
            <a:endParaRPr lang="en-US" dirty="0"/>
          </a:p>
        </p:txBody>
      </p:sp>
      <p:graphicFrame>
        <p:nvGraphicFramePr>
          <p:cNvPr id="9" name="Table 8"/>
          <p:cNvGraphicFramePr>
            <a:graphicFrameLocks noGrp="1"/>
          </p:cNvGraphicFramePr>
          <p:nvPr/>
        </p:nvGraphicFramePr>
        <p:xfrm>
          <a:off x="2286000" y="3107872"/>
          <a:ext cx="1657350" cy="278130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3787114061"/>
                    </a:ext>
                  </a:extLst>
                </a:gridCol>
              </a:tblGrid>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Patient id</a:t>
                      </a:r>
                    </a:p>
                  </a:txBody>
                  <a:tcPr marL="68580" marR="68580" marT="34290" marB="34290"/>
                </a:tc>
                <a:extLst>
                  <a:ext uri="{0D108BD9-81ED-4DB2-BD59-A6C34878D82A}">
                    <a16:rowId xmlns:a16="http://schemas.microsoft.com/office/drawing/2014/main" val="3686782733"/>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Name</a:t>
                      </a:r>
                    </a:p>
                  </a:txBody>
                  <a:tcPr marL="68580" marR="68580" marT="34290" marB="34290"/>
                </a:tc>
                <a:extLst>
                  <a:ext uri="{0D108BD9-81ED-4DB2-BD59-A6C34878D82A}">
                    <a16:rowId xmlns:a16="http://schemas.microsoft.com/office/drawing/2014/main" val="3197649736"/>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Age</a:t>
                      </a:r>
                    </a:p>
                  </a:txBody>
                  <a:tcPr marL="68580" marR="68580" marT="34290" marB="34290"/>
                </a:tc>
                <a:extLst>
                  <a:ext uri="{0D108BD9-81ED-4DB2-BD59-A6C34878D82A}">
                    <a16:rowId xmlns:a16="http://schemas.microsoft.com/office/drawing/2014/main" val="1906096335"/>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Gender</a:t>
                      </a:r>
                    </a:p>
                  </a:txBody>
                  <a:tcPr marL="68580" marR="68580" marT="34290" marB="34290"/>
                </a:tc>
                <a:extLst>
                  <a:ext uri="{0D108BD9-81ED-4DB2-BD59-A6C34878D82A}">
                    <a16:rowId xmlns:a16="http://schemas.microsoft.com/office/drawing/2014/main" val="307587433"/>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Profession</a:t>
                      </a:r>
                    </a:p>
                  </a:txBody>
                  <a:tcPr marL="68580" marR="68580" marT="34290" marB="34290"/>
                </a:tc>
                <a:extLst>
                  <a:ext uri="{0D108BD9-81ED-4DB2-BD59-A6C34878D82A}">
                    <a16:rowId xmlns:a16="http://schemas.microsoft.com/office/drawing/2014/main" val="747618677"/>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Martial status</a:t>
                      </a:r>
                    </a:p>
                  </a:txBody>
                  <a:tcPr marL="68580" marR="68580" marT="34290" marB="34290"/>
                </a:tc>
                <a:extLst>
                  <a:ext uri="{0D108BD9-81ED-4DB2-BD59-A6C34878D82A}">
                    <a16:rowId xmlns:a16="http://schemas.microsoft.com/office/drawing/2014/main" val="595199893"/>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Biopsy  </a:t>
                      </a:r>
                    </a:p>
                  </a:txBody>
                  <a:tcPr marL="68580" marR="68580" marT="34290" marB="34290"/>
                </a:tc>
                <a:extLst>
                  <a:ext uri="{0D108BD9-81ED-4DB2-BD59-A6C34878D82A}">
                    <a16:rowId xmlns:a16="http://schemas.microsoft.com/office/drawing/2014/main" val="3297659444"/>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Endoscopy</a:t>
                      </a:r>
                    </a:p>
                  </a:txBody>
                  <a:tcPr marL="68580" marR="68580" marT="34290" marB="34290"/>
                </a:tc>
                <a:extLst>
                  <a:ext uri="{0D108BD9-81ED-4DB2-BD59-A6C34878D82A}">
                    <a16:rowId xmlns:a16="http://schemas.microsoft.com/office/drawing/2014/main" val="3011846323"/>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Diagnostic Imaging</a:t>
                      </a:r>
                    </a:p>
                  </a:txBody>
                  <a:tcPr marL="68580" marR="68580" marT="34290" marB="34290"/>
                </a:tc>
                <a:extLst>
                  <a:ext uri="{0D108BD9-81ED-4DB2-BD59-A6C34878D82A}">
                    <a16:rowId xmlns:a16="http://schemas.microsoft.com/office/drawing/2014/main" val="3611834954"/>
                  </a:ext>
                </a:extLst>
              </a:tr>
              <a:tr h="27813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Blood Tests</a:t>
                      </a:r>
                    </a:p>
                  </a:txBody>
                  <a:tcPr marL="68580" marR="68580" marT="34290" marB="34290"/>
                </a:tc>
                <a:extLst>
                  <a:ext uri="{0D108BD9-81ED-4DB2-BD59-A6C34878D82A}">
                    <a16:rowId xmlns:a16="http://schemas.microsoft.com/office/drawing/2014/main" val="1282104771"/>
                  </a:ext>
                </a:extLst>
              </a:tr>
            </a:tbl>
          </a:graphicData>
        </a:graphic>
      </p:graphicFrame>
      <p:graphicFrame>
        <p:nvGraphicFramePr>
          <p:cNvPr id="10" name="Table 9"/>
          <p:cNvGraphicFramePr>
            <a:graphicFrameLocks noGrp="1"/>
          </p:cNvGraphicFramePr>
          <p:nvPr/>
        </p:nvGraphicFramePr>
        <p:xfrm>
          <a:off x="5754649" y="3450735"/>
          <a:ext cx="1353265" cy="1647899"/>
        </p:xfrm>
        <a:graphic>
          <a:graphicData uri="http://schemas.openxmlformats.org/drawingml/2006/table">
            <a:tbl>
              <a:tblPr firstRow="1" bandRow="1">
                <a:tableStyleId>{5C22544A-7EE6-4342-B048-85BDC9FD1C3A}</a:tableStyleId>
              </a:tblPr>
              <a:tblGrid>
                <a:gridCol w="1353265">
                  <a:extLst>
                    <a:ext uri="{9D8B030D-6E8A-4147-A177-3AD203B41FA5}">
                      <a16:colId xmlns:a16="http://schemas.microsoft.com/office/drawing/2014/main" val="3787114061"/>
                    </a:ext>
                  </a:extLst>
                </a:gridCol>
              </a:tblGrid>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Patient id</a:t>
                      </a:r>
                    </a:p>
                  </a:txBody>
                  <a:tcPr marL="68580" marR="68580" marT="34290" marB="34290"/>
                </a:tc>
                <a:extLst>
                  <a:ext uri="{0D108BD9-81ED-4DB2-BD59-A6C34878D82A}">
                    <a16:rowId xmlns:a16="http://schemas.microsoft.com/office/drawing/2014/main" val="3686782733"/>
                  </a:ext>
                </a:extLst>
              </a:tr>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Age</a:t>
                      </a:r>
                    </a:p>
                  </a:txBody>
                  <a:tcPr marL="68580" marR="68580" marT="34290" marB="34290"/>
                </a:tc>
                <a:extLst>
                  <a:ext uri="{0D108BD9-81ED-4DB2-BD59-A6C34878D82A}">
                    <a16:rowId xmlns:a16="http://schemas.microsoft.com/office/drawing/2014/main" val="3197649736"/>
                  </a:ext>
                </a:extLst>
              </a:tr>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Gender</a:t>
                      </a:r>
                    </a:p>
                  </a:txBody>
                  <a:tcPr marL="68580" marR="68580" marT="34290" marB="34290"/>
                </a:tc>
                <a:extLst>
                  <a:ext uri="{0D108BD9-81ED-4DB2-BD59-A6C34878D82A}">
                    <a16:rowId xmlns:a16="http://schemas.microsoft.com/office/drawing/2014/main" val="747618677"/>
                  </a:ext>
                </a:extLst>
              </a:tr>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Biopsy  </a:t>
                      </a:r>
                    </a:p>
                  </a:txBody>
                  <a:tcPr marL="68580" marR="68580" marT="34290" marB="34290"/>
                </a:tc>
                <a:extLst>
                  <a:ext uri="{0D108BD9-81ED-4DB2-BD59-A6C34878D82A}">
                    <a16:rowId xmlns:a16="http://schemas.microsoft.com/office/drawing/2014/main" val="595199893"/>
                  </a:ext>
                </a:extLst>
              </a:tr>
              <a:tr h="251460">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Blood Tests</a:t>
                      </a:r>
                    </a:p>
                  </a:txBody>
                  <a:tcPr marL="68580" marR="68580" marT="34290" marB="34290"/>
                </a:tc>
                <a:extLst>
                  <a:ext uri="{0D108BD9-81ED-4DB2-BD59-A6C34878D82A}">
                    <a16:rowId xmlns:a16="http://schemas.microsoft.com/office/drawing/2014/main" val="3297659444"/>
                  </a:ext>
                </a:extLst>
              </a:tr>
              <a:tr h="390599">
                <a:tc>
                  <a:txBody>
                    <a:bodyPr/>
                    <a:lstStyle/>
                    <a:p>
                      <a:pPr marL="0" algn="l" defTabSz="914400" rtl="0" eaLnBrk="1" latinLnBrk="0" hangingPunct="1"/>
                      <a:r>
                        <a:rPr lang="en-US" sz="1200" kern="1200" dirty="0">
                          <a:solidFill>
                            <a:schemeClr val="dk1"/>
                          </a:solidFill>
                          <a:latin typeface="Helvetica" panose="020B0604020202020204" pitchFamily="34" charset="0"/>
                          <a:ea typeface="+mn-ea"/>
                          <a:cs typeface="Helvetica" panose="020B0604020202020204" pitchFamily="34" charset="0"/>
                        </a:rPr>
                        <a:t>Endoscopy</a:t>
                      </a:r>
                    </a:p>
                  </a:txBody>
                  <a:tcPr marL="68580" marR="68580" marT="34290" marB="34290"/>
                </a:tc>
                <a:extLst>
                  <a:ext uri="{0D108BD9-81ED-4DB2-BD59-A6C34878D82A}">
                    <a16:rowId xmlns:a16="http://schemas.microsoft.com/office/drawing/2014/main" val="3011846323"/>
                  </a:ext>
                </a:extLst>
              </a:tr>
            </a:tbl>
          </a:graphicData>
        </a:graphic>
      </p:graphicFrame>
      <p:sp>
        <p:nvSpPr>
          <p:cNvPr id="11" name="Right Arrow 10"/>
          <p:cNvSpPr/>
          <p:nvPr/>
        </p:nvSpPr>
        <p:spPr>
          <a:xfrm>
            <a:off x="3943350" y="4183323"/>
            <a:ext cx="1821928"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4064793" y="3934043"/>
            <a:ext cx="1627369" cy="300082"/>
          </a:xfrm>
          <a:prstGeom prst="rect">
            <a:avLst/>
          </a:prstGeom>
        </p:spPr>
        <p:txBody>
          <a:bodyPr wrap="none">
            <a:spAutoFit/>
          </a:bodyPr>
          <a:lstStyle/>
          <a:p>
            <a:r>
              <a:rPr lang="en-US" sz="1350" b="1" dirty="0">
                <a:solidFill>
                  <a:srgbClr val="FF0000"/>
                </a:solidFill>
                <a:latin typeface="Helvetica" panose="020B0604020202020204" pitchFamily="34" charset="0"/>
                <a:cs typeface="Helvetica" panose="020B0604020202020204" pitchFamily="34" charset="0"/>
              </a:rPr>
              <a:t>Feature Selection</a:t>
            </a:r>
          </a:p>
        </p:txBody>
      </p:sp>
    </p:spTree>
    <p:extLst>
      <p:ext uri="{BB962C8B-B14F-4D97-AF65-F5344CB8AC3E}">
        <p14:creationId xmlns:p14="http://schemas.microsoft.com/office/powerpoint/2010/main" val="41758936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a:t>
            </a:r>
          </a:p>
        </p:txBody>
      </p:sp>
      <p:sp>
        <p:nvSpPr>
          <p:cNvPr id="4" name="Text Placeholder 3"/>
          <p:cNvSpPr>
            <a:spLocks noGrp="1"/>
          </p:cNvSpPr>
          <p:nvPr>
            <p:ph type="body" sz="quarter" idx="14"/>
          </p:nvPr>
        </p:nvSpPr>
        <p:spPr>
          <a:xfrm>
            <a:off x="246935" y="1714501"/>
            <a:ext cx="8397717" cy="3543299"/>
          </a:xfrm>
        </p:spPr>
        <p:txBody>
          <a:bodyPr>
            <a:normAutofit/>
          </a:bodyPr>
          <a:lstStyle/>
          <a:p>
            <a:pPr marL="257175" indent="-257175">
              <a:buFont typeface="Wingdings" panose="05000000000000000000" pitchFamily="2" charset="2"/>
              <a:buChar char="Ø"/>
            </a:pPr>
            <a:r>
              <a:rPr lang="en-US" altLang="en-US" dirty="0"/>
              <a:t>Feature is a </a:t>
            </a:r>
            <a:r>
              <a:rPr lang="en-US" altLang="en-US" dirty="0">
                <a:solidFill>
                  <a:srgbClr val="FF0000"/>
                </a:solidFill>
              </a:rPr>
              <a:t>property </a:t>
            </a:r>
            <a:r>
              <a:rPr lang="en-US" altLang="en-US" dirty="0"/>
              <a:t>of an object under study.</a:t>
            </a:r>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Arial" panose="020B0604020202020204" pitchFamily="34" charset="0"/>
              <a:buChar char="•"/>
            </a:pPr>
            <a:endParaRPr lang="en-US" altLang="en-US" dirty="0"/>
          </a:p>
          <a:p>
            <a:pPr marL="257175" indent="-257175">
              <a:buFont typeface="Wingdings" panose="05000000000000000000" pitchFamily="2" charset="2"/>
              <a:buChar char="Ø"/>
            </a:pPr>
            <a:r>
              <a:rPr lang="en-US" altLang="en-US" dirty="0"/>
              <a:t>Features are the </a:t>
            </a:r>
            <a:r>
              <a:rPr lang="en-US" altLang="en-US" dirty="0">
                <a:solidFill>
                  <a:srgbClr val="FF0000"/>
                </a:solidFill>
              </a:rPr>
              <a:t>basic building blocks </a:t>
            </a:r>
            <a:r>
              <a:rPr lang="en-US" altLang="en-US" dirty="0"/>
              <a:t>of datasets.</a:t>
            </a:r>
          </a:p>
          <a:p>
            <a:pPr marL="257175" indent="-257175">
              <a:buFont typeface="Arial" panose="020B0604020202020204" pitchFamily="34" charset="0"/>
              <a:buChar char="•"/>
            </a:pPr>
            <a:endParaRPr lang="en-US" altLang="en-US" dirty="0"/>
          </a:p>
          <a:p>
            <a:endParaRPr lang="en-IN" dirty="0"/>
          </a:p>
        </p:txBody>
      </p:sp>
      <p:graphicFrame>
        <p:nvGraphicFramePr>
          <p:cNvPr id="6" name="Table 5"/>
          <p:cNvGraphicFramePr>
            <a:graphicFrameLocks noGrp="1"/>
          </p:cNvGraphicFramePr>
          <p:nvPr/>
        </p:nvGraphicFramePr>
        <p:xfrm>
          <a:off x="615855" y="2343150"/>
          <a:ext cx="6870795" cy="1560960"/>
        </p:xfrm>
        <a:graphic>
          <a:graphicData uri="http://schemas.openxmlformats.org/drawingml/2006/table">
            <a:tbl>
              <a:tblPr firstRow="1" bandRow="1">
                <a:tableStyleId>{5C22544A-7EE6-4342-B048-85BDC9FD1C3A}</a:tableStyleId>
              </a:tblPr>
              <a:tblGrid>
                <a:gridCol w="1098645">
                  <a:extLst>
                    <a:ext uri="{9D8B030D-6E8A-4147-A177-3AD203B41FA5}">
                      <a16:colId xmlns:a16="http://schemas.microsoft.com/office/drawing/2014/main" val="1642874874"/>
                    </a:ext>
                  </a:extLst>
                </a:gridCol>
                <a:gridCol w="1200150">
                  <a:extLst>
                    <a:ext uri="{9D8B030D-6E8A-4147-A177-3AD203B41FA5}">
                      <a16:colId xmlns:a16="http://schemas.microsoft.com/office/drawing/2014/main" val="1666394392"/>
                    </a:ext>
                  </a:extLst>
                </a:gridCol>
                <a:gridCol w="1543050">
                  <a:extLst>
                    <a:ext uri="{9D8B030D-6E8A-4147-A177-3AD203B41FA5}">
                      <a16:colId xmlns:a16="http://schemas.microsoft.com/office/drawing/2014/main" val="917742253"/>
                    </a:ext>
                  </a:extLst>
                </a:gridCol>
                <a:gridCol w="1257300">
                  <a:extLst>
                    <a:ext uri="{9D8B030D-6E8A-4147-A177-3AD203B41FA5}">
                      <a16:colId xmlns:a16="http://schemas.microsoft.com/office/drawing/2014/main" val="3586831129"/>
                    </a:ext>
                  </a:extLst>
                </a:gridCol>
                <a:gridCol w="1771650">
                  <a:extLst>
                    <a:ext uri="{9D8B030D-6E8A-4147-A177-3AD203B41FA5}">
                      <a16:colId xmlns:a16="http://schemas.microsoft.com/office/drawing/2014/main" val="4044002022"/>
                    </a:ext>
                  </a:extLst>
                </a:gridCol>
              </a:tblGrid>
              <a:tr h="480060">
                <a:tc>
                  <a:txBody>
                    <a:bodyPr/>
                    <a:lstStyle/>
                    <a:p>
                      <a:r>
                        <a:rPr lang="en-US" sz="1400" dirty="0"/>
                        <a:t>Building Area</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Common Area</a:t>
                      </a:r>
                    </a:p>
                  </a:txBody>
                  <a:tcPr marL="68580" marR="68580" marT="34290" marB="34290"/>
                </a:tc>
                <a:tc>
                  <a:txBody>
                    <a:bodyPr/>
                    <a:lstStyle/>
                    <a:p>
                      <a:r>
                        <a:rPr lang="en-US" sz="1400" dirty="0"/>
                        <a:t>Type</a:t>
                      </a:r>
                      <a:r>
                        <a:rPr lang="en-US" sz="1400" baseline="0" dirty="0"/>
                        <a:t> of Flooring</a:t>
                      </a:r>
                      <a:endParaRPr lang="en-US" sz="1400" dirty="0"/>
                    </a:p>
                  </a:txBody>
                  <a:tcPr marL="68580" marR="68580" marT="34290" marB="34290"/>
                </a:tc>
                <a:tc>
                  <a:txBody>
                    <a:bodyPr/>
                    <a:lstStyle/>
                    <a:p>
                      <a:r>
                        <a:rPr lang="en-US" sz="1400" dirty="0" err="1"/>
                        <a:t>DistanceFrom</a:t>
                      </a:r>
                      <a:endParaRPr lang="en-US" sz="1400" dirty="0"/>
                    </a:p>
                    <a:p>
                      <a:r>
                        <a:rPr lang="en-US" sz="1400" dirty="0" err="1"/>
                        <a:t>BusDepot</a:t>
                      </a:r>
                      <a:endParaRPr lang="en-US" sz="1400" dirty="0"/>
                    </a:p>
                  </a:txBody>
                  <a:tcPr marL="68580" marR="68580" marT="34290" marB="34290"/>
                </a:tc>
                <a:tc>
                  <a:txBody>
                    <a:bodyPr/>
                    <a:lstStyle/>
                    <a:p>
                      <a:r>
                        <a:rPr lang="en-US" sz="1400" dirty="0"/>
                        <a:t>Sale Price per square feet</a:t>
                      </a:r>
                    </a:p>
                  </a:txBody>
                  <a:tcPr marL="68580" marR="68580" marT="34290" marB="34290"/>
                </a:tc>
                <a:extLst>
                  <a:ext uri="{0D108BD9-81ED-4DB2-BD59-A6C34878D82A}">
                    <a16:rowId xmlns:a16="http://schemas.microsoft.com/office/drawing/2014/main" val="352330340"/>
                  </a:ext>
                </a:extLst>
              </a:tr>
              <a:tr h="355220">
                <a:tc>
                  <a:txBody>
                    <a:bodyPr/>
                    <a:lstStyle/>
                    <a:p>
                      <a:pPr marL="0" algn="ctr" defTabSz="914400" rtl="0" eaLnBrk="1" fontAlgn="b" latinLnBrk="0" hangingPunct="1"/>
                      <a:r>
                        <a:rPr lang="en-US" sz="1400" kern="1200" dirty="0">
                          <a:solidFill>
                            <a:schemeClr val="dk1"/>
                          </a:solidFill>
                          <a:effectLst/>
                          <a:latin typeface="+mn-lt"/>
                          <a:ea typeface="+mn-ea"/>
                          <a:cs typeface="+mn-cs"/>
                        </a:rPr>
                        <a:t>11345</a:t>
                      </a:r>
                    </a:p>
                  </a:txBody>
                  <a:tcPr marL="7144" marR="7144" marT="7144" marB="0" anchor="b"/>
                </a:tc>
                <a:tc>
                  <a:txBody>
                    <a:bodyPr/>
                    <a:lstStyle/>
                    <a:p>
                      <a:pPr marL="0" algn="ctr" defTabSz="914400" rtl="0" eaLnBrk="1" fontAlgn="b" latinLnBrk="0" hangingPunct="1"/>
                      <a:r>
                        <a:rPr lang="en-US" sz="1400" kern="1200" dirty="0">
                          <a:solidFill>
                            <a:schemeClr val="dk1"/>
                          </a:solidFill>
                          <a:effectLst/>
                          <a:latin typeface="+mn-lt"/>
                          <a:ea typeface="+mn-ea"/>
                          <a:cs typeface="+mn-cs"/>
                        </a:rPr>
                        <a:t>350</a:t>
                      </a: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Marble</a:t>
                      </a:r>
                    </a:p>
                  </a:txBody>
                  <a:tcPr marL="35719" marR="35719" marT="35719" marB="35719" anchor="ctr"/>
                </a:tc>
                <a:tc>
                  <a:txBody>
                    <a:bodyPr/>
                    <a:lstStyle/>
                    <a:p>
                      <a:pPr marL="0" algn="ctr" defTabSz="914400" rtl="0" eaLnBrk="1" fontAlgn="b" latinLnBrk="0" hangingPunct="1"/>
                      <a:r>
                        <a:rPr lang="en-US" sz="1400" kern="1200">
                          <a:solidFill>
                            <a:schemeClr val="dk1"/>
                          </a:solidFill>
                          <a:effectLst/>
                          <a:latin typeface="+mn-lt"/>
                          <a:ea typeface="+mn-ea"/>
                          <a:cs typeface="+mn-cs"/>
                        </a:rPr>
                        <a:t>16503.22</a:t>
                      </a:r>
                    </a:p>
                  </a:txBody>
                  <a:tcPr marL="7144" marR="7144" marT="7144" marB="0" anchor="b"/>
                </a:tc>
                <a:tc>
                  <a:txBody>
                    <a:bodyPr/>
                    <a:lstStyle/>
                    <a:p>
                      <a:pPr marL="0" algn="ctr" defTabSz="914400" rtl="0" eaLnBrk="1" fontAlgn="b" latinLnBrk="0" hangingPunct="1"/>
                      <a:r>
                        <a:rPr lang="en-US" sz="1400" b="0" i="0" kern="1200" dirty="0">
                          <a:solidFill>
                            <a:schemeClr val="dk1"/>
                          </a:solidFill>
                          <a:effectLst/>
                          <a:latin typeface="+mn-lt"/>
                          <a:ea typeface="+mn-ea"/>
                          <a:cs typeface="+mn-cs"/>
                        </a:rPr>
                        <a:t>6,715</a:t>
                      </a:r>
                      <a:endParaRPr lang="en-US" sz="1400" kern="1200" dirty="0">
                        <a:solidFill>
                          <a:schemeClr val="dk1"/>
                        </a:solidFill>
                        <a:effectLst/>
                        <a:latin typeface="+mn-lt"/>
                        <a:ea typeface="+mn-ea"/>
                        <a:cs typeface="+mn-cs"/>
                      </a:endParaRPr>
                    </a:p>
                  </a:txBody>
                  <a:tcPr marL="7144" marR="7144" marT="7144" marB="0" anchor="b"/>
                </a:tc>
                <a:extLst>
                  <a:ext uri="{0D108BD9-81ED-4DB2-BD59-A6C34878D82A}">
                    <a16:rowId xmlns:a16="http://schemas.microsoft.com/office/drawing/2014/main" val="3446339180"/>
                  </a:ext>
                </a:extLst>
              </a:tr>
              <a:tr h="355220">
                <a:tc>
                  <a:txBody>
                    <a:bodyPr/>
                    <a:lstStyle/>
                    <a:p>
                      <a:pPr marL="0" algn="ctr" defTabSz="914400" rtl="0" eaLnBrk="1" fontAlgn="b" latinLnBrk="0" hangingPunct="1"/>
                      <a:r>
                        <a:rPr lang="en-US" sz="1400" kern="1200" dirty="0">
                          <a:solidFill>
                            <a:schemeClr val="dk1"/>
                          </a:solidFill>
                          <a:effectLst/>
                          <a:latin typeface="+mn-lt"/>
                          <a:ea typeface="+mn-ea"/>
                          <a:cs typeface="+mn-cs"/>
                        </a:rPr>
                        <a:t>2000</a:t>
                      </a:r>
                    </a:p>
                  </a:txBody>
                  <a:tcPr marL="7144" marR="7144" marT="7144" marB="0" anchor="b"/>
                </a:tc>
                <a:tc>
                  <a:txBody>
                    <a:bodyPr/>
                    <a:lstStyle/>
                    <a:p>
                      <a:pPr marL="0" algn="ctr" defTabSz="914400" rtl="0" eaLnBrk="1" fontAlgn="b" latinLnBrk="0" hangingPunct="1"/>
                      <a:r>
                        <a:rPr lang="en-US" sz="1400" kern="1200" dirty="0">
                          <a:solidFill>
                            <a:schemeClr val="dk1"/>
                          </a:solidFill>
                          <a:effectLst/>
                          <a:latin typeface="+mn-lt"/>
                          <a:ea typeface="+mn-ea"/>
                          <a:cs typeface="+mn-cs"/>
                        </a:rPr>
                        <a:t>1334</a:t>
                      </a: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 Vitrified Tiles</a:t>
                      </a: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16321.19</a:t>
                      </a:r>
                    </a:p>
                  </a:txBody>
                  <a:tcPr marL="7144" marR="7144" marT="7144" marB="0" anchor="b"/>
                </a:tc>
                <a:tc>
                  <a:txBody>
                    <a:bodyPr/>
                    <a:lstStyle/>
                    <a:p>
                      <a:pPr marL="0" algn="ctr" defTabSz="914400" rtl="0" eaLnBrk="1" fontAlgn="b" latinLnBrk="0" hangingPunct="1"/>
                      <a:r>
                        <a:rPr lang="en-US" sz="1400" b="0" i="0" kern="1200" dirty="0">
                          <a:solidFill>
                            <a:schemeClr val="dk1"/>
                          </a:solidFill>
                          <a:effectLst/>
                          <a:latin typeface="+mn-lt"/>
                          <a:ea typeface="+mn-ea"/>
                          <a:cs typeface="+mn-cs"/>
                        </a:rPr>
                        <a:t>3,230</a:t>
                      </a:r>
                      <a:endParaRPr lang="en-US" sz="1400" kern="1200" dirty="0">
                        <a:solidFill>
                          <a:schemeClr val="dk1"/>
                        </a:solidFill>
                        <a:effectLst/>
                        <a:latin typeface="+mn-lt"/>
                        <a:ea typeface="+mn-ea"/>
                        <a:cs typeface="+mn-cs"/>
                      </a:endParaRPr>
                    </a:p>
                  </a:txBody>
                  <a:tcPr marL="7144" marR="7144" marT="7144" marB="0" anchor="b"/>
                </a:tc>
                <a:extLst>
                  <a:ext uri="{0D108BD9-81ED-4DB2-BD59-A6C34878D82A}">
                    <a16:rowId xmlns:a16="http://schemas.microsoft.com/office/drawing/2014/main" val="3886944004"/>
                  </a:ext>
                </a:extLst>
              </a:tr>
              <a:tr h="355220">
                <a:tc>
                  <a:txBody>
                    <a:bodyPr/>
                    <a:lstStyle/>
                    <a:p>
                      <a:pPr marL="0" algn="ctr" defTabSz="914400" rtl="0" eaLnBrk="1" fontAlgn="b" latinLnBrk="0" hangingPunct="1"/>
                      <a:r>
                        <a:rPr lang="en-US" sz="1400" kern="1200" dirty="0">
                          <a:solidFill>
                            <a:schemeClr val="dk1"/>
                          </a:solidFill>
                          <a:effectLst/>
                          <a:latin typeface="+mn-lt"/>
                          <a:ea typeface="+mn-ea"/>
                          <a:cs typeface="+mn-cs"/>
                        </a:rPr>
                        <a:t>2544</a:t>
                      </a:r>
                    </a:p>
                  </a:txBody>
                  <a:tcPr marL="7144" marR="7144" marT="7144" marB="0" anchor="b"/>
                </a:tc>
                <a:tc>
                  <a:txBody>
                    <a:bodyPr/>
                    <a:lstStyle/>
                    <a:p>
                      <a:pPr marL="0" algn="ctr" defTabSz="914400" rtl="0" eaLnBrk="1" fontAlgn="b" latinLnBrk="0" hangingPunct="1"/>
                      <a:r>
                        <a:rPr lang="en-US" sz="1400" kern="1200" dirty="0">
                          <a:solidFill>
                            <a:schemeClr val="dk1"/>
                          </a:solidFill>
                          <a:effectLst/>
                          <a:latin typeface="+mn-lt"/>
                          <a:ea typeface="+mn-ea"/>
                          <a:cs typeface="+mn-cs"/>
                        </a:rPr>
                        <a:t>924</a:t>
                      </a: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Wood Vitrified Tiles</a:t>
                      </a:r>
                      <a:endParaRPr lang="en-US" sz="1400" kern="1200" dirty="0">
                        <a:solidFill>
                          <a:schemeClr val="dk1"/>
                        </a:solidFill>
                        <a:effectLst/>
                        <a:latin typeface="+mn-lt"/>
                        <a:ea typeface="+mn-ea"/>
                        <a:cs typeface="+mn-cs"/>
                        <a:hlinkClick r:id="rId2"/>
                      </a:endParaRPr>
                    </a:p>
                  </a:txBody>
                  <a:tcPr marL="35719" marR="35719" marT="35719" marB="35719" anchor="ctr"/>
                </a:tc>
                <a:tc>
                  <a:txBody>
                    <a:bodyPr/>
                    <a:lstStyle/>
                    <a:p>
                      <a:pPr marL="0" algn="ctr" defTabSz="914400" rtl="0" eaLnBrk="1" fontAlgn="b" latinLnBrk="0" hangingPunct="1"/>
                      <a:r>
                        <a:rPr lang="en-US" sz="1400" kern="1200" dirty="0">
                          <a:solidFill>
                            <a:schemeClr val="dk1"/>
                          </a:solidFill>
                          <a:effectLst/>
                          <a:latin typeface="+mn-lt"/>
                          <a:ea typeface="+mn-ea"/>
                          <a:cs typeface="+mn-cs"/>
                        </a:rPr>
                        <a:t>15619.92</a:t>
                      </a:r>
                    </a:p>
                  </a:txBody>
                  <a:tcPr marL="7144" marR="7144" marT="7144" marB="0" anchor="b"/>
                </a:tc>
                <a:tc>
                  <a:txBody>
                    <a:bodyPr/>
                    <a:lstStyle/>
                    <a:p>
                      <a:pPr marL="0" algn="ctr" defTabSz="914400" rtl="0" eaLnBrk="1" fontAlgn="b" latinLnBrk="0" hangingPunct="1"/>
                      <a:r>
                        <a:rPr lang="en-US" sz="1400" kern="120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6,588</a:t>
                      </a:r>
                      <a:endParaRPr lang="en-US" sz="1400" kern="1200" dirty="0">
                        <a:solidFill>
                          <a:schemeClr val="dk1"/>
                        </a:solidFill>
                        <a:effectLst/>
                        <a:latin typeface="+mn-lt"/>
                        <a:ea typeface="+mn-ea"/>
                        <a:cs typeface="+mn-cs"/>
                      </a:endParaRPr>
                    </a:p>
                  </a:txBody>
                  <a:tcPr marL="7144" marR="7144" marT="7144" marB="0" anchor="b"/>
                </a:tc>
                <a:extLst>
                  <a:ext uri="{0D108BD9-81ED-4DB2-BD59-A6C34878D82A}">
                    <a16:rowId xmlns:a16="http://schemas.microsoft.com/office/drawing/2014/main" val="266007464"/>
                  </a:ext>
                </a:extLst>
              </a:tr>
            </a:tbl>
          </a:graphicData>
        </a:graphic>
      </p:graphicFrame>
    </p:spTree>
    <p:extLst>
      <p:ext uri="{BB962C8B-B14F-4D97-AF65-F5344CB8AC3E}">
        <p14:creationId xmlns:p14="http://schemas.microsoft.com/office/powerpoint/2010/main" val="32297195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Text Placeholder 2"/>
          <p:cNvSpPr>
            <a:spLocks noGrp="1"/>
          </p:cNvSpPr>
          <p:nvPr>
            <p:ph type="body" sz="quarter" idx="13"/>
          </p:nvPr>
        </p:nvSpPr>
        <p:spPr>
          <a:xfrm>
            <a:off x="533400" y="1752600"/>
            <a:ext cx="8043496" cy="4648200"/>
          </a:xfrm>
        </p:spPr>
        <p:txBody>
          <a:bodyPr>
            <a:normAutofit/>
          </a:bodyPr>
          <a:lstStyle/>
          <a:p>
            <a:pPr algn="just">
              <a:lnSpc>
                <a:spcPct val="150000"/>
              </a:lnSpc>
              <a:buFont typeface="Wingdings" panose="05000000000000000000" pitchFamily="2" charset="2"/>
              <a:buChar char="Ø"/>
            </a:pPr>
            <a:r>
              <a:rPr lang="en-US" sz="1500" b="1" dirty="0">
                <a:solidFill>
                  <a:srgbClr val="1C1573"/>
                </a:solidFill>
              </a:rPr>
              <a:t>Feature Engineering is the </a:t>
            </a:r>
            <a:r>
              <a:rPr lang="en-US" sz="1500" b="1" dirty="0">
                <a:solidFill>
                  <a:srgbClr val="FF0000"/>
                </a:solidFill>
              </a:rPr>
              <a:t>process of selecting and extracting useful, predictive signals from data. </a:t>
            </a:r>
          </a:p>
          <a:p>
            <a:pPr algn="just">
              <a:lnSpc>
                <a:spcPct val="150000"/>
              </a:lnSpc>
              <a:buFont typeface="Wingdings" panose="05000000000000000000" pitchFamily="2" charset="2"/>
              <a:buChar char="Ø"/>
            </a:pPr>
            <a:r>
              <a:rPr lang="en-US" sz="1500" b="1" dirty="0">
                <a:solidFill>
                  <a:srgbClr val="1C1573"/>
                </a:solidFill>
              </a:rPr>
              <a:t>The goal is to </a:t>
            </a:r>
            <a:r>
              <a:rPr lang="en-US" sz="1500" b="1" dirty="0">
                <a:solidFill>
                  <a:srgbClr val="FF0000"/>
                </a:solidFill>
              </a:rPr>
              <a:t>create a set of features that best represent the information contained in the data</a:t>
            </a:r>
            <a:r>
              <a:rPr lang="en-US" sz="1500" b="1" dirty="0">
                <a:solidFill>
                  <a:srgbClr val="1C1573"/>
                </a:solidFill>
              </a:rPr>
              <a:t>, producing a simpler model that generalizes well to future observations. </a:t>
            </a:r>
          </a:p>
          <a:p>
            <a:pPr algn="just">
              <a:lnSpc>
                <a:spcPct val="150000"/>
              </a:lnSpc>
              <a:buFont typeface="Wingdings" panose="05000000000000000000" pitchFamily="2" charset="2"/>
              <a:buChar char="Ø"/>
            </a:pPr>
            <a:endParaRPr lang="en-US" sz="1500" b="1" dirty="0">
              <a:solidFill>
                <a:srgbClr val="1C1573"/>
              </a:solidFill>
            </a:endParaRPr>
          </a:p>
          <a:p>
            <a:r>
              <a:rPr lang="en-US" sz="1600" b="1" dirty="0"/>
              <a:t>Steps to do feature engineering are as follows:</a:t>
            </a:r>
            <a:endParaRPr lang="en-US" sz="1600" dirty="0"/>
          </a:p>
          <a:p>
            <a:pPr lvl="1"/>
            <a:r>
              <a:rPr lang="en-US" sz="1450" dirty="0"/>
              <a:t>Brainstorm features.</a:t>
            </a:r>
          </a:p>
          <a:p>
            <a:pPr lvl="1"/>
            <a:r>
              <a:rPr lang="en-US" sz="1450" dirty="0"/>
              <a:t>Create features.</a:t>
            </a:r>
          </a:p>
          <a:p>
            <a:pPr lvl="1"/>
            <a:r>
              <a:rPr lang="en-US" sz="1450" dirty="0"/>
              <a:t>Check how the features work with the model.</a:t>
            </a:r>
          </a:p>
          <a:p>
            <a:pPr lvl="1"/>
            <a:r>
              <a:rPr lang="en-US" sz="1450" dirty="0"/>
              <a:t>Start again from first until the features work perfectly.</a:t>
            </a:r>
          </a:p>
          <a:p>
            <a:r>
              <a:rPr lang="en-US" sz="1600" i="1" dirty="0"/>
              <a:t>Feature engineering is the process of transforming raw data into features that better represent the underlying problem to the predictive models, resulting in improved model accuracy on unseen data.</a:t>
            </a:r>
          </a:p>
          <a:p>
            <a:r>
              <a:rPr lang="en-US" sz="1600" i="1" dirty="0"/>
              <a:t>Feature engineering turn your inputs into things the algorithm can understand.</a:t>
            </a:r>
          </a:p>
          <a:p>
            <a:pPr algn="just">
              <a:lnSpc>
                <a:spcPct val="150000"/>
              </a:lnSpc>
              <a:buFont typeface="Wingdings" panose="05000000000000000000" pitchFamily="2" charset="2"/>
              <a:buChar char="Ø"/>
            </a:pPr>
            <a:endParaRPr lang="en-US" sz="1500" b="1" dirty="0">
              <a:solidFill>
                <a:srgbClr val="1C1573"/>
              </a:solidFill>
            </a:endParaRPr>
          </a:p>
          <a:p>
            <a:pPr algn="just"/>
            <a:endParaRPr lang="en-US" dirty="0"/>
          </a:p>
        </p:txBody>
      </p:sp>
    </p:spTree>
    <p:extLst>
      <p:ext uri="{BB962C8B-B14F-4D97-AF65-F5344CB8AC3E}">
        <p14:creationId xmlns:p14="http://schemas.microsoft.com/office/powerpoint/2010/main" val="23949427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74" y="957073"/>
            <a:ext cx="6991350" cy="573273"/>
          </a:xfrm>
        </p:spPr>
        <p:txBody>
          <a:bodyPr/>
          <a:lstStyle/>
          <a:p>
            <a:r>
              <a:rPr lang="en-US" dirty="0"/>
              <a:t>Machine Learning Workflow</a:t>
            </a:r>
          </a:p>
        </p:txBody>
      </p:sp>
      <p:graphicFrame>
        <p:nvGraphicFramePr>
          <p:cNvPr id="6" name="Table 5"/>
          <p:cNvGraphicFramePr>
            <a:graphicFrameLocks noGrp="1"/>
          </p:cNvGraphicFramePr>
          <p:nvPr>
            <p:extLst>
              <p:ext uri="{D42A27DB-BD31-4B8C-83A1-F6EECF244321}">
                <p14:modId xmlns:p14="http://schemas.microsoft.com/office/powerpoint/2010/main" val="305133076"/>
              </p:ext>
            </p:extLst>
          </p:nvPr>
        </p:nvGraphicFramePr>
        <p:xfrm>
          <a:off x="137432" y="1242830"/>
          <a:ext cx="1314450" cy="563880"/>
        </p:xfrm>
        <a:graphic>
          <a:graphicData uri="http://schemas.openxmlformats.org/drawingml/2006/table">
            <a:tbl>
              <a:tblPr firstRow="1" bandRow="1">
                <a:tableStyleId>{5C22544A-7EE6-4342-B048-85BDC9FD1C3A}</a:tableStyleId>
              </a:tblPr>
              <a:tblGrid>
                <a:gridCol w="262890">
                  <a:extLst>
                    <a:ext uri="{9D8B030D-6E8A-4147-A177-3AD203B41FA5}">
                      <a16:colId xmlns:a16="http://schemas.microsoft.com/office/drawing/2014/main" val="1219158999"/>
                    </a:ext>
                  </a:extLst>
                </a:gridCol>
                <a:gridCol w="262890">
                  <a:extLst>
                    <a:ext uri="{9D8B030D-6E8A-4147-A177-3AD203B41FA5}">
                      <a16:colId xmlns:a16="http://schemas.microsoft.com/office/drawing/2014/main" val="802324466"/>
                    </a:ext>
                  </a:extLst>
                </a:gridCol>
                <a:gridCol w="262890">
                  <a:extLst>
                    <a:ext uri="{9D8B030D-6E8A-4147-A177-3AD203B41FA5}">
                      <a16:colId xmlns:a16="http://schemas.microsoft.com/office/drawing/2014/main" val="2100171194"/>
                    </a:ext>
                  </a:extLst>
                </a:gridCol>
                <a:gridCol w="262890">
                  <a:extLst>
                    <a:ext uri="{9D8B030D-6E8A-4147-A177-3AD203B41FA5}">
                      <a16:colId xmlns:a16="http://schemas.microsoft.com/office/drawing/2014/main" val="3961410046"/>
                    </a:ext>
                  </a:extLst>
                </a:gridCol>
                <a:gridCol w="262890">
                  <a:extLst>
                    <a:ext uri="{9D8B030D-6E8A-4147-A177-3AD203B41FA5}">
                      <a16:colId xmlns:a16="http://schemas.microsoft.com/office/drawing/2014/main" val="1748239962"/>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836058432"/>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96459201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93502160"/>
              </p:ext>
            </p:extLst>
          </p:nvPr>
        </p:nvGraphicFramePr>
        <p:xfrm>
          <a:off x="137432" y="1869037"/>
          <a:ext cx="1314450" cy="563880"/>
        </p:xfrm>
        <a:graphic>
          <a:graphicData uri="http://schemas.openxmlformats.org/drawingml/2006/table">
            <a:tbl>
              <a:tblPr firstRow="1" bandRow="1">
                <a:tableStyleId>{5C22544A-7EE6-4342-B048-85BDC9FD1C3A}</a:tableStyleId>
              </a:tblPr>
              <a:tblGrid>
                <a:gridCol w="262890">
                  <a:extLst>
                    <a:ext uri="{9D8B030D-6E8A-4147-A177-3AD203B41FA5}">
                      <a16:colId xmlns:a16="http://schemas.microsoft.com/office/drawing/2014/main" val="1219158999"/>
                    </a:ext>
                  </a:extLst>
                </a:gridCol>
                <a:gridCol w="262890">
                  <a:extLst>
                    <a:ext uri="{9D8B030D-6E8A-4147-A177-3AD203B41FA5}">
                      <a16:colId xmlns:a16="http://schemas.microsoft.com/office/drawing/2014/main" val="802324466"/>
                    </a:ext>
                  </a:extLst>
                </a:gridCol>
                <a:gridCol w="262890">
                  <a:extLst>
                    <a:ext uri="{9D8B030D-6E8A-4147-A177-3AD203B41FA5}">
                      <a16:colId xmlns:a16="http://schemas.microsoft.com/office/drawing/2014/main" val="2100171194"/>
                    </a:ext>
                  </a:extLst>
                </a:gridCol>
                <a:gridCol w="262890">
                  <a:extLst>
                    <a:ext uri="{9D8B030D-6E8A-4147-A177-3AD203B41FA5}">
                      <a16:colId xmlns:a16="http://schemas.microsoft.com/office/drawing/2014/main" val="3961410046"/>
                    </a:ext>
                  </a:extLst>
                </a:gridCol>
                <a:gridCol w="262890">
                  <a:extLst>
                    <a:ext uri="{9D8B030D-6E8A-4147-A177-3AD203B41FA5}">
                      <a16:colId xmlns:a16="http://schemas.microsoft.com/office/drawing/2014/main" val="1748239962"/>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836058432"/>
                  </a:ext>
                </a:extLst>
              </a:tr>
              <a:tr h="27432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96459201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62399697"/>
              </p:ext>
            </p:extLst>
          </p:nvPr>
        </p:nvGraphicFramePr>
        <p:xfrm>
          <a:off x="142875" y="2498508"/>
          <a:ext cx="1314450" cy="563880"/>
        </p:xfrm>
        <a:graphic>
          <a:graphicData uri="http://schemas.openxmlformats.org/drawingml/2006/table">
            <a:tbl>
              <a:tblPr firstRow="1" bandRow="1">
                <a:tableStyleId>{5C22544A-7EE6-4342-B048-85BDC9FD1C3A}</a:tableStyleId>
              </a:tblPr>
              <a:tblGrid>
                <a:gridCol w="262890">
                  <a:extLst>
                    <a:ext uri="{9D8B030D-6E8A-4147-A177-3AD203B41FA5}">
                      <a16:colId xmlns:a16="http://schemas.microsoft.com/office/drawing/2014/main" val="1219158999"/>
                    </a:ext>
                  </a:extLst>
                </a:gridCol>
                <a:gridCol w="262890">
                  <a:extLst>
                    <a:ext uri="{9D8B030D-6E8A-4147-A177-3AD203B41FA5}">
                      <a16:colId xmlns:a16="http://schemas.microsoft.com/office/drawing/2014/main" val="802324466"/>
                    </a:ext>
                  </a:extLst>
                </a:gridCol>
                <a:gridCol w="262890">
                  <a:extLst>
                    <a:ext uri="{9D8B030D-6E8A-4147-A177-3AD203B41FA5}">
                      <a16:colId xmlns:a16="http://schemas.microsoft.com/office/drawing/2014/main" val="2100171194"/>
                    </a:ext>
                  </a:extLst>
                </a:gridCol>
                <a:gridCol w="262890">
                  <a:extLst>
                    <a:ext uri="{9D8B030D-6E8A-4147-A177-3AD203B41FA5}">
                      <a16:colId xmlns:a16="http://schemas.microsoft.com/office/drawing/2014/main" val="3961410046"/>
                    </a:ext>
                  </a:extLst>
                </a:gridCol>
                <a:gridCol w="262890">
                  <a:extLst>
                    <a:ext uri="{9D8B030D-6E8A-4147-A177-3AD203B41FA5}">
                      <a16:colId xmlns:a16="http://schemas.microsoft.com/office/drawing/2014/main" val="1748239962"/>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836058432"/>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96459201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587137481"/>
              </p:ext>
            </p:extLst>
          </p:nvPr>
        </p:nvGraphicFramePr>
        <p:xfrm>
          <a:off x="142875" y="3124715"/>
          <a:ext cx="1314450" cy="563880"/>
        </p:xfrm>
        <a:graphic>
          <a:graphicData uri="http://schemas.openxmlformats.org/drawingml/2006/table">
            <a:tbl>
              <a:tblPr firstRow="1" bandRow="1">
                <a:tableStyleId>{5C22544A-7EE6-4342-B048-85BDC9FD1C3A}</a:tableStyleId>
              </a:tblPr>
              <a:tblGrid>
                <a:gridCol w="262890">
                  <a:extLst>
                    <a:ext uri="{9D8B030D-6E8A-4147-A177-3AD203B41FA5}">
                      <a16:colId xmlns:a16="http://schemas.microsoft.com/office/drawing/2014/main" val="1219158999"/>
                    </a:ext>
                  </a:extLst>
                </a:gridCol>
                <a:gridCol w="262890">
                  <a:extLst>
                    <a:ext uri="{9D8B030D-6E8A-4147-A177-3AD203B41FA5}">
                      <a16:colId xmlns:a16="http://schemas.microsoft.com/office/drawing/2014/main" val="802324466"/>
                    </a:ext>
                  </a:extLst>
                </a:gridCol>
                <a:gridCol w="262890">
                  <a:extLst>
                    <a:ext uri="{9D8B030D-6E8A-4147-A177-3AD203B41FA5}">
                      <a16:colId xmlns:a16="http://schemas.microsoft.com/office/drawing/2014/main" val="2100171194"/>
                    </a:ext>
                  </a:extLst>
                </a:gridCol>
                <a:gridCol w="262890">
                  <a:extLst>
                    <a:ext uri="{9D8B030D-6E8A-4147-A177-3AD203B41FA5}">
                      <a16:colId xmlns:a16="http://schemas.microsoft.com/office/drawing/2014/main" val="3961410046"/>
                    </a:ext>
                  </a:extLst>
                </a:gridCol>
                <a:gridCol w="262890">
                  <a:extLst>
                    <a:ext uri="{9D8B030D-6E8A-4147-A177-3AD203B41FA5}">
                      <a16:colId xmlns:a16="http://schemas.microsoft.com/office/drawing/2014/main" val="1748239962"/>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836058432"/>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964592015"/>
                  </a:ext>
                </a:extLst>
              </a:tr>
            </a:tbl>
          </a:graphicData>
        </a:graphic>
      </p:graphicFrame>
      <p:cxnSp>
        <p:nvCxnSpPr>
          <p:cNvPr id="11" name="Straight Connector 10"/>
          <p:cNvCxnSpPr>
            <a:endCxn id="19" idx="1"/>
          </p:cNvCxnSpPr>
          <p:nvPr/>
        </p:nvCxnSpPr>
        <p:spPr>
          <a:xfrm>
            <a:off x="1451883" y="1517151"/>
            <a:ext cx="917576" cy="50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3"/>
          </p:cNvCxnSpPr>
          <p:nvPr/>
        </p:nvCxnSpPr>
        <p:spPr>
          <a:xfrm>
            <a:off x="1451883" y="2143357"/>
            <a:ext cx="834118" cy="1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458685" y="2614568"/>
            <a:ext cx="827315" cy="22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9" idx="3"/>
          </p:cNvCxnSpPr>
          <p:nvPr/>
        </p:nvCxnSpPr>
        <p:spPr>
          <a:xfrm flipV="1">
            <a:off x="1457325" y="2749291"/>
            <a:ext cx="912134" cy="753299"/>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171700" y="1869037"/>
            <a:ext cx="1350380" cy="1031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Data Integration</a:t>
            </a:r>
          </a:p>
        </p:txBody>
      </p:sp>
      <p:sp>
        <p:nvSpPr>
          <p:cNvPr id="33" name="Rectangle 32"/>
          <p:cNvSpPr/>
          <p:nvPr/>
        </p:nvSpPr>
        <p:spPr>
          <a:xfrm>
            <a:off x="4400550" y="1357268"/>
            <a:ext cx="1885950" cy="2457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5" name="Table 34"/>
          <p:cNvGraphicFramePr>
            <a:graphicFrameLocks noGrp="1"/>
          </p:cNvGraphicFramePr>
          <p:nvPr>
            <p:extLst>
              <p:ext uri="{D42A27DB-BD31-4B8C-83A1-F6EECF244321}">
                <p14:modId xmlns:p14="http://schemas.microsoft.com/office/powerpoint/2010/main" val="3262505798"/>
              </p:ext>
            </p:extLst>
          </p:nvPr>
        </p:nvGraphicFramePr>
        <p:xfrm>
          <a:off x="4455434" y="1565320"/>
          <a:ext cx="1771650" cy="1409700"/>
        </p:xfrm>
        <a:graphic>
          <a:graphicData uri="http://schemas.openxmlformats.org/drawingml/2006/table">
            <a:tbl>
              <a:tblPr firstRow="1" bandRow="1">
                <a:tableStyleId>{5C22544A-7EE6-4342-B048-85BDC9FD1C3A}</a:tableStyleId>
              </a:tblPr>
              <a:tblGrid>
                <a:gridCol w="354330">
                  <a:extLst>
                    <a:ext uri="{9D8B030D-6E8A-4147-A177-3AD203B41FA5}">
                      <a16:colId xmlns:a16="http://schemas.microsoft.com/office/drawing/2014/main" val="3714407778"/>
                    </a:ext>
                  </a:extLst>
                </a:gridCol>
                <a:gridCol w="354330">
                  <a:extLst>
                    <a:ext uri="{9D8B030D-6E8A-4147-A177-3AD203B41FA5}">
                      <a16:colId xmlns:a16="http://schemas.microsoft.com/office/drawing/2014/main" val="2690616586"/>
                    </a:ext>
                  </a:extLst>
                </a:gridCol>
                <a:gridCol w="354330">
                  <a:extLst>
                    <a:ext uri="{9D8B030D-6E8A-4147-A177-3AD203B41FA5}">
                      <a16:colId xmlns:a16="http://schemas.microsoft.com/office/drawing/2014/main" val="3183091970"/>
                    </a:ext>
                  </a:extLst>
                </a:gridCol>
                <a:gridCol w="354330">
                  <a:extLst>
                    <a:ext uri="{9D8B030D-6E8A-4147-A177-3AD203B41FA5}">
                      <a16:colId xmlns:a16="http://schemas.microsoft.com/office/drawing/2014/main" val="779572325"/>
                    </a:ext>
                  </a:extLst>
                </a:gridCol>
                <a:gridCol w="354330">
                  <a:extLst>
                    <a:ext uri="{9D8B030D-6E8A-4147-A177-3AD203B41FA5}">
                      <a16:colId xmlns:a16="http://schemas.microsoft.com/office/drawing/2014/main" val="1769031304"/>
                    </a:ext>
                  </a:extLst>
                </a:gridCol>
              </a:tblGrid>
              <a:tr h="27432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506375004"/>
                  </a:ext>
                </a:extLst>
              </a:tr>
              <a:tr h="274320">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933079400"/>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3702291197"/>
                  </a:ext>
                </a:extLst>
              </a:tr>
              <a:tr h="27432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2097423868"/>
                  </a:ext>
                </a:extLst>
              </a:tr>
              <a:tr h="274320">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59161899"/>
                  </a:ext>
                </a:extLst>
              </a:tr>
            </a:tbl>
          </a:graphicData>
        </a:graphic>
      </p:graphicFrame>
      <p:sp>
        <p:nvSpPr>
          <p:cNvPr id="36" name="Right Brace 35"/>
          <p:cNvSpPr/>
          <p:nvPr/>
        </p:nvSpPr>
        <p:spPr>
          <a:xfrm rot="5400000">
            <a:off x="5017871" y="2376750"/>
            <a:ext cx="253527" cy="13738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TextBox 36"/>
          <p:cNvSpPr txBox="1"/>
          <p:nvPr/>
        </p:nvSpPr>
        <p:spPr>
          <a:xfrm>
            <a:off x="4391640" y="3190447"/>
            <a:ext cx="1583319" cy="300082"/>
          </a:xfrm>
          <a:prstGeom prst="rect">
            <a:avLst/>
          </a:prstGeom>
          <a:noFill/>
        </p:spPr>
        <p:txBody>
          <a:bodyPr wrap="none" rtlCol="0">
            <a:spAutoFit/>
          </a:bodyPr>
          <a:lstStyle/>
          <a:p>
            <a:r>
              <a:rPr lang="en-US" sz="1350" b="1" dirty="0">
                <a:solidFill>
                  <a:srgbClr val="FF0000"/>
                </a:solidFill>
              </a:rPr>
              <a:t>Features/Attributes</a:t>
            </a:r>
          </a:p>
        </p:txBody>
      </p:sp>
      <p:cxnSp>
        <p:nvCxnSpPr>
          <p:cNvPr id="39" name="Straight Arrow Connector 38"/>
          <p:cNvCxnSpPr/>
          <p:nvPr/>
        </p:nvCxnSpPr>
        <p:spPr>
          <a:xfrm flipV="1">
            <a:off x="6057900" y="1242830"/>
            <a:ext cx="342900" cy="32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237969" y="1023606"/>
            <a:ext cx="1476173" cy="300082"/>
          </a:xfrm>
          <a:prstGeom prst="rect">
            <a:avLst/>
          </a:prstGeom>
          <a:noFill/>
        </p:spPr>
        <p:txBody>
          <a:bodyPr wrap="none" rtlCol="0">
            <a:spAutoFit/>
          </a:bodyPr>
          <a:lstStyle/>
          <a:p>
            <a:r>
              <a:rPr lang="en-US" sz="1350" b="1" dirty="0">
                <a:solidFill>
                  <a:srgbClr val="FF0000"/>
                </a:solidFill>
              </a:rPr>
              <a:t>Target/Class Label</a:t>
            </a:r>
          </a:p>
        </p:txBody>
      </p:sp>
      <p:sp>
        <p:nvSpPr>
          <p:cNvPr id="46" name="Curved Down Arrow 45"/>
          <p:cNvSpPr/>
          <p:nvPr/>
        </p:nvSpPr>
        <p:spPr>
          <a:xfrm>
            <a:off x="3600450" y="2020064"/>
            <a:ext cx="685800" cy="23105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8" name="Curved Down Arrow 47"/>
          <p:cNvSpPr/>
          <p:nvPr/>
        </p:nvSpPr>
        <p:spPr>
          <a:xfrm flipH="1" flipV="1">
            <a:off x="3591250" y="2387734"/>
            <a:ext cx="697688" cy="23687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9" name="TextBox 48"/>
          <p:cNvSpPr txBox="1"/>
          <p:nvPr/>
        </p:nvSpPr>
        <p:spPr>
          <a:xfrm>
            <a:off x="3247929" y="2694545"/>
            <a:ext cx="1282082" cy="507831"/>
          </a:xfrm>
          <a:prstGeom prst="rect">
            <a:avLst/>
          </a:prstGeom>
          <a:noFill/>
        </p:spPr>
        <p:txBody>
          <a:bodyPr wrap="none" rtlCol="0">
            <a:spAutoFit/>
          </a:bodyPr>
          <a:lstStyle/>
          <a:p>
            <a:r>
              <a:rPr lang="en-US" sz="1350" b="1" dirty="0">
                <a:solidFill>
                  <a:srgbClr val="FF0000"/>
                </a:solidFill>
              </a:rPr>
              <a:t>Data quality &amp;</a:t>
            </a:r>
          </a:p>
          <a:p>
            <a:r>
              <a:rPr lang="en-US" sz="1350" b="1" dirty="0">
                <a:solidFill>
                  <a:srgbClr val="FF0000"/>
                </a:solidFill>
              </a:rPr>
              <a:t>Transformation</a:t>
            </a:r>
          </a:p>
        </p:txBody>
      </p:sp>
      <p:sp>
        <p:nvSpPr>
          <p:cNvPr id="50" name="Curved Down Arrow 49"/>
          <p:cNvSpPr/>
          <p:nvPr/>
        </p:nvSpPr>
        <p:spPr>
          <a:xfrm>
            <a:off x="6408989" y="2010028"/>
            <a:ext cx="685800" cy="23105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1" name="Curved Down Arrow 50"/>
          <p:cNvSpPr/>
          <p:nvPr/>
        </p:nvSpPr>
        <p:spPr>
          <a:xfrm flipH="1" flipV="1">
            <a:off x="6399789" y="2377699"/>
            <a:ext cx="697688" cy="23687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2" name="TextBox 51"/>
          <p:cNvSpPr txBox="1"/>
          <p:nvPr/>
        </p:nvSpPr>
        <p:spPr>
          <a:xfrm>
            <a:off x="6229350" y="2623319"/>
            <a:ext cx="1277914" cy="300082"/>
          </a:xfrm>
          <a:prstGeom prst="rect">
            <a:avLst/>
          </a:prstGeom>
          <a:noFill/>
        </p:spPr>
        <p:txBody>
          <a:bodyPr wrap="none" rtlCol="0">
            <a:spAutoFit/>
          </a:bodyPr>
          <a:lstStyle/>
          <a:p>
            <a:r>
              <a:rPr lang="en-US" sz="1350" b="1" dirty="0">
                <a:solidFill>
                  <a:srgbClr val="FF0000"/>
                </a:solidFill>
              </a:rPr>
              <a:t>Model Building</a:t>
            </a:r>
          </a:p>
        </p:txBody>
      </p:sp>
      <p:grpSp>
        <p:nvGrpSpPr>
          <p:cNvPr id="30" name="Group 29"/>
          <p:cNvGrpSpPr/>
          <p:nvPr/>
        </p:nvGrpSpPr>
        <p:grpSpPr>
          <a:xfrm>
            <a:off x="7455887" y="1692757"/>
            <a:ext cx="1565312" cy="1546812"/>
            <a:chOff x="10016412" y="2575040"/>
            <a:chExt cx="2087083" cy="2062415"/>
          </a:xfrm>
        </p:grpSpPr>
        <p:sp>
          <p:nvSpPr>
            <p:cNvPr id="5" name="Flowchart: Connector 4"/>
            <p:cNvSpPr/>
            <p:nvPr/>
          </p:nvSpPr>
          <p:spPr>
            <a:xfrm>
              <a:off x="10591800" y="2575040"/>
              <a:ext cx="152400" cy="128122"/>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 name="Straight Connector 11"/>
            <p:cNvCxnSpPr/>
            <p:nvPr/>
          </p:nvCxnSpPr>
          <p:spPr>
            <a:xfrm flipH="1">
              <a:off x="10512578" y="2703162"/>
              <a:ext cx="117322" cy="237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5"/>
            </p:cNvCxnSpPr>
            <p:nvPr/>
          </p:nvCxnSpPr>
          <p:spPr>
            <a:xfrm>
              <a:off x="10721882" y="2684399"/>
              <a:ext cx="174718" cy="232667"/>
            </a:xfrm>
            <a:prstGeom prst="line">
              <a:avLst/>
            </a:prstGeom>
          </p:spPr>
          <p:style>
            <a:lnRef idx="1">
              <a:schemeClr val="accent1"/>
            </a:lnRef>
            <a:fillRef idx="0">
              <a:schemeClr val="accent1"/>
            </a:fillRef>
            <a:effectRef idx="0">
              <a:schemeClr val="accent1"/>
            </a:effectRef>
            <a:fontRef idx="minor">
              <a:schemeClr val="tx1"/>
            </a:fontRef>
          </p:style>
        </p:cxnSp>
        <p:sp>
          <p:nvSpPr>
            <p:cNvPr id="38" name="Flowchart: Connector 37"/>
            <p:cNvSpPr/>
            <p:nvPr/>
          </p:nvSpPr>
          <p:spPr>
            <a:xfrm>
              <a:off x="10439400" y="2834639"/>
              <a:ext cx="152400" cy="128122"/>
            </a:xfrm>
            <a:prstGeom prst="flowChartConnector">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p:cNvCxnSpPr/>
            <p:nvPr/>
          </p:nvCxnSpPr>
          <p:spPr>
            <a:xfrm flipH="1">
              <a:off x="10360178" y="2962761"/>
              <a:ext cx="117322" cy="237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8" idx="5"/>
            </p:cNvCxnSpPr>
            <p:nvPr/>
          </p:nvCxnSpPr>
          <p:spPr>
            <a:xfrm>
              <a:off x="10569482" y="2943998"/>
              <a:ext cx="38100" cy="217428"/>
            </a:xfrm>
            <a:prstGeom prst="line">
              <a:avLst/>
            </a:prstGeom>
          </p:spPr>
          <p:style>
            <a:lnRef idx="1">
              <a:schemeClr val="accent1"/>
            </a:lnRef>
            <a:fillRef idx="0">
              <a:schemeClr val="accent1"/>
            </a:fillRef>
            <a:effectRef idx="0">
              <a:schemeClr val="accent1"/>
            </a:effectRef>
            <a:fontRef idx="minor">
              <a:schemeClr val="tx1"/>
            </a:fontRef>
          </p:style>
        </p:cxnSp>
        <p:sp>
          <p:nvSpPr>
            <p:cNvPr id="43" name="Flowchart: Connector 42"/>
            <p:cNvSpPr/>
            <p:nvPr/>
          </p:nvSpPr>
          <p:spPr>
            <a:xfrm>
              <a:off x="10820400" y="2819400"/>
              <a:ext cx="152400" cy="128122"/>
            </a:xfrm>
            <a:prstGeom prst="flowChartConnector">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4" name="Straight Connector 43"/>
            <p:cNvCxnSpPr/>
            <p:nvPr/>
          </p:nvCxnSpPr>
          <p:spPr>
            <a:xfrm flipH="1">
              <a:off x="10835002" y="2947522"/>
              <a:ext cx="23499" cy="252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3" idx="5"/>
            </p:cNvCxnSpPr>
            <p:nvPr/>
          </p:nvCxnSpPr>
          <p:spPr>
            <a:xfrm>
              <a:off x="10950482" y="2928759"/>
              <a:ext cx="174718" cy="232667"/>
            </a:xfrm>
            <a:prstGeom prst="line">
              <a:avLst/>
            </a:prstGeom>
          </p:spPr>
          <p:style>
            <a:lnRef idx="1">
              <a:schemeClr val="accent1"/>
            </a:lnRef>
            <a:fillRef idx="0">
              <a:schemeClr val="accent1"/>
            </a:fillRef>
            <a:effectRef idx="0">
              <a:schemeClr val="accent1"/>
            </a:effectRef>
            <a:fontRef idx="minor">
              <a:schemeClr val="tx1"/>
            </a:fontRef>
          </p:style>
        </p:cxnSp>
        <p:sp>
          <p:nvSpPr>
            <p:cNvPr id="54" name="Flowchart: Connector 53"/>
            <p:cNvSpPr/>
            <p:nvPr/>
          </p:nvSpPr>
          <p:spPr>
            <a:xfrm>
              <a:off x="10287000" y="3148478"/>
              <a:ext cx="152400" cy="128122"/>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Flowchart: Connector 54"/>
            <p:cNvSpPr/>
            <p:nvPr/>
          </p:nvSpPr>
          <p:spPr>
            <a:xfrm>
              <a:off x="10515600" y="3148478"/>
              <a:ext cx="152400" cy="128122"/>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Flowchart: Connector 56"/>
            <p:cNvSpPr/>
            <p:nvPr/>
          </p:nvSpPr>
          <p:spPr>
            <a:xfrm>
              <a:off x="10820400" y="3124200"/>
              <a:ext cx="152400" cy="128122"/>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Flowchart: Connector 58"/>
            <p:cNvSpPr/>
            <p:nvPr/>
          </p:nvSpPr>
          <p:spPr>
            <a:xfrm>
              <a:off x="11049000" y="3124200"/>
              <a:ext cx="152400" cy="128122"/>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extBox 26"/>
            <p:cNvSpPr txBox="1"/>
            <p:nvPr/>
          </p:nvSpPr>
          <p:spPr>
            <a:xfrm>
              <a:off x="10016412" y="3276384"/>
              <a:ext cx="1956691" cy="400109"/>
            </a:xfrm>
            <a:prstGeom prst="rect">
              <a:avLst/>
            </a:prstGeom>
            <a:noFill/>
          </p:spPr>
          <p:txBody>
            <a:bodyPr wrap="none" rtlCol="0">
              <a:spAutoFit/>
            </a:bodyPr>
            <a:lstStyle/>
            <a:p>
              <a:r>
                <a:rPr lang="en-US" sz="1350" b="1" dirty="0">
                  <a:solidFill>
                    <a:srgbClr val="FF0000"/>
                  </a:solidFill>
                </a:rPr>
                <a:t>Tree Based Model</a:t>
              </a:r>
            </a:p>
          </p:txBody>
        </p:sp>
        <p:pic>
          <p:nvPicPr>
            <p:cNvPr id="28" name="Picture 27"/>
            <p:cNvPicPr>
              <a:picLocks noChangeAspect="1"/>
            </p:cNvPicPr>
            <p:nvPr/>
          </p:nvPicPr>
          <p:blipFill>
            <a:blip r:embed="rId2"/>
            <a:stretch>
              <a:fillRect/>
            </a:stretch>
          </p:blipFill>
          <p:spPr>
            <a:xfrm>
              <a:off x="10219454" y="3615701"/>
              <a:ext cx="1004856" cy="717754"/>
            </a:xfrm>
            <a:prstGeom prst="rect">
              <a:avLst/>
            </a:prstGeom>
          </p:spPr>
        </p:pic>
        <p:sp>
          <p:nvSpPr>
            <p:cNvPr id="29" name="TextBox 28"/>
            <p:cNvSpPr txBox="1"/>
            <p:nvPr/>
          </p:nvSpPr>
          <p:spPr>
            <a:xfrm>
              <a:off x="10149113" y="4237346"/>
              <a:ext cx="1954382" cy="400109"/>
            </a:xfrm>
            <a:prstGeom prst="rect">
              <a:avLst/>
            </a:prstGeom>
            <a:noFill/>
          </p:spPr>
          <p:txBody>
            <a:bodyPr wrap="none" rtlCol="0">
              <a:spAutoFit/>
            </a:bodyPr>
            <a:lstStyle/>
            <a:p>
              <a:r>
                <a:rPr lang="en-US" sz="1350" b="1" dirty="0">
                  <a:solidFill>
                    <a:srgbClr val="FF0000"/>
                  </a:solidFill>
                </a:rPr>
                <a:t>Regression Model</a:t>
              </a:r>
            </a:p>
          </p:txBody>
        </p:sp>
      </p:grpSp>
      <p:sp>
        <p:nvSpPr>
          <p:cNvPr id="3" name="TextBox 2"/>
          <p:cNvSpPr txBox="1"/>
          <p:nvPr/>
        </p:nvSpPr>
        <p:spPr>
          <a:xfrm>
            <a:off x="8530" y="3814718"/>
            <a:ext cx="1733873" cy="300082"/>
          </a:xfrm>
          <a:prstGeom prst="rect">
            <a:avLst/>
          </a:prstGeom>
          <a:noFill/>
        </p:spPr>
        <p:txBody>
          <a:bodyPr wrap="none" rtlCol="0">
            <a:spAutoFit/>
          </a:bodyPr>
          <a:lstStyle/>
          <a:p>
            <a:r>
              <a:rPr lang="en-US" sz="1350" b="1" dirty="0">
                <a:solidFill>
                  <a:srgbClr val="FF0000"/>
                </a:solidFill>
              </a:rPr>
              <a:t>Multiple data sources</a:t>
            </a:r>
          </a:p>
        </p:txBody>
      </p:sp>
      <p:sp>
        <p:nvSpPr>
          <p:cNvPr id="47" name="Title 1"/>
          <p:cNvSpPr txBox="1">
            <a:spLocks/>
          </p:cNvSpPr>
          <p:nvPr/>
        </p:nvSpPr>
        <p:spPr>
          <a:xfrm>
            <a:off x="628650" y="160569"/>
            <a:ext cx="6991350" cy="76436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400" b="1" kern="1200">
                <a:solidFill>
                  <a:schemeClr val="bg1"/>
                </a:solidFill>
                <a:latin typeface="Helvetica" panose="020B0604020202030204" pitchFamily="34" charset="0"/>
                <a:ea typeface="+mj-ea"/>
                <a:cs typeface="+mj-cs"/>
              </a:defRPr>
            </a:lvl1pPr>
          </a:lstStyle>
          <a:p>
            <a:r>
              <a:rPr lang="en-US" dirty="0"/>
              <a:t>Feature Engineering - process</a:t>
            </a:r>
          </a:p>
        </p:txBody>
      </p:sp>
      <p:graphicFrame>
        <p:nvGraphicFramePr>
          <p:cNvPr id="4" name="Diagram 3"/>
          <p:cNvGraphicFramePr/>
          <p:nvPr>
            <p:extLst>
              <p:ext uri="{D42A27DB-BD31-4B8C-83A1-F6EECF244321}">
                <p14:modId xmlns:p14="http://schemas.microsoft.com/office/powerpoint/2010/main" val="1046693760"/>
              </p:ext>
            </p:extLst>
          </p:nvPr>
        </p:nvGraphicFramePr>
        <p:xfrm>
          <a:off x="328510" y="4114800"/>
          <a:ext cx="828209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13831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95400" y="163027"/>
            <a:ext cx="5638799" cy="764364"/>
          </a:xfrm>
          <a:prstGeom prst="roundRect">
            <a:avLst/>
          </a:prstGeom>
          <a:solidFill>
            <a:schemeClr val="accent6">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IN" b="0" dirty="0">
                <a:ln w="0"/>
                <a:solidFill>
                  <a:schemeClr val="tx1"/>
                </a:solidFill>
                <a:effectLst>
                  <a:outerShdw blurRad="38100" dist="19050" dir="2700000" algn="tl" rotWithShape="0">
                    <a:schemeClr val="dk1">
                      <a:alpha val="40000"/>
                    </a:schemeClr>
                  </a:outerShdw>
                </a:effectLst>
              </a:rPr>
              <a:t>Feature Creation/ Construction</a:t>
            </a:r>
          </a:p>
        </p:txBody>
      </p:sp>
      <p:sp>
        <p:nvSpPr>
          <p:cNvPr id="3" name="Text Placeholder 2"/>
          <p:cNvSpPr>
            <a:spLocks noGrp="1"/>
          </p:cNvSpPr>
          <p:nvPr>
            <p:ph type="body" sz="quarter" idx="13"/>
          </p:nvPr>
        </p:nvSpPr>
        <p:spPr/>
        <p:txBody>
          <a:bodyPr/>
          <a:lstStyle/>
          <a:p>
            <a:pPr>
              <a:lnSpc>
                <a:spcPct val="150000"/>
              </a:lnSpc>
              <a:buFont typeface="Wingdings" panose="05000000000000000000" pitchFamily="2" charset="2"/>
              <a:buChar char="Ø"/>
            </a:pPr>
            <a:r>
              <a:rPr lang="en-IN" sz="1800" dirty="0"/>
              <a:t>Define Feature creation.</a:t>
            </a:r>
          </a:p>
          <a:p>
            <a:pPr>
              <a:lnSpc>
                <a:spcPct val="150000"/>
              </a:lnSpc>
              <a:buFont typeface="Wingdings" panose="05000000000000000000" pitchFamily="2" charset="2"/>
              <a:buChar char="Ø"/>
            </a:pPr>
            <a:r>
              <a:rPr lang="en-IN" sz="1800" dirty="0"/>
              <a:t>List the commonly used methodologies for Feature Creation.</a:t>
            </a:r>
          </a:p>
          <a:p>
            <a:pPr>
              <a:lnSpc>
                <a:spcPct val="150000"/>
              </a:lnSpc>
              <a:buFont typeface="Wingdings" panose="05000000000000000000" pitchFamily="2" charset="2"/>
              <a:buChar char="Ø"/>
            </a:pPr>
            <a:r>
              <a:rPr lang="en-IN" sz="1800" dirty="0"/>
              <a:t>Identify appropriate techniques to be used given a data set. </a:t>
            </a:r>
          </a:p>
          <a:p>
            <a:pPr>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31669081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Feature </a:t>
            </a:r>
            <a:r>
              <a:rPr lang="en-IN" dirty="0"/>
              <a:t>Construction</a:t>
            </a:r>
            <a:endParaRPr lang="en-US" dirty="0"/>
          </a:p>
        </p:txBody>
      </p:sp>
      <p:sp>
        <p:nvSpPr>
          <p:cNvPr id="3" name="Text Placeholder 2"/>
          <p:cNvSpPr>
            <a:spLocks noGrp="1"/>
          </p:cNvSpPr>
          <p:nvPr>
            <p:ph type="body" sz="quarter" idx="13"/>
          </p:nvPr>
        </p:nvSpPr>
        <p:spPr>
          <a:xfrm>
            <a:off x="509353" y="1295400"/>
            <a:ext cx="8043496" cy="3543299"/>
          </a:xfrm>
        </p:spPr>
        <p:txBody>
          <a:bodyPr>
            <a:normAutofit/>
          </a:bodyPr>
          <a:lstStyle/>
          <a:p>
            <a:pPr algn="just">
              <a:lnSpc>
                <a:spcPct val="150000"/>
              </a:lnSpc>
              <a:buFont typeface="Wingdings" panose="05000000000000000000" pitchFamily="2" charset="2"/>
              <a:buChar char="Ø"/>
            </a:pPr>
            <a:r>
              <a:rPr lang="en-US" altLang="en-US" sz="1800" dirty="0">
                <a:solidFill>
                  <a:srgbClr val="FF0000"/>
                </a:solidFill>
              </a:rPr>
              <a:t>Create new attributes </a:t>
            </a:r>
            <a:r>
              <a:rPr lang="en-US" altLang="en-US" sz="1800" dirty="0"/>
              <a:t>that can capture important information in a data set much more efficiently than the original attributes.</a:t>
            </a:r>
          </a:p>
          <a:p>
            <a:pPr>
              <a:lnSpc>
                <a:spcPct val="150000"/>
              </a:lnSpc>
              <a:buFont typeface="Wingdings" panose="05000000000000000000" pitchFamily="2" charset="2"/>
              <a:buChar char="Ø"/>
            </a:pPr>
            <a:r>
              <a:rPr lang="en-US" altLang="en-US" sz="1800" dirty="0"/>
              <a:t>Three general methodologies:</a:t>
            </a:r>
          </a:p>
          <a:p>
            <a:pPr lvl="1">
              <a:lnSpc>
                <a:spcPct val="150000"/>
              </a:lnSpc>
              <a:buFont typeface="Wingdings" panose="05000000000000000000" pitchFamily="2" charset="2"/>
              <a:buChar char="ü"/>
            </a:pPr>
            <a:r>
              <a:rPr lang="en-US" altLang="en-US" sz="1800" dirty="0"/>
              <a:t>Mapping Data to New Space</a:t>
            </a:r>
          </a:p>
          <a:p>
            <a:pPr lvl="1">
              <a:lnSpc>
                <a:spcPct val="150000"/>
              </a:lnSpc>
              <a:buFont typeface="Wingdings" panose="05000000000000000000" pitchFamily="2" charset="2"/>
              <a:buChar char="ü"/>
            </a:pPr>
            <a:r>
              <a:rPr lang="en-US" altLang="en-US" sz="1800" dirty="0"/>
              <a:t>Feature Construction </a:t>
            </a:r>
          </a:p>
          <a:p>
            <a:pPr lvl="1">
              <a:lnSpc>
                <a:spcPct val="150000"/>
              </a:lnSpc>
              <a:buFont typeface="Wingdings" panose="05000000000000000000" pitchFamily="2" charset="2"/>
              <a:buChar char="ü"/>
            </a:pPr>
            <a:r>
              <a:rPr lang="en-US" altLang="en-US" sz="1800" dirty="0"/>
              <a:t>Feature Extraction</a:t>
            </a:r>
          </a:p>
          <a:p>
            <a:pPr lvl="1">
              <a:lnSpc>
                <a:spcPct val="150000"/>
              </a:lnSpc>
              <a:buFont typeface="Wingdings" panose="05000000000000000000" pitchFamily="2" charset="2"/>
              <a:buChar char="ü"/>
            </a:pPr>
            <a:endParaRPr lang="en-US" altLang="en-US" sz="1800" dirty="0"/>
          </a:p>
          <a:p>
            <a:endParaRPr lang="en-US" dirty="0"/>
          </a:p>
        </p:txBody>
      </p:sp>
      <p:graphicFrame>
        <p:nvGraphicFramePr>
          <p:cNvPr id="4" name="Diagram 3"/>
          <p:cNvGraphicFramePr/>
          <p:nvPr>
            <p:extLst>
              <p:ext uri="{D42A27DB-BD31-4B8C-83A1-F6EECF244321}">
                <p14:modId xmlns:p14="http://schemas.microsoft.com/office/powerpoint/2010/main" val="753581566"/>
              </p:ext>
            </p:extLst>
          </p:nvPr>
        </p:nvGraphicFramePr>
        <p:xfrm>
          <a:off x="390056" y="4191000"/>
          <a:ext cx="8282090" cy="251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42918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Mapping Data to a New Space</a:t>
            </a:r>
            <a:endParaRPr lang="en-US" dirty="0"/>
          </a:p>
        </p:txBody>
      </p:sp>
      <p:sp>
        <p:nvSpPr>
          <p:cNvPr id="12" name="Rectangle 3"/>
          <p:cNvSpPr>
            <a:spLocks noGrp="1" noChangeArrowheads="1"/>
          </p:cNvSpPr>
          <p:nvPr>
            <p:ph type="body" idx="4294967295"/>
          </p:nvPr>
        </p:nvSpPr>
        <p:spPr>
          <a:xfrm>
            <a:off x="1252538" y="1600200"/>
            <a:ext cx="6296025" cy="3771900"/>
          </a:xfrm>
          <a:prstGeom prst="rect">
            <a:avLst/>
          </a:prstGeom>
          <a:noFill/>
        </p:spPr>
        <p:txBody>
          <a:bodyPr/>
          <a:lstStyle/>
          <a:p>
            <a:pPr marL="214313" indent="-214313" algn="just">
              <a:lnSpc>
                <a:spcPct val="95000"/>
              </a:lnSpc>
              <a:tabLst>
                <a:tab pos="898922" algn="l"/>
              </a:tabLst>
            </a:pPr>
            <a:endParaRPr lang="en-US" altLang="en-US" b="1" dirty="0">
              <a:latin typeface="Times New Roman" panose="02020603050405020304" pitchFamily="18" charset="0"/>
              <a:cs typeface="Times New Roman" panose="02020603050405020304" pitchFamily="18" charset="0"/>
            </a:endParaRPr>
          </a:p>
          <a:p>
            <a:pPr marL="214313" indent="-214313" algn="just">
              <a:lnSpc>
                <a:spcPct val="95000"/>
              </a:lnSpc>
              <a:spcAft>
                <a:spcPts val="300"/>
              </a:spcAft>
              <a:buClr>
                <a:srgbClr val="0C7B9C"/>
              </a:buClr>
              <a:buSzPct val="75000"/>
              <a:buFont typeface="Wingdings" panose="05000000000000000000" pitchFamily="2" charset="2"/>
              <a:buChar char="Ø"/>
              <a:tabLst>
                <a:tab pos="898922" algn="l"/>
              </a:tabLst>
            </a:pPr>
            <a:endParaRPr lang="en-US" altLang="en-US" sz="1800" dirty="0">
              <a:latin typeface="Helvetica" panose="020B0604020202020204" pitchFamily="34" charset="0"/>
              <a:cs typeface="Helvetica" panose="020B0604020202020204" pitchFamily="34" charset="0"/>
            </a:endParaRPr>
          </a:p>
        </p:txBody>
      </p:sp>
      <p:grpSp>
        <p:nvGrpSpPr>
          <p:cNvPr id="3" name="Group 2"/>
          <p:cNvGrpSpPr/>
          <p:nvPr/>
        </p:nvGrpSpPr>
        <p:grpSpPr>
          <a:xfrm>
            <a:off x="332513" y="3339929"/>
            <a:ext cx="5886450" cy="2494056"/>
            <a:chOff x="1524000" y="2362200"/>
            <a:chExt cx="9144000" cy="4118169"/>
          </a:xfrm>
        </p:grpSpPr>
        <p:sp>
          <p:nvSpPr>
            <p:cNvPr id="13" name="Text Box 4"/>
            <p:cNvSpPr txBox="1">
              <a:spLocks noChangeArrowheads="1"/>
            </p:cNvSpPr>
            <p:nvPr/>
          </p:nvSpPr>
          <p:spPr bwMode="auto">
            <a:xfrm>
              <a:off x="3200401" y="3657599"/>
              <a:ext cx="1600200" cy="41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endParaRPr lang="en-US" altLang="en-US" sz="1050" b="1">
                <a:latin typeface="Arial" panose="020B0604020202020204" pitchFamily="34" charset="0"/>
              </a:endParaRPr>
            </a:p>
          </p:txBody>
        </p:sp>
        <p:sp>
          <p:nvSpPr>
            <p:cNvPr id="14" name="Rectangle 5"/>
            <p:cNvSpPr>
              <a:spLocks noChangeArrowheads="1"/>
            </p:cNvSpPr>
            <p:nvPr/>
          </p:nvSpPr>
          <p:spPr bwMode="auto">
            <a:xfrm>
              <a:off x="3241675" y="5984876"/>
              <a:ext cx="286961" cy="49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endParaRPr lang="en-US" altLang="en-US" sz="1350"/>
            </a:p>
          </p:txBody>
        </p:sp>
        <p:pic>
          <p:nvPicPr>
            <p:cNvPr id="1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r="8293"/>
            <a:stretch>
              <a:fillRect/>
            </a:stretch>
          </p:blipFill>
          <p:spPr bwMode="auto">
            <a:xfrm>
              <a:off x="7315200" y="2362200"/>
              <a:ext cx="33528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l="6253"/>
            <a:stretch>
              <a:fillRect/>
            </a:stretch>
          </p:blipFill>
          <p:spPr bwMode="auto">
            <a:xfrm>
              <a:off x="1524000" y="2362200"/>
              <a:ext cx="3427413"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8337" r="6209"/>
            <a:stretch>
              <a:fillRect/>
            </a:stretch>
          </p:blipFill>
          <p:spPr bwMode="auto">
            <a:xfrm>
              <a:off x="4572000" y="2362200"/>
              <a:ext cx="31242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 name="Text Box 9"/>
            <p:cNvSpPr txBox="1">
              <a:spLocks noChangeArrowheads="1"/>
            </p:cNvSpPr>
            <p:nvPr/>
          </p:nvSpPr>
          <p:spPr bwMode="auto">
            <a:xfrm>
              <a:off x="1797957" y="5354110"/>
              <a:ext cx="2590801" cy="49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r>
                <a:rPr lang="en-US" altLang="en-US" sz="1350" b="1" dirty="0">
                  <a:latin typeface="Helvetica" panose="020B0604020202020204" pitchFamily="34" charset="0"/>
                  <a:cs typeface="Helvetica" panose="020B0604020202020204" pitchFamily="34" charset="0"/>
                </a:rPr>
                <a:t>Two Sine Waves</a:t>
              </a:r>
            </a:p>
          </p:txBody>
        </p:sp>
        <p:sp>
          <p:nvSpPr>
            <p:cNvPr id="19" name="Text Box 10"/>
            <p:cNvSpPr txBox="1">
              <a:spLocks noChangeArrowheads="1"/>
            </p:cNvSpPr>
            <p:nvPr/>
          </p:nvSpPr>
          <p:spPr bwMode="auto">
            <a:xfrm>
              <a:off x="4608286" y="5376346"/>
              <a:ext cx="3352800" cy="8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r>
                <a:rPr lang="en-US" altLang="en-US" sz="1350" b="1" dirty="0">
                  <a:latin typeface="Helvetica" panose="020B0604020202020204" pitchFamily="34" charset="0"/>
                  <a:cs typeface="Helvetica" panose="020B0604020202020204" pitchFamily="34" charset="0"/>
                </a:rPr>
                <a:t>Two Sine Waves + Noise</a:t>
              </a:r>
            </a:p>
          </p:txBody>
        </p:sp>
        <p:sp>
          <p:nvSpPr>
            <p:cNvPr id="20" name="Text Box 11"/>
            <p:cNvSpPr txBox="1">
              <a:spLocks noChangeArrowheads="1"/>
            </p:cNvSpPr>
            <p:nvPr/>
          </p:nvSpPr>
          <p:spPr bwMode="auto">
            <a:xfrm>
              <a:off x="7961086" y="5378995"/>
              <a:ext cx="2514600" cy="49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eaLnBrk="1" hangingPunct="1">
                <a:spcBef>
                  <a:spcPct val="50000"/>
                </a:spcBef>
              </a:pPr>
              <a:r>
                <a:rPr lang="en-US" altLang="en-US" sz="1350" b="1" dirty="0">
                  <a:latin typeface="Helvetica" panose="020B0604020202020204" pitchFamily="34" charset="0"/>
                  <a:cs typeface="Helvetica" panose="020B0604020202020204" pitchFamily="34" charset="0"/>
                </a:rPr>
                <a:t>Frequency</a:t>
              </a:r>
            </a:p>
          </p:txBody>
        </p:sp>
      </p:grpSp>
      <p:sp>
        <p:nvSpPr>
          <p:cNvPr id="21" name="Rectangle 12"/>
          <p:cNvSpPr>
            <a:spLocks noChangeArrowheads="1"/>
          </p:cNvSpPr>
          <p:nvPr/>
        </p:nvSpPr>
        <p:spPr bwMode="auto">
          <a:xfrm>
            <a:off x="800100" y="1669711"/>
            <a:ext cx="6296025" cy="1643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marL="285750" indent="-285750" eaLnBrk="0" hangingPunct="0">
              <a:tabLst>
                <a:tab pos="1198563" algn="l"/>
              </a:tabLst>
              <a:defRPr>
                <a:solidFill>
                  <a:schemeClr val="tx1"/>
                </a:solidFill>
                <a:latin typeface="Trebuchet MS" panose="020B0603020202020204" pitchFamily="34" charset="0"/>
                <a:cs typeface="Arial" panose="020B0604020202020204" pitchFamily="34" charset="0"/>
              </a:defRPr>
            </a:lvl1pPr>
            <a:lvl2pPr marL="742950" indent="-285750" eaLnBrk="0" hangingPunct="0">
              <a:tabLst>
                <a:tab pos="1198563" algn="l"/>
              </a:tabLst>
              <a:defRPr>
                <a:solidFill>
                  <a:schemeClr val="tx1"/>
                </a:solidFill>
                <a:latin typeface="Trebuchet MS" panose="020B0603020202020204" pitchFamily="34" charset="0"/>
                <a:cs typeface="Arial" panose="020B0604020202020204" pitchFamily="34" charset="0"/>
              </a:defRPr>
            </a:lvl2pPr>
            <a:lvl3pPr marL="1143000" indent="-228600" eaLnBrk="0" hangingPunct="0">
              <a:tabLst>
                <a:tab pos="1198563" algn="l"/>
              </a:tabLst>
              <a:defRPr>
                <a:solidFill>
                  <a:schemeClr val="tx1"/>
                </a:solidFill>
                <a:latin typeface="Trebuchet MS" panose="020B0603020202020204" pitchFamily="34" charset="0"/>
                <a:cs typeface="Arial" panose="020B0604020202020204" pitchFamily="34" charset="0"/>
              </a:defRPr>
            </a:lvl3pPr>
            <a:lvl4pPr marL="1600200" indent="-228600" eaLnBrk="0" hangingPunct="0">
              <a:tabLst>
                <a:tab pos="1198563" algn="l"/>
              </a:tabLst>
              <a:defRPr>
                <a:solidFill>
                  <a:schemeClr val="tx1"/>
                </a:solidFill>
                <a:latin typeface="Trebuchet MS" panose="020B0603020202020204" pitchFamily="34" charset="0"/>
                <a:cs typeface="Arial" panose="020B0604020202020204" pitchFamily="34" charset="0"/>
              </a:defRPr>
            </a:lvl4pPr>
            <a:lvl5pPr marL="2057400" indent="-228600" eaLnBrk="0" hangingPunct="0">
              <a:tabLst>
                <a:tab pos="1198563" algn="l"/>
              </a:tabLst>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tabLst>
                <a:tab pos="1198563" algn="l"/>
              </a:tabLs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tabLst>
                <a:tab pos="1198563" algn="l"/>
              </a:tabLs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tabLst>
                <a:tab pos="1198563" algn="l"/>
              </a:tabLs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tabLst>
                <a:tab pos="1198563" algn="l"/>
              </a:tabLst>
              <a:defRPr>
                <a:solidFill>
                  <a:schemeClr val="tx1"/>
                </a:solidFill>
                <a:latin typeface="Trebuchet MS" panose="020B0603020202020204" pitchFamily="34" charset="0"/>
                <a:cs typeface="Arial" panose="020B0604020202020204" pitchFamily="34" charset="0"/>
              </a:defRPr>
            </a:lvl9pPr>
          </a:lstStyle>
          <a:p>
            <a:pPr algn="just" eaLnBrk="1" hangingPunct="1">
              <a:lnSpc>
                <a:spcPct val="150000"/>
              </a:lnSpc>
              <a:spcBef>
                <a:spcPct val="20000"/>
              </a:spcBef>
              <a:spcAft>
                <a:spcPts val="300"/>
              </a:spcAft>
              <a:buSzPct val="75000"/>
              <a:buFont typeface="Wingdings" panose="05000000000000000000" pitchFamily="2" charset="2"/>
              <a:buChar char="Ø"/>
            </a:pPr>
            <a:r>
              <a:rPr lang="en-US" altLang="en-US" dirty="0">
                <a:latin typeface="Helvetica" panose="020B0604020202020204" pitchFamily="34" charset="0"/>
                <a:cs typeface="Helvetica" panose="020B0604020202020204" pitchFamily="34" charset="0"/>
              </a:rPr>
              <a:t>Fourier transform</a:t>
            </a:r>
          </a:p>
          <a:p>
            <a:pPr algn="just" eaLnBrk="1" hangingPunct="1">
              <a:lnSpc>
                <a:spcPct val="150000"/>
              </a:lnSpc>
              <a:spcBef>
                <a:spcPct val="20000"/>
              </a:spcBef>
              <a:spcAft>
                <a:spcPts val="300"/>
              </a:spcAft>
              <a:buSzPct val="75000"/>
              <a:buFont typeface="Wingdings" panose="05000000000000000000" pitchFamily="2" charset="2"/>
              <a:buChar char="Ø"/>
            </a:pPr>
            <a:r>
              <a:rPr lang="en-US" altLang="en-US" dirty="0">
                <a:latin typeface="Helvetica" panose="020B0604020202020204" pitchFamily="34" charset="0"/>
                <a:cs typeface="Helvetica" panose="020B0604020202020204" pitchFamily="34" charset="0"/>
              </a:rPr>
              <a:t>Wavelet transform</a:t>
            </a:r>
          </a:p>
          <a:p>
            <a:pPr algn="just" eaLnBrk="1" hangingPunct="1">
              <a:lnSpc>
                <a:spcPct val="150000"/>
              </a:lnSpc>
              <a:spcBef>
                <a:spcPct val="20000"/>
              </a:spcBef>
              <a:spcAft>
                <a:spcPts val="300"/>
              </a:spcAft>
              <a:buSzPct val="75000"/>
              <a:buFont typeface="Wingdings" panose="05000000000000000000" pitchFamily="2" charset="2"/>
              <a:buChar char="Ø"/>
            </a:pPr>
            <a:r>
              <a:rPr lang="en-US" dirty="0">
                <a:latin typeface="Helvetica" panose="020B0604020202020204" pitchFamily="34" charset="0"/>
                <a:cs typeface="Helvetica" panose="020B0604020202020204" pitchFamily="34" charset="0"/>
              </a:rPr>
              <a:t>Scale-Invariant Feature Transform (</a:t>
            </a:r>
            <a:r>
              <a:rPr lang="en-US" altLang="en-US" dirty="0">
                <a:latin typeface="Helvetica" panose="020B0604020202020204" pitchFamily="34" charset="0"/>
                <a:cs typeface="Helvetica" panose="020B0604020202020204" pitchFamily="34" charset="0"/>
              </a:rPr>
              <a:t>SIFT)</a:t>
            </a:r>
          </a:p>
        </p:txBody>
      </p:sp>
      <p:pic>
        <p:nvPicPr>
          <p:cNvPr id="1026"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5181" y="3431475"/>
            <a:ext cx="2470219" cy="1720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7208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normAutofit/>
          </a:bodyPr>
          <a:lstStyle/>
          <a:p>
            <a:pPr eaLnBrk="1" hangingPunct="1"/>
            <a:r>
              <a:rPr lang="en-US" altLang="en-US" sz="3200" b="1" dirty="0"/>
              <a:t>Mapping Data to a New Space</a:t>
            </a:r>
          </a:p>
        </p:txBody>
      </p:sp>
      <p:sp>
        <p:nvSpPr>
          <p:cNvPr id="30724" name="Rectangle 3"/>
          <p:cNvSpPr>
            <a:spLocks noGrp="1" noChangeArrowheads="1"/>
          </p:cNvSpPr>
          <p:nvPr>
            <p:ph idx="4294967295"/>
          </p:nvPr>
        </p:nvSpPr>
        <p:spPr>
          <a:xfrm>
            <a:off x="0" y="1600200"/>
            <a:ext cx="8229600" cy="4525963"/>
          </a:xfrm>
          <a:noFill/>
        </p:spPr>
        <p:txBody>
          <a:bodyPr vert="horz" lIns="67866" tIns="33338" rIns="67866" bIns="33338" rtlCol="0">
            <a:normAutofit/>
          </a:bodyPr>
          <a:lstStyle/>
          <a:p>
            <a:pPr marL="214313" indent="-214313" algn="just">
              <a:lnSpc>
                <a:spcPct val="95000"/>
              </a:lnSpc>
              <a:tabLst>
                <a:tab pos="898922" algn="l"/>
              </a:tabLst>
            </a:pPr>
            <a:endParaRPr lang="en-US" altLang="en-US" b="1">
              <a:latin typeface="Times New Roman" panose="02020603050405020304" pitchFamily="18" charset="0"/>
              <a:cs typeface="Times New Roman" panose="02020603050405020304" pitchFamily="18" charset="0"/>
            </a:endParaRPr>
          </a:p>
          <a:p>
            <a:pPr marL="214313" indent="-214313" algn="just">
              <a:lnSpc>
                <a:spcPct val="95000"/>
              </a:lnSpc>
              <a:tabLst>
                <a:tab pos="898922" algn="l"/>
              </a:tabLst>
            </a:pPr>
            <a:endParaRPr lang="en-US" altLang="en-US" b="1">
              <a:latin typeface="Times New Roman" panose="02020603050405020304" pitchFamily="18" charset="0"/>
              <a:cs typeface="Times New Roman" panose="02020603050405020304" pitchFamily="18" charset="0"/>
            </a:endParaRPr>
          </a:p>
        </p:txBody>
      </p:sp>
      <p:sp>
        <p:nvSpPr>
          <p:cNvPr id="30722" name="Rectangle 2061"/>
          <p:cNvSpPr>
            <a:spLocks noGrp="1" noChangeArrowheads="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1DFCA6EC-2325-477D-A28E-416C458E8CB3}" type="slidenum">
              <a:rPr lang="en-US" altLang="en-US" sz="900"/>
              <a:pPr eaLnBrk="1" hangingPunct="1"/>
              <a:t>188</a:t>
            </a:fld>
            <a:endParaRPr lang="en-US" altLang="en-US" sz="900"/>
          </a:p>
        </p:txBody>
      </p:sp>
      <p:sp>
        <p:nvSpPr>
          <p:cNvPr id="30725" name="Text Box 4"/>
          <p:cNvSpPr txBox="1">
            <a:spLocks noChangeArrowheads="1"/>
          </p:cNvSpPr>
          <p:nvPr/>
        </p:nvSpPr>
        <p:spPr bwMode="auto">
          <a:xfrm>
            <a:off x="2400300" y="3600450"/>
            <a:ext cx="12001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050" b="1">
              <a:latin typeface="Arial" panose="020B0604020202020204" pitchFamily="34" charset="0"/>
            </a:endParaRPr>
          </a:p>
        </p:txBody>
      </p:sp>
      <p:sp>
        <p:nvSpPr>
          <p:cNvPr id="30726" name="Rectangle 5"/>
          <p:cNvSpPr>
            <a:spLocks noChangeArrowheads="1"/>
          </p:cNvSpPr>
          <p:nvPr/>
        </p:nvSpPr>
        <p:spPr bwMode="auto">
          <a:xfrm>
            <a:off x="2431257" y="5345906"/>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050" b="1">
              <a:latin typeface="Arial" panose="020B0604020202020204" pitchFamily="34" charset="0"/>
            </a:endParaRPr>
          </a:p>
        </p:txBody>
      </p:sp>
      <p:pic>
        <p:nvPicPr>
          <p:cNvPr id="3072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r="8293"/>
          <a:stretch>
            <a:fillRect/>
          </a:stretch>
        </p:blipFill>
        <p:spPr bwMode="auto">
          <a:xfrm>
            <a:off x="4983246" y="3117934"/>
            <a:ext cx="3017754" cy="246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6253"/>
          <a:stretch>
            <a:fillRect/>
          </a:stretch>
        </p:blipFill>
        <p:spPr bwMode="auto">
          <a:xfrm>
            <a:off x="628650" y="3117934"/>
            <a:ext cx="3084911" cy="246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l="8337" r="6209"/>
          <a:stretch>
            <a:fillRect/>
          </a:stretch>
        </p:blipFill>
        <p:spPr bwMode="auto">
          <a:xfrm>
            <a:off x="2960152" y="3117934"/>
            <a:ext cx="2811998" cy="246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730" name="Text Box 9"/>
          <p:cNvSpPr txBox="1">
            <a:spLocks noChangeArrowheads="1"/>
          </p:cNvSpPr>
          <p:nvPr/>
        </p:nvSpPr>
        <p:spPr bwMode="auto">
          <a:xfrm>
            <a:off x="750565" y="5636893"/>
            <a:ext cx="1714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600" b="1" dirty="0">
                <a:latin typeface="Arial" panose="020B0604020202020204" pitchFamily="34" charset="0"/>
              </a:rPr>
              <a:t>Two Sine Waves</a:t>
            </a:r>
          </a:p>
        </p:txBody>
      </p:sp>
      <p:sp>
        <p:nvSpPr>
          <p:cNvPr id="30731" name="Text Box 10"/>
          <p:cNvSpPr txBox="1">
            <a:spLocks noChangeArrowheads="1"/>
          </p:cNvSpPr>
          <p:nvPr/>
        </p:nvSpPr>
        <p:spPr bwMode="auto">
          <a:xfrm>
            <a:off x="3163671" y="5708985"/>
            <a:ext cx="22633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600" b="1" dirty="0">
                <a:latin typeface="Arial" panose="020B0604020202020204" pitchFamily="34" charset="0"/>
              </a:rPr>
              <a:t>Two Sine Waves + Noise</a:t>
            </a:r>
          </a:p>
        </p:txBody>
      </p:sp>
      <p:sp>
        <p:nvSpPr>
          <p:cNvPr id="30732" name="Text Box 11"/>
          <p:cNvSpPr txBox="1">
            <a:spLocks noChangeArrowheads="1"/>
          </p:cNvSpPr>
          <p:nvPr/>
        </p:nvSpPr>
        <p:spPr bwMode="auto">
          <a:xfrm>
            <a:off x="6096000" y="5630362"/>
            <a:ext cx="22633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600" b="1" dirty="0">
                <a:latin typeface="Arial" panose="020B0604020202020204" pitchFamily="34" charset="0"/>
              </a:rPr>
              <a:t>Frequency</a:t>
            </a:r>
          </a:p>
        </p:txBody>
      </p:sp>
      <p:sp>
        <p:nvSpPr>
          <p:cNvPr id="30733" name="Rectangle 12"/>
          <p:cNvSpPr>
            <a:spLocks noChangeArrowheads="1"/>
          </p:cNvSpPr>
          <p:nvPr/>
        </p:nvSpPr>
        <p:spPr bwMode="auto">
          <a:xfrm>
            <a:off x="1366838" y="1885950"/>
            <a:ext cx="62960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marL="285750" indent="-285750" eaLnBrk="0" hangingPunct="0">
              <a:tabLst>
                <a:tab pos="1198563" algn="l"/>
              </a:tabLst>
              <a:defRPr sz="2400">
                <a:solidFill>
                  <a:schemeClr val="tx1"/>
                </a:solidFill>
                <a:latin typeface="Tahoma" panose="020B0604030504040204" pitchFamily="34" charset="0"/>
              </a:defRPr>
            </a:lvl1pPr>
            <a:lvl2pPr marL="742950" indent="-285750" eaLnBrk="0" hangingPunct="0">
              <a:tabLst>
                <a:tab pos="1198563" algn="l"/>
              </a:tabLst>
              <a:defRPr sz="2400">
                <a:solidFill>
                  <a:schemeClr val="tx1"/>
                </a:solidFill>
                <a:latin typeface="Tahoma" panose="020B0604030504040204" pitchFamily="34" charset="0"/>
              </a:defRPr>
            </a:lvl2pPr>
            <a:lvl3pPr marL="1143000" indent="-228600" eaLnBrk="0" hangingPunct="0">
              <a:tabLst>
                <a:tab pos="1198563" algn="l"/>
              </a:tabLst>
              <a:defRPr sz="2400">
                <a:solidFill>
                  <a:schemeClr val="tx1"/>
                </a:solidFill>
                <a:latin typeface="Tahoma" panose="020B0604030504040204" pitchFamily="34" charset="0"/>
              </a:defRPr>
            </a:lvl3pPr>
            <a:lvl4pPr marL="1600200" indent="-228600" eaLnBrk="0" hangingPunct="0">
              <a:tabLst>
                <a:tab pos="1198563" algn="l"/>
              </a:tabLst>
              <a:defRPr sz="2400">
                <a:solidFill>
                  <a:schemeClr val="tx1"/>
                </a:solidFill>
                <a:latin typeface="Tahoma" panose="020B0604030504040204" pitchFamily="34" charset="0"/>
              </a:defRPr>
            </a:lvl4pPr>
            <a:lvl5pPr marL="2057400" indent="-228600" eaLnBrk="0" hangingPunct="0">
              <a:tabLst>
                <a:tab pos="1198563" algn="l"/>
              </a:tabLst>
              <a:defRPr sz="2400">
                <a:solidFill>
                  <a:schemeClr val="tx1"/>
                </a:solidFill>
                <a:latin typeface="Tahoma" panose="020B0604030504040204" pitchFamily="34" charset="0"/>
              </a:defRPr>
            </a:lvl5pPr>
            <a:lvl6pPr marL="25146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6pPr>
            <a:lvl7pPr marL="29718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7pPr>
            <a:lvl8pPr marL="34290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8pPr>
            <a:lvl9pPr marL="38862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9pPr>
          </a:lstStyle>
          <a:p>
            <a:pPr algn="just" eaLnBrk="1" hangingPunct="1">
              <a:lnSpc>
                <a:spcPct val="95000"/>
              </a:lnSpc>
              <a:spcBef>
                <a:spcPct val="20000"/>
              </a:spcBef>
              <a:buClr>
                <a:schemeClr val="folHlink"/>
              </a:buClr>
              <a:buSzPct val="60000"/>
              <a:buFont typeface="Wingdings" panose="05000000000000000000" pitchFamily="2" charset="2"/>
              <a:buChar char="n"/>
            </a:pPr>
            <a:r>
              <a:rPr lang="en-US" altLang="en-US" sz="2100" b="1">
                <a:latin typeface="Calibri" panose="020F0502020204030204" pitchFamily="34" charset="0"/>
                <a:cs typeface="Tahoma" panose="020B0604030504040204" pitchFamily="34" charset="0"/>
              </a:rPr>
              <a:t>Fourier transform</a:t>
            </a:r>
          </a:p>
          <a:p>
            <a:pPr algn="just" eaLnBrk="1" hangingPunct="1">
              <a:lnSpc>
                <a:spcPct val="95000"/>
              </a:lnSpc>
              <a:spcBef>
                <a:spcPct val="20000"/>
              </a:spcBef>
              <a:buClr>
                <a:schemeClr val="folHlink"/>
              </a:buClr>
              <a:buSzPct val="60000"/>
              <a:buFont typeface="Wingdings" panose="05000000000000000000" pitchFamily="2" charset="2"/>
              <a:buChar char="n"/>
            </a:pPr>
            <a:r>
              <a:rPr lang="en-US" altLang="en-US" sz="2100" b="1">
                <a:latin typeface="Calibri" panose="020F0502020204030204" pitchFamily="34" charset="0"/>
                <a:cs typeface="Tahoma" panose="020B0604030504040204" pitchFamily="34" charset="0"/>
              </a:rPr>
              <a:t>Wavelet transform </a:t>
            </a:r>
          </a:p>
        </p:txBody>
      </p:sp>
    </p:spTree>
    <p:extLst>
      <p:ext uri="{BB962C8B-B14F-4D97-AF65-F5344CB8AC3E}">
        <p14:creationId xmlns:p14="http://schemas.microsoft.com/office/powerpoint/2010/main" val="16271918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a:bodyPr>
          <a:lstStyle/>
          <a:p>
            <a:pPr eaLnBrk="1" hangingPunct="1"/>
            <a:r>
              <a:rPr lang="en-US" altLang="en-US" sz="3600" b="1" dirty="0"/>
              <a:t>Wavelet Transformation</a:t>
            </a:r>
            <a:r>
              <a:rPr lang="en-US" altLang="en-US" sz="2800" b="1" dirty="0"/>
              <a:t> </a:t>
            </a:r>
          </a:p>
        </p:txBody>
      </p:sp>
      <p:sp>
        <p:nvSpPr>
          <p:cNvPr id="32772" name="Rectangle 3"/>
          <p:cNvSpPr>
            <a:spLocks noGrp="1" noChangeArrowheads="1"/>
          </p:cNvSpPr>
          <p:nvPr>
            <p:ph idx="4294967295"/>
          </p:nvPr>
        </p:nvSpPr>
        <p:spPr>
          <a:xfrm>
            <a:off x="457200" y="1464972"/>
            <a:ext cx="8534400" cy="4351338"/>
          </a:xfrm>
        </p:spPr>
        <p:txBody>
          <a:bodyPr>
            <a:noAutofit/>
          </a:bodyPr>
          <a:lstStyle/>
          <a:p>
            <a:pPr eaLnBrk="1" hangingPunct="1">
              <a:lnSpc>
                <a:spcPct val="110000"/>
              </a:lnSpc>
            </a:pPr>
            <a:r>
              <a:rPr lang="en-US" altLang="en-US" sz="2400" dirty="0">
                <a:latin typeface="Calibri" panose="020F0502020204030204" pitchFamily="34" charset="0"/>
              </a:rPr>
              <a:t>Discrete wavelet transform (DWT) for linear signal processing, multi-resolution analysis</a:t>
            </a:r>
          </a:p>
          <a:p>
            <a:pPr eaLnBrk="1" hangingPunct="1">
              <a:lnSpc>
                <a:spcPct val="110000"/>
              </a:lnSpc>
            </a:pPr>
            <a:r>
              <a:rPr lang="en-US" altLang="en-US" sz="2400" dirty="0">
                <a:latin typeface="Calibri" panose="020F0502020204030204" pitchFamily="34" charset="0"/>
              </a:rPr>
              <a:t>Compressed approximation: store only a small fraction of the strongest of the wavelet coefficients</a:t>
            </a:r>
          </a:p>
          <a:p>
            <a:pPr eaLnBrk="1" hangingPunct="1">
              <a:lnSpc>
                <a:spcPct val="110000"/>
              </a:lnSpc>
            </a:pPr>
            <a:r>
              <a:rPr lang="en-US" altLang="en-US" sz="2400" dirty="0">
                <a:latin typeface="Calibri" panose="020F0502020204030204" pitchFamily="34" charset="0"/>
              </a:rPr>
              <a:t>Similar to discrete Fourier transform (DFT), but better </a:t>
            </a:r>
            <a:r>
              <a:rPr lang="en-US" altLang="en-US" sz="2400" dirty="0" err="1">
                <a:latin typeface="Calibri" panose="020F0502020204030204" pitchFamily="34" charset="0"/>
              </a:rPr>
              <a:t>lossy</a:t>
            </a:r>
            <a:r>
              <a:rPr lang="en-US" altLang="en-US" sz="2400" dirty="0">
                <a:latin typeface="Calibri" panose="020F0502020204030204" pitchFamily="34" charset="0"/>
              </a:rPr>
              <a:t> compression, localized in space</a:t>
            </a:r>
          </a:p>
          <a:p>
            <a:pPr eaLnBrk="1" hangingPunct="1">
              <a:lnSpc>
                <a:spcPct val="110000"/>
              </a:lnSpc>
            </a:pPr>
            <a:r>
              <a:rPr lang="en-US" altLang="en-US" sz="2400" dirty="0">
                <a:latin typeface="Calibri" panose="020F0502020204030204" pitchFamily="34" charset="0"/>
              </a:rPr>
              <a:t>Method:</a:t>
            </a:r>
          </a:p>
          <a:p>
            <a:pPr lvl="1" eaLnBrk="1" hangingPunct="1">
              <a:lnSpc>
                <a:spcPct val="110000"/>
              </a:lnSpc>
            </a:pPr>
            <a:r>
              <a:rPr lang="en-US" altLang="en-US" sz="1800" dirty="0">
                <a:latin typeface="Calibri" panose="020F0502020204030204" pitchFamily="34" charset="0"/>
              </a:rPr>
              <a:t>Length, L, must be an integer power of 2 (padding with 0’s, when necessary)</a:t>
            </a:r>
          </a:p>
          <a:p>
            <a:pPr lvl="1" eaLnBrk="1" hangingPunct="1">
              <a:lnSpc>
                <a:spcPct val="110000"/>
              </a:lnSpc>
            </a:pPr>
            <a:r>
              <a:rPr lang="en-US" altLang="en-US" sz="1800" dirty="0">
                <a:latin typeface="Calibri" panose="020F0502020204030204" pitchFamily="34" charset="0"/>
              </a:rPr>
              <a:t>Each transform has 2 functions: smoothing, difference</a:t>
            </a:r>
          </a:p>
          <a:p>
            <a:pPr lvl="1" eaLnBrk="1" hangingPunct="1">
              <a:lnSpc>
                <a:spcPct val="110000"/>
              </a:lnSpc>
            </a:pPr>
            <a:r>
              <a:rPr lang="en-US" altLang="en-US" sz="1800" dirty="0">
                <a:latin typeface="Calibri" panose="020F0502020204030204" pitchFamily="34" charset="0"/>
              </a:rPr>
              <a:t>Applies to pairs of data, resulting in two set of data of length L/2</a:t>
            </a:r>
          </a:p>
          <a:p>
            <a:pPr lvl="1" eaLnBrk="1" hangingPunct="1">
              <a:lnSpc>
                <a:spcPct val="110000"/>
              </a:lnSpc>
            </a:pPr>
            <a:r>
              <a:rPr lang="en-US" altLang="en-US" sz="1800" dirty="0">
                <a:latin typeface="Calibri" panose="020F0502020204030204" pitchFamily="34" charset="0"/>
              </a:rPr>
              <a:t>Applies two functions recursively, until reaches the desired length</a:t>
            </a:r>
          </a:p>
        </p:txBody>
      </p:sp>
      <p:sp>
        <p:nvSpPr>
          <p:cNvPr id="32770" name="Rectangle 2061"/>
          <p:cNvSpPr>
            <a:spLocks noGrp="1" noChangeArrowheads="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06C4023D-CDEE-4BF5-9E37-999C42D9806A}" type="slidenum">
              <a:rPr lang="en-US" altLang="en-US" sz="900"/>
              <a:pPr eaLnBrk="1" hangingPunct="1"/>
              <a:t>189</a:t>
            </a:fld>
            <a:endParaRPr lang="en-US" altLang="en-US" sz="900"/>
          </a:p>
        </p:txBody>
      </p:sp>
    </p:spTree>
    <p:extLst>
      <p:ext uri="{BB962C8B-B14F-4D97-AF65-F5344CB8AC3E}">
        <p14:creationId xmlns:p14="http://schemas.microsoft.com/office/powerpoint/2010/main" val="2719999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06D6C3-CFD9-40A0-AA04-13CD717407BC}" type="slidenum">
              <a:rPr lang="en-US" altLang="en-US">
                <a:solidFill>
                  <a:srgbClr val="FFFFFF"/>
                </a:solidFill>
                <a:latin typeface="Franklin Gothic Book" panose="020B0503020102020204" pitchFamily="34" charset="0"/>
              </a:rPr>
              <a:pPr eaLnBrk="1" hangingPunct="1"/>
              <a:t>19</a:t>
            </a:fld>
            <a:endParaRPr lang="en-US" altLang="en-US">
              <a:solidFill>
                <a:srgbClr val="FFFFFF"/>
              </a:solidFill>
              <a:latin typeface="Franklin Gothic Book" panose="020B0503020102020204" pitchFamily="34" charset="0"/>
            </a:endParaRPr>
          </a:p>
        </p:txBody>
      </p:sp>
      <p:pic>
        <p:nvPicPr>
          <p:cNvPr id="13315" name="Picture 2" descr="sampte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1000"/>
            <a:ext cx="8153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3"/>
          <p:cNvSpPr>
            <a:spLocks noChangeArrowheads="1"/>
          </p:cNvSpPr>
          <p:nvPr/>
        </p:nvSpPr>
        <p:spPr bwMode="auto">
          <a:xfrm>
            <a:off x="2133600" y="6477000"/>
            <a:ext cx="4800600" cy="381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solidFill>
                  <a:srgbClr val="FFFF99"/>
                </a:solidFill>
                <a:latin typeface="Comic Sans MS" panose="030F0702030302020204" pitchFamily="66" charset="0"/>
                <a:cs typeface="Arial" panose="020B0604020202020204" pitchFamily="34" charset="0"/>
              </a:rPr>
              <a:t>SAMPLING BREAKDOWN</a:t>
            </a:r>
          </a:p>
        </p:txBody>
      </p:sp>
    </p:spTree>
    <p:extLst>
      <p:ext uri="{BB962C8B-B14F-4D97-AF65-F5344CB8AC3E}">
        <p14:creationId xmlns:p14="http://schemas.microsoft.com/office/powerpoint/2010/main" val="2244949646"/>
      </p:ext>
    </p:extLst>
  </p:cSld>
  <p:clrMapOvr>
    <a:masterClrMapping/>
  </p:clrMapOvr>
  <p:transition advTm="530"/>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normAutofit/>
          </a:bodyPr>
          <a:lstStyle/>
          <a:p>
            <a:pPr eaLnBrk="1" hangingPunct="1"/>
            <a:r>
              <a:rPr lang="en-US" altLang="en-US" sz="3600" b="1" dirty="0"/>
              <a:t>Wavelet Decomposition</a:t>
            </a:r>
          </a:p>
        </p:txBody>
      </p:sp>
      <p:sp>
        <p:nvSpPr>
          <p:cNvPr id="33796" name="Rectangle 3"/>
          <p:cNvSpPr>
            <a:spLocks noGrp="1" noChangeArrowheads="1"/>
          </p:cNvSpPr>
          <p:nvPr>
            <p:ph idx="4294967295"/>
          </p:nvPr>
        </p:nvSpPr>
        <p:spPr>
          <a:xfrm>
            <a:off x="654776" y="1600200"/>
            <a:ext cx="7886700" cy="4351338"/>
          </a:xfrm>
        </p:spPr>
        <p:txBody>
          <a:bodyPr>
            <a:normAutofit/>
          </a:bodyPr>
          <a:lstStyle/>
          <a:p>
            <a:pPr eaLnBrk="1" hangingPunct="1">
              <a:lnSpc>
                <a:spcPct val="110000"/>
              </a:lnSpc>
            </a:pPr>
            <a:r>
              <a:rPr lang="en-US" altLang="en-US" sz="2000" dirty="0">
                <a:latin typeface="Calibri" panose="020F0502020204030204" pitchFamily="34" charset="0"/>
              </a:rPr>
              <a:t>Wavelets: A math tool for space-efficient hierarchical decomposition of functions </a:t>
            </a:r>
          </a:p>
          <a:p>
            <a:pPr eaLnBrk="1" hangingPunct="1">
              <a:lnSpc>
                <a:spcPct val="110000"/>
              </a:lnSpc>
            </a:pPr>
            <a:r>
              <a:rPr lang="en-US" altLang="en-US" sz="2000" dirty="0">
                <a:latin typeface="Calibri" panose="020F0502020204030204" pitchFamily="34" charset="0"/>
              </a:rPr>
              <a:t>S = [2, 2, 0, 2, 3, 5, 4, 4] can be transformed to S</a:t>
            </a:r>
            <a:r>
              <a:rPr lang="en-US" altLang="en-US" sz="2000" baseline="-25000" dirty="0">
                <a:latin typeface="Calibri" panose="020F0502020204030204" pitchFamily="34" charset="0"/>
              </a:rPr>
              <a:t>^ </a:t>
            </a:r>
            <a:r>
              <a:rPr lang="en-US" altLang="en-US" sz="2000" dirty="0">
                <a:latin typeface="Calibri" panose="020F0502020204030204" pitchFamily="34" charset="0"/>
              </a:rPr>
              <a:t>= [2</a:t>
            </a:r>
            <a:r>
              <a:rPr lang="en-US" altLang="en-US" sz="2000" baseline="30000" dirty="0">
                <a:latin typeface="Calibri" panose="020F0502020204030204" pitchFamily="34" charset="0"/>
              </a:rPr>
              <a:t>3</a:t>
            </a:r>
            <a:r>
              <a:rPr lang="en-US" altLang="en-US" sz="2000" dirty="0">
                <a:latin typeface="Calibri" panose="020F0502020204030204" pitchFamily="34" charset="0"/>
              </a:rPr>
              <a:t>/</a:t>
            </a:r>
            <a:r>
              <a:rPr lang="en-US" altLang="en-US" sz="2000" baseline="-25000" dirty="0">
                <a:latin typeface="Calibri" panose="020F0502020204030204" pitchFamily="34" charset="0"/>
              </a:rPr>
              <a:t>4</a:t>
            </a:r>
            <a:r>
              <a:rPr lang="en-US" altLang="en-US" sz="2000" dirty="0">
                <a:latin typeface="Calibri" panose="020F0502020204030204" pitchFamily="34" charset="0"/>
              </a:rPr>
              <a:t>, -1</a:t>
            </a:r>
            <a:r>
              <a:rPr lang="en-US" altLang="en-US" sz="2000" baseline="30000" dirty="0">
                <a:latin typeface="Calibri" panose="020F0502020204030204" pitchFamily="34" charset="0"/>
              </a:rPr>
              <a:t>1</a:t>
            </a:r>
            <a:r>
              <a:rPr lang="en-US" altLang="en-US" sz="2000" dirty="0">
                <a:latin typeface="Calibri" panose="020F0502020204030204" pitchFamily="34" charset="0"/>
              </a:rPr>
              <a:t>/</a:t>
            </a:r>
            <a:r>
              <a:rPr lang="en-US" altLang="en-US" sz="2000" baseline="-25000" dirty="0">
                <a:latin typeface="Calibri" panose="020F0502020204030204" pitchFamily="34" charset="0"/>
              </a:rPr>
              <a:t>4</a:t>
            </a:r>
            <a:r>
              <a:rPr lang="en-US" altLang="en-US" sz="2000" dirty="0">
                <a:latin typeface="Calibri" panose="020F0502020204030204" pitchFamily="34" charset="0"/>
              </a:rPr>
              <a:t>, </a:t>
            </a:r>
            <a:r>
              <a:rPr lang="en-US" altLang="en-US" sz="2000" baseline="30000" dirty="0">
                <a:latin typeface="Calibri" panose="020F0502020204030204" pitchFamily="34" charset="0"/>
              </a:rPr>
              <a:t>1</a:t>
            </a:r>
            <a:r>
              <a:rPr lang="en-US" altLang="en-US" sz="2000" dirty="0">
                <a:latin typeface="Calibri" panose="020F0502020204030204" pitchFamily="34" charset="0"/>
              </a:rPr>
              <a:t>/</a:t>
            </a:r>
            <a:r>
              <a:rPr lang="en-US" altLang="en-US" sz="2000" baseline="-25000" dirty="0">
                <a:latin typeface="Calibri" panose="020F0502020204030204" pitchFamily="34" charset="0"/>
              </a:rPr>
              <a:t>2</a:t>
            </a:r>
            <a:r>
              <a:rPr lang="en-US" altLang="en-US" sz="2000" dirty="0">
                <a:latin typeface="Calibri" panose="020F0502020204030204" pitchFamily="34" charset="0"/>
              </a:rPr>
              <a:t>, 0, 0, -1, -1, 0]</a:t>
            </a:r>
          </a:p>
          <a:p>
            <a:pPr eaLnBrk="1" hangingPunct="1">
              <a:lnSpc>
                <a:spcPct val="110000"/>
              </a:lnSpc>
            </a:pPr>
            <a:r>
              <a:rPr lang="en-US" altLang="en-US" sz="2000" dirty="0">
                <a:latin typeface="Calibri" panose="020F0502020204030204" pitchFamily="34" charset="0"/>
              </a:rPr>
              <a:t>Compression: many small detail coefficients can be replaced by 0’s, and only the significant coefficients are retained</a:t>
            </a:r>
          </a:p>
        </p:txBody>
      </p:sp>
      <p:sp>
        <p:nvSpPr>
          <p:cNvPr id="33794" name="Rectangle 2061"/>
          <p:cNvSpPr>
            <a:spLocks noGrp="1" noChangeArrowheads="1"/>
          </p:cNvSpPr>
          <p:nvPr>
            <p:ph type="sldNum" sz="quarter" idx="4294967295"/>
          </p:nvPr>
        </p:nvSpPr>
        <p:spPr>
          <a:xfrm>
            <a:off x="70104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2AB63226-1DD7-4BD5-BCFA-443662D3271B}" type="slidenum">
              <a:rPr lang="en-US" altLang="en-US" sz="900"/>
              <a:pPr eaLnBrk="1" hangingPunct="1"/>
              <a:t>190</a:t>
            </a:fld>
            <a:endParaRPr lang="en-US" altLang="en-US" sz="900"/>
          </a:p>
        </p:txBody>
      </p:sp>
      <p:pic>
        <p:nvPicPr>
          <p:cNvPr id="337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4267200"/>
            <a:ext cx="5657850" cy="153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pic>
    </p:spTree>
    <p:extLst>
      <p:ext uri="{BB962C8B-B14F-4D97-AF65-F5344CB8AC3E}">
        <p14:creationId xmlns:p14="http://schemas.microsoft.com/office/powerpoint/2010/main" val="8701862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construction </a:t>
            </a:r>
          </a:p>
        </p:txBody>
      </p:sp>
      <p:sp>
        <p:nvSpPr>
          <p:cNvPr id="4" name="Text Placeholder 3"/>
          <p:cNvSpPr>
            <a:spLocks noGrp="1"/>
          </p:cNvSpPr>
          <p:nvPr>
            <p:ph type="body" sz="quarter" idx="14"/>
          </p:nvPr>
        </p:nvSpPr>
        <p:spPr>
          <a:xfrm>
            <a:off x="246935" y="1714501"/>
            <a:ext cx="8397717" cy="742949"/>
          </a:xfrm>
        </p:spPr>
        <p:txBody>
          <a:bodyPr>
            <a:noAutofit/>
          </a:bodyPr>
          <a:lstStyle/>
          <a:p>
            <a:pPr marL="257175" indent="-257175">
              <a:lnSpc>
                <a:spcPct val="150000"/>
              </a:lnSpc>
              <a:buFont typeface="Wingdings" panose="05000000000000000000" pitchFamily="2" charset="2"/>
              <a:buChar char="Ø"/>
            </a:pPr>
            <a:r>
              <a:rPr lang="en-US" sz="1800" dirty="0">
                <a:solidFill>
                  <a:schemeClr val="tx1"/>
                </a:solidFill>
              </a:rPr>
              <a:t>Create dummy features: Often used to </a:t>
            </a:r>
            <a:r>
              <a:rPr lang="en-US" sz="1800" dirty="0">
                <a:solidFill>
                  <a:srgbClr val="FF0000"/>
                </a:solidFill>
              </a:rPr>
              <a:t>convert categorical variable into numerical variables.</a:t>
            </a:r>
          </a:p>
          <a:p>
            <a:pPr marL="257175" indent="-257175">
              <a:lnSpc>
                <a:spcPct val="150000"/>
              </a:lnSpc>
              <a:buFont typeface="Wingdings" panose="05000000000000000000" pitchFamily="2" charset="2"/>
              <a:buChar char="Ø"/>
            </a:pPr>
            <a:endParaRPr lang="en-US" sz="1800" dirty="0">
              <a:solidFill>
                <a:schemeClr val="tx1"/>
              </a:solidFill>
            </a:endParaRPr>
          </a:p>
          <a:p>
            <a:pPr marL="257175" indent="-257175">
              <a:lnSpc>
                <a:spcPct val="150000"/>
              </a:lnSpc>
              <a:buFont typeface="Wingdings" panose="05000000000000000000" pitchFamily="2" charset="2"/>
              <a:buChar char="Ø"/>
            </a:pPr>
            <a:endParaRPr lang="en-US" sz="1800" dirty="0">
              <a:solidFill>
                <a:schemeClr val="tx1"/>
              </a:solidFill>
            </a:endParaRPr>
          </a:p>
        </p:txBody>
      </p:sp>
      <p:graphicFrame>
        <p:nvGraphicFramePr>
          <p:cNvPr id="5" name="Table 4"/>
          <p:cNvGraphicFramePr>
            <a:graphicFrameLocks noGrp="1"/>
          </p:cNvGraphicFramePr>
          <p:nvPr/>
        </p:nvGraphicFramePr>
        <p:xfrm>
          <a:off x="701109" y="2937510"/>
          <a:ext cx="7489371" cy="2263140"/>
        </p:xfrm>
        <a:graphic>
          <a:graphicData uri="http://schemas.openxmlformats.org/drawingml/2006/table">
            <a:tbl>
              <a:tblPr firstRow="1" bandRow="1">
                <a:tableStyleId>{5C22544A-7EE6-4342-B048-85BDC9FD1C3A}</a:tableStyleId>
              </a:tblPr>
              <a:tblGrid>
                <a:gridCol w="1660072">
                  <a:extLst>
                    <a:ext uri="{9D8B030D-6E8A-4147-A177-3AD203B41FA5}">
                      <a16:colId xmlns:a16="http://schemas.microsoft.com/office/drawing/2014/main" val="2261144522"/>
                    </a:ext>
                  </a:extLst>
                </a:gridCol>
                <a:gridCol w="1085850">
                  <a:extLst>
                    <a:ext uri="{9D8B030D-6E8A-4147-A177-3AD203B41FA5}">
                      <a16:colId xmlns:a16="http://schemas.microsoft.com/office/drawing/2014/main" val="3111852493"/>
                    </a:ext>
                  </a:extLst>
                </a:gridCol>
                <a:gridCol w="2057400">
                  <a:extLst>
                    <a:ext uri="{9D8B030D-6E8A-4147-A177-3AD203B41FA5}">
                      <a16:colId xmlns:a16="http://schemas.microsoft.com/office/drawing/2014/main" val="3718857884"/>
                    </a:ext>
                  </a:extLst>
                </a:gridCol>
                <a:gridCol w="1085850">
                  <a:extLst>
                    <a:ext uri="{9D8B030D-6E8A-4147-A177-3AD203B41FA5}">
                      <a16:colId xmlns:a16="http://schemas.microsoft.com/office/drawing/2014/main" val="3563963978"/>
                    </a:ext>
                  </a:extLst>
                </a:gridCol>
                <a:gridCol w="857250">
                  <a:extLst>
                    <a:ext uri="{9D8B030D-6E8A-4147-A177-3AD203B41FA5}">
                      <a16:colId xmlns:a16="http://schemas.microsoft.com/office/drawing/2014/main" val="147435047"/>
                    </a:ext>
                  </a:extLst>
                </a:gridCol>
                <a:gridCol w="742949">
                  <a:extLst>
                    <a:ext uri="{9D8B030D-6E8A-4147-A177-3AD203B41FA5}">
                      <a16:colId xmlns:a16="http://schemas.microsoft.com/office/drawing/2014/main" val="995328543"/>
                    </a:ext>
                  </a:extLst>
                </a:gridCol>
              </a:tblGrid>
              <a:tr h="891540">
                <a:tc>
                  <a:txBody>
                    <a:bodyPr/>
                    <a:lstStyle/>
                    <a:p>
                      <a:r>
                        <a:rPr lang="en-US" sz="1800" b="1" kern="1200" dirty="0" err="1">
                          <a:solidFill>
                            <a:schemeClr val="bg1"/>
                          </a:solidFill>
                          <a:latin typeface="Helvetica" panose="020B0604020202020204" pitchFamily="34" charset="0"/>
                          <a:ea typeface="+mn-ea"/>
                          <a:cs typeface="Helvetica" panose="020B0604020202020204" pitchFamily="34" charset="0"/>
                        </a:rPr>
                        <a:t>Customer_ID</a:t>
                      </a:r>
                      <a:endParaRPr lang="en-US" sz="1800" b="1" kern="1200" dirty="0">
                        <a:solidFill>
                          <a:schemeClr val="bg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b="1" kern="1200" dirty="0">
                          <a:solidFill>
                            <a:schemeClr val="bg1"/>
                          </a:solidFill>
                          <a:latin typeface="Helvetica" panose="020B0604020202020204" pitchFamily="34" charset="0"/>
                          <a:ea typeface="+mn-ea"/>
                          <a:cs typeface="Helvetica" panose="020B0604020202020204" pitchFamily="34" charset="0"/>
                        </a:rPr>
                        <a:t>Gender</a:t>
                      </a:r>
                    </a:p>
                  </a:txBody>
                  <a:tcPr marL="68580" marR="68580" marT="34290" marB="34290"/>
                </a:tc>
                <a:tc>
                  <a:txBody>
                    <a:bodyPr/>
                    <a:lstStyle/>
                    <a:p>
                      <a:r>
                        <a:rPr lang="en-US" sz="1800" b="1" kern="1200" dirty="0" err="1">
                          <a:solidFill>
                            <a:schemeClr val="bg1"/>
                          </a:solidFill>
                          <a:latin typeface="Helvetica" panose="020B0604020202020204" pitchFamily="34" charset="0"/>
                          <a:ea typeface="+mn-ea"/>
                          <a:cs typeface="Helvetica" panose="020B0604020202020204" pitchFamily="34" charset="0"/>
                        </a:rPr>
                        <a:t>Paymet_Method</a:t>
                      </a:r>
                      <a:endParaRPr lang="en-US" sz="1800" b="1" kern="1200" dirty="0">
                        <a:solidFill>
                          <a:schemeClr val="bg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b="1" kern="1200" dirty="0">
                          <a:solidFill>
                            <a:schemeClr val="bg1"/>
                          </a:solidFill>
                          <a:latin typeface="Helvetica" panose="020B0604020202020204" pitchFamily="34" charset="0"/>
                          <a:ea typeface="+mn-ea"/>
                          <a:cs typeface="Helvetica" panose="020B0604020202020204" pitchFamily="34" charset="0"/>
                        </a:rPr>
                        <a:t>Online Banking</a:t>
                      </a:r>
                    </a:p>
                  </a:txBody>
                  <a:tcPr marL="68580" marR="68580" marT="34290" marB="34290"/>
                </a:tc>
                <a:tc>
                  <a:txBody>
                    <a:bodyPr/>
                    <a:lstStyle/>
                    <a:p>
                      <a:r>
                        <a:rPr lang="en-US" sz="1800" b="1" kern="1200" dirty="0">
                          <a:solidFill>
                            <a:schemeClr val="bg1"/>
                          </a:solidFill>
                          <a:latin typeface="Helvetica" panose="020B0604020202020204" pitchFamily="34" charset="0"/>
                          <a:ea typeface="+mn-ea"/>
                          <a:cs typeface="Helvetica" panose="020B0604020202020204" pitchFamily="34" charset="0"/>
                        </a:rPr>
                        <a:t>Credit Card</a:t>
                      </a:r>
                    </a:p>
                    <a:p>
                      <a:endParaRPr lang="en-US" sz="1800" b="1" kern="1200" dirty="0">
                        <a:solidFill>
                          <a:schemeClr val="bg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latin typeface="Helvetica" panose="020B0604020202020204" pitchFamily="34" charset="0"/>
                          <a:ea typeface="+mn-ea"/>
                          <a:cs typeface="Helvetica" panose="020B0604020202020204" pitchFamily="34" charset="0"/>
                        </a:rPr>
                        <a:t>Debit Card</a:t>
                      </a:r>
                    </a:p>
                    <a:p>
                      <a:endParaRPr lang="en-US" sz="1800" b="1" kern="1200" dirty="0">
                        <a:solidFill>
                          <a:schemeClr val="bg1"/>
                        </a:solidFill>
                        <a:latin typeface="Helvetica" panose="020B0604020202020204" pitchFamily="34" charset="0"/>
                        <a:ea typeface="+mn-ea"/>
                        <a:cs typeface="Helvetica" panose="020B0604020202020204" pitchFamily="34" charset="0"/>
                      </a:endParaRPr>
                    </a:p>
                  </a:txBody>
                  <a:tcPr marL="68580" marR="68580" marT="34290" marB="34290"/>
                </a:tc>
                <a:extLst>
                  <a:ext uri="{0D108BD9-81ED-4DB2-BD59-A6C34878D82A}">
                    <a16:rowId xmlns:a16="http://schemas.microsoft.com/office/drawing/2014/main" val="2083728564"/>
                  </a:ext>
                </a:extLst>
              </a:tr>
              <a:tr h="342900">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C001</a:t>
                      </a:r>
                    </a:p>
                  </a:txBody>
                  <a:tcPr marL="68580" marR="68580" marT="34290" marB="34290"/>
                </a:tc>
                <a:tc>
                  <a:txBody>
                    <a:bodyPr/>
                    <a:lstStyle/>
                    <a:p>
                      <a:r>
                        <a:rPr lang="en-US" sz="1800" b="1" kern="1200">
                          <a:solidFill>
                            <a:schemeClr val="tx1"/>
                          </a:solidFill>
                          <a:latin typeface="Helvetica" panose="020B0604020202020204" pitchFamily="34" charset="0"/>
                          <a:ea typeface="+mn-ea"/>
                          <a:cs typeface="Helvetica" panose="020B0604020202020204" pitchFamily="34" charset="0"/>
                        </a:rPr>
                        <a:t>FEMALE</a:t>
                      </a:r>
                      <a:endParaRPr lang="en-US" sz="1800" b="1" kern="1200" dirty="0">
                        <a:solidFill>
                          <a:schemeClr val="tx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Online Banking</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1</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extLst>
                  <a:ext uri="{0D108BD9-81ED-4DB2-BD59-A6C34878D82A}">
                    <a16:rowId xmlns:a16="http://schemas.microsoft.com/office/drawing/2014/main" val="137693017"/>
                  </a:ext>
                </a:extLst>
              </a:tr>
              <a:tr h="342900">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C002</a:t>
                      </a:r>
                    </a:p>
                  </a:txBody>
                  <a:tcPr marL="68580" marR="68580" marT="34290" marB="34290"/>
                </a:tc>
                <a:tc>
                  <a:txBody>
                    <a:bodyPr/>
                    <a:lstStyle/>
                    <a:p>
                      <a:r>
                        <a:rPr lang="en-US" sz="1800" b="1" kern="1200">
                          <a:solidFill>
                            <a:schemeClr val="tx1"/>
                          </a:solidFill>
                          <a:latin typeface="Helvetica" panose="020B0604020202020204" pitchFamily="34" charset="0"/>
                          <a:ea typeface="+mn-ea"/>
                          <a:cs typeface="Helvetica" panose="020B0604020202020204" pitchFamily="34" charset="0"/>
                        </a:rPr>
                        <a:t>MALE</a:t>
                      </a:r>
                      <a:endParaRPr lang="en-US" sz="1800" b="1" kern="1200" dirty="0">
                        <a:solidFill>
                          <a:schemeClr val="tx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Helvetica" panose="020B0604020202020204" pitchFamily="34" charset="0"/>
                          <a:ea typeface="+mn-ea"/>
                          <a:cs typeface="Helvetica" panose="020B0604020202020204" pitchFamily="34" charset="0"/>
                        </a:rPr>
                        <a:t>Online Banking</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1</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extLst>
                  <a:ext uri="{0D108BD9-81ED-4DB2-BD59-A6C34878D82A}">
                    <a16:rowId xmlns:a16="http://schemas.microsoft.com/office/drawing/2014/main" val="3994859181"/>
                  </a:ext>
                </a:extLst>
              </a:tr>
              <a:tr h="342900">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C003</a:t>
                      </a:r>
                    </a:p>
                  </a:txBody>
                  <a:tcPr marL="68580" marR="68580" marT="34290" marB="34290"/>
                </a:tc>
                <a:tc>
                  <a:txBody>
                    <a:bodyPr/>
                    <a:lstStyle/>
                    <a:p>
                      <a:r>
                        <a:rPr lang="en-US" sz="1800" b="1" kern="1200">
                          <a:solidFill>
                            <a:schemeClr val="tx1"/>
                          </a:solidFill>
                          <a:latin typeface="Helvetica" panose="020B0604020202020204" pitchFamily="34" charset="0"/>
                          <a:ea typeface="+mn-ea"/>
                          <a:cs typeface="Helvetica" panose="020B0604020202020204" pitchFamily="34" charset="0"/>
                        </a:rPr>
                        <a:t>FEMALE</a:t>
                      </a:r>
                      <a:endParaRPr lang="en-US" sz="1800" b="1" kern="1200" dirty="0">
                        <a:solidFill>
                          <a:schemeClr val="tx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Credit Card</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1</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extLst>
                  <a:ext uri="{0D108BD9-81ED-4DB2-BD59-A6C34878D82A}">
                    <a16:rowId xmlns:a16="http://schemas.microsoft.com/office/drawing/2014/main" val="2410124628"/>
                  </a:ext>
                </a:extLst>
              </a:tr>
              <a:tr h="342900">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C004</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MALE</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Debit Card</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0</a:t>
                      </a:r>
                    </a:p>
                  </a:txBody>
                  <a:tcPr marL="68580" marR="68580" marT="34290" marB="34290"/>
                </a:tc>
                <a:tc>
                  <a:txBody>
                    <a:bodyPr/>
                    <a:lstStyle/>
                    <a:p>
                      <a:r>
                        <a:rPr lang="en-US" sz="1800" b="1" kern="1200" dirty="0">
                          <a:solidFill>
                            <a:schemeClr val="tx1"/>
                          </a:solidFill>
                          <a:latin typeface="Helvetica" panose="020B0604020202020204" pitchFamily="34" charset="0"/>
                          <a:ea typeface="+mn-ea"/>
                          <a:cs typeface="Helvetica" panose="020B0604020202020204" pitchFamily="34" charset="0"/>
                        </a:rPr>
                        <a:t>1</a:t>
                      </a:r>
                    </a:p>
                  </a:txBody>
                  <a:tcPr marL="68580" marR="68580" marT="34290" marB="34290"/>
                </a:tc>
                <a:extLst>
                  <a:ext uri="{0D108BD9-81ED-4DB2-BD59-A6C34878D82A}">
                    <a16:rowId xmlns:a16="http://schemas.microsoft.com/office/drawing/2014/main" val="3365014308"/>
                  </a:ext>
                </a:extLst>
              </a:tr>
            </a:tbl>
          </a:graphicData>
        </a:graphic>
      </p:graphicFrame>
      <p:sp>
        <p:nvSpPr>
          <p:cNvPr id="3" name="Rectangle 2"/>
          <p:cNvSpPr/>
          <p:nvPr/>
        </p:nvSpPr>
        <p:spPr>
          <a:xfrm>
            <a:off x="625929" y="5200650"/>
            <a:ext cx="8118022" cy="369332"/>
          </a:xfrm>
          <a:prstGeom prst="rect">
            <a:avLst/>
          </a:prstGeom>
        </p:spPr>
        <p:txBody>
          <a:bodyPr wrap="square">
            <a:spAutoFit/>
          </a:bodyPr>
          <a:lstStyle/>
          <a:p>
            <a:pPr marL="257175" indent="-257175">
              <a:buFont typeface="Wingdings" panose="05000000000000000000" pitchFamily="2" charset="2"/>
              <a:buChar char="Ø"/>
            </a:pPr>
            <a:endParaRPr lang="en-US" b="1" dirty="0">
              <a:latin typeface="Helvetica" panose="020B0604020202030204" pitchFamily="34" charset="0"/>
            </a:endParaRPr>
          </a:p>
        </p:txBody>
      </p:sp>
    </p:spTree>
    <p:extLst>
      <p:ext uri="{BB962C8B-B14F-4D97-AF65-F5344CB8AC3E}">
        <p14:creationId xmlns:p14="http://schemas.microsoft.com/office/powerpoint/2010/main" val="32063845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construction </a:t>
            </a:r>
          </a:p>
        </p:txBody>
      </p:sp>
      <p:sp>
        <p:nvSpPr>
          <p:cNvPr id="4" name="Text Placeholder 3"/>
          <p:cNvSpPr>
            <a:spLocks noGrp="1"/>
          </p:cNvSpPr>
          <p:nvPr>
            <p:ph type="body" sz="quarter" idx="14"/>
          </p:nvPr>
        </p:nvSpPr>
        <p:spPr>
          <a:xfrm>
            <a:off x="457200" y="1807162"/>
            <a:ext cx="8397717" cy="296465"/>
          </a:xfrm>
        </p:spPr>
        <p:txBody>
          <a:bodyPr>
            <a:noAutofit/>
          </a:bodyPr>
          <a:lstStyle/>
          <a:p>
            <a:pPr marL="257175" indent="-257175">
              <a:buFont typeface="Wingdings" panose="05000000000000000000" pitchFamily="2" charset="2"/>
              <a:buChar char="Ø"/>
            </a:pPr>
            <a:r>
              <a:rPr lang="en-US" sz="1800" dirty="0">
                <a:solidFill>
                  <a:schemeClr val="tx1"/>
                </a:solidFill>
              </a:rPr>
              <a:t>Create derived features</a:t>
            </a:r>
          </a:p>
        </p:txBody>
      </p:sp>
      <p:graphicFrame>
        <p:nvGraphicFramePr>
          <p:cNvPr id="5" name="Table 4"/>
          <p:cNvGraphicFramePr>
            <a:graphicFrameLocks noGrp="1"/>
          </p:cNvGraphicFramePr>
          <p:nvPr/>
        </p:nvGraphicFramePr>
        <p:xfrm>
          <a:off x="198359" y="2359839"/>
          <a:ext cx="8915400" cy="2537460"/>
        </p:xfrm>
        <a:graphic>
          <a:graphicData uri="http://schemas.openxmlformats.org/drawingml/2006/table">
            <a:tbl>
              <a:tblPr firstRow="1" bandRow="1">
                <a:tableStyleId>{5C22544A-7EE6-4342-B048-85BDC9FD1C3A}</a:tableStyleId>
              </a:tblPr>
              <a:tblGrid>
                <a:gridCol w="1675378">
                  <a:extLst>
                    <a:ext uri="{9D8B030D-6E8A-4147-A177-3AD203B41FA5}">
                      <a16:colId xmlns:a16="http://schemas.microsoft.com/office/drawing/2014/main" val="2261144522"/>
                    </a:ext>
                  </a:extLst>
                </a:gridCol>
                <a:gridCol w="1136863">
                  <a:extLst>
                    <a:ext uri="{9D8B030D-6E8A-4147-A177-3AD203B41FA5}">
                      <a16:colId xmlns:a16="http://schemas.microsoft.com/office/drawing/2014/main" val="3111852493"/>
                    </a:ext>
                  </a:extLst>
                </a:gridCol>
                <a:gridCol w="2024219">
                  <a:extLst>
                    <a:ext uri="{9D8B030D-6E8A-4147-A177-3AD203B41FA5}">
                      <a16:colId xmlns:a16="http://schemas.microsoft.com/office/drawing/2014/main" val="3718857884"/>
                    </a:ext>
                  </a:extLst>
                </a:gridCol>
                <a:gridCol w="1981200">
                  <a:extLst>
                    <a:ext uri="{9D8B030D-6E8A-4147-A177-3AD203B41FA5}">
                      <a16:colId xmlns:a16="http://schemas.microsoft.com/office/drawing/2014/main" val="147435047"/>
                    </a:ext>
                  </a:extLst>
                </a:gridCol>
                <a:gridCol w="2097740">
                  <a:extLst>
                    <a:ext uri="{9D8B030D-6E8A-4147-A177-3AD203B41FA5}">
                      <a16:colId xmlns:a16="http://schemas.microsoft.com/office/drawing/2014/main" val="2081515620"/>
                    </a:ext>
                  </a:extLst>
                </a:gridCol>
              </a:tblGrid>
              <a:tr h="617220">
                <a:tc>
                  <a:txBody>
                    <a:bodyPr/>
                    <a:lstStyle/>
                    <a:p>
                      <a:r>
                        <a:rPr lang="en-US" sz="1800" dirty="0" err="1">
                          <a:latin typeface="Helvetica" panose="020B0604020202020204" pitchFamily="34" charset="0"/>
                          <a:cs typeface="Helvetica" panose="020B0604020202020204" pitchFamily="34" charset="0"/>
                        </a:rPr>
                        <a:t>Customer_ID</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Gender</a:t>
                      </a:r>
                    </a:p>
                  </a:txBody>
                  <a:tcPr marL="68580" marR="68580" marT="34290" marB="34290"/>
                </a:tc>
                <a:tc>
                  <a:txBody>
                    <a:bodyPr/>
                    <a:lstStyle/>
                    <a:p>
                      <a:r>
                        <a:rPr lang="en-US" sz="1800" dirty="0" err="1">
                          <a:latin typeface="Helvetica" panose="020B0604020202020204" pitchFamily="34" charset="0"/>
                          <a:cs typeface="Helvetica" panose="020B0604020202020204" pitchFamily="34" charset="0"/>
                        </a:rPr>
                        <a:t>Session_Begin</a:t>
                      </a:r>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Helvetica" panose="020B0604020202020204" pitchFamily="34" charset="0"/>
                          <a:cs typeface="Helvetica" panose="020B0604020202020204" pitchFamily="34" charset="0"/>
                        </a:rPr>
                        <a:t>Session_End</a:t>
                      </a:r>
                      <a:endParaRPr lang="en-US" sz="1800" dirty="0">
                        <a:latin typeface="Helvetica" panose="020B0604020202020204" pitchFamily="34" charset="0"/>
                        <a:cs typeface="Helvetica" panose="020B0604020202020204" pitchFamily="34" charset="0"/>
                      </a:endParaRPr>
                    </a:p>
                    <a:p>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r>
                        <a:rPr lang="en-US" sz="1800" dirty="0" err="1">
                          <a:latin typeface="Helvetica" panose="020B0604020202020204" pitchFamily="34" charset="0"/>
                          <a:cs typeface="Helvetica" panose="020B0604020202020204" pitchFamily="34" charset="0"/>
                        </a:rPr>
                        <a:t>Session_Duration</a:t>
                      </a:r>
                      <a:endParaRPr lang="en-US" sz="1800" dirty="0">
                        <a:latin typeface="Helvetica" panose="020B0604020202020204" pitchFamily="34" charset="0"/>
                        <a:cs typeface="Helvetica" panose="020B0604020202020204" pitchFamily="34" charset="0"/>
                      </a:endParaRPr>
                    </a:p>
                  </a:txBody>
                  <a:tcPr marL="68580" marR="68580" marT="34290" marB="34290"/>
                </a:tc>
                <a:extLst>
                  <a:ext uri="{0D108BD9-81ED-4DB2-BD59-A6C34878D82A}">
                    <a16:rowId xmlns:a16="http://schemas.microsoft.com/office/drawing/2014/main" val="2083728564"/>
                  </a:ext>
                </a:extLst>
              </a:tr>
              <a:tr h="342900">
                <a:tc>
                  <a:txBody>
                    <a:bodyPr/>
                    <a:lstStyle/>
                    <a:p>
                      <a:r>
                        <a:rPr lang="en-US" sz="1800" dirty="0">
                          <a:latin typeface="Helvetica" panose="020B0604020202020204" pitchFamily="34" charset="0"/>
                          <a:cs typeface="Helvetica" panose="020B0604020202020204" pitchFamily="34" charset="0"/>
                        </a:rPr>
                        <a:t>C001</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FEMALE</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15-06-2019 10.30</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15-06-2019 11.15</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45</a:t>
                      </a:r>
                    </a:p>
                  </a:txBody>
                  <a:tcPr marL="68580" marR="68580" marT="34290" marB="34290"/>
                </a:tc>
                <a:extLst>
                  <a:ext uri="{0D108BD9-81ED-4DB2-BD59-A6C34878D82A}">
                    <a16:rowId xmlns:a16="http://schemas.microsoft.com/office/drawing/2014/main" val="137693017"/>
                  </a:ext>
                </a:extLst>
              </a:tr>
              <a:tr h="617220">
                <a:tc>
                  <a:txBody>
                    <a:bodyPr/>
                    <a:lstStyle/>
                    <a:p>
                      <a:r>
                        <a:rPr lang="en-US" sz="1800" dirty="0">
                          <a:latin typeface="Helvetica" panose="020B0604020202020204" pitchFamily="34" charset="0"/>
                          <a:cs typeface="Helvetica" panose="020B0604020202020204" pitchFamily="34" charset="0"/>
                        </a:rPr>
                        <a:t>C002</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MALE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13-06-2019 8.00</a:t>
                      </a:r>
                    </a:p>
                    <a:p>
                      <a:endParaRPr lang="en-US" sz="1800" dirty="0">
                        <a:latin typeface="Helvetica" panose="020B0604020202020204" pitchFamily="34" charset="0"/>
                        <a:cs typeface="Helvetica"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13-06-2019 8.03</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3</a:t>
                      </a:r>
                    </a:p>
                  </a:txBody>
                  <a:tcPr marL="68580" marR="68580" marT="34290" marB="34290"/>
                </a:tc>
                <a:extLst>
                  <a:ext uri="{0D108BD9-81ED-4DB2-BD59-A6C34878D82A}">
                    <a16:rowId xmlns:a16="http://schemas.microsoft.com/office/drawing/2014/main" val="3994859181"/>
                  </a:ext>
                </a:extLst>
              </a:tr>
              <a:tr h="617220">
                <a:tc>
                  <a:txBody>
                    <a:bodyPr/>
                    <a:lstStyle/>
                    <a:p>
                      <a:r>
                        <a:rPr lang="en-US" sz="1800" dirty="0">
                          <a:latin typeface="Helvetica" panose="020B0604020202020204" pitchFamily="34" charset="0"/>
                          <a:cs typeface="Helvetica" panose="020B0604020202020204" pitchFamily="34" charset="0"/>
                        </a:rPr>
                        <a:t>C003</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FEMALE</a:t>
                      </a:r>
                    </a:p>
                  </a:txBody>
                  <a:tcPr marL="68580" marR="68580" marT="34290" marB="34290"/>
                </a:tc>
                <a:tc>
                  <a:txBody>
                    <a:bodyPr/>
                    <a:lstStyle/>
                    <a:p>
                      <a:r>
                        <a:rPr lang="en-US" sz="1800" kern="1200" dirty="0">
                          <a:solidFill>
                            <a:schemeClr val="dk1"/>
                          </a:solidFill>
                          <a:latin typeface="Helvetica" panose="020B0604020202020204" pitchFamily="34" charset="0"/>
                          <a:ea typeface="+mn-ea"/>
                          <a:cs typeface="Helvetica" panose="020B0604020202020204" pitchFamily="34" charset="0"/>
                        </a:rPr>
                        <a:t>2-06-2019 16.25</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Helvetica" panose="020B0604020202020204" pitchFamily="34" charset="0"/>
                          <a:ea typeface="+mn-ea"/>
                          <a:cs typeface="Helvetica" panose="020B0604020202020204" pitchFamily="34" charset="0"/>
                        </a:rPr>
                        <a:t>2-06-2019 18.35</a:t>
                      </a:r>
                    </a:p>
                    <a:p>
                      <a:endParaRPr lang="en-US" sz="1800" kern="1200" dirty="0">
                        <a:solidFill>
                          <a:schemeClr val="dk1"/>
                        </a:solidFill>
                        <a:latin typeface="Helvetica" panose="020B0604020202020204" pitchFamily="34" charset="0"/>
                        <a:ea typeface="+mn-ea"/>
                        <a:cs typeface="Helvetica" panose="020B0604020202020204" pitchFamily="34" charset="0"/>
                      </a:endParaRPr>
                    </a:p>
                  </a:txBody>
                  <a:tcPr marL="68580" marR="68580" marT="34290" marB="34290"/>
                </a:tc>
                <a:tc>
                  <a:txBody>
                    <a:bodyPr/>
                    <a:lstStyle/>
                    <a:p>
                      <a:r>
                        <a:rPr lang="en-US" sz="1800" kern="1200" dirty="0">
                          <a:solidFill>
                            <a:schemeClr val="dk1"/>
                          </a:solidFill>
                          <a:latin typeface="Helvetica" panose="020B0604020202020204" pitchFamily="34" charset="0"/>
                          <a:ea typeface="+mn-ea"/>
                          <a:cs typeface="Helvetica" panose="020B0604020202020204" pitchFamily="34" charset="0"/>
                        </a:rPr>
                        <a:t>126</a:t>
                      </a:r>
                    </a:p>
                  </a:txBody>
                  <a:tcPr marL="68580" marR="68580" marT="34290" marB="34290"/>
                </a:tc>
                <a:extLst>
                  <a:ext uri="{0D108BD9-81ED-4DB2-BD59-A6C34878D82A}">
                    <a16:rowId xmlns:a16="http://schemas.microsoft.com/office/drawing/2014/main" val="2410124628"/>
                  </a:ext>
                </a:extLst>
              </a:tr>
              <a:tr h="342900">
                <a:tc>
                  <a:txBody>
                    <a:bodyPr/>
                    <a:lstStyle/>
                    <a:p>
                      <a:r>
                        <a:rPr lang="en-US" sz="1800" dirty="0">
                          <a:latin typeface="Helvetica" panose="020B0604020202020204" pitchFamily="34" charset="0"/>
                          <a:cs typeface="Helvetica" panose="020B0604020202020204" pitchFamily="34" charset="0"/>
                        </a:rPr>
                        <a:t>C004</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MALE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1-06-2019 11.20</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1-06-2019 1.00</a:t>
                      </a:r>
                    </a:p>
                  </a:txBody>
                  <a:tcPr marL="68580" marR="68580" marT="34290" marB="34290"/>
                </a:tc>
                <a:tc>
                  <a:txBody>
                    <a:bodyPr/>
                    <a:lstStyle/>
                    <a:p>
                      <a:r>
                        <a:rPr lang="en-US" sz="1800" dirty="0">
                          <a:latin typeface="Helvetica" panose="020B0604020202020204" pitchFamily="34" charset="0"/>
                          <a:cs typeface="Helvetica" panose="020B0604020202020204" pitchFamily="34" charset="0"/>
                        </a:rPr>
                        <a:t>100</a:t>
                      </a:r>
                    </a:p>
                  </a:txBody>
                  <a:tcPr marL="68580" marR="68580" marT="34290" marB="34290"/>
                </a:tc>
                <a:extLst>
                  <a:ext uri="{0D108BD9-81ED-4DB2-BD59-A6C34878D82A}">
                    <a16:rowId xmlns:a16="http://schemas.microsoft.com/office/drawing/2014/main" val="3365014308"/>
                  </a:ext>
                </a:extLst>
              </a:tr>
            </a:tbl>
          </a:graphicData>
        </a:graphic>
      </p:graphicFrame>
    </p:spTree>
    <p:extLst>
      <p:ext uri="{BB962C8B-B14F-4D97-AF65-F5344CB8AC3E}">
        <p14:creationId xmlns:p14="http://schemas.microsoft.com/office/powerpoint/2010/main" val="15445830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Derived features examples</a:t>
            </a:r>
          </a:p>
        </p:txBody>
      </p:sp>
      <p:sp>
        <p:nvSpPr>
          <p:cNvPr id="3" name="Text Placeholder 2"/>
          <p:cNvSpPr>
            <a:spLocks noGrp="1"/>
          </p:cNvSpPr>
          <p:nvPr>
            <p:ph type="body" sz="quarter" idx="13"/>
          </p:nvPr>
        </p:nvSpPr>
        <p:spPr>
          <a:xfrm>
            <a:off x="457200" y="1986636"/>
            <a:ext cx="8058150" cy="3099714"/>
          </a:xfrm>
        </p:spPr>
        <p:txBody>
          <a:bodyPr>
            <a:normAutofit/>
          </a:bodyPr>
          <a:lstStyle/>
          <a:p>
            <a:pPr>
              <a:lnSpc>
                <a:spcPct val="150000"/>
              </a:lnSpc>
              <a:buFont typeface="Wingdings" panose="05000000000000000000" pitchFamily="2" charset="2"/>
              <a:buChar char="ü"/>
            </a:pPr>
            <a:r>
              <a:rPr lang="en-US" sz="1800" dirty="0"/>
              <a:t>Handling date, time and addresses</a:t>
            </a:r>
          </a:p>
          <a:p>
            <a:pPr>
              <a:lnSpc>
                <a:spcPct val="150000"/>
              </a:lnSpc>
              <a:buFont typeface="Wingdings" panose="05000000000000000000" pitchFamily="2" charset="2"/>
              <a:buChar char="ü"/>
            </a:pPr>
            <a:r>
              <a:rPr lang="en-US" sz="1800" dirty="0"/>
              <a:t>Handling sales and Marketing data </a:t>
            </a:r>
          </a:p>
          <a:p>
            <a:pPr>
              <a:lnSpc>
                <a:spcPct val="150000"/>
              </a:lnSpc>
              <a:buFont typeface="Wingdings" panose="05000000000000000000" pitchFamily="2" charset="2"/>
              <a:buChar char="ü"/>
            </a:pPr>
            <a:r>
              <a:rPr lang="en-US" sz="1800" dirty="0"/>
              <a:t>Handling large range of values using standard transformations</a:t>
            </a:r>
          </a:p>
          <a:p>
            <a:pPr>
              <a:lnSpc>
                <a:spcPct val="150000"/>
              </a:lnSpc>
              <a:buFont typeface="Wingdings" panose="05000000000000000000" pitchFamily="2" charset="2"/>
              <a:buChar char="ü"/>
            </a:pPr>
            <a:r>
              <a:rPr lang="en-US" sz="1800" dirty="0"/>
              <a:t>Encoding special objects as influencing person</a:t>
            </a:r>
          </a:p>
          <a:p>
            <a:endParaRPr lang="en-US" dirty="0"/>
          </a:p>
        </p:txBody>
      </p:sp>
      <p:sp>
        <p:nvSpPr>
          <p:cNvPr id="4" name="Text Placeholder 3"/>
          <p:cNvSpPr>
            <a:spLocks noGrp="1"/>
          </p:cNvSpPr>
          <p:nvPr>
            <p:ph type="body" sz="quarter" idx="14"/>
          </p:nvPr>
        </p:nvSpPr>
        <p:spPr>
          <a:xfrm>
            <a:off x="246936" y="1714501"/>
            <a:ext cx="8382715" cy="400049"/>
          </a:xfrm>
        </p:spPr>
        <p:txBody>
          <a:bodyPr>
            <a:normAutofit/>
          </a:bodyPr>
          <a:lstStyle/>
          <a:p>
            <a:pPr marL="257175" indent="-257175">
              <a:buFont typeface="Wingdings" panose="05000000000000000000" pitchFamily="2" charset="2"/>
              <a:buChar char="Ø"/>
            </a:pPr>
            <a:r>
              <a:rPr lang="en-US" sz="1800" dirty="0">
                <a:solidFill>
                  <a:schemeClr val="tx1"/>
                </a:solidFill>
              </a:rPr>
              <a:t>Commonly used tricks</a:t>
            </a:r>
          </a:p>
        </p:txBody>
      </p:sp>
    </p:spTree>
    <p:extLst>
      <p:ext uri="{BB962C8B-B14F-4D97-AF65-F5344CB8AC3E}">
        <p14:creationId xmlns:p14="http://schemas.microsoft.com/office/powerpoint/2010/main" val="17591580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061"/>
          <p:cNvSpPr txBox="1">
            <a:spLocks noGrp="1" noChangeArrowheads="1"/>
          </p:cNvSpPr>
          <p:nvPr/>
        </p:nvSpPr>
        <p:spPr bwMode="auto">
          <a:xfrm>
            <a:off x="6572250" y="5715000"/>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228FDFCB-FACC-4794-AA03-327C7853B3DB}" type="slidenum">
              <a:rPr lang="en-US" altLang="en-US" sz="900"/>
              <a:pPr algn="r" eaLnBrk="1" hangingPunct="1"/>
              <a:t>194</a:t>
            </a:fld>
            <a:endParaRPr lang="en-US" altLang="en-US" sz="900"/>
          </a:p>
        </p:txBody>
      </p:sp>
      <p:sp>
        <p:nvSpPr>
          <p:cNvPr id="39939" name="Rectangle 2"/>
          <p:cNvSpPr>
            <a:spLocks noGrp="1" noChangeArrowheads="1"/>
          </p:cNvSpPr>
          <p:nvPr>
            <p:ph type="title"/>
          </p:nvPr>
        </p:nvSpPr>
        <p:spPr/>
        <p:txBody>
          <a:bodyPr>
            <a:noAutofit/>
          </a:bodyPr>
          <a:lstStyle/>
          <a:p>
            <a:pPr eaLnBrk="1" hangingPunct="1"/>
            <a:r>
              <a:rPr lang="en-US" altLang="en-US" sz="3600" b="1" dirty="0"/>
              <a:t>Feature/Attribute Creation</a:t>
            </a:r>
          </a:p>
        </p:txBody>
      </p:sp>
      <p:sp>
        <p:nvSpPr>
          <p:cNvPr id="2" name="Text Placeholder 1"/>
          <p:cNvSpPr>
            <a:spLocks noGrp="1"/>
          </p:cNvSpPr>
          <p:nvPr>
            <p:ph type="body" sz="quarter" idx="13"/>
          </p:nvPr>
        </p:nvSpPr>
        <p:spPr>
          <a:xfrm>
            <a:off x="643304" y="1600203"/>
            <a:ext cx="7620000" cy="2362198"/>
          </a:xfrm>
        </p:spPr>
        <p:txBody>
          <a:bodyPr>
            <a:normAutofit fontScale="70000" lnSpcReduction="20000"/>
          </a:bodyPr>
          <a:lstStyle/>
          <a:p>
            <a:r>
              <a:rPr lang="en-US" altLang="en-US" sz="2400" dirty="0">
                <a:latin typeface="Calibri" panose="020F0502020204030204" pitchFamily="34" charset="0"/>
              </a:rPr>
              <a:t>Create new attributes (features) that can capture the important information in a data set more effectively than the original ones</a:t>
            </a:r>
          </a:p>
          <a:p>
            <a:r>
              <a:rPr lang="en-US" altLang="en-US" sz="2400" dirty="0">
                <a:latin typeface="Calibri" panose="020F0502020204030204" pitchFamily="34" charset="0"/>
              </a:rPr>
              <a:t>Three general methodologies</a:t>
            </a:r>
          </a:p>
          <a:p>
            <a:pPr lvl="1"/>
            <a:r>
              <a:rPr lang="en-US" altLang="en-US" sz="2400" dirty="0">
                <a:latin typeface="Calibri" panose="020F0502020204030204" pitchFamily="34" charset="0"/>
              </a:rPr>
              <a:t>Mapping data to new space (see: data reduction)</a:t>
            </a:r>
          </a:p>
          <a:p>
            <a:pPr lvl="2"/>
            <a:r>
              <a:rPr lang="en-US" altLang="en-US" sz="1800" dirty="0">
                <a:latin typeface="Calibri" panose="020F0502020204030204" pitchFamily="34" charset="0"/>
              </a:rPr>
              <a:t>E.g., Fourier transformation, wavelet transformation</a:t>
            </a:r>
          </a:p>
          <a:p>
            <a:pPr lvl="1"/>
            <a:r>
              <a:rPr lang="en-US" altLang="en-US" sz="2400" dirty="0">
                <a:latin typeface="Calibri" panose="020F0502020204030204" pitchFamily="34" charset="0"/>
              </a:rPr>
              <a:t>Attribute construction </a:t>
            </a:r>
          </a:p>
          <a:p>
            <a:pPr lvl="2"/>
            <a:r>
              <a:rPr lang="en-US" altLang="en-US" sz="1800" dirty="0">
                <a:latin typeface="Calibri" panose="020F0502020204030204" pitchFamily="34" charset="0"/>
              </a:rPr>
              <a:t>Combining features </a:t>
            </a:r>
          </a:p>
          <a:p>
            <a:pPr lvl="2"/>
            <a:r>
              <a:rPr lang="en-US" altLang="en-US" sz="1800" dirty="0">
                <a:latin typeface="Calibri" panose="020F0502020204030204" pitchFamily="34" charset="0"/>
              </a:rPr>
              <a:t>Data discretization</a:t>
            </a:r>
          </a:p>
          <a:p>
            <a:pPr lvl="1"/>
            <a:r>
              <a:rPr lang="en-US" altLang="en-US" sz="2400" dirty="0">
                <a:latin typeface="Calibri" panose="020F0502020204030204" pitchFamily="34" charset="0"/>
              </a:rPr>
              <a:t>Attribute extraction</a:t>
            </a:r>
          </a:p>
          <a:p>
            <a:pPr lvl="2"/>
            <a:r>
              <a:rPr lang="en-US" altLang="en-US" sz="1800" dirty="0">
                <a:latin typeface="Calibri" panose="020F0502020204030204" pitchFamily="34" charset="0"/>
              </a:rPr>
              <a:t> Domain-specific</a:t>
            </a:r>
          </a:p>
          <a:p>
            <a:endParaRPr lang="en-US" dirty="0"/>
          </a:p>
        </p:txBody>
      </p:sp>
      <p:sp>
        <p:nvSpPr>
          <p:cNvPr id="3" name="Text Placeholder 2"/>
          <p:cNvSpPr>
            <a:spLocks noGrp="1"/>
          </p:cNvSpPr>
          <p:nvPr>
            <p:ph type="body" sz="quarter" idx="14"/>
          </p:nvPr>
        </p:nvSpPr>
        <p:spPr/>
        <p:txBody>
          <a:bodyPr/>
          <a:lstStyle/>
          <a:p>
            <a:r>
              <a:rPr lang="en-US" altLang="en-US" sz="1600" dirty="0"/>
              <a:t>(Feature Generation)</a:t>
            </a:r>
            <a:endParaRPr lang="en-US" dirty="0"/>
          </a:p>
        </p:txBody>
      </p:sp>
      <p:graphicFrame>
        <p:nvGraphicFramePr>
          <p:cNvPr id="10" name="Diagram 9"/>
          <p:cNvGraphicFramePr/>
          <p:nvPr>
            <p:extLst>
              <p:ext uri="{D42A27DB-BD31-4B8C-83A1-F6EECF244321}">
                <p14:modId xmlns:p14="http://schemas.microsoft.com/office/powerpoint/2010/main" val="609032549"/>
              </p:ext>
            </p:extLst>
          </p:nvPr>
        </p:nvGraphicFramePr>
        <p:xfrm>
          <a:off x="362562" y="4191000"/>
          <a:ext cx="828209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69053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04800" y="228600"/>
            <a:ext cx="4953000" cy="9941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8675" name="Rectangle 2"/>
          <p:cNvSpPr>
            <a:spLocks noGrp="1" noChangeArrowheads="1"/>
          </p:cNvSpPr>
          <p:nvPr>
            <p:ph type="title"/>
          </p:nvPr>
        </p:nvSpPr>
        <p:spPr>
          <a:xfrm>
            <a:off x="304800" y="228600"/>
            <a:ext cx="7886700" cy="994172"/>
          </a:xfrm>
        </p:spPr>
        <p:txBody>
          <a:bodyPr>
            <a:noAutofit/>
          </a:bodyPr>
          <a:lstStyle/>
          <a:p>
            <a:r>
              <a:rPr lang="en-US" altLang="en-US" sz="3600" b="1" dirty="0"/>
              <a:t>Data Reduction – </a:t>
            </a:r>
            <a:br>
              <a:rPr lang="en-US" altLang="en-US" sz="3600" b="1" dirty="0"/>
            </a:br>
            <a:r>
              <a:rPr lang="en-US" altLang="en-US" sz="3600" b="1" dirty="0"/>
              <a:t>Feature Extraction </a:t>
            </a:r>
          </a:p>
        </p:txBody>
      </p:sp>
      <p:sp>
        <p:nvSpPr>
          <p:cNvPr id="28676" name="Rectangle 3"/>
          <p:cNvSpPr>
            <a:spLocks noGrp="1" noChangeArrowheads="1"/>
          </p:cNvSpPr>
          <p:nvPr>
            <p:ph idx="1"/>
          </p:nvPr>
        </p:nvSpPr>
        <p:spPr>
          <a:xfrm>
            <a:off x="304800" y="1451371"/>
            <a:ext cx="8534400" cy="5041505"/>
          </a:xfrm>
        </p:spPr>
        <p:txBody>
          <a:bodyPr>
            <a:noAutofit/>
          </a:bodyPr>
          <a:lstStyle/>
          <a:p>
            <a:pPr eaLnBrk="1" hangingPunct="1">
              <a:lnSpc>
                <a:spcPct val="90000"/>
              </a:lnSpc>
            </a:pPr>
            <a:r>
              <a:rPr lang="en-US" altLang="en-US" sz="2000" b="1" dirty="0"/>
              <a:t>Data reduction</a:t>
            </a:r>
            <a:r>
              <a:rPr lang="en-US" altLang="en-US" sz="2000" dirty="0"/>
              <a:t>: Obtain a reduced representation of the data set that is much smaller in volume but yet produces the same (or almost the same) analytical results</a:t>
            </a:r>
          </a:p>
          <a:p>
            <a:pPr eaLnBrk="1" hangingPunct="1">
              <a:lnSpc>
                <a:spcPct val="90000"/>
              </a:lnSpc>
            </a:pPr>
            <a:r>
              <a:rPr lang="en-US" altLang="en-US" sz="2000" dirty="0"/>
              <a:t>Why data reduction? </a:t>
            </a:r>
            <a:r>
              <a:rPr lang="en-US" altLang="en-US" sz="2000" dirty="0">
                <a:cs typeface="Tahoma" panose="020B0604030504040204" pitchFamily="34" charset="0"/>
              </a:rPr>
              <a:t>— </a:t>
            </a:r>
            <a:r>
              <a:rPr lang="en-US" altLang="en-US" sz="2000" dirty="0"/>
              <a:t>A database/data warehouse may store terabytes of data.  Complex data analysis may take a very long time to run on the complete data set.</a:t>
            </a:r>
          </a:p>
          <a:p>
            <a:pPr eaLnBrk="1" hangingPunct="1">
              <a:lnSpc>
                <a:spcPct val="90000"/>
              </a:lnSpc>
            </a:pPr>
            <a:r>
              <a:rPr lang="en-US" altLang="en-US" sz="2000" dirty="0"/>
              <a:t>Data reduction strategies</a:t>
            </a:r>
          </a:p>
          <a:p>
            <a:pPr lvl="1" eaLnBrk="1" hangingPunct="1">
              <a:lnSpc>
                <a:spcPct val="90000"/>
              </a:lnSpc>
            </a:pPr>
            <a:r>
              <a:rPr lang="en-US" altLang="en-US" sz="2000" b="1" dirty="0">
                <a:solidFill>
                  <a:srgbClr val="FF0000"/>
                </a:solidFill>
              </a:rPr>
              <a:t>Dimensionality reduction</a:t>
            </a:r>
            <a:r>
              <a:rPr lang="en-US" altLang="en-US" sz="2000" dirty="0">
                <a:solidFill>
                  <a:srgbClr val="FF0000"/>
                </a:solidFill>
              </a:rPr>
              <a:t>, </a:t>
            </a:r>
            <a:r>
              <a:rPr lang="en-US" altLang="en-US" sz="2000" dirty="0"/>
              <a:t>e.g.,</a:t>
            </a:r>
            <a:r>
              <a:rPr lang="en-US" altLang="en-US" sz="2000" dirty="0">
                <a:solidFill>
                  <a:schemeClr val="folHlink"/>
                </a:solidFill>
              </a:rPr>
              <a:t> </a:t>
            </a:r>
            <a:r>
              <a:rPr lang="en-US" altLang="en-US" sz="2000" dirty="0"/>
              <a:t>remove unimportant attributes</a:t>
            </a:r>
          </a:p>
          <a:p>
            <a:pPr lvl="2" eaLnBrk="1" hangingPunct="1">
              <a:lnSpc>
                <a:spcPct val="90000"/>
              </a:lnSpc>
            </a:pPr>
            <a:r>
              <a:rPr lang="en-US" altLang="en-US" sz="2000" dirty="0">
                <a:solidFill>
                  <a:schemeClr val="folHlink"/>
                </a:solidFill>
              </a:rPr>
              <a:t>Wavelet transforms</a:t>
            </a:r>
          </a:p>
          <a:p>
            <a:pPr lvl="2" eaLnBrk="1" hangingPunct="1">
              <a:lnSpc>
                <a:spcPct val="90000"/>
              </a:lnSpc>
            </a:pPr>
            <a:r>
              <a:rPr lang="en-US" altLang="en-US" sz="2000" dirty="0">
                <a:solidFill>
                  <a:schemeClr val="folHlink"/>
                </a:solidFill>
              </a:rPr>
              <a:t>Principal Components Analysis (PCA)</a:t>
            </a:r>
          </a:p>
          <a:p>
            <a:pPr lvl="2" eaLnBrk="1" hangingPunct="1">
              <a:lnSpc>
                <a:spcPct val="90000"/>
              </a:lnSpc>
            </a:pPr>
            <a:r>
              <a:rPr lang="en-US" altLang="en-US" sz="2000" dirty="0">
                <a:solidFill>
                  <a:schemeClr val="folHlink"/>
                </a:solidFill>
              </a:rPr>
              <a:t>Feature subset selection, feature creation</a:t>
            </a:r>
          </a:p>
          <a:p>
            <a:pPr lvl="1" eaLnBrk="1" hangingPunct="1">
              <a:lnSpc>
                <a:spcPct val="90000"/>
              </a:lnSpc>
            </a:pPr>
            <a:r>
              <a:rPr lang="en-US" altLang="en-US" sz="2000" b="1" dirty="0" err="1">
                <a:solidFill>
                  <a:srgbClr val="FF0000"/>
                </a:solidFill>
              </a:rPr>
              <a:t>Numerosity</a:t>
            </a:r>
            <a:r>
              <a:rPr lang="en-US" altLang="en-US" sz="2000" b="1" dirty="0">
                <a:solidFill>
                  <a:srgbClr val="FF0000"/>
                </a:solidFill>
              </a:rPr>
              <a:t> reduction </a:t>
            </a:r>
            <a:r>
              <a:rPr lang="en-US" altLang="en-US" sz="2000" dirty="0">
                <a:solidFill>
                  <a:schemeClr val="folHlink"/>
                </a:solidFill>
              </a:rPr>
              <a:t>(some simply call it: Data Reduction)</a:t>
            </a:r>
          </a:p>
          <a:p>
            <a:pPr lvl="2" eaLnBrk="1" hangingPunct="1">
              <a:lnSpc>
                <a:spcPct val="90000"/>
              </a:lnSpc>
            </a:pPr>
            <a:r>
              <a:rPr lang="en-US" altLang="en-US" sz="2000" dirty="0">
                <a:solidFill>
                  <a:schemeClr val="folHlink"/>
                </a:solidFill>
              </a:rPr>
              <a:t>Regression and Log-Linear Models</a:t>
            </a:r>
          </a:p>
          <a:p>
            <a:pPr lvl="2" eaLnBrk="1" hangingPunct="1">
              <a:lnSpc>
                <a:spcPct val="90000"/>
              </a:lnSpc>
            </a:pPr>
            <a:r>
              <a:rPr lang="en-US" altLang="en-US" sz="2000" dirty="0">
                <a:solidFill>
                  <a:schemeClr val="folHlink"/>
                </a:solidFill>
              </a:rPr>
              <a:t>Histograms, clustering, sampling</a:t>
            </a:r>
          </a:p>
          <a:p>
            <a:pPr lvl="2" eaLnBrk="1" hangingPunct="1">
              <a:lnSpc>
                <a:spcPct val="90000"/>
              </a:lnSpc>
            </a:pPr>
            <a:r>
              <a:rPr lang="en-US" altLang="en-US" sz="2000" dirty="0">
                <a:solidFill>
                  <a:schemeClr val="folHlink"/>
                </a:solidFill>
              </a:rPr>
              <a:t>Data cube aggregation</a:t>
            </a:r>
          </a:p>
          <a:p>
            <a:pPr lvl="1" eaLnBrk="1" hangingPunct="1">
              <a:lnSpc>
                <a:spcPct val="90000"/>
              </a:lnSpc>
            </a:pPr>
            <a:r>
              <a:rPr lang="en-US" altLang="en-US" sz="2000" dirty="0">
                <a:solidFill>
                  <a:schemeClr val="hlink"/>
                </a:solidFill>
              </a:rPr>
              <a:t>Data compression</a:t>
            </a:r>
          </a:p>
        </p:txBody>
      </p:sp>
      <p:sp>
        <p:nvSpPr>
          <p:cNvPr id="28674"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E8D3D477-1220-41FB-BCB8-7EC3FAB07525}" type="slidenum">
              <a:rPr lang="en-US" altLang="en-US" sz="900"/>
              <a:pPr eaLnBrk="1" hangingPunct="1"/>
              <a:t>195</a:t>
            </a:fld>
            <a:endParaRPr lang="en-US" altLang="en-US" sz="900"/>
          </a:p>
        </p:txBody>
      </p:sp>
    </p:spTree>
    <p:extLst>
      <p:ext uri="{BB962C8B-B14F-4D97-AF65-F5344CB8AC3E}">
        <p14:creationId xmlns:p14="http://schemas.microsoft.com/office/powerpoint/2010/main" val="341503789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idx="1"/>
          </p:nvPr>
        </p:nvSpPr>
        <p:spPr/>
        <p:txBody>
          <a:bodyPr/>
          <a:lstStyle/>
          <a:p>
            <a:r>
              <a:rPr lang="en-US" altLang="en-US" dirty="0"/>
              <a:t>Reduce data volume by choosing alternative, smaller forms of data representation</a:t>
            </a:r>
          </a:p>
          <a:p>
            <a:r>
              <a:rPr lang="en-US" altLang="en-US" dirty="0"/>
              <a:t>Parametric methods (e.g., regression)</a:t>
            </a:r>
          </a:p>
          <a:p>
            <a:pPr lvl="1"/>
            <a:r>
              <a:rPr lang="en-US" altLang="en-US" dirty="0"/>
              <a:t>Assume the data fits some model, estimate model parameters, store only the parameters, and discard the data (except possible outliers)</a:t>
            </a:r>
            <a:endParaRPr lang="en-US" altLang="en-US" dirty="0">
              <a:sym typeface="Symbol" panose="05050102010706020507" pitchFamily="18" charset="2"/>
            </a:endParaRPr>
          </a:p>
          <a:p>
            <a:pPr lvl="1"/>
            <a:r>
              <a:rPr lang="en-US" altLang="en-US" dirty="0"/>
              <a:t>Ex.: Log-linear models—obtain value at a point in m-D space as the product on appropriate marginal subspaces </a:t>
            </a:r>
          </a:p>
          <a:p>
            <a:r>
              <a:rPr lang="en-US" altLang="en-US" dirty="0"/>
              <a:t>Non-parametric methods</a:t>
            </a:r>
            <a:r>
              <a:rPr lang="en-US" altLang="en-US" dirty="0">
                <a:sym typeface="Symbol" panose="05050102010706020507" pitchFamily="18" charset="2"/>
              </a:rPr>
              <a:t> </a:t>
            </a:r>
          </a:p>
          <a:p>
            <a:pPr lvl="1"/>
            <a:r>
              <a:rPr lang="en-US" altLang="en-US" dirty="0">
                <a:sym typeface="Symbol" panose="05050102010706020507" pitchFamily="18" charset="2"/>
              </a:rPr>
              <a:t>Do not assume models</a:t>
            </a:r>
          </a:p>
          <a:p>
            <a:pPr lvl="1"/>
            <a:r>
              <a:rPr lang="en-US" altLang="en-US" dirty="0">
                <a:sym typeface="Symbol" panose="05050102010706020507" pitchFamily="18" charset="2"/>
              </a:rPr>
              <a:t>Major families: histograms, clustering, sampling, … </a:t>
            </a:r>
          </a:p>
        </p:txBody>
      </p:sp>
      <p:sp>
        <p:nvSpPr>
          <p:cNvPr id="2" name="Content Placeholder 1"/>
          <p:cNvSpPr>
            <a:spLocks noGrp="1"/>
          </p:cNvSpPr>
          <p:nvPr>
            <p:ph sz="quarter" idx="10"/>
          </p:nvPr>
        </p:nvSpPr>
        <p:spPr/>
        <p:txBody>
          <a:bodyPr/>
          <a:lstStyle/>
          <a:p>
            <a:r>
              <a:rPr lang="en-US" altLang="en-US" dirty="0"/>
              <a:t>Data Reduction: </a:t>
            </a:r>
            <a:r>
              <a:rPr lang="en-US" altLang="en-US" u="sng" dirty="0" err="1"/>
              <a:t>Numerosity</a:t>
            </a:r>
            <a:r>
              <a:rPr lang="en-US" altLang="en-US" u="sng" dirty="0"/>
              <a:t> Reduction</a:t>
            </a:r>
            <a:endParaRPr lang="en-US" u="sng" dirty="0"/>
          </a:p>
        </p:txBody>
      </p:sp>
      <p:sp>
        <p:nvSpPr>
          <p:cNvPr id="40962" name="Rectangle 2061"/>
          <p:cNvSpPr>
            <a:spLocks noGrp="1" noChangeArrowheads="1"/>
          </p:cNvSpPr>
          <p:nvPr>
            <p:ph type="sldNum" sz="quarter" idx="4294967295"/>
          </p:nvPr>
        </p:nvSpPr>
        <p:spPr>
          <a:xfrm>
            <a:off x="7010400" y="6492875"/>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AB825010-FA8D-4E69-B843-17C688210CC0}" type="slidenum">
              <a:rPr lang="en-US" altLang="en-US" sz="900"/>
              <a:pPr eaLnBrk="1" hangingPunct="1"/>
              <a:t>196</a:t>
            </a:fld>
            <a:endParaRPr lang="en-US" altLang="en-US" sz="900"/>
          </a:p>
        </p:txBody>
      </p:sp>
    </p:spTree>
    <p:extLst>
      <p:ext uri="{BB962C8B-B14F-4D97-AF65-F5344CB8AC3E}">
        <p14:creationId xmlns:p14="http://schemas.microsoft.com/office/powerpoint/2010/main" val="18722005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en-US" dirty="0"/>
              <a:t>Data Reduction : </a:t>
            </a:r>
            <a:r>
              <a:rPr lang="en-US" altLang="en-US" b="1" u="sng" dirty="0"/>
              <a:t>Dimensionality Reduction</a:t>
            </a:r>
          </a:p>
        </p:txBody>
      </p:sp>
      <p:sp>
        <p:nvSpPr>
          <p:cNvPr id="29700" name="Rectangle 3"/>
          <p:cNvSpPr>
            <a:spLocks noGrp="1" noChangeArrowheads="1"/>
          </p:cNvSpPr>
          <p:nvPr>
            <p:ph idx="1"/>
          </p:nvPr>
        </p:nvSpPr>
        <p:spPr/>
        <p:txBody>
          <a:bodyPr>
            <a:normAutofit lnSpcReduction="10000"/>
          </a:bodyPr>
          <a:lstStyle/>
          <a:p>
            <a:r>
              <a:rPr lang="en-US" altLang="en-US" dirty="0"/>
              <a:t>Curse of dimensionality</a:t>
            </a:r>
          </a:p>
          <a:p>
            <a:pPr lvl="1"/>
            <a:r>
              <a:rPr lang="en-US" altLang="en-US" dirty="0"/>
              <a:t>When dimensionality increases, data becomes increasingly sparse</a:t>
            </a:r>
          </a:p>
          <a:p>
            <a:pPr lvl="1"/>
            <a:r>
              <a:rPr lang="en-US" altLang="en-US" dirty="0"/>
              <a:t>Density and distance between points, which is critical to clustering, outlier analysis, becomes less meaningful</a:t>
            </a:r>
          </a:p>
          <a:p>
            <a:pPr lvl="1"/>
            <a:r>
              <a:rPr lang="en-US" altLang="en-US" dirty="0"/>
              <a:t>The possible combinations of subspaces will grow exponentially</a:t>
            </a:r>
          </a:p>
          <a:p>
            <a:r>
              <a:rPr lang="en-US" altLang="en-US" dirty="0"/>
              <a:t>Dimensionality reduction</a:t>
            </a:r>
          </a:p>
          <a:p>
            <a:pPr lvl="1"/>
            <a:r>
              <a:rPr lang="en-US" altLang="en-US" dirty="0"/>
              <a:t>Avoid the curse of dimensionality</a:t>
            </a:r>
          </a:p>
          <a:p>
            <a:pPr lvl="1"/>
            <a:r>
              <a:rPr lang="en-US" altLang="en-US" dirty="0"/>
              <a:t>Help eliminate irrelevant features and reduce noise</a:t>
            </a:r>
          </a:p>
          <a:p>
            <a:pPr lvl="1"/>
            <a:r>
              <a:rPr lang="en-US" altLang="en-US" dirty="0"/>
              <a:t>Reduce time and space required in data mining</a:t>
            </a:r>
          </a:p>
          <a:p>
            <a:pPr lvl="1"/>
            <a:r>
              <a:rPr lang="en-US" altLang="en-US" dirty="0"/>
              <a:t>Allow easier visualization</a:t>
            </a:r>
          </a:p>
          <a:p>
            <a:r>
              <a:rPr lang="en-US" altLang="en-US" dirty="0"/>
              <a:t>Dimensionality reduction techniques</a:t>
            </a:r>
          </a:p>
          <a:p>
            <a:pPr lvl="1"/>
            <a:r>
              <a:rPr lang="en-US" altLang="en-US" dirty="0"/>
              <a:t>Wavelet transforms</a:t>
            </a:r>
          </a:p>
          <a:p>
            <a:pPr lvl="1"/>
            <a:r>
              <a:rPr lang="en-US" altLang="en-US" dirty="0"/>
              <a:t>Principal Component Analysis</a:t>
            </a:r>
          </a:p>
          <a:p>
            <a:pPr lvl="1"/>
            <a:r>
              <a:rPr lang="en-US" altLang="en-US" dirty="0"/>
              <a:t>Supervised and nonlinear techniques (e.g., feature selection)</a:t>
            </a:r>
          </a:p>
        </p:txBody>
      </p:sp>
      <p:sp>
        <p:nvSpPr>
          <p:cNvPr id="29698" name="Rectangle 2061"/>
          <p:cNvSpPr>
            <a:spLocks noGrp="1" noChangeArrowheads="1"/>
          </p:cNvSpPr>
          <p:nvPr>
            <p:ph type="sldNum" sz="quarter" idx="12"/>
          </p:nvPr>
        </p:nvSpPr>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fld id="{0ECC9B90-D819-48EF-98B6-B78D4DA5221F}" type="slidenum">
              <a:rPr lang="en-US" altLang="en-US" smtClean="0"/>
              <a:pPr/>
              <a:t>197</a:t>
            </a:fld>
            <a:endParaRPr lang="en-US" altLang="en-US"/>
          </a:p>
        </p:txBody>
      </p:sp>
    </p:spTree>
    <p:extLst>
      <p:ext uri="{BB962C8B-B14F-4D97-AF65-F5344CB8AC3E}">
        <p14:creationId xmlns:p14="http://schemas.microsoft.com/office/powerpoint/2010/main" val="11046979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Dimension Reduction Approaches</a:t>
            </a:r>
          </a:p>
        </p:txBody>
      </p:sp>
      <p:sp>
        <p:nvSpPr>
          <p:cNvPr id="2" name="Content Placeholder 1"/>
          <p:cNvSpPr>
            <a:spLocks noGrp="1"/>
          </p:cNvSpPr>
          <p:nvPr>
            <p:ph idx="1"/>
          </p:nvPr>
        </p:nvSpPr>
        <p:spPr/>
        <p:txBody>
          <a:bodyPr/>
          <a:lstStyle/>
          <a:p>
            <a:r>
              <a:rPr lang="en-US" dirty="0"/>
              <a:t>Feature Reduction via Domain Knowledge</a:t>
            </a:r>
          </a:p>
          <a:p>
            <a:pPr lvl="1"/>
            <a:r>
              <a:rPr lang="en-US" dirty="0"/>
              <a:t>Speech waveform -&gt; FCC data samples</a:t>
            </a:r>
          </a:p>
          <a:p>
            <a:pPr lvl="1"/>
            <a:r>
              <a:rPr lang="en-US" dirty="0"/>
              <a:t>Vision -&gt; pixels to high level features in image</a:t>
            </a:r>
          </a:p>
          <a:p>
            <a:endParaRPr lang="en-US" dirty="0"/>
          </a:p>
          <a:p>
            <a:r>
              <a:rPr lang="en-US" dirty="0"/>
              <a:t>Mathematical approaches</a:t>
            </a:r>
          </a:p>
          <a:p>
            <a:pPr lvl="1"/>
            <a:r>
              <a:rPr lang="en-US" dirty="0"/>
              <a:t>Feature Reduction  via Feature Selection (5 columns; remove 3 columns select only 2 columns – based on mathematical approaches lets say Info Gain</a:t>
            </a:r>
          </a:p>
          <a:p>
            <a:pPr lvl="1"/>
            <a:r>
              <a:rPr lang="en-US" dirty="0"/>
              <a:t>Feature Reduction via Feature Extraction (5 columns; try to extract information and depict that information in some way as 2 columns -&gt; project on a 2D plane)</a:t>
            </a:r>
          </a:p>
          <a:p>
            <a:endParaRPr lang="en-US" dirty="0"/>
          </a:p>
        </p:txBody>
      </p:sp>
    </p:spTree>
    <p:extLst>
      <p:ext uri="{BB962C8B-B14F-4D97-AF65-F5344CB8AC3E}">
        <p14:creationId xmlns:p14="http://schemas.microsoft.com/office/powerpoint/2010/main" val="41605229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a:hlinkClick r:id="rId2"/>
              </a:rPr>
              <a:t>https://www.youtube.com/watch?v=ue3yoeZvt8E</a:t>
            </a:r>
            <a:endParaRPr lang="en-US"/>
          </a:p>
          <a:p>
            <a:r>
              <a:rPr lang="en-US"/>
              <a:t>A . V = </a:t>
            </a:r>
            <a:r>
              <a:rPr lang="el-GR"/>
              <a:t>λ</a:t>
            </a:r>
            <a:r>
              <a:rPr lang="en-US"/>
              <a:t> . V</a:t>
            </a:r>
          </a:p>
          <a:p>
            <a:r>
              <a:rPr lang="en-US"/>
              <a:t>If a matrix satisfies the above equation; here</a:t>
            </a:r>
          </a:p>
          <a:p>
            <a:r>
              <a:rPr lang="en-US"/>
              <a:t>V = Eigen Vector</a:t>
            </a:r>
          </a:p>
          <a:p>
            <a:r>
              <a:rPr lang="el-GR"/>
              <a:t>Λ</a:t>
            </a:r>
            <a:r>
              <a:rPr lang="en-US"/>
              <a:t> = Eigen Value</a:t>
            </a:r>
          </a:p>
          <a:p>
            <a:r>
              <a:rPr lang="en-US"/>
              <a:t>This implies that there are certain points (&amp; their connecting vector) in the spacial domain, which when applied any kind of transformation; only stretch but do not change direction.</a:t>
            </a:r>
          </a:p>
          <a:p>
            <a:endParaRPr lang="en-US"/>
          </a:p>
          <a:p>
            <a:r>
              <a:rPr lang="en-US"/>
              <a:t>Dimensionality Reduction Algorithms</a:t>
            </a:r>
          </a:p>
          <a:p>
            <a:r>
              <a:rPr lang="en-US"/>
              <a:t>Large number of algorithms; all have these steps –</a:t>
            </a:r>
          </a:p>
          <a:p>
            <a:r>
              <a:rPr lang="en-US"/>
              <a:t>Find a similarity matrix for your R matrix (how you compute this, varies for different algorithms) </a:t>
            </a:r>
          </a:p>
          <a:p>
            <a:r>
              <a:rPr lang="en-US"/>
              <a:t>Find the Eigen Vectors of the Similarity Matrix</a:t>
            </a:r>
          </a:p>
          <a:p>
            <a:r>
              <a:rPr lang="en-US"/>
              <a:t>Note- Eigen Vectors would be the Reduced dimensional vector for your original Matrix on which you can apply your Data Modelling algorithms</a:t>
            </a:r>
          </a:p>
          <a:p>
            <a:endParaRPr lang="en-US" dirty="0"/>
          </a:p>
        </p:txBody>
      </p:sp>
      <p:sp>
        <p:nvSpPr>
          <p:cNvPr id="3" name="Content Placeholder 2"/>
          <p:cNvSpPr>
            <a:spLocks noGrp="1"/>
          </p:cNvSpPr>
          <p:nvPr>
            <p:ph sz="quarter" idx="10"/>
          </p:nvPr>
        </p:nvSpPr>
        <p:spPr/>
        <p:txBody>
          <a:bodyPr>
            <a:normAutofit fontScale="62500" lnSpcReduction="20000"/>
          </a:bodyPr>
          <a:lstStyle/>
          <a:p>
            <a:r>
              <a:rPr lang="en-US"/>
              <a:t>Dimensionality Reduction – Spectral Dimension Reduction (Eigen Vector and Eigen Values)</a:t>
            </a:r>
            <a:endParaRPr lang="en-US" dirty="0"/>
          </a:p>
        </p:txBody>
      </p:sp>
    </p:spTree>
    <p:extLst>
      <p:ext uri="{BB962C8B-B14F-4D97-AF65-F5344CB8AC3E}">
        <p14:creationId xmlns:p14="http://schemas.microsoft.com/office/powerpoint/2010/main" val="588699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1447800"/>
            <a:ext cx="6019800" cy="1752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Content Placeholder 1"/>
          <p:cNvSpPr>
            <a:spLocks noGrp="1"/>
          </p:cNvSpPr>
          <p:nvPr>
            <p:ph idx="1"/>
          </p:nvPr>
        </p:nvSpPr>
        <p:spPr>
          <a:xfrm>
            <a:off x="304800" y="1493837"/>
            <a:ext cx="8229600" cy="4983163"/>
          </a:xfrm>
        </p:spPr>
        <p:txBody>
          <a:bodyPr>
            <a:normAutofit fontScale="77500" lnSpcReduction="20000"/>
          </a:bodyPr>
          <a:lstStyle/>
          <a:p>
            <a:pPr lvl="0"/>
            <a:r>
              <a:rPr lang="en-IN" dirty="0"/>
              <a:t>Data cleaning </a:t>
            </a:r>
            <a:endParaRPr lang="en-US" dirty="0"/>
          </a:p>
          <a:p>
            <a:pPr lvl="0"/>
            <a:r>
              <a:rPr lang="en-IN" dirty="0"/>
              <a:t>Data Integration/ Aggregation</a:t>
            </a:r>
          </a:p>
          <a:p>
            <a:pPr lvl="0"/>
            <a:r>
              <a:rPr lang="en-IN" dirty="0"/>
              <a:t>Data Sampling</a:t>
            </a:r>
            <a:endParaRPr lang="en-US" dirty="0"/>
          </a:p>
          <a:p>
            <a:pPr lvl="0"/>
            <a:r>
              <a:rPr lang="en-IN" dirty="0"/>
              <a:t>Handling Numeric Data</a:t>
            </a:r>
            <a:endParaRPr lang="en-US" dirty="0"/>
          </a:p>
          <a:p>
            <a:pPr lvl="1"/>
            <a:r>
              <a:rPr lang="en-IN" dirty="0"/>
              <a:t>Discretization, Binarization</a:t>
            </a:r>
            <a:endParaRPr lang="en-US" dirty="0"/>
          </a:p>
          <a:p>
            <a:pPr lvl="1"/>
            <a:r>
              <a:rPr lang="en-IN" dirty="0"/>
              <a:t>Normalization</a:t>
            </a:r>
            <a:endParaRPr lang="en-US" dirty="0"/>
          </a:p>
          <a:p>
            <a:pPr lvl="1"/>
            <a:r>
              <a:rPr lang="en-IN" dirty="0"/>
              <a:t>Data Smoothening</a:t>
            </a:r>
            <a:endParaRPr lang="en-US" dirty="0"/>
          </a:p>
          <a:p>
            <a:pPr lvl="0"/>
            <a:r>
              <a:rPr lang="en-IN" dirty="0"/>
              <a:t>Dealing with textual Data</a:t>
            </a:r>
            <a:endParaRPr lang="en-US" dirty="0"/>
          </a:p>
          <a:p>
            <a:pPr lvl="0"/>
            <a:r>
              <a:rPr lang="en-IN" dirty="0"/>
              <a:t>Managing Categorical Attributes</a:t>
            </a:r>
            <a:endParaRPr lang="en-US" dirty="0"/>
          </a:p>
          <a:p>
            <a:pPr lvl="1"/>
            <a:r>
              <a:rPr lang="en-IN" dirty="0"/>
              <a:t>Transforming Categorical to Numerical Values</a:t>
            </a:r>
            <a:endParaRPr lang="en-US" dirty="0"/>
          </a:p>
          <a:p>
            <a:pPr lvl="1"/>
            <a:r>
              <a:rPr lang="en-IN" dirty="0"/>
              <a:t>Encoding techniques</a:t>
            </a:r>
            <a:endParaRPr lang="en-US" dirty="0"/>
          </a:p>
          <a:p>
            <a:pPr lvl="0"/>
            <a:r>
              <a:rPr lang="en-IN" dirty="0"/>
              <a:t>Feature Engineering</a:t>
            </a:r>
            <a:endParaRPr lang="en-US" dirty="0"/>
          </a:p>
          <a:p>
            <a:pPr lvl="1"/>
            <a:r>
              <a:rPr lang="en-IN" dirty="0"/>
              <a:t>Feature Extraction (Dimensionality Reduction)</a:t>
            </a:r>
            <a:endParaRPr lang="en-US" dirty="0"/>
          </a:p>
          <a:p>
            <a:pPr lvl="1"/>
            <a:r>
              <a:rPr lang="en-IN" dirty="0"/>
              <a:t>Feature Construction</a:t>
            </a:r>
            <a:endParaRPr lang="en-US" dirty="0"/>
          </a:p>
          <a:p>
            <a:pPr lvl="1"/>
            <a:r>
              <a:rPr lang="en-IN" dirty="0"/>
              <a:t>Feature Subset selection</a:t>
            </a:r>
            <a:endParaRPr lang="en-US" dirty="0"/>
          </a:p>
          <a:p>
            <a:pPr lvl="2"/>
            <a:r>
              <a:rPr lang="en-IN" dirty="0"/>
              <a:t>Filter methods</a:t>
            </a:r>
            <a:endParaRPr lang="en-US" dirty="0"/>
          </a:p>
          <a:p>
            <a:pPr lvl="2"/>
            <a:r>
              <a:rPr lang="en-IN" dirty="0"/>
              <a:t>Wrapper methods</a:t>
            </a:r>
            <a:endParaRPr lang="en-US" dirty="0"/>
          </a:p>
          <a:p>
            <a:pPr lvl="2"/>
            <a:r>
              <a:rPr lang="en-IN" dirty="0"/>
              <a:t>Embedded methods</a:t>
            </a:r>
            <a:endParaRPr lang="en-US" dirty="0"/>
          </a:p>
          <a:p>
            <a:pPr lvl="1"/>
            <a:r>
              <a:rPr lang="en-IN" dirty="0"/>
              <a:t>Feature Learning </a:t>
            </a:r>
            <a:endParaRPr lang="en-US" dirty="0"/>
          </a:p>
          <a:p>
            <a:r>
              <a:rPr lang="en-US" dirty="0"/>
              <a:t> Case Study involving FE tasks</a:t>
            </a:r>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3781348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idx="1"/>
          </p:nvPr>
        </p:nvSpPr>
        <p:spPr/>
        <p:txBody>
          <a:bodyPr/>
          <a:lstStyle/>
          <a:p>
            <a:pPr algn="l" rtl="0" eaLnBrk="1" hangingPunct="1">
              <a:lnSpc>
                <a:spcPct val="90000"/>
              </a:lnSpc>
              <a:buFont typeface="Wingdings" panose="05000000000000000000" pitchFamily="2" charset="2"/>
              <a:buNone/>
              <a:defRPr/>
            </a:pPr>
            <a:r>
              <a:rPr lang="en-US" dirty="0">
                <a:solidFill>
                  <a:schemeClr val="tx2"/>
                </a:solidFill>
              </a:rPr>
              <a:t>Target Population:</a:t>
            </a:r>
            <a:r>
              <a:rPr lang="en-US" b="1" dirty="0">
                <a:solidFill>
                  <a:schemeClr val="tx2"/>
                </a:solidFill>
                <a:effectLst/>
              </a:rPr>
              <a:t> </a:t>
            </a:r>
          </a:p>
          <a:p>
            <a:pPr algn="l" rtl="0" eaLnBrk="1" hangingPunct="1">
              <a:lnSpc>
                <a:spcPct val="90000"/>
              </a:lnSpc>
              <a:buFont typeface="Wingdings" panose="05000000000000000000" pitchFamily="2" charset="2"/>
              <a:buNone/>
              <a:defRPr/>
            </a:pPr>
            <a:r>
              <a:rPr lang="en-US" dirty="0"/>
              <a:t>The population to be studied/ to which the investigator wants to generalize his results</a:t>
            </a:r>
          </a:p>
          <a:p>
            <a:pPr algn="l" rtl="0" eaLnBrk="1" hangingPunct="1">
              <a:lnSpc>
                <a:spcPct val="90000"/>
              </a:lnSpc>
              <a:buFont typeface="Wingdings" panose="05000000000000000000" pitchFamily="2" charset="2"/>
              <a:buNone/>
              <a:defRPr/>
            </a:pPr>
            <a:r>
              <a:rPr lang="en-US" dirty="0">
                <a:solidFill>
                  <a:schemeClr val="tx2"/>
                </a:solidFill>
              </a:rPr>
              <a:t>Sampling Unit:</a:t>
            </a:r>
          </a:p>
          <a:p>
            <a:pPr algn="l" rtl="0" eaLnBrk="1" hangingPunct="1">
              <a:lnSpc>
                <a:spcPct val="90000"/>
              </a:lnSpc>
              <a:buFont typeface="Wingdings" panose="05000000000000000000" pitchFamily="2" charset="2"/>
              <a:buNone/>
              <a:defRPr/>
            </a:pPr>
            <a:r>
              <a:rPr lang="en-US" b="1" dirty="0">
                <a:solidFill>
                  <a:schemeClr val="folHlink"/>
                </a:solidFill>
                <a:effectLst/>
              </a:rPr>
              <a:t> </a:t>
            </a:r>
            <a:r>
              <a:rPr lang="en-US" dirty="0"/>
              <a:t>smallest unit from which sample can be selected</a:t>
            </a:r>
          </a:p>
          <a:p>
            <a:pPr algn="l" rtl="0" eaLnBrk="1" hangingPunct="1">
              <a:lnSpc>
                <a:spcPct val="90000"/>
              </a:lnSpc>
              <a:buFont typeface="Wingdings" panose="05000000000000000000" pitchFamily="2" charset="2"/>
              <a:buNone/>
              <a:defRPr/>
            </a:pPr>
            <a:r>
              <a:rPr lang="en-GB" dirty="0">
                <a:solidFill>
                  <a:schemeClr val="tx2"/>
                </a:solidFill>
              </a:rPr>
              <a:t>Sampling frame </a:t>
            </a:r>
          </a:p>
          <a:p>
            <a:pPr algn="l" rtl="0" eaLnBrk="1" hangingPunct="1">
              <a:lnSpc>
                <a:spcPct val="90000"/>
              </a:lnSpc>
              <a:buFont typeface="Wingdings" panose="05000000000000000000" pitchFamily="2" charset="2"/>
              <a:buNone/>
              <a:defRPr/>
            </a:pPr>
            <a:r>
              <a:rPr lang="en-GB" dirty="0"/>
              <a:t>List of all the sampling units from which sample is drawn</a:t>
            </a:r>
          </a:p>
          <a:p>
            <a:pPr algn="l" rtl="0" eaLnBrk="1" hangingPunct="1">
              <a:lnSpc>
                <a:spcPct val="90000"/>
              </a:lnSpc>
              <a:buFont typeface="Wingdings" panose="05000000000000000000" pitchFamily="2" charset="2"/>
              <a:buNone/>
              <a:defRPr/>
            </a:pPr>
            <a:r>
              <a:rPr lang="en-GB" dirty="0">
                <a:solidFill>
                  <a:schemeClr val="tx2"/>
                </a:solidFill>
              </a:rPr>
              <a:t>Sampling scheme</a:t>
            </a:r>
          </a:p>
          <a:p>
            <a:pPr algn="l" rtl="0" eaLnBrk="1" hangingPunct="1">
              <a:lnSpc>
                <a:spcPct val="90000"/>
              </a:lnSpc>
              <a:buFont typeface="Wingdings" panose="05000000000000000000" pitchFamily="2" charset="2"/>
              <a:buNone/>
              <a:defRPr/>
            </a:pPr>
            <a:r>
              <a:rPr lang="en-GB" dirty="0"/>
              <a:t>Method of selecting sampling units from sampling frame</a:t>
            </a:r>
          </a:p>
          <a:p>
            <a:pPr algn="l" rtl="0" eaLnBrk="1" hangingPunct="1">
              <a:lnSpc>
                <a:spcPct val="90000"/>
              </a:lnSpc>
              <a:defRPr/>
            </a:pPr>
            <a:endParaRPr lang="en-US" dirty="0"/>
          </a:p>
        </p:txBody>
      </p:sp>
      <p:sp>
        <p:nvSpPr>
          <p:cNvPr id="2" name="Content Placeholder 1"/>
          <p:cNvSpPr>
            <a:spLocks noGrp="1"/>
          </p:cNvSpPr>
          <p:nvPr>
            <p:ph sz="quarter" idx="10"/>
          </p:nvPr>
        </p:nvSpPr>
        <p:spPr/>
        <p:txBody>
          <a:bodyPr/>
          <a:lstStyle/>
          <a:p>
            <a:r>
              <a:rPr lang="en-US" dirty="0"/>
              <a:t>Definitions</a:t>
            </a:r>
          </a:p>
        </p:txBody>
      </p:sp>
    </p:spTree>
    <p:extLst>
      <p:ext uri="{BB962C8B-B14F-4D97-AF65-F5344CB8AC3E}">
        <p14:creationId xmlns:p14="http://schemas.microsoft.com/office/powerpoint/2010/main" val="32282402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a:hlinkClick r:id="rId2"/>
              </a:rPr>
              <a:t>https://www.youtube.com/watch?v=g-Hb26agBFg</a:t>
            </a:r>
            <a:endParaRPr lang="en-US"/>
          </a:p>
          <a:p>
            <a:r>
              <a:rPr lang="en-US"/>
              <a:t>PCA -&gt; projecting the points in a multi dimensional space on two linear vectors; so that the points are distinctly spaced. (Taking picture of points from two angles such that we get maximum coverage).</a:t>
            </a:r>
          </a:p>
          <a:p>
            <a:r>
              <a:rPr lang="en-US"/>
              <a:t> - In other words; you try to find the co-relation between various features(columns) and then try to project them on a 2D Plane (</a:t>
            </a:r>
            <a:r>
              <a:rPr lang="en-US">
                <a:hlinkClick r:id="rId3"/>
              </a:rPr>
              <a:t>https://www.youtube.com/watch?v=HMOI_lkzW08</a:t>
            </a:r>
            <a:r>
              <a:rPr lang="en-US"/>
              <a:t>)</a:t>
            </a:r>
          </a:p>
          <a:p>
            <a:r>
              <a:rPr lang="en-US"/>
              <a:t>Discuss in class -</a:t>
            </a:r>
          </a:p>
          <a:p>
            <a:r>
              <a:rPr lang="en-US"/>
              <a:t>Mean, Variance, Covariance</a:t>
            </a:r>
          </a:p>
          <a:p>
            <a:r>
              <a:rPr lang="en-US"/>
              <a:t>Steps in PCA -</a:t>
            </a:r>
          </a:p>
          <a:p>
            <a:r>
              <a:rPr lang="en-US"/>
              <a:t>-   Find the Covariance Matrix </a:t>
            </a:r>
          </a:p>
          <a:p>
            <a:r>
              <a:rPr lang="en-US"/>
              <a:t>Find Eigen Vectors and Eigen Values of Covariance Matrix</a:t>
            </a:r>
          </a:p>
          <a:p>
            <a:r>
              <a:rPr lang="en-US"/>
              <a:t>Select top two Eigen Vectors (PC1 and PC2)’ which project these points on a 2D plane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a:t>PCA (Principal Component Analysis) – Dimensionality Reduction</a:t>
            </a:r>
            <a:endParaRPr lang="en-US" dirty="0"/>
          </a:p>
        </p:txBody>
      </p:sp>
    </p:spTree>
    <p:extLst>
      <p:ext uri="{BB962C8B-B14F-4D97-AF65-F5344CB8AC3E}">
        <p14:creationId xmlns:p14="http://schemas.microsoft.com/office/powerpoint/2010/main" val="26079262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0"/>
          <p:cNvSpPr>
            <a:spLocks noGrp="1" noChangeArrowheads="1"/>
          </p:cNvSpPr>
          <p:nvPr>
            <p:ph type="title"/>
          </p:nvPr>
        </p:nvSpPr>
        <p:spPr/>
        <p:txBody>
          <a:bodyPr/>
          <a:lstStyle/>
          <a:p>
            <a:r>
              <a:rPr lang="en-US" altLang="en-US"/>
              <a:t>Principal Component Analysis (PCA)</a:t>
            </a:r>
            <a:endParaRPr lang="en-US" altLang="en-US" dirty="0"/>
          </a:p>
        </p:txBody>
      </p:sp>
      <p:sp>
        <p:nvSpPr>
          <p:cNvPr id="35845" name="Rectangle 41"/>
          <p:cNvSpPr>
            <a:spLocks noGrp="1" noChangeArrowheads="1"/>
          </p:cNvSpPr>
          <p:nvPr>
            <p:ph idx="1"/>
          </p:nvPr>
        </p:nvSpPr>
        <p:spPr/>
        <p:txBody>
          <a:bodyPr/>
          <a:lstStyle/>
          <a:p>
            <a:r>
              <a:rPr lang="en-US" altLang="en-US"/>
              <a:t>Find a projection that captures the largest amount of variation in data</a:t>
            </a:r>
          </a:p>
          <a:p>
            <a:r>
              <a:rPr lang="en-US" altLang="en-US"/>
              <a:t>The original data are projected onto a much smaller space, resulting in dimensionality reduction. </a:t>
            </a:r>
          </a:p>
          <a:p>
            <a:endParaRPr lang="en-US" altLang="en-US" dirty="0"/>
          </a:p>
        </p:txBody>
      </p:sp>
      <p:sp>
        <p:nvSpPr>
          <p:cNvPr id="35842" name="Rectangle 2061"/>
          <p:cNvSpPr>
            <a:spLocks noGrp="1" noChangeArrowheads="1"/>
          </p:cNvSpPr>
          <p:nvPr>
            <p:ph type="sldNum" sz="quarter" idx="12"/>
          </p:nvPr>
        </p:nvSpPr>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fld id="{DECDA531-219B-438C-A2BF-5E387B48948B}" type="slidenum">
              <a:rPr lang="en-US" altLang="en-US" smtClean="0"/>
              <a:pPr/>
              <a:t>201</a:t>
            </a:fld>
            <a:endParaRPr lang="en-US" altLang="en-US"/>
          </a:p>
        </p:txBody>
      </p:sp>
      <p:grpSp>
        <p:nvGrpSpPr>
          <p:cNvPr id="35843" name="Group 1"/>
          <p:cNvGrpSpPr>
            <a:grpSpLocks/>
          </p:cNvGrpSpPr>
          <p:nvPr/>
        </p:nvGrpSpPr>
        <p:grpSpPr bwMode="auto">
          <a:xfrm>
            <a:off x="2971800" y="3741660"/>
            <a:ext cx="3306876" cy="2679586"/>
            <a:chOff x="2045155" y="2904673"/>
            <a:chExt cx="4409168" cy="3572781"/>
          </a:xfrm>
        </p:grpSpPr>
        <p:sp>
          <p:nvSpPr>
            <p:cNvPr id="35846" name="Text Box 13"/>
            <p:cNvSpPr txBox="1">
              <a:spLocks noChangeArrowheads="1"/>
            </p:cNvSpPr>
            <p:nvPr/>
          </p:nvSpPr>
          <p:spPr bwMode="auto">
            <a:xfrm>
              <a:off x="2045155" y="2904673"/>
              <a:ext cx="50270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x</a:t>
              </a:r>
              <a:r>
                <a:rPr lang="en-US" altLang="en-US" sz="1800" baseline="-25000">
                  <a:latin typeface="Times New Roman" panose="02020603050405020304" pitchFamily="18" charset="0"/>
                </a:rPr>
                <a:t>2</a:t>
              </a:r>
            </a:p>
          </p:txBody>
        </p:sp>
        <p:sp>
          <p:nvSpPr>
            <p:cNvPr id="35847" name="Line 15"/>
            <p:cNvSpPr>
              <a:spLocks noChangeShapeType="1"/>
            </p:cNvSpPr>
            <p:nvPr/>
          </p:nvSpPr>
          <p:spPr bwMode="auto">
            <a:xfrm flipV="1">
              <a:off x="2664606" y="2951126"/>
              <a:ext cx="0" cy="2953701"/>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5848" name="Line 16"/>
            <p:cNvSpPr>
              <a:spLocks noChangeShapeType="1"/>
            </p:cNvSpPr>
            <p:nvPr/>
          </p:nvSpPr>
          <p:spPr bwMode="auto">
            <a:xfrm>
              <a:off x="2664606" y="5904827"/>
              <a:ext cx="3415664"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5849" name="Line 17"/>
            <p:cNvSpPr>
              <a:spLocks noChangeShapeType="1"/>
            </p:cNvSpPr>
            <p:nvPr/>
          </p:nvSpPr>
          <p:spPr bwMode="auto">
            <a:xfrm flipV="1">
              <a:off x="2680568" y="4315608"/>
              <a:ext cx="3256054" cy="1573167"/>
            </a:xfrm>
            <a:prstGeom prst="line">
              <a:avLst/>
            </a:prstGeom>
            <a:noFill/>
            <a:ln w="28575">
              <a:solidFill>
                <a:schemeClr val="tx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5850" name="Oval 18"/>
            <p:cNvSpPr>
              <a:spLocks noChangeArrowheads="1"/>
            </p:cNvSpPr>
            <p:nvPr/>
          </p:nvSpPr>
          <p:spPr bwMode="auto">
            <a:xfrm>
              <a:off x="3350932" y="5237747"/>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1" name="Oval 19"/>
            <p:cNvSpPr>
              <a:spLocks noChangeArrowheads="1"/>
            </p:cNvSpPr>
            <p:nvPr/>
          </p:nvSpPr>
          <p:spPr bwMode="auto">
            <a:xfrm>
              <a:off x="3702075" y="498625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2" name="Oval 20"/>
            <p:cNvSpPr>
              <a:spLocks noChangeArrowheads="1"/>
            </p:cNvSpPr>
            <p:nvPr/>
          </p:nvSpPr>
          <p:spPr bwMode="auto">
            <a:xfrm>
              <a:off x="3111516" y="5564153"/>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3" name="Oval 21"/>
            <p:cNvSpPr>
              <a:spLocks noChangeArrowheads="1"/>
            </p:cNvSpPr>
            <p:nvPr/>
          </p:nvSpPr>
          <p:spPr bwMode="auto">
            <a:xfrm>
              <a:off x="3877646" y="5105758"/>
              <a:ext cx="93771" cy="85615"/>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4" name="Oval 22"/>
            <p:cNvSpPr>
              <a:spLocks noChangeArrowheads="1"/>
            </p:cNvSpPr>
            <p:nvPr/>
          </p:nvSpPr>
          <p:spPr bwMode="auto">
            <a:xfrm>
              <a:off x="3686114" y="5223478"/>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5" name="Oval 23"/>
            <p:cNvSpPr>
              <a:spLocks noChangeArrowheads="1"/>
            </p:cNvSpPr>
            <p:nvPr/>
          </p:nvSpPr>
          <p:spPr bwMode="auto">
            <a:xfrm>
              <a:off x="4404361" y="5209209"/>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6" name="Oval 24"/>
            <p:cNvSpPr>
              <a:spLocks noChangeArrowheads="1"/>
            </p:cNvSpPr>
            <p:nvPr/>
          </p:nvSpPr>
          <p:spPr bwMode="auto">
            <a:xfrm>
              <a:off x="4244750" y="558020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7" name="Oval 25"/>
            <p:cNvSpPr>
              <a:spLocks noChangeArrowheads="1"/>
            </p:cNvSpPr>
            <p:nvPr/>
          </p:nvSpPr>
          <p:spPr bwMode="auto">
            <a:xfrm>
              <a:off x="3957451" y="5460702"/>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8" name="Oval 26"/>
            <p:cNvSpPr>
              <a:spLocks noChangeArrowheads="1"/>
            </p:cNvSpPr>
            <p:nvPr/>
          </p:nvSpPr>
          <p:spPr bwMode="auto">
            <a:xfrm>
              <a:off x="4196867" y="4852482"/>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59" name="Oval 27"/>
            <p:cNvSpPr>
              <a:spLocks noChangeArrowheads="1"/>
            </p:cNvSpPr>
            <p:nvPr/>
          </p:nvSpPr>
          <p:spPr bwMode="auto">
            <a:xfrm>
              <a:off x="4947036" y="498625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0" name="Oval 28"/>
            <p:cNvSpPr>
              <a:spLocks noChangeArrowheads="1"/>
            </p:cNvSpPr>
            <p:nvPr/>
          </p:nvSpPr>
          <p:spPr bwMode="auto">
            <a:xfrm>
              <a:off x="5425868" y="4406573"/>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1" name="Oval 29"/>
            <p:cNvSpPr>
              <a:spLocks noChangeArrowheads="1"/>
            </p:cNvSpPr>
            <p:nvPr/>
          </p:nvSpPr>
          <p:spPr bwMode="auto">
            <a:xfrm>
              <a:off x="3494581" y="5608744"/>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2" name="Oval 30"/>
            <p:cNvSpPr>
              <a:spLocks noChangeArrowheads="1"/>
            </p:cNvSpPr>
            <p:nvPr/>
          </p:nvSpPr>
          <p:spPr bwMode="auto">
            <a:xfrm>
              <a:off x="4532049" y="4822160"/>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3" name="Oval 31"/>
            <p:cNvSpPr>
              <a:spLocks noChangeArrowheads="1"/>
            </p:cNvSpPr>
            <p:nvPr/>
          </p:nvSpPr>
          <p:spPr bwMode="auto">
            <a:xfrm>
              <a:off x="4883192" y="4495755"/>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4" name="Oval 32"/>
            <p:cNvSpPr>
              <a:spLocks noChangeArrowheads="1"/>
            </p:cNvSpPr>
            <p:nvPr/>
          </p:nvSpPr>
          <p:spPr bwMode="auto">
            <a:xfrm>
              <a:off x="3925529" y="4866751"/>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5" name="Oval 33"/>
            <p:cNvSpPr>
              <a:spLocks noChangeArrowheads="1"/>
            </p:cNvSpPr>
            <p:nvPr/>
          </p:nvSpPr>
          <p:spPr bwMode="auto">
            <a:xfrm>
              <a:off x="4691659" y="4645580"/>
              <a:ext cx="93771" cy="85615"/>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6" name="Oval 34"/>
            <p:cNvSpPr>
              <a:spLocks noChangeArrowheads="1"/>
            </p:cNvSpPr>
            <p:nvPr/>
          </p:nvSpPr>
          <p:spPr bwMode="auto">
            <a:xfrm>
              <a:off x="4835309" y="5253800"/>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7" name="Freeform 35"/>
            <p:cNvSpPr>
              <a:spLocks/>
            </p:cNvSpPr>
            <p:nvPr/>
          </p:nvSpPr>
          <p:spPr bwMode="auto">
            <a:xfrm>
              <a:off x="2880081" y="4279935"/>
              <a:ext cx="2906906" cy="1794338"/>
            </a:xfrm>
            <a:custGeom>
              <a:avLst/>
              <a:gdLst>
                <a:gd name="T0" fmla="*/ 15923141 w 1457"/>
                <a:gd name="T1" fmla="*/ 2147483647 h 968"/>
                <a:gd name="T2" fmla="*/ 843876607 w 1457"/>
                <a:gd name="T3" fmla="*/ 1742070491 h 968"/>
                <a:gd name="T4" fmla="*/ 2147483647 w 1457"/>
                <a:gd name="T5" fmla="*/ 594433779 h 968"/>
                <a:gd name="T6" fmla="*/ 2147483647 w 1457"/>
                <a:gd name="T7" fmla="*/ 92773577 h 968"/>
                <a:gd name="T8" fmla="*/ 2147483647 w 1457"/>
                <a:gd name="T9" fmla="*/ 1133891860 h 968"/>
                <a:gd name="T10" fmla="*/ 2147483647 w 1457"/>
                <a:gd name="T11" fmla="*/ 2147483647 h 968"/>
                <a:gd name="T12" fmla="*/ 748343745 w 1457"/>
                <a:gd name="T13" fmla="*/ 2147483647 h 968"/>
                <a:gd name="T14" fmla="*/ 15923141 w 1457"/>
                <a:gd name="T15" fmla="*/ 2147483647 h 968"/>
                <a:gd name="T16" fmla="*/ 0 60000 65536"/>
                <a:gd name="T17" fmla="*/ 0 60000 65536"/>
                <a:gd name="T18" fmla="*/ 0 60000 65536"/>
                <a:gd name="T19" fmla="*/ 0 60000 65536"/>
                <a:gd name="T20" fmla="*/ 0 60000 65536"/>
                <a:gd name="T21" fmla="*/ 0 60000 65536"/>
                <a:gd name="T22" fmla="*/ 0 60000 65536"/>
                <a:gd name="T23" fmla="*/ 0 60000 65536"/>
                <a:gd name="T24" fmla="*/ 0 w 1457"/>
                <a:gd name="T25" fmla="*/ 0 h 968"/>
                <a:gd name="T26" fmla="*/ 1457 w 1457"/>
                <a:gd name="T27" fmla="*/ 968 h 9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7" h="968">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35868" name="Oval 36"/>
            <p:cNvSpPr>
              <a:spLocks noChangeArrowheads="1"/>
            </p:cNvSpPr>
            <p:nvPr/>
          </p:nvSpPr>
          <p:spPr bwMode="auto">
            <a:xfrm>
              <a:off x="3271126" y="5817429"/>
              <a:ext cx="93771" cy="87398"/>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35869" name="Text Box 37"/>
            <p:cNvSpPr txBox="1">
              <a:spLocks noChangeArrowheads="1"/>
            </p:cNvSpPr>
            <p:nvPr/>
          </p:nvSpPr>
          <p:spPr bwMode="auto">
            <a:xfrm>
              <a:off x="5951620" y="5985011"/>
              <a:ext cx="50270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x</a:t>
              </a:r>
              <a:r>
                <a:rPr lang="en-US" altLang="en-US" sz="1800" baseline="-25000">
                  <a:latin typeface="Times New Roman" panose="02020603050405020304" pitchFamily="18" charset="0"/>
                </a:rPr>
                <a:t>1</a:t>
              </a:r>
            </a:p>
          </p:txBody>
        </p:sp>
        <p:sp>
          <p:nvSpPr>
            <p:cNvPr id="35870" name="Text Box 38"/>
            <p:cNvSpPr txBox="1">
              <a:spLocks noChangeArrowheads="1"/>
            </p:cNvSpPr>
            <p:nvPr/>
          </p:nvSpPr>
          <p:spPr bwMode="auto">
            <a:xfrm>
              <a:off x="6032416" y="3930264"/>
              <a:ext cx="3830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grpSp>
    </p:spTree>
    <p:extLst>
      <p:ext uri="{BB962C8B-B14F-4D97-AF65-F5344CB8AC3E}">
        <p14:creationId xmlns:p14="http://schemas.microsoft.com/office/powerpoint/2010/main" val="26705691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3"/>
          <p:cNvSpPr>
            <a:spLocks noGrp="1" noChangeArrowheads="1"/>
          </p:cNvSpPr>
          <p:nvPr>
            <p:ph type="title"/>
          </p:nvPr>
        </p:nvSpPr>
        <p:spPr/>
        <p:txBody>
          <a:bodyPr/>
          <a:lstStyle/>
          <a:p>
            <a:r>
              <a:rPr lang="en-US" altLang="en-US" dirty="0"/>
              <a:t>Principal Component Analysis (Steps)</a:t>
            </a:r>
          </a:p>
        </p:txBody>
      </p:sp>
      <p:sp>
        <p:nvSpPr>
          <p:cNvPr id="36867" name="Rectangle 2"/>
          <p:cNvSpPr>
            <a:spLocks noGrp="1" noChangeArrowheads="1"/>
          </p:cNvSpPr>
          <p:nvPr>
            <p:ph idx="1"/>
          </p:nvPr>
        </p:nvSpPr>
        <p:spPr/>
        <p:txBody>
          <a:bodyPr/>
          <a:lstStyle/>
          <a:p>
            <a:r>
              <a:rPr lang="en-US" altLang="en-US"/>
              <a:t>Given N data vectors from n-dimensions, find k ≤ n orthogonal vectors (principal components) that can be best used to represent data </a:t>
            </a:r>
          </a:p>
          <a:p>
            <a:pPr lvl="1"/>
            <a:r>
              <a:rPr lang="en-US" altLang="en-US"/>
              <a:t>Normalize input data: Each attribute falls within the same range</a:t>
            </a:r>
          </a:p>
          <a:p>
            <a:pPr lvl="1"/>
            <a:r>
              <a:rPr lang="en-US" altLang="en-US"/>
              <a:t>Compute k orthonormal (unit) vectors, i.e., principal components</a:t>
            </a:r>
          </a:p>
          <a:p>
            <a:pPr lvl="1"/>
            <a:r>
              <a:rPr lang="en-US" altLang="en-US"/>
              <a:t>Each input data (vector) is a linear combination of the k principal component vectors</a:t>
            </a:r>
          </a:p>
          <a:p>
            <a:pPr lvl="1"/>
            <a:r>
              <a:rPr lang="en-US" altLang="en-US">
                <a:sym typeface="Symbol" panose="05050102010706020507" pitchFamily="18" charset="2"/>
              </a:rPr>
              <a:t>The principal components are sorted in order of decreasing “significance” or strength</a:t>
            </a:r>
          </a:p>
          <a:p>
            <a:pPr lvl="1"/>
            <a:r>
              <a:rPr lang="en-US" altLang="en-US">
                <a:sym typeface="Symbol" panose="05050102010706020507" pitchFamily="18" charset="2"/>
              </a:rPr>
              <a:t>Since the components are sorted, the size of the data can be reduced by eliminating the weak components, i.e., those with low variance (i.e., using the strongest principal components, it is possible to reconstruct a good approximation of the original data)</a:t>
            </a:r>
          </a:p>
          <a:p>
            <a:r>
              <a:rPr lang="en-US" altLang="en-US"/>
              <a:t>Works for numeric data only</a:t>
            </a:r>
            <a:endParaRPr lang="en-US" altLang="en-US" dirty="0"/>
          </a:p>
        </p:txBody>
      </p:sp>
      <p:sp>
        <p:nvSpPr>
          <p:cNvPr id="36866" name="Rectangle 2061"/>
          <p:cNvSpPr>
            <a:spLocks noGrp="1" noChangeArrowheads="1"/>
          </p:cNvSpPr>
          <p:nvPr>
            <p:ph type="sldNum" sz="quarter" idx="12"/>
          </p:nvPr>
        </p:nvSpPr>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fld id="{32B0A212-A479-41D4-B854-59790A2991A5}" type="slidenum">
              <a:rPr lang="en-US" altLang="en-US" smtClean="0"/>
              <a:pPr/>
              <a:t>202</a:t>
            </a:fld>
            <a:endParaRPr lang="en-US" altLang="en-US"/>
          </a:p>
        </p:txBody>
      </p:sp>
    </p:spTree>
    <p:extLst>
      <p:ext uri="{BB962C8B-B14F-4D97-AF65-F5344CB8AC3E}">
        <p14:creationId xmlns:p14="http://schemas.microsoft.com/office/powerpoint/2010/main" val="16321936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152400"/>
            <a:ext cx="6019800" cy="1143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7892" name="Rectangle 3"/>
          <p:cNvSpPr>
            <a:spLocks noGrp="1" noChangeArrowheads="1"/>
          </p:cNvSpPr>
          <p:nvPr>
            <p:ph idx="1"/>
          </p:nvPr>
        </p:nvSpPr>
        <p:spPr/>
        <p:txBody>
          <a:bodyPr>
            <a:noAutofit/>
          </a:bodyPr>
          <a:lstStyle/>
          <a:p>
            <a:pPr eaLnBrk="1" hangingPunct="1">
              <a:lnSpc>
                <a:spcPct val="110000"/>
              </a:lnSpc>
            </a:pPr>
            <a:r>
              <a:rPr lang="en-US" altLang="en-US" sz="2400" dirty="0"/>
              <a:t>Another way to reduce dimensionality of data</a:t>
            </a:r>
          </a:p>
          <a:p>
            <a:pPr eaLnBrk="1" hangingPunct="1">
              <a:lnSpc>
                <a:spcPct val="110000"/>
              </a:lnSpc>
            </a:pPr>
            <a:r>
              <a:rPr lang="en-US" altLang="en-US" sz="2400" b="1" dirty="0"/>
              <a:t>Redundant attributes </a:t>
            </a:r>
          </a:p>
          <a:p>
            <a:pPr lvl="1" eaLnBrk="1" hangingPunct="1">
              <a:lnSpc>
                <a:spcPct val="110000"/>
              </a:lnSpc>
            </a:pPr>
            <a:r>
              <a:rPr lang="en-US" altLang="en-US" sz="2400" dirty="0"/>
              <a:t>Duplicate much or all of the information contained in one or more other attributes</a:t>
            </a:r>
          </a:p>
          <a:p>
            <a:pPr lvl="1" eaLnBrk="1" hangingPunct="1">
              <a:lnSpc>
                <a:spcPct val="110000"/>
              </a:lnSpc>
            </a:pPr>
            <a:r>
              <a:rPr lang="en-US" altLang="en-US" sz="2400" dirty="0"/>
              <a:t>E.g., purchase price of a product and the amount of sales tax paid</a:t>
            </a:r>
          </a:p>
          <a:p>
            <a:pPr eaLnBrk="1" hangingPunct="1">
              <a:lnSpc>
                <a:spcPct val="110000"/>
              </a:lnSpc>
            </a:pPr>
            <a:r>
              <a:rPr lang="en-US" altLang="en-US" sz="2400" b="1" dirty="0"/>
              <a:t>Irrelevant attributes</a:t>
            </a:r>
          </a:p>
          <a:p>
            <a:pPr lvl="1" eaLnBrk="1" hangingPunct="1">
              <a:lnSpc>
                <a:spcPct val="110000"/>
              </a:lnSpc>
            </a:pPr>
            <a:r>
              <a:rPr lang="en-US" altLang="en-US" sz="2400" dirty="0"/>
              <a:t>Contain no information that is useful for the data mining task at hand</a:t>
            </a:r>
          </a:p>
          <a:p>
            <a:pPr lvl="1" eaLnBrk="1" hangingPunct="1">
              <a:lnSpc>
                <a:spcPct val="110000"/>
              </a:lnSpc>
            </a:pPr>
            <a:r>
              <a:rPr lang="en-US" altLang="en-US" sz="2400" dirty="0"/>
              <a:t>E.g., students' ID is often irrelevant to the task of predicting students' GPA</a:t>
            </a:r>
          </a:p>
        </p:txBody>
      </p:sp>
      <p:sp>
        <p:nvSpPr>
          <p:cNvPr id="3" name="Content Placeholder 2"/>
          <p:cNvSpPr>
            <a:spLocks noGrp="1"/>
          </p:cNvSpPr>
          <p:nvPr>
            <p:ph sz="quarter" idx="10"/>
          </p:nvPr>
        </p:nvSpPr>
        <p:spPr/>
        <p:txBody>
          <a:bodyPr/>
          <a:lstStyle/>
          <a:p>
            <a:r>
              <a:rPr lang="en-US" dirty="0"/>
              <a:t>Feature Selection –</a:t>
            </a:r>
          </a:p>
          <a:p>
            <a:r>
              <a:rPr lang="en-US" altLang="en-US" dirty="0"/>
              <a:t>Attribute Subset Selection</a:t>
            </a:r>
            <a:endParaRPr lang="en-US" dirty="0"/>
          </a:p>
        </p:txBody>
      </p:sp>
      <p:sp>
        <p:nvSpPr>
          <p:cNvPr id="37890" name="Rectangle 2061"/>
          <p:cNvSpPr>
            <a:spLocks noGrp="1" noChangeArrowheads="1"/>
          </p:cNvSpPr>
          <p:nvPr>
            <p:ph type="sldNum" sz="quarter" idx="4294967295"/>
          </p:nvPr>
        </p:nvSpPr>
        <p:spPr>
          <a:xfrm>
            <a:off x="7010400" y="6492875"/>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BCE8FE3D-CCF2-4CD5-8422-CBA928264F5A}" type="slidenum">
              <a:rPr lang="en-US" altLang="en-US" sz="900"/>
              <a:pPr eaLnBrk="1" hangingPunct="1"/>
              <a:t>203</a:t>
            </a:fld>
            <a:endParaRPr lang="en-US" altLang="en-US" sz="900"/>
          </a:p>
        </p:txBody>
      </p:sp>
      <p:sp>
        <p:nvSpPr>
          <p:cNvPr id="37893" name="Text Box 4"/>
          <p:cNvSpPr txBox="1">
            <a:spLocks noChangeArrowheads="1"/>
          </p:cNvSpPr>
          <p:nvPr/>
        </p:nvSpPr>
        <p:spPr bwMode="auto">
          <a:xfrm>
            <a:off x="2400300" y="3600450"/>
            <a:ext cx="12001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050" b="1">
              <a:latin typeface="Arial" panose="020B0604020202020204" pitchFamily="34" charset="0"/>
            </a:endParaRPr>
          </a:p>
        </p:txBody>
      </p:sp>
      <p:sp>
        <p:nvSpPr>
          <p:cNvPr id="37894" name="Rectangle 5"/>
          <p:cNvSpPr>
            <a:spLocks noChangeArrowheads="1"/>
          </p:cNvSpPr>
          <p:nvPr/>
        </p:nvSpPr>
        <p:spPr bwMode="auto">
          <a:xfrm>
            <a:off x="2431257" y="5345906"/>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050" b="1">
              <a:latin typeface="Arial" panose="020B0604020202020204" pitchFamily="34" charset="0"/>
            </a:endParaRPr>
          </a:p>
        </p:txBody>
      </p:sp>
    </p:spTree>
    <p:extLst>
      <p:ext uri="{BB962C8B-B14F-4D97-AF65-F5344CB8AC3E}">
        <p14:creationId xmlns:p14="http://schemas.microsoft.com/office/powerpoint/2010/main" val="26128588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IN" dirty="0"/>
              <a:t>Filter methods</a:t>
            </a:r>
            <a:endParaRPr lang="en-US" dirty="0"/>
          </a:p>
          <a:p>
            <a:r>
              <a:rPr lang="en-IN" dirty="0"/>
              <a:t>Wrapper methods</a:t>
            </a:r>
            <a:endParaRPr lang="en-US" dirty="0"/>
          </a:p>
          <a:p>
            <a:r>
              <a:rPr lang="en-IN" dirty="0"/>
              <a:t>Embedded methods</a:t>
            </a:r>
          </a:p>
          <a:p>
            <a:endParaRPr lang="en-US" dirty="0"/>
          </a:p>
          <a:p>
            <a:pPr>
              <a:buFont typeface="Arial" panose="020B0604020202020204" pitchFamily="34" charset="0"/>
              <a:buChar char="•"/>
            </a:pPr>
            <a:r>
              <a:rPr lang="en-US" dirty="0">
                <a:hlinkClick r:id=""/>
              </a:rPr>
              <a:t>References</a:t>
            </a:r>
          </a:p>
          <a:p>
            <a:pPr lvl="1">
              <a:buFont typeface="Arial" panose="020B0604020202020204" pitchFamily="34" charset="0"/>
              <a:buChar char="•"/>
            </a:pPr>
            <a:r>
              <a:rPr lang="en-US" dirty="0">
                <a:hlinkClick r:id=""/>
              </a:rPr>
              <a:t>https://www.analyticsvidhya.com/blog/2016/12/introduction-to-feature-selection-methods-with-an-example-or-how-to-select-the-right-variables/#:~:text=Filter%20methods%20are%20generally%20used,is%20a%20subjective%20term%20here</a:t>
            </a:r>
            <a:r>
              <a:rPr lang="en-US" dirty="0"/>
              <a:t>.</a:t>
            </a:r>
          </a:p>
          <a:p>
            <a:pPr lvl="1">
              <a:buFont typeface="Arial" panose="020B0604020202020204" pitchFamily="34" charset="0"/>
              <a:buChar char="•"/>
            </a:pPr>
            <a:r>
              <a:rPr lang="en-US" dirty="0">
                <a:hlinkClick r:id="rId2"/>
              </a:rPr>
              <a:t>https://towardsdatascience.com/feature-selection-in-python-using-filter-method-7ae5cbc4ee05</a:t>
            </a:r>
            <a:endParaRPr lang="en-US" dirty="0"/>
          </a:p>
          <a:p>
            <a:pPr lvl="1">
              <a:buFont typeface="Arial" panose="020B0604020202020204" pitchFamily="34" charset="0"/>
              <a:buChar char="•"/>
            </a:pPr>
            <a:r>
              <a:rPr lang="en-US" dirty="0">
                <a:hlinkClick r:id="rId3"/>
              </a:rPr>
              <a:t>https://heartbeat.fritz.ai/hands-on-with-feature-selection-techniques-filter-methods-f248e0436ce5</a:t>
            </a:r>
            <a:endParaRPr lang="en-US" dirty="0"/>
          </a:p>
          <a:p>
            <a:endParaRPr lang="en-US" dirty="0"/>
          </a:p>
        </p:txBody>
      </p:sp>
      <p:sp>
        <p:nvSpPr>
          <p:cNvPr id="7" name="Content Placeholder 6"/>
          <p:cNvSpPr>
            <a:spLocks noGrp="1"/>
          </p:cNvSpPr>
          <p:nvPr>
            <p:ph sz="quarter" idx="10"/>
          </p:nvPr>
        </p:nvSpPr>
        <p:spPr/>
        <p:txBody>
          <a:bodyPr/>
          <a:lstStyle/>
          <a:p>
            <a:r>
              <a:rPr lang="en-US" dirty="0"/>
              <a:t>Feature Selection Methods</a:t>
            </a:r>
          </a:p>
        </p:txBody>
      </p:sp>
    </p:spTree>
    <p:extLst>
      <p:ext uri="{BB962C8B-B14F-4D97-AF65-F5344CB8AC3E}">
        <p14:creationId xmlns:p14="http://schemas.microsoft.com/office/powerpoint/2010/main" val="21833373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2510211"/>
            <a:ext cx="8229600" cy="4042989"/>
          </a:xfrm>
        </p:spPr>
        <p:txBody>
          <a:bodyPr>
            <a:normAutofit fontScale="70000" lnSpcReduction="20000"/>
          </a:bodyPr>
          <a:lstStyle/>
          <a:p>
            <a:r>
              <a:rPr lang="en-US" dirty="0"/>
              <a:t>Features are selected on the basis of their scores in various statistical tests for their correlation with the outcome variable. </a:t>
            </a:r>
          </a:p>
          <a:p>
            <a:r>
              <a:rPr lang="en-US" dirty="0"/>
              <a:t>There are two types of Filter methods : </a:t>
            </a:r>
            <a:r>
              <a:rPr lang="en-US" b="1" dirty="0"/>
              <a:t>Univariate and Multivariate.</a:t>
            </a:r>
          </a:p>
          <a:p>
            <a:r>
              <a:rPr lang="en-US" b="1" dirty="0"/>
              <a:t>Univariate filter methods</a:t>
            </a:r>
            <a:r>
              <a:rPr lang="en-US" dirty="0"/>
              <a:t> evaluate and rank a single feature according to certain criteria.</a:t>
            </a:r>
          </a:p>
          <a:p>
            <a:pPr>
              <a:buFont typeface="Arial" panose="020B0604020202020204" pitchFamily="34" charset="0"/>
              <a:buChar char="•"/>
            </a:pPr>
            <a:r>
              <a:rPr lang="en-US" dirty="0"/>
              <a:t>They treat each feature individually and independently of the feature space. This is how it functions in practice:</a:t>
            </a:r>
          </a:p>
          <a:p>
            <a:pPr>
              <a:buFont typeface="Arial" panose="020B0604020202020204" pitchFamily="34" charset="0"/>
              <a:buChar char="•"/>
            </a:pPr>
            <a:r>
              <a:rPr lang="en-US" dirty="0"/>
              <a:t>It ranks features according to certain criteria.</a:t>
            </a:r>
          </a:p>
          <a:p>
            <a:pPr>
              <a:buFont typeface="Arial" panose="020B0604020202020204" pitchFamily="34" charset="0"/>
              <a:buChar char="•"/>
            </a:pPr>
            <a:r>
              <a:rPr lang="en-US" dirty="0"/>
              <a:t>Then select the highest ranking features according to those criteria.</a:t>
            </a:r>
          </a:p>
          <a:p>
            <a:pPr>
              <a:buFont typeface="Arial" panose="020B0604020202020204" pitchFamily="34" charset="0"/>
              <a:buChar char="•"/>
            </a:pPr>
            <a:r>
              <a:rPr lang="en-US" dirty="0"/>
              <a:t>One problem that can occur with univariate methods is they may select a redundant variable, as they don’t take into consideration the relationship between features.</a:t>
            </a:r>
          </a:p>
          <a:p>
            <a:r>
              <a:rPr lang="en-US" b="1" dirty="0"/>
              <a:t>Multivariate filter methods</a:t>
            </a:r>
            <a:r>
              <a:rPr lang="en-US" dirty="0"/>
              <a:t>, on the other hand, evaluate the entire feature space. They take into account features in relation to other ones in the dataset.</a:t>
            </a:r>
          </a:p>
          <a:p>
            <a:pPr>
              <a:buFont typeface="Arial" panose="020B0604020202020204" pitchFamily="34" charset="0"/>
              <a:buChar char="•"/>
            </a:pPr>
            <a:r>
              <a:rPr lang="en-US" dirty="0"/>
              <a:t>These methods are able to handle duplicated, redundant, and correlated features.</a:t>
            </a:r>
          </a:p>
          <a:p>
            <a:endParaRPr lang="en-US" dirty="0"/>
          </a:p>
          <a:p>
            <a:endParaRPr lang="en-US" dirty="0"/>
          </a:p>
        </p:txBody>
      </p:sp>
      <p:sp>
        <p:nvSpPr>
          <p:cNvPr id="3" name="Content Placeholder 2"/>
          <p:cNvSpPr>
            <a:spLocks noGrp="1"/>
          </p:cNvSpPr>
          <p:nvPr>
            <p:ph sz="quarter" idx="10"/>
          </p:nvPr>
        </p:nvSpPr>
        <p:spPr/>
        <p:txBody>
          <a:bodyPr/>
          <a:lstStyle/>
          <a:p>
            <a:r>
              <a:rPr lang="en-US" dirty="0"/>
              <a:t>Feature Selection Methods</a:t>
            </a:r>
          </a:p>
          <a:p>
            <a:r>
              <a:rPr lang="en-US" dirty="0"/>
              <a:t>- Filter Method Types</a:t>
            </a:r>
          </a:p>
        </p:txBody>
      </p:sp>
      <p:pic>
        <p:nvPicPr>
          <p:cNvPr id="3074" name="Picture 2" descr="filt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55194"/>
            <a:ext cx="8683534"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944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77500" lnSpcReduction="20000"/>
          </a:bodyPr>
          <a:lstStyle/>
          <a:p>
            <a:r>
              <a:rPr lang="en-US" b="1" dirty="0"/>
              <a:t>Advantages of Filter methods</a:t>
            </a:r>
          </a:p>
          <a:p>
            <a:pPr>
              <a:buFont typeface="Arial" panose="020B0604020202020204" pitchFamily="34" charset="0"/>
              <a:buChar char="•"/>
            </a:pPr>
            <a:r>
              <a:rPr lang="en-US" dirty="0"/>
              <a:t>Filter methods are model agnostic</a:t>
            </a:r>
          </a:p>
          <a:p>
            <a:pPr>
              <a:buFont typeface="Arial" panose="020B0604020202020204" pitchFamily="34" charset="0"/>
              <a:buChar char="•"/>
            </a:pPr>
            <a:r>
              <a:rPr lang="en-US" dirty="0"/>
              <a:t>Rely entirely on features in the data set</a:t>
            </a:r>
          </a:p>
          <a:p>
            <a:pPr>
              <a:buFont typeface="Arial" panose="020B0604020202020204" pitchFamily="34" charset="0"/>
              <a:buChar char="•"/>
            </a:pPr>
            <a:r>
              <a:rPr lang="en-US" dirty="0"/>
              <a:t>Computationally very fast</a:t>
            </a:r>
          </a:p>
          <a:p>
            <a:pPr>
              <a:buFont typeface="Arial" panose="020B0604020202020204" pitchFamily="34" charset="0"/>
              <a:buChar char="•"/>
            </a:pPr>
            <a:r>
              <a:rPr lang="en-US" dirty="0"/>
              <a:t>Based on different statistical methods</a:t>
            </a:r>
          </a:p>
          <a:p>
            <a:endParaRPr lang="en-US" dirty="0"/>
          </a:p>
          <a:p>
            <a:r>
              <a:rPr lang="en-US" b="1" dirty="0"/>
              <a:t>The disadvantage of Filter methods</a:t>
            </a:r>
          </a:p>
          <a:p>
            <a:pPr>
              <a:buFont typeface="Arial" panose="020B0604020202020204" pitchFamily="34" charset="0"/>
              <a:buChar char="•"/>
            </a:pPr>
            <a:r>
              <a:rPr lang="en-US" dirty="0"/>
              <a:t>The filter method looks at individual features for identifying it’s relative importance. A feature may not be useful on its own but maybe an important influencer when combined with other features. Filter methods may miss such features.</a:t>
            </a:r>
          </a:p>
          <a:p>
            <a:pPr marL="0" indent="0"/>
            <a:endParaRPr lang="en-US" dirty="0"/>
          </a:p>
          <a:p>
            <a:r>
              <a:rPr lang="en-US" b="1" dirty="0"/>
              <a:t>Filter criteria for selecting the best feature</a:t>
            </a:r>
          </a:p>
          <a:p>
            <a:pPr>
              <a:buFont typeface="Arial" panose="020B0604020202020204" pitchFamily="34" charset="0"/>
              <a:buChar char="•"/>
            </a:pPr>
            <a:r>
              <a:rPr lang="en-US" dirty="0"/>
              <a:t>Select independent features with</a:t>
            </a:r>
          </a:p>
          <a:p>
            <a:pPr>
              <a:buFont typeface="Arial" panose="020B0604020202020204" pitchFamily="34" charset="0"/>
              <a:buChar char="•"/>
            </a:pPr>
            <a:r>
              <a:rPr lang="en-US" dirty="0"/>
              <a:t>High correlation with the target variable</a:t>
            </a:r>
          </a:p>
          <a:p>
            <a:pPr>
              <a:buFont typeface="Arial" panose="020B0604020202020204" pitchFamily="34" charset="0"/>
              <a:buChar char="•"/>
            </a:pPr>
            <a:r>
              <a:rPr lang="en-US" dirty="0"/>
              <a:t>Low correlation with another independent variable</a:t>
            </a:r>
          </a:p>
          <a:p>
            <a:pPr>
              <a:buFont typeface="Arial" panose="020B0604020202020204" pitchFamily="34" charset="0"/>
              <a:buChar char="•"/>
            </a:pPr>
            <a:r>
              <a:rPr lang="en-US" dirty="0"/>
              <a:t>Higher information gain or mutual information of the independent variable</a:t>
            </a:r>
          </a:p>
        </p:txBody>
      </p:sp>
      <p:sp>
        <p:nvSpPr>
          <p:cNvPr id="3" name="Content Placeholder 2"/>
          <p:cNvSpPr>
            <a:spLocks noGrp="1"/>
          </p:cNvSpPr>
          <p:nvPr>
            <p:ph sz="quarter" idx="10"/>
          </p:nvPr>
        </p:nvSpPr>
        <p:spPr/>
        <p:txBody>
          <a:bodyPr/>
          <a:lstStyle/>
          <a:p>
            <a:r>
              <a:rPr lang="en-US" dirty="0"/>
              <a:t>Filter Method – Adv. and </a:t>
            </a:r>
            <a:r>
              <a:rPr lang="en-US" dirty="0" err="1"/>
              <a:t>Disadv</a:t>
            </a:r>
            <a:r>
              <a:rPr lang="en-US" dirty="0"/>
              <a:t>.</a:t>
            </a:r>
          </a:p>
        </p:txBody>
      </p:sp>
    </p:spTree>
    <p:extLst>
      <p:ext uri="{BB962C8B-B14F-4D97-AF65-F5344CB8AC3E}">
        <p14:creationId xmlns:p14="http://schemas.microsoft.com/office/powerpoint/2010/main" val="19603961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b="1" u="sng" dirty="0"/>
              <a:t>Methods-</a:t>
            </a:r>
          </a:p>
          <a:p>
            <a:r>
              <a:rPr lang="en-US" b="1" dirty="0"/>
              <a:t>Basic Filter Methods</a:t>
            </a:r>
          </a:p>
          <a:p>
            <a:r>
              <a:rPr lang="en-US" b="1" dirty="0"/>
              <a:t>Correlation Filter Methods</a:t>
            </a:r>
          </a:p>
          <a:p>
            <a:r>
              <a:rPr lang="en-US" b="1" dirty="0"/>
              <a:t>Statistical &amp; Ranking Filter Methods</a:t>
            </a:r>
          </a:p>
          <a:p>
            <a:endParaRPr lang="en-US" dirty="0"/>
          </a:p>
          <a:p>
            <a:r>
              <a:rPr lang="en-US" dirty="0"/>
              <a:t>The filter method ranks each feature based on some </a:t>
            </a:r>
            <a:r>
              <a:rPr lang="en-US" dirty="0" err="1"/>
              <a:t>uni</a:t>
            </a:r>
            <a:r>
              <a:rPr lang="en-US" dirty="0"/>
              <a:t>-variate metric and then selects the highest-ranking features. Some of the </a:t>
            </a:r>
            <a:r>
              <a:rPr lang="en-US" dirty="0" err="1"/>
              <a:t>uni</a:t>
            </a:r>
            <a:r>
              <a:rPr lang="en-US" dirty="0"/>
              <a:t>-variate metrics are -</a:t>
            </a:r>
          </a:p>
          <a:p>
            <a:pPr>
              <a:buFont typeface="Arial" panose="020B0604020202020204" pitchFamily="34" charset="0"/>
              <a:buChar char="•"/>
            </a:pPr>
            <a:r>
              <a:rPr lang="en-US" b="1" dirty="0"/>
              <a:t>variance:</a:t>
            </a:r>
            <a:r>
              <a:rPr lang="en-US" dirty="0"/>
              <a:t> removing constant and quasi constant features</a:t>
            </a:r>
          </a:p>
          <a:p>
            <a:pPr>
              <a:buFont typeface="Arial" panose="020B0604020202020204" pitchFamily="34" charset="0"/>
              <a:buChar char="•"/>
            </a:pPr>
            <a:r>
              <a:rPr lang="en-US" b="1" dirty="0"/>
              <a:t>chi-square:</a:t>
            </a:r>
            <a:r>
              <a:rPr lang="en-US" dirty="0"/>
              <a:t> used for classification. It is a statistical test of independence to determine the dependency of two variables.</a:t>
            </a:r>
          </a:p>
          <a:p>
            <a:pPr>
              <a:buFont typeface="Arial" panose="020B0604020202020204" pitchFamily="34" charset="0"/>
              <a:buChar char="•"/>
            </a:pPr>
            <a:r>
              <a:rPr lang="en-US" b="1" dirty="0"/>
              <a:t>correlation coefficients:</a:t>
            </a:r>
            <a:r>
              <a:rPr lang="en-US" dirty="0"/>
              <a:t> removes duplicate features</a:t>
            </a:r>
          </a:p>
          <a:p>
            <a:pPr>
              <a:buFont typeface="Arial" panose="020B0604020202020204" pitchFamily="34" charset="0"/>
              <a:buChar char="•"/>
            </a:pPr>
            <a:r>
              <a:rPr lang="en-US" b="1" dirty="0"/>
              <a:t>Information gain or mutual information</a:t>
            </a:r>
            <a:r>
              <a:rPr lang="en-US" dirty="0"/>
              <a:t>: assess the dependency of the independent variable in predicting the target variable. In other words, it determines the ability of the independent feature to predict the target variable</a:t>
            </a:r>
          </a:p>
          <a:p>
            <a:endParaRPr lang="en-US" dirty="0"/>
          </a:p>
        </p:txBody>
      </p:sp>
      <p:sp>
        <p:nvSpPr>
          <p:cNvPr id="3" name="Content Placeholder 2"/>
          <p:cNvSpPr>
            <a:spLocks noGrp="1"/>
          </p:cNvSpPr>
          <p:nvPr>
            <p:ph sz="quarter" idx="10"/>
          </p:nvPr>
        </p:nvSpPr>
        <p:spPr/>
        <p:txBody>
          <a:bodyPr/>
          <a:lstStyle/>
          <a:p>
            <a:r>
              <a:rPr lang="en-US" dirty="0"/>
              <a:t>Filter Methods 1/</a:t>
            </a:r>
          </a:p>
        </p:txBody>
      </p:sp>
    </p:spTree>
    <p:extLst>
      <p:ext uri="{BB962C8B-B14F-4D97-AF65-F5344CB8AC3E}">
        <p14:creationId xmlns:p14="http://schemas.microsoft.com/office/powerpoint/2010/main" val="2204684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91995486"/>
              </p:ext>
            </p:extLst>
          </p:nvPr>
        </p:nvGraphicFramePr>
        <p:xfrm>
          <a:off x="76200" y="76200"/>
          <a:ext cx="8991600" cy="678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85811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Filter Methods</a:t>
            </a:r>
          </a:p>
        </p:txBody>
      </p:sp>
      <p:sp>
        <p:nvSpPr>
          <p:cNvPr id="3" name="Content Placeholder 2"/>
          <p:cNvSpPr>
            <a:spLocks noGrp="1"/>
          </p:cNvSpPr>
          <p:nvPr>
            <p:ph idx="1"/>
          </p:nvPr>
        </p:nvSpPr>
        <p:spPr/>
        <p:txBody>
          <a:bodyPr/>
          <a:lstStyle/>
          <a:p>
            <a:r>
              <a:rPr lang="en-US" b="1" dirty="0"/>
              <a:t>Constant Features</a:t>
            </a:r>
            <a:r>
              <a:rPr lang="en-US" dirty="0"/>
              <a:t> that show single values in all the observations in the dataset. These features provide no information that allows ML models to predict the target.</a:t>
            </a:r>
          </a:p>
          <a:p>
            <a:r>
              <a:rPr lang="en-US" b="1" dirty="0"/>
              <a:t>Quasi-Constant</a:t>
            </a:r>
            <a:r>
              <a:rPr lang="en-US" dirty="0"/>
              <a:t> </a:t>
            </a:r>
            <a:r>
              <a:rPr lang="en-US" b="1" dirty="0"/>
              <a:t>Features</a:t>
            </a:r>
            <a:r>
              <a:rPr lang="en-US" dirty="0"/>
              <a:t> in which a value occupies the majority of the records.</a:t>
            </a:r>
          </a:p>
          <a:p>
            <a:r>
              <a:rPr lang="en-US" b="1" dirty="0"/>
              <a:t>Duplicated Features,</a:t>
            </a:r>
            <a:r>
              <a:rPr lang="en-US" dirty="0"/>
              <a:t> which is self-explanatory—the same feature.</a:t>
            </a:r>
          </a:p>
          <a:p>
            <a:endParaRPr lang="en-US" dirty="0"/>
          </a:p>
        </p:txBody>
      </p:sp>
    </p:spTree>
    <p:extLst>
      <p:ext uri="{BB962C8B-B14F-4D97-AF65-F5344CB8AC3E}">
        <p14:creationId xmlns:p14="http://schemas.microsoft.com/office/powerpoint/2010/main" val="2891410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Types of Sampling</a:t>
            </a:r>
          </a:p>
        </p:txBody>
      </p:sp>
      <p:pic>
        <p:nvPicPr>
          <p:cNvPr id="6" name="Content Placeholder 5"/>
          <p:cNvPicPr>
            <a:picLocks noGrp="1" noChangeAspect="1"/>
          </p:cNvPicPr>
          <p:nvPr>
            <p:ph idx="1"/>
          </p:nvPr>
        </p:nvPicPr>
        <p:blipFill>
          <a:blip r:embed="rId2"/>
          <a:stretch>
            <a:fillRect/>
          </a:stretch>
        </p:blipFill>
        <p:spPr>
          <a:xfrm>
            <a:off x="304800" y="1676400"/>
            <a:ext cx="8578588" cy="4343400"/>
          </a:xfrm>
          <a:prstGeom prst="rect">
            <a:avLst/>
          </a:prstGeom>
        </p:spPr>
      </p:pic>
    </p:spTree>
    <p:extLst>
      <p:ext uri="{BB962C8B-B14F-4D97-AF65-F5344CB8AC3E}">
        <p14:creationId xmlns:p14="http://schemas.microsoft.com/office/powerpoint/2010/main" val="13852251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Filter Methods 1/</a:t>
            </a:r>
          </a:p>
        </p:txBody>
      </p:sp>
      <p:sp>
        <p:nvSpPr>
          <p:cNvPr id="3" name="Content Placeholder 2"/>
          <p:cNvSpPr>
            <a:spLocks noGrp="1"/>
          </p:cNvSpPr>
          <p:nvPr>
            <p:ph idx="1"/>
          </p:nvPr>
        </p:nvSpPr>
        <p:spPr/>
        <p:txBody>
          <a:bodyPr>
            <a:normAutofit fontScale="92500"/>
          </a:bodyPr>
          <a:lstStyle/>
          <a:p>
            <a:r>
              <a:rPr lang="en-US" dirty="0"/>
              <a:t>Besides duplicate features, a dataset can also include correlated features.</a:t>
            </a:r>
          </a:p>
          <a:p>
            <a:r>
              <a:rPr lang="en-US" dirty="0"/>
              <a:t>Correlation is defined as a measure of the </a:t>
            </a:r>
            <a:r>
              <a:rPr lang="en-US" b="1" dirty="0"/>
              <a:t>linear relationship </a:t>
            </a:r>
            <a:r>
              <a:rPr lang="en-US" dirty="0"/>
              <a:t>between two quantitative variables, like height and weight. You could also define correlation is a measure of how strongly one variable depends on another.</a:t>
            </a:r>
          </a:p>
          <a:p>
            <a:r>
              <a:rPr lang="en-US" dirty="0"/>
              <a:t>A high correlation is often a useful property—if two variables are highly correlated, we can predict one from the other. Therefore, we generally look for features that are highly correlated with the target, especially for linear machine learning models.</a:t>
            </a:r>
          </a:p>
          <a:p>
            <a:r>
              <a:rPr lang="en-US" dirty="0"/>
              <a:t>However, if two variables are highly correlated among themselves, they provide redundant information in regards to the target. Essentially, we can make an accurate prediction on the target with just one of the redundant variables. In these cases, the second variable doesn’t add additional information, so removing it can help to reduce the dimensionality and also the added noise.</a:t>
            </a:r>
          </a:p>
        </p:txBody>
      </p:sp>
    </p:spTree>
    <p:extLst>
      <p:ext uri="{BB962C8B-B14F-4D97-AF65-F5344CB8AC3E}">
        <p14:creationId xmlns:p14="http://schemas.microsoft.com/office/powerpoint/2010/main" val="196008405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Filter Methods 2/</a:t>
            </a:r>
          </a:p>
        </p:txBody>
      </p:sp>
      <p:sp>
        <p:nvSpPr>
          <p:cNvPr id="3" name="Content Placeholder 2"/>
          <p:cNvSpPr>
            <a:spLocks noGrp="1"/>
          </p:cNvSpPr>
          <p:nvPr>
            <p:ph idx="1"/>
          </p:nvPr>
        </p:nvSpPr>
        <p:spPr>
          <a:xfrm>
            <a:off x="593816" y="1690689"/>
            <a:ext cx="7886700" cy="3508375"/>
          </a:xfrm>
        </p:spPr>
        <p:txBody>
          <a:bodyPr>
            <a:normAutofit fontScale="85000" lnSpcReduction="20000"/>
          </a:bodyPr>
          <a:lstStyle/>
          <a:p>
            <a:pPr marL="0" indent="0">
              <a:buNone/>
            </a:pPr>
            <a:r>
              <a:rPr lang="en-US" sz="2800" b="1" dirty="0"/>
              <a:t>Pearson correlation coefficient</a:t>
            </a:r>
          </a:p>
          <a:p>
            <a:pPr marL="0" indent="0">
              <a:buNone/>
            </a:pPr>
            <a:r>
              <a:rPr lang="en-US" dirty="0"/>
              <a:t>It’s used to summarize the strength of the linear relationship between two data variables, which can vary between 1 and -1:</a:t>
            </a:r>
          </a:p>
          <a:p>
            <a:r>
              <a:rPr lang="en-US" dirty="0"/>
              <a:t>1 means a </a:t>
            </a:r>
            <a:r>
              <a:rPr lang="en-US" i="1" dirty="0"/>
              <a:t>positive correlation</a:t>
            </a:r>
            <a:r>
              <a:rPr lang="en-US" dirty="0"/>
              <a:t>: the values of one variable increase as the values of another increase.</a:t>
            </a:r>
          </a:p>
          <a:p>
            <a:r>
              <a:rPr lang="en-US" dirty="0"/>
              <a:t>-1 means a </a:t>
            </a:r>
            <a:r>
              <a:rPr lang="en-US" i="1" dirty="0"/>
              <a:t>negative correlation</a:t>
            </a:r>
            <a:r>
              <a:rPr lang="en-US" dirty="0"/>
              <a:t>:</a:t>
            </a:r>
            <a:r>
              <a:rPr lang="en-US" i="1" dirty="0"/>
              <a:t> </a:t>
            </a:r>
            <a:r>
              <a:rPr lang="en-US" dirty="0"/>
              <a:t>the values of one variable decrease as the values of another increase.</a:t>
            </a:r>
          </a:p>
          <a:p>
            <a:r>
              <a:rPr lang="en-US" dirty="0"/>
              <a:t>0 means no linear correlation between the two variables.</a:t>
            </a:r>
          </a:p>
          <a:p>
            <a:pPr marL="0" indent="0">
              <a:buNone/>
            </a:pPr>
            <a:r>
              <a:rPr lang="en-US" dirty="0"/>
              <a:t>The assumptions that the Pearson correlation coefficient makes:</a:t>
            </a:r>
          </a:p>
          <a:p>
            <a:r>
              <a:rPr lang="en-US" dirty="0"/>
              <a:t>Both variables should be normally distributed.</a:t>
            </a:r>
          </a:p>
          <a:p>
            <a:r>
              <a:rPr lang="en-US" dirty="0"/>
              <a:t>A straight-line relationship between the two variables.</a:t>
            </a:r>
          </a:p>
          <a:p>
            <a:r>
              <a:rPr lang="en-US" dirty="0"/>
              <a:t>Data is equally distributed around the regression line.</a:t>
            </a:r>
          </a:p>
          <a:p>
            <a:endParaRPr lang="en-US" dirty="0"/>
          </a:p>
        </p:txBody>
      </p:sp>
      <p:pic>
        <p:nvPicPr>
          <p:cNvPr id="512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5410200"/>
            <a:ext cx="8286750" cy="985547"/>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5" name="Picture 4" descr="fs2">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75" t="9613" r="8646" b="19010"/>
          <a:stretch/>
        </p:blipFill>
        <p:spPr bwMode="auto">
          <a:xfrm>
            <a:off x="6324600" y="4572000"/>
            <a:ext cx="2590800" cy="6096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16207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Filter Methods 3/</a:t>
            </a:r>
          </a:p>
        </p:txBody>
      </p:sp>
      <p:sp>
        <p:nvSpPr>
          <p:cNvPr id="3" name="Content Placeholder 2"/>
          <p:cNvSpPr>
            <a:spLocks noGrp="1"/>
          </p:cNvSpPr>
          <p:nvPr>
            <p:ph idx="1"/>
          </p:nvPr>
        </p:nvSpPr>
        <p:spPr>
          <a:xfrm>
            <a:off x="604701" y="1524000"/>
            <a:ext cx="7886700" cy="4876800"/>
          </a:xfrm>
        </p:spPr>
        <p:txBody>
          <a:bodyPr>
            <a:noAutofit/>
          </a:bodyPr>
          <a:lstStyle/>
          <a:p>
            <a:pPr marL="0" indent="0">
              <a:buNone/>
            </a:pPr>
            <a:r>
              <a:rPr lang="en-US" sz="1800" b="1" dirty="0"/>
              <a:t>Spearman’s rank correlation coefficient</a:t>
            </a:r>
          </a:p>
          <a:p>
            <a:r>
              <a:rPr lang="en-US" sz="1800" dirty="0"/>
              <a:t>Sometimes two variables can be related in a nonlinear relationship, which can be stronger or weaker across the distribution of the variables.</a:t>
            </a:r>
          </a:p>
          <a:p>
            <a:r>
              <a:rPr lang="en-US" sz="1800" dirty="0"/>
              <a:t>And this is where Spearman’s rank correlation coefficient comes into play. It’s a non-parametric test that’s used to measure the degree of association between two variables with a monotonic function, meaning an increasing or decreasing relationship.</a:t>
            </a:r>
          </a:p>
          <a:p>
            <a:r>
              <a:rPr lang="en-US" sz="1800" dirty="0"/>
              <a:t>The measured strength between the variables using Spearman’s correlation varies between+1 and −1, which occurs when each of the variables is a perfect monotone function of the other. It's a lot like Pearson’s correlation, but whereas Pearson’s correlation assesses linear relationships, Spearman’s correlation assesses monotonic relationships (whether linear or not).</a:t>
            </a:r>
          </a:p>
          <a:p>
            <a:r>
              <a:rPr lang="en-US" sz="1800" dirty="0"/>
              <a:t>Spearman’s coefficient is suitable</a:t>
            </a:r>
            <a:r>
              <a:rPr lang="en-US" sz="1800" b="1" dirty="0"/>
              <a:t> </a:t>
            </a:r>
            <a:r>
              <a:rPr lang="en-US" sz="1800" dirty="0"/>
              <a:t>for both continuous and discrete ordinal variables.</a:t>
            </a:r>
          </a:p>
          <a:p>
            <a:r>
              <a:rPr lang="en-US" sz="1800" dirty="0"/>
              <a:t>The Spearman’s rank correlation test doesn’t carry any assumptions about the distribution of the data.</a:t>
            </a:r>
          </a:p>
        </p:txBody>
      </p:sp>
      <p:pic>
        <p:nvPicPr>
          <p:cNvPr id="717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5791200"/>
            <a:ext cx="2362926" cy="7486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6772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Filter Methods 4/</a:t>
            </a:r>
          </a:p>
        </p:txBody>
      </p:sp>
      <p:sp>
        <p:nvSpPr>
          <p:cNvPr id="3" name="Content Placeholder 2"/>
          <p:cNvSpPr>
            <a:spLocks noGrp="1"/>
          </p:cNvSpPr>
          <p:nvPr>
            <p:ph idx="1"/>
          </p:nvPr>
        </p:nvSpPr>
        <p:spPr>
          <a:xfrm>
            <a:off x="628650" y="1690689"/>
            <a:ext cx="7886700" cy="4351338"/>
          </a:xfrm>
        </p:spPr>
        <p:txBody>
          <a:bodyPr/>
          <a:lstStyle/>
          <a:p>
            <a:pPr marL="0" indent="0">
              <a:buNone/>
            </a:pPr>
            <a:r>
              <a:rPr lang="en-US" b="1" dirty="0"/>
              <a:t>Kendall’s rank correlation coefficient</a:t>
            </a:r>
          </a:p>
          <a:p>
            <a:r>
              <a:rPr lang="en-US" dirty="0"/>
              <a:t>Kendall’s rank correlation coefficient is a non-parametric test that measures the strength of the ordinal association between two variables. It calculates a normalized score for the number of matching or concordant rankings between the two data samples.</a:t>
            </a:r>
          </a:p>
          <a:p>
            <a:r>
              <a:rPr lang="en-US" dirty="0"/>
              <a:t>Kendall’s correlation varies between 1 and -1. It will take the value of 1 (high) when observations have a similar rank between the two variables, and value of -1 (low) when observations have a dissimilar rank between the two variables.</a:t>
            </a:r>
          </a:p>
          <a:p>
            <a:r>
              <a:rPr lang="en-US" dirty="0"/>
              <a:t>This type of correlation is best suited</a:t>
            </a:r>
            <a:r>
              <a:rPr lang="en-US" b="1" dirty="0"/>
              <a:t> </a:t>
            </a:r>
            <a:r>
              <a:rPr lang="en-US" dirty="0"/>
              <a:t>for discrete data. The following formula is used to calculate the value of Kendall’s rank correlation:</a:t>
            </a:r>
          </a:p>
          <a:p>
            <a:endParaRPr lang="en-US" dirty="0"/>
          </a:p>
        </p:txBody>
      </p:sp>
      <p:pic>
        <p:nvPicPr>
          <p:cNvPr id="819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5334000"/>
            <a:ext cx="2876550" cy="1090636"/>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6485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and Ranking Filter Methods 1/</a:t>
            </a:r>
          </a:p>
        </p:txBody>
      </p:sp>
      <p:sp>
        <p:nvSpPr>
          <p:cNvPr id="3" name="Content Placeholder 2"/>
          <p:cNvSpPr>
            <a:spLocks noGrp="1"/>
          </p:cNvSpPr>
          <p:nvPr>
            <p:ph idx="1"/>
          </p:nvPr>
        </p:nvSpPr>
        <p:spPr>
          <a:xfrm>
            <a:off x="628650" y="1535297"/>
            <a:ext cx="7886700" cy="4351338"/>
          </a:xfrm>
        </p:spPr>
        <p:txBody>
          <a:bodyPr>
            <a:normAutofit fontScale="92500" lnSpcReduction="20000"/>
          </a:bodyPr>
          <a:lstStyle/>
          <a:p>
            <a:r>
              <a:rPr lang="en-US" dirty="0"/>
              <a:t>These methods are statistical tests that evaluate each feature individually. By shedding light on the target, they evaluate whether the variable is important in order to discriminate against the target.</a:t>
            </a:r>
          </a:p>
          <a:p>
            <a:r>
              <a:rPr lang="en-US" dirty="0"/>
              <a:t>Essentially, these methods rank the features based on certain criteria or metrics and then select the features with the highest ranking.</a:t>
            </a:r>
          </a:p>
          <a:p>
            <a:r>
              <a:rPr lang="en-US" b="1" u="sng" dirty="0"/>
              <a:t>Mutual Information</a:t>
            </a:r>
          </a:p>
          <a:p>
            <a:r>
              <a:rPr lang="en-US" dirty="0"/>
              <a:t>Mutual information a measure of the mutual dependence of two variables. It measures the amount of information obtained about one variable through observing the other variable. In other words, it determines how much we can know about one variable by understanding another—it’s a little bit like correlation, but mutual information is more general.</a:t>
            </a:r>
          </a:p>
          <a:p>
            <a:r>
              <a:rPr lang="en-US" dirty="0"/>
              <a:t>In machine learning, mutual information measures how much information the presence/absence of a feature contributes to making the correct prediction on Y.</a:t>
            </a:r>
          </a:p>
          <a:p>
            <a:r>
              <a:rPr lang="en-US" dirty="0"/>
              <a:t>If X and Y are independent, their MI is Zero. If X is deterministic of Y, </a:t>
            </a:r>
            <a:r>
              <a:rPr lang="en-US" b="1" dirty="0"/>
              <a:t>then MI is the entropy of X,</a:t>
            </a:r>
            <a:r>
              <a:rPr lang="en-US" dirty="0"/>
              <a:t> which is a notion in information theory that measures or quantifies the amount of information within a variable.</a:t>
            </a:r>
          </a:p>
          <a:p>
            <a:endParaRPr lang="en-US" dirty="0"/>
          </a:p>
        </p:txBody>
      </p:sp>
      <p:pic>
        <p:nvPicPr>
          <p:cNvPr id="9218"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486400"/>
            <a:ext cx="6937375" cy="108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4035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and Ranking Filter Methods 2/</a:t>
            </a:r>
          </a:p>
        </p:txBody>
      </p:sp>
      <p:sp>
        <p:nvSpPr>
          <p:cNvPr id="3" name="Content Placeholder 2"/>
          <p:cNvSpPr>
            <a:spLocks noGrp="1"/>
          </p:cNvSpPr>
          <p:nvPr>
            <p:ph idx="1"/>
          </p:nvPr>
        </p:nvSpPr>
        <p:spPr>
          <a:xfrm>
            <a:off x="635181" y="2094278"/>
            <a:ext cx="7886700" cy="4351338"/>
          </a:xfrm>
        </p:spPr>
        <p:txBody>
          <a:bodyPr>
            <a:normAutofit fontScale="92500"/>
          </a:bodyPr>
          <a:lstStyle/>
          <a:p>
            <a:r>
              <a:rPr lang="en-US" b="1" dirty="0"/>
              <a:t>Chi-squared Score</a:t>
            </a:r>
          </a:p>
          <a:p>
            <a:r>
              <a:rPr lang="en-US" dirty="0"/>
              <a:t>This is another statistical method that’s commonly used for testing relationships between categorical variables. Therefore, it’s suited for categorical variables and binary targets only, and the variables should be non-negative and typically </a:t>
            </a:r>
            <a:r>
              <a:rPr lang="en-US" dirty="0" err="1"/>
              <a:t>boolean</a:t>
            </a:r>
            <a:r>
              <a:rPr lang="en-US" dirty="0"/>
              <a:t>, frequencies, or counts.</a:t>
            </a:r>
          </a:p>
          <a:p>
            <a:r>
              <a:rPr lang="en-US" dirty="0"/>
              <a:t>What it does is simply compare the observed distribution between various features in the dataset and the target variable.</a:t>
            </a:r>
          </a:p>
          <a:p>
            <a:pPr fontAlgn="base"/>
            <a:r>
              <a:rPr lang="en-US" dirty="0"/>
              <a:t>A </a:t>
            </a:r>
            <a:r>
              <a:rPr lang="en-US" b="1" dirty="0"/>
              <a:t>chi-square test for independence</a:t>
            </a:r>
            <a:r>
              <a:rPr lang="en-US" dirty="0"/>
              <a:t> compares two variables in a contingency table to see if they are related. In a more general sense, it tests to see whether distributions of </a:t>
            </a:r>
            <a:r>
              <a:rPr lang="en-US" dirty="0">
                <a:hlinkClick r:id="rId2"/>
              </a:rPr>
              <a:t>categorical variables</a:t>
            </a:r>
            <a:r>
              <a:rPr lang="en-US" dirty="0"/>
              <a:t> differ from each another.</a:t>
            </a:r>
          </a:p>
          <a:p>
            <a:pPr fontAlgn="base"/>
            <a:r>
              <a:rPr lang="en-US" dirty="0"/>
              <a:t>A </a:t>
            </a:r>
            <a:r>
              <a:rPr lang="en-US" b="1" dirty="0"/>
              <a:t>very small chi square test statistic</a:t>
            </a:r>
            <a:r>
              <a:rPr lang="en-US" dirty="0"/>
              <a:t> means that your observed data fits your expected data extremely well. In other words, there is a relationship.</a:t>
            </a:r>
          </a:p>
          <a:p>
            <a:pPr fontAlgn="base"/>
            <a:r>
              <a:rPr lang="en-US" dirty="0"/>
              <a:t>A </a:t>
            </a:r>
            <a:r>
              <a:rPr lang="en-US" b="1" dirty="0"/>
              <a:t>very large chi square test statistic </a:t>
            </a:r>
            <a:r>
              <a:rPr lang="en-US" dirty="0"/>
              <a:t>means that the data does not fit very well. In other words, there isn’t a relationship.</a:t>
            </a:r>
          </a:p>
          <a:p>
            <a:endParaRPr lang="en-US" dirty="0"/>
          </a:p>
        </p:txBody>
      </p:sp>
      <p:pic>
        <p:nvPicPr>
          <p:cNvPr id="10242" name="Picture 2" descr="The chi-square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1487420"/>
            <a:ext cx="2305050" cy="6424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43600" y="1388825"/>
            <a:ext cx="3200400" cy="738664"/>
          </a:xfrm>
          <a:prstGeom prst="rect">
            <a:avLst/>
          </a:prstGeom>
        </p:spPr>
        <p:txBody>
          <a:bodyPr wrap="square">
            <a:spAutoFit/>
          </a:bodyPr>
          <a:lstStyle/>
          <a:p>
            <a:r>
              <a:rPr lang="en-US" sz="1400" dirty="0">
                <a:solidFill>
                  <a:srgbClr val="FF0000"/>
                </a:solidFill>
                <a:latin typeface="PT Sans"/>
              </a:rPr>
              <a:t>The subscript “c” are the </a:t>
            </a:r>
            <a:r>
              <a:rPr lang="en-US" sz="1400" dirty="0">
                <a:solidFill>
                  <a:srgbClr val="FF0000"/>
                </a:solidFill>
                <a:latin typeface="PT Sans"/>
                <a:hlinkClick r:id="rId4"/>
              </a:rPr>
              <a:t>degrees of freedom</a:t>
            </a:r>
            <a:r>
              <a:rPr lang="en-US" sz="1400" dirty="0">
                <a:solidFill>
                  <a:srgbClr val="FF0000"/>
                </a:solidFill>
                <a:latin typeface="PT Sans"/>
              </a:rPr>
              <a:t>. “O” is your </a:t>
            </a:r>
            <a:r>
              <a:rPr lang="en-US" sz="1400" dirty="0">
                <a:solidFill>
                  <a:srgbClr val="FF0000"/>
                </a:solidFill>
                <a:latin typeface="PT Sans"/>
                <a:hlinkClick r:id="rId5"/>
              </a:rPr>
              <a:t>observed value</a:t>
            </a:r>
            <a:r>
              <a:rPr lang="en-US" sz="1400" dirty="0">
                <a:solidFill>
                  <a:srgbClr val="FF0000"/>
                </a:solidFill>
                <a:latin typeface="PT Sans"/>
              </a:rPr>
              <a:t> and E is your </a:t>
            </a:r>
            <a:r>
              <a:rPr lang="en-US" sz="1400" dirty="0">
                <a:solidFill>
                  <a:srgbClr val="FF0000"/>
                </a:solidFill>
                <a:latin typeface="PT Sans"/>
                <a:hlinkClick r:id="rId6"/>
              </a:rPr>
              <a:t>expected value</a:t>
            </a:r>
            <a:r>
              <a:rPr lang="en-US" sz="1400" dirty="0">
                <a:solidFill>
                  <a:srgbClr val="FF0000"/>
                </a:solidFill>
                <a:latin typeface="PT Sans"/>
              </a:rPr>
              <a:t>.</a:t>
            </a:r>
            <a:endParaRPr lang="en-US" sz="1400" dirty="0">
              <a:solidFill>
                <a:srgbClr val="FF0000"/>
              </a:solidFill>
            </a:endParaRPr>
          </a:p>
        </p:txBody>
      </p:sp>
    </p:spTree>
    <p:extLst>
      <p:ext uri="{BB962C8B-B14F-4D97-AF65-F5344CB8AC3E}">
        <p14:creationId xmlns:p14="http://schemas.microsoft.com/office/powerpoint/2010/main" val="22615549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and Ranking Filter Methods 3/</a:t>
            </a:r>
          </a:p>
        </p:txBody>
      </p:sp>
      <p:sp>
        <p:nvSpPr>
          <p:cNvPr id="3" name="Content Placeholder 2"/>
          <p:cNvSpPr>
            <a:spLocks noGrp="1"/>
          </p:cNvSpPr>
          <p:nvPr>
            <p:ph idx="1"/>
          </p:nvPr>
        </p:nvSpPr>
        <p:spPr>
          <a:xfrm>
            <a:off x="190500" y="1371600"/>
            <a:ext cx="8763000" cy="5319711"/>
          </a:xfrm>
        </p:spPr>
        <p:txBody>
          <a:bodyPr>
            <a:noAutofit/>
          </a:bodyPr>
          <a:lstStyle/>
          <a:p>
            <a:r>
              <a:rPr lang="en-US" sz="1800" b="1" dirty="0"/>
              <a:t>ANOVA Univariate Test</a:t>
            </a:r>
          </a:p>
          <a:p>
            <a:r>
              <a:rPr lang="en-US" sz="1800" dirty="0"/>
              <a:t>A univariate test, or more specifically ANOVA </a:t>
            </a:r>
            <a:r>
              <a:rPr lang="en-US" sz="1800" i="1" dirty="0"/>
              <a:t>( — </a:t>
            </a:r>
            <a:r>
              <a:rPr lang="en-US" sz="1800" dirty="0"/>
              <a:t>short for </a:t>
            </a:r>
            <a:r>
              <a:rPr lang="en-US" sz="1800" b="1" dirty="0" err="1"/>
              <a:t>AN</a:t>
            </a:r>
            <a:r>
              <a:rPr lang="en-US" sz="1800" dirty="0" err="1"/>
              <a:t>alysis</a:t>
            </a:r>
            <a:r>
              <a:rPr lang="en-US" sz="1800" dirty="0"/>
              <a:t> </a:t>
            </a:r>
            <a:r>
              <a:rPr lang="en-US" sz="1800" b="1" dirty="0"/>
              <a:t>O</a:t>
            </a:r>
            <a:r>
              <a:rPr lang="en-US" sz="1800" dirty="0"/>
              <a:t>f </a:t>
            </a:r>
            <a:r>
              <a:rPr lang="en-US" sz="1800" b="1" dirty="0" err="1"/>
              <a:t>VA</a:t>
            </a:r>
            <a:r>
              <a:rPr lang="en-US" sz="1800" dirty="0" err="1"/>
              <a:t>riance</a:t>
            </a:r>
            <a:r>
              <a:rPr lang="en-US" sz="1800" i="1" dirty="0"/>
              <a:t>)</a:t>
            </a:r>
            <a:r>
              <a:rPr lang="en-US" sz="1800" dirty="0"/>
              <a:t>, is similar to the previous scores, as it measures the dependence of two variables.</a:t>
            </a:r>
          </a:p>
          <a:p>
            <a:r>
              <a:rPr lang="en-US" sz="1800" dirty="0"/>
              <a:t>ANOVA assumes a linear relationship between the variables and the target, and also that the variables are normally distributed.</a:t>
            </a:r>
          </a:p>
          <a:p>
            <a:r>
              <a:rPr lang="en-US" sz="1800" dirty="0"/>
              <a:t>It’s well-suited for continuous variables and requires a binary target, but </a:t>
            </a:r>
            <a:r>
              <a:rPr lang="en-US" sz="1800" dirty="0" err="1"/>
              <a:t>sklearn</a:t>
            </a:r>
            <a:r>
              <a:rPr lang="en-US" sz="1800" dirty="0"/>
              <a:t> extends it to regression problems, also.</a:t>
            </a:r>
          </a:p>
          <a:p>
            <a:endParaRPr lang="en-US" sz="1800" dirty="0"/>
          </a:p>
          <a:p>
            <a:r>
              <a:rPr lang="en-US" sz="1800" b="1" dirty="0"/>
              <a:t>Univariate ROC-AUC /RMSE</a:t>
            </a:r>
          </a:p>
          <a:p>
            <a:r>
              <a:rPr lang="en-US" sz="1800" dirty="0"/>
              <a:t>This method uses machine learning models to measure the dependence of two variables. It’s suitable for all variables, and also makes no assumptions about their distribution.</a:t>
            </a:r>
          </a:p>
          <a:p>
            <a:r>
              <a:rPr lang="en-US" sz="1800" dirty="0"/>
              <a:t>The measure here depends on the problem: we use </a:t>
            </a:r>
            <a:r>
              <a:rPr lang="en-US" sz="1800" b="1" dirty="0"/>
              <a:t>RMSE </a:t>
            </a:r>
            <a:r>
              <a:rPr lang="en-US" sz="1800" dirty="0"/>
              <a:t>for regression problems and </a:t>
            </a:r>
            <a:r>
              <a:rPr lang="en-US" sz="1800" b="1" dirty="0"/>
              <a:t>ROC-AUC</a:t>
            </a:r>
            <a:r>
              <a:rPr lang="en-US" sz="1800" dirty="0"/>
              <a:t> for classification problems.</a:t>
            </a:r>
          </a:p>
          <a:p>
            <a:r>
              <a:rPr lang="en-US" sz="1800" dirty="0"/>
              <a:t>The procedure is as follows:</a:t>
            </a:r>
          </a:p>
          <a:p>
            <a:pPr lvl="1"/>
            <a:r>
              <a:rPr lang="en-US" sz="1500" dirty="0"/>
              <a:t>Build a </a:t>
            </a:r>
            <a:r>
              <a:rPr lang="en-US" sz="1500" dirty="0">
                <a:hlinkClick r:id="rId2"/>
              </a:rPr>
              <a:t>decision tree</a:t>
            </a:r>
            <a:r>
              <a:rPr lang="en-US" sz="1500" dirty="0"/>
              <a:t> using a single variable and target.</a:t>
            </a:r>
          </a:p>
          <a:p>
            <a:pPr lvl="1"/>
            <a:r>
              <a:rPr lang="en-US" sz="1500" dirty="0"/>
              <a:t>Rank features according to the model RMSE or ROC-AUC</a:t>
            </a:r>
          </a:p>
          <a:p>
            <a:pPr lvl="1"/>
            <a:r>
              <a:rPr lang="en-US" sz="1500" dirty="0"/>
              <a:t>Select the features with higher ranking scores.</a:t>
            </a:r>
          </a:p>
          <a:p>
            <a:pPr marL="0" indent="0">
              <a:buNone/>
            </a:pPr>
            <a:endParaRPr lang="en-US" sz="1800" dirty="0"/>
          </a:p>
        </p:txBody>
      </p:sp>
    </p:spTree>
    <p:extLst>
      <p:ext uri="{BB962C8B-B14F-4D97-AF65-F5344CB8AC3E}">
        <p14:creationId xmlns:p14="http://schemas.microsoft.com/office/powerpoint/2010/main" val="38592602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Filter Method – Relation with Target</a:t>
            </a:r>
          </a:p>
        </p:txBody>
      </p:sp>
      <p:sp>
        <p:nvSpPr>
          <p:cNvPr id="2" name="Content Placeholder 1"/>
          <p:cNvSpPr>
            <a:spLocks noGrp="1"/>
          </p:cNvSpPr>
          <p:nvPr>
            <p:ph idx="1"/>
          </p:nvPr>
        </p:nvSpPr>
        <p:spPr>
          <a:xfrm>
            <a:off x="628650" y="2590800"/>
            <a:ext cx="7886700" cy="3886199"/>
          </a:xfrm>
        </p:spPr>
        <p:txBody>
          <a:bodyPr>
            <a:normAutofit fontScale="92500"/>
          </a:bodyPr>
          <a:lstStyle/>
          <a:p>
            <a:r>
              <a:rPr lang="en-US" altLang="en-US" dirty="0"/>
              <a:t>Pearson’s Correlation: It is used as a measure for quantifying linear dependence between two continuous variables X and Y. Its value varies from -1 to +1. Pearson’</a:t>
            </a:r>
            <a:r>
              <a:rPr lang="en-US" altLang="en-US" dirty="0">
                <a:hlinkClick r:id="rId2"/>
              </a:rPr>
              <a:t>s correlation is given as:</a:t>
            </a:r>
          </a:p>
          <a:p>
            <a:r>
              <a:rPr lang="en-US" dirty="0"/>
              <a:t>LDA: Linear discriminant analysis is used to find a linear combination of features that characterizes or separates two or more classes (or levels) of a categorical variable.</a:t>
            </a:r>
          </a:p>
          <a:p>
            <a:r>
              <a:rPr lang="en-US" dirty="0"/>
              <a:t>ANOVA: ANOVA stands for Analysis of variance. It is similar to LDA except for the fact that it is operated using one or more categorical independent features and one continuous dependent feature. It provides a statistical test of whether the means of several groups are equal or not.</a:t>
            </a:r>
          </a:p>
          <a:p>
            <a:r>
              <a:rPr lang="en-US" dirty="0"/>
              <a:t>Chi-Square: It is a is a statistical test applied to the groups of categorical features to evaluate the likelihood of correlation or association between them using their frequency distribution.</a:t>
            </a:r>
          </a:p>
          <a:p>
            <a:endParaRPr lang="en-US" dirty="0"/>
          </a:p>
        </p:txBody>
      </p:sp>
      <p:pic>
        <p:nvPicPr>
          <p:cNvPr id="4100" name="Picture 4" descr="fs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5" t="9613" r="8646" b="19010"/>
          <a:stretch/>
        </p:blipFill>
        <p:spPr bwMode="auto">
          <a:xfrm>
            <a:off x="5029200" y="3124200"/>
            <a:ext cx="2060765" cy="422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s1"/>
          <p:cNvPicPr>
            <a:picLocks noChangeAspect="1" noChangeArrowheads="1"/>
          </p:cNvPicPr>
          <p:nvPr/>
        </p:nvPicPr>
        <p:blipFill rotWithShape="1">
          <a:blip r:embed="rId4">
            <a:extLst>
              <a:ext uri="{28A0092B-C50C-407E-A947-70E740481C1C}">
                <a14:useLocalDpi xmlns:a14="http://schemas.microsoft.com/office/drawing/2010/main" val="0"/>
              </a:ext>
            </a:extLst>
          </a:blip>
          <a:srcRect l="724" r="1894" b="9996"/>
          <a:stretch/>
        </p:blipFill>
        <p:spPr bwMode="auto">
          <a:xfrm>
            <a:off x="685799" y="1447801"/>
            <a:ext cx="7696201"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892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u="sng" dirty="0">
                <a:hlinkClick r:id="rId2"/>
              </a:rPr>
              <a:t>https://towardsdatascience.com/feature-selection-techniques-in-machine-learning-with-python-f24e7da3f36e</a:t>
            </a:r>
            <a:endParaRPr lang="en-US" dirty="0"/>
          </a:p>
          <a:p>
            <a:endParaRPr lang="en-US" b="1" dirty="0"/>
          </a:p>
          <a:p>
            <a:r>
              <a:rPr lang="en-US" b="1" dirty="0"/>
              <a:t>Filter Method Approaches:</a:t>
            </a:r>
            <a:endParaRPr lang="en-US" dirty="0"/>
          </a:p>
          <a:p>
            <a:r>
              <a:rPr lang="en-US" dirty="0"/>
              <a:t>3 Feature selection techniques that are easy to use and also gives good results.</a:t>
            </a:r>
          </a:p>
          <a:p>
            <a:pPr marL="914400" lvl="1" indent="-457200">
              <a:buFont typeface="+mj-lt"/>
              <a:buAutoNum type="arabicPeriod"/>
            </a:pPr>
            <a:r>
              <a:rPr lang="en-US" sz="2400" dirty="0"/>
              <a:t>Univariate Selection</a:t>
            </a:r>
          </a:p>
          <a:p>
            <a:pPr marL="914400" lvl="1" indent="-457200">
              <a:buFont typeface="+mj-lt"/>
              <a:buAutoNum type="arabicPeriod"/>
            </a:pPr>
            <a:r>
              <a:rPr lang="en-US" sz="2400" dirty="0"/>
              <a:t>Feature Importance</a:t>
            </a:r>
          </a:p>
          <a:p>
            <a:pPr marL="914400" lvl="1" indent="-457200">
              <a:buFont typeface="+mj-lt"/>
              <a:buAutoNum type="arabicPeriod"/>
            </a:pPr>
            <a:r>
              <a:rPr lang="en-US" sz="2400" dirty="0"/>
              <a:t>Correlation Matrix with Heatmap</a:t>
            </a:r>
          </a:p>
          <a:p>
            <a:endParaRPr lang="en-US" dirty="0"/>
          </a:p>
        </p:txBody>
      </p:sp>
      <p:sp>
        <p:nvSpPr>
          <p:cNvPr id="3" name="Content Placeholder 2"/>
          <p:cNvSpPr>
            <a:spLocks noGrp="1"/>
          </p:cNvSpPr>
          <p:nvPr>
            <p:ph sz="quarter" idx="10"/>
          </p:nvPr>
        </p:nvSpPr>
        <p:spPr/>
        <p:txBody>
          <a:bodyPr/>
          <a:lstStyle/>
          <a:p>
            <a:r>
              <a:rPr lang="en-US" dirty="0"/>
              <a:t>How to find most impacting features – Feature Selection?</a:t>
            </a:r>
          </a:p>
        </p:txBody>
      </p:sp>
    </p:spTree>
    <p:extLst>
      <p:ext uri="{BB962C8B-B14F-4D97-AF65-F5344CB8AC3E}">
        <p14:creationId xmlns:p14="http://schemas.microsoft.com/office/powerpoint/2010/main" val="357677014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17171"/>
            <a:ext cx="8610600" cy="5464629"/>
          </a:xfrm>
        </p:spPr>
        <p:txBody>
          <a:bodyPr>
            <a:noAutofit/>
          </a:bodyPr>
          <a:lstStyle/>
          <a:p>
            <a:r>
              <a:rPr lang="en-US" sz="1600" dirty="0">
                <a:hlinkClick r:id="rId2"/>
              </a:rPr>
              <a:t>https://blog.datadive.net/selecting-good-features-part-i-univariate-selection/</a:t>
            </a:r>
            <a:endParaRPr lang="en-US" sz="1600" dirty="0"/>
          </a:p>
          <a:p>
            <a:r>
              <a:rPr lang="en-US" sz="1800" b="1" dirty="0"/>
              <a:t>Univariate feature selection </a:t>
            </a:r>
            <a:r>
              <a:rPr lang="en-US" sz="1800" dirty="0"/>
              <a:t>examines each feature individually to determine the strength of the relationship of the feature with the response variable. These methods are simple to run and understand and are in general particularly good for gaining a better understanding of data (but not necessarily for optimizing the feature set for better generalization). </a:t>
            </a:r>
          </a:p>
          <a:p>
            <a:r>
              <a:rPr lang="en-US" sz="1800" dirty="0"/>
              <a:t>Note- Univariate feature selection is in general best to get a better understanding of the data, its structure and characteristics. It can work for selecting top features for model improvement in some settings, but since it is unable to remove redundancy (for example selecting only the best feature among a subset of strongly correlated features), this task is better left for other methods.</a:t>
            </a:r>
          </a:p>
          <a:p>
            <a:r>
              <a:rPr lang="en-US" sz="1800" dirty="0"/>
              <a:t>There are lot of different options for univariate selection. Statistical tests can be used to select those features that have the strongest relationship with the output variable. </a:t>
            </a:r>
          </a:p>
          <a:p>
            <a:r>
              <a:rPr lang="en-US" sz="1800" dirty="0"/>
              <a:t>1. </a:t>
            </a:r>
            <a:r>
              <a:rPr lang="en-US" sz="1800" b="1" dirty="0"/>
              <a:t>Pearson Correlation</a:t>
            </a:r>
          </a:p>
          <a:p>
            <a:r>
              <a:rPr lang="en-US" sz="1800" dirty="0"/>
              <a:t>2. </a:t>
            </a:r>
            <a:r>
              <a:rPr lang="en-US" sz="1800" b="1" dirty="0"/>
              <a:t>Mutual information and maximal information coefficient (MIC)</a:t>
            </a:r>
          </a:p>
          <a:p>
            <a:r>
              <a:rPr lang="en-US" sz="1800" dirty="0"/>
              <a:t>3. </a:t>
            </a:r>
            <a:r>
              <a:rPr lang="en-US" sz="1800" b="1" dirty="0"/>
              <a:t>Distance correlation</a:t>
            </a:r>
          </a:p>
          <a:p>
            <a:r>
              <a:rPr lang="en-US" sz="1800" dirty="0"/>
              <a:t>4. </a:t>
            </a:r>
            <a:r>
              <a:rPr lang="en-US" sz="1800" b="1" dirty="0"/>
              <a:t>Model based ranking</a:t>
            </a:r>
            <a:endParaRPr lang="en-US" sz="1800" dirty="0"/>
          </a:p>
          <a:p>
            <a:endParaRPr lang="en-US" sz="1800" dirty="0"/>
          </a:p>
        </p:txBody>
      </p:sp>
      <p:sp>
        <p:nvSpPr>
          <p:cNvPr id="3" name="Content Placeholder 2"/>
          <p:cNvSpPr>
            <a:spLocks noGrp="1"/>
          </p:cNvSpPr>
          <p:nvPr>
            <p:ph sz="quarter" idx="10"/>
          </p:nvPr>
        </p:nvSpPr>
        <p:spPr/>
        <p:txBody>
          <a:bodyPr/>
          <a:lstStyle/>
          <a:p>
            <a:r>
              <a:rPr lang="en-US" dirty="0"/>
              <a:t>1. Univariate Feature Selection</a:t>
            </a:r>
          </a:p>
        </p:txBody>
      </p:sp>
    </p:spTree>
    <p:extLst>
      <p:ext uri="{BB962C8B-B14F-4D97-AF65-F5344CB8AC3E}">
        <p14:creationId xmlns:p14="http://schemas.microsoft.com/office/powerpoint/2010/main" val="1324477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idx="1"/>
          </p:nvPr>
        </p:nvSpPr>
        <p:spPr/>
        <p:txBody>
          <a:bodyPr>
            <a:normAutofit/>
          </a:bodyPr>
          <a:lstStyle/>
          <a:p>
            <a:pPr eaLnBrk="1" hangingPunct="1">
              <a:lnSpc>
                <a:spcPct val="80000"/>
              </a:lnSpc>
            </a:pPr>
            <a:r>
              <a:rPr lang="en-US" altLang="en-US" sz="2000" dirty="0"/>
              <a:t>Any sampling method where some elements of population have </a:t>
            </a:r>
            <a:r>
              <a:rPr lang="en-US" altLang="en-US" sz="2000" i="1" dirty="0"/>
              <a:t>no</a:t>
            </a:r>
            <a:r>
              <a:rPr lang="en-US" altLang="en-US" sz="2000" dirty="0"/>
              <a:t> chance of selection (these are sometimes referred to as </a:t>
            </a:r>
            <a:r>
              <a:rPr lang="en-US" altLang="en-US" sz="2000" b="1" dirty="0"/>
              <a:t>'out of coverage'/'</a:t>
            </a:r>
            <a:r>
              <a:rPr lang="en-US" altLang="en-US" sz="2000" b="1" dirty="0" err="1"/>
              <a:t>undercovered</a:t>
            </a:r>
            <a:r>
              <a:rPr lang="en-US" altLang="en-US" sz="2000" dirty="0"/>
              <a:t>'), or where the probability of selection can't be accurately determined. It involves the selection of elements based on assumptions regarding the population of interest, which forms the criteria for selection. Hence, because the selection of elements is nonrandom, nonprobability sampling not allows the estimation of sampling errors..</a:t>
            </a:r>
          </a:p>
          <a:p>
            <a:pPr eaLnBrk="1" hangingPunct="1">
              <a:lnSpc>
                <a:spcPct val="80000"/>
              </a:lnSpc>
            </a:pPr>
            <a:endParaRPr lang="en-US" altLang="en-US" sz="2000" i="1" dirty="0"/>
          </a:p>
          <a:p>
            <a:pPr eaLnBrk="1" hangingPunct="1">
              <a:lnSpc>
                <a:spcPct val="80000"/>
              </a:lnSpc>
            </a:pPr>
            <a:r>
              <a:rPr lang="en-US" altLang="en-US" sz="2000" i="1" dirty="0"/>
              <a:t>Example: We visit every household in a given street, and interview the first person to answer the door. In any household with more than one occupant, this is a nonprobability sample, because some people are more likely to answer the door (e.g. an unemployed person who spends most of their time at home is more likely to answer than an employed housemate who might be at work when the interviewer calls) and it's not practical to calculate these probabilities</a:t>
            </a:r>
            <a:r>
              <a:rPr lang="en-US" altLang="en-US" sz="2100" i="1" dirty="0"/>
              <a:t>.</a:t>
            </a:r>
            <a:endParaRPr lang="en-US" altLang="en-US" sz="2100" dirty="0"/>
          </a:p>
        </p:txBody>
      </p:sp>
      <p:sp>
        <p:nvSpPr>
          <p:cNvPr id="2" name="Content Placeholder 1"/>
          <p:cNvSpPr>
            <a:spLocks noGrp="1"/>
          </p:cNvSpPr>
          <p:nvPr>
            <p:ph sz="quarter" idx="10"/>
          </p:nvPr>
        </p:nvSpPr>
        <p:spPr/>
        <p:txBody>
          <a:bodyPr/>
          <a:lstStyle/>
          <a:p>
            <a:r>
              <a:rPr lang="en-US" dirty="0"/>
              <a:t>Non probability Sampling</a:t>
            </a:r>
          </a:p>
        </p:txBody>
      </p:sp>
      <p:sp>
        <p:nvSpPr>
          <p:cNvPr id="19458"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2EFD1B-E960-4A47-B728-5648199645E0}" type="slidenum">
              <a:rPr lang="en-US" altLang="en-US">
                <a:solidFill>
                  <a:srgbClr val="FFFFFF"/>
                </a:solidFill>
                <a:latin typeface="Franklin Gothic Book" panose="020B0503020102020204" pitchFamily="34" charset="0"/>
              </a:rPr>
              <a:pPr eaLnBrk="1" hangingPunct="1"/>
              <a:t>22</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3295514651"/>
      </p:ext>
    </p:extLst>
  </p:cSld>
  <p:clrMapOvr>
    <a:masterClrMapping/>
  </p:clrMapOvr>
  <p:transition advTm="343"/>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For example, use the chi-squared (chi²) statistical test for non-negative features to select 10 of the best features from Prediction Dataset</a:t>
            </a:r>
          </a:p>
          <a:p>
            <a:endParaRPr lang="en-US" dirty="0"/>
          </a:p>
        </p:txBody>
      </p:sp>
      <p:sp>
        <p:nvSpPr>
          <p:cNvPr id="3" name="Content Placeholder 2"/>
          <p:cNvSpPr>
            <a:spLocks noGrp="1"/>
          </p:cNvSpPr>
          <p:nvPr>
            <p:ph sz="quarter" idx="10"/>
          </p:nvPr>
        </p:nvSpPr>
        <p:spPr/>
        <p:txBody>
          <a:bodyPr/>
          <a:lstStyle/>
          <a:p>
            <a:r>
              <a:rPr lang="en-US" dirty="0"/>
              <a:t>1. Univariate Feature Selection</a:t>
            </a:r>
          </a:p>
        </p:txBody>
      </p:sp>
      <p:pic>
        <p:nvPicPr>
          <p:cNvPr id="4" name="Picture 3"/>
          <p:cNvPicPr>
            <a:picLocks noChangeAspect="1"/>
          </p:cNvPicPr>
          <p:nvPr/>
        </p:nvPicPr>
        <p:blipFill>
          <a:blip r:embed="rId2"/>
          <a:stretch>
            <a:fillRect/>
          </a:stretch>
        </p:blipFill>
        <p:spPr>
          <a:xfrm>
            <a:off x="291737" y="3480408"/>
            <a:ext cx="4619625" cy="2737829"/>
          </a:xfrm>
          <a:prstGeom prst="rect">
            <a:avLst/>
          </a:prstGeom>
        </p:spPr>
      </p:pic>
      <p:pic>
        <p:nvPicPr>
          <p:cNvPr id="5" name="Picture 4"/>
          <p:cNvPicPr>
            <a:picLocks noChangeAspect="1"/>
          </p:cNvPicPr>
          <p:nvPr/>
        </p:nvPicPr>
        <p:blipFill>
          <a:blip r:embed="rId3"/>
          <a:stretch>
            <a:fillRect/>
          </a:stretch>
        </p:blipFill>
        <p:spPr>
          <a:xfrm>
            <a:off x="5068116" y="3427226"/>
            <a:ext cx="3453221" cy="2578606"/>
          </a:xfrm>
          <a:prstGeom prst="rect">
            <a:avLst/>
          </a:prstGeom>
        </p:spPr>
      </p:pic>
    </p:spTree>
    <p:extLst>
      <p:ext uri="{BB962C8B-B14F-4D97-AF65-F5344CB8AC3E}">
        <p14:creationId xmlns:p14="http://schemas.microsoft.com/office/powerpoint/2010/main" val="33333272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Feature importance gives you a score for each feature of your data, the higher the score more important or relevant is the feature towards your output variable.</a:t>
            </a:r>
          </a:p>
          <a:p>
            <a:endParaRPr lang="en-US" dirty="0"/>
          </a:p>
          <a:p>
            <a:r>
              <a:rPr lang="en-US" dirty="0"/>
              <a:t>Feature importance is an inbuilt class that comes with </a:t>
            </a:r>
            <a:r>
              <a:rPr lang="en-US" b="1" dirty="0"/>
              <a:t>Tree Based Classifiers</a:t>
            </a:r>
            <a:r>
              <a:rPr lang="en-US" dirty="0"/>
              <a:t>, we will be using Extra Tree Classifier for extracting the top 10 features for the dataset.</a:t>
            </a:r>
          </a:p>
        </p:txBody>
      </p:sp>
      <p:sp>
        <p:nvSpPr>
          <p:cNvPr id="3" name="Content Placeholder 2"/>
          <p:cNvSpPr>
            <a:spLocks noGrp="1"/>
          </p:cNvSpPr>
          <p:nvPr>
            <p:ph sz="quarter" idx="10"/>
          </p:nvPr>
        </p:nvSpPr>
        <p:spPr/>
        <p:txBody>
          <a:bodyPr/>
          <a:lstStyle/>
          <a:p>
            <a:r>
              <a:rPr lang="en-US" dirty="0"/>
              <a:t>2. Feature Importance</a:t>
            </a:r>
          </a:p>
        </p:txBody>
      </p:sp>
    </p:spTree>
    <p:extLst>
      <p:ext uri="{BB962C8B-B14F-4D97-AF65-F5344CB8AC3E}">
        <p14:creationId xmlns:p14="http://schemas.microsoft.com/office/powerpoint/2010/main" val="22596621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Given 15 independent variables(attributes impacting DV) in above example, we need to predict Wealth (DV), how do we start with root node (starting most affecting attribute), and select subsequent nodes.</a:t>
            </a:r>
          </a:p>
          <a:p>
            <a:pPr>
              <a:buFont typeface="Arial" panose="020B0604020202020204" pitchFamily="34" charset="0"/>
              <a:buChar char="•"/>
            </a:pPr>
            <a:r>
              <a:rPr lang="en-US" b="1" spc="10" dirty="0">
                <a:latin typeface="Arial"/>
                <a:cs typeface="Arial"/>
              </a:rPr>
              <a:t> Which is the best Classifier?</a:t>
            </a:r>
            <a:endParaRPr lang="en-US" dirty="0"/>
          </a:p>
        </p:txBody>
      </p:sp>
      <p:sp>
        <p:nvSpPr>
          <p:cNvPr id="3" name="Content Placeholder 2"/>
          <p:cNvSpPr>
            <a:spLocks noGrp="1"/>
          </p:cNvSpPr>
          <p:nvPr>
            <p:ph sz="quarter" idx="10"/>
          </p:nvPr>
        </p:nvSpPr>
        <p:spPr/>
        <p:txBody>
          <a:bodyPr/>
          <a:lstStyle/>
          <a:p>
            <a:r>
              <a:rPr lang="en-US" spc="10" dirty="0">
                <a:latin typeface="Arial"/>
                <a:cs typeface="Arial"/>
              </a:rPr>
              <a:t>How to select the deciding node?</a:t>
            </a:r>
            <a:endParaRPr lang="en-US" dirty="0">
              <a:latin typeface="Arial"/>
              <a:cs typeface="Arial"/>
            </a:endParaRPr>
          </a:p>
        </p:txBody>
      </p:sp>
      <p:sp>
        <p:nvSpPr>
          <p:cNvPr id="4" name="text 1"/>
          <p:cNvSpPr txBox="1"/>
          <p:nvPr/>
        </p:nvSpPr>
        <p:spPr>
          <a:xfrm>
            <a:off x="1589964" y="3556552"/>
            <a:ext cx="5659271" cy="400532"/>
          </a:xfrm>
          <a:prstGeom prst="rect">
            <a:avLst/>
          </a:prstGeom>
        </p:spPr>
        <p:txBody>
          <a:bodyPr vert="horz" wrap="none" lIns="0" tIns="0" rIns="0" bIns="0" rtlCol="0">
            <a:spAutoFit/>
          </a:bodyPr>
          <a:lstStyle/>
          <a:p>
            <a:pPr marL="0">
              <a:lnSpc>
                <a:spcPct val="100000"/>
              </a:lnSpc>
            </a:pPr>
            <a:r>
              <a:rPr sz="2570" spc="10" dirty="0">
                <a:solidFill>
                  <a:srgbClr val="FF0000"/>
                </a:solidFill>
                <a:latin typeface="Arial"/>
                <a:cs typeface="Arial"/>
              </a:rPr>
              <a:t> Which node can be described easily?</a:t>
            </a:r>
            <a:endParaRPr sz="2500" dirty="0">
              <a:solidFill>
                <a:srgbClr val="FF0000"/>
              </a:solidFill>
              <a:latin typeface="Arial"/>
              <a:cs typeface="Aria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57084"/>
            <a:ext cx="7162800" cy="2519916"/>
          </a:xfrm>
          <a:prstGeom prst="rect">
            <a:avLst/>
          </a:prstGeom>
        </p:spPr>
      </p:pic>
    </p:spTree>
    <p:extLst>
      <p:ext uri="{BB962C8B-B14F-4D97-AF65-F5344CB8AC3E}">
        <p14:creationId xmlns:p14="http://schemas.microsoft.com/office/powerpoint/2010/main" val="18143372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a:r>
              <a:rPr lang="en-US" sz="2000" spc="10" dirty="0">
                <a:latin typeface="Arial"/>
                <a:cs typeface="Arial"/>
              </a:rPr>
              <a:t>Information theory is a measure to define this degree of disorganization in a system known as </a:t>
            </a:r>
            <a:r>
              <a:rPr lang="en-US" sz="2000" b="1" spc="10" dirty="0">
                <a:latin typeface="Arial"/>
                <a:cs typeface="Arial"/>
              </a:rPr>
              <a:t>Entropy</a:t>
            </a:r>
            <a:r>
              <a:rPr lang="en-US" sz="2000" spc="10" dirty="0">
                <a:latin typeface="Arial"/>
                <a:cs typeface="Arial"/>
              </a:rPr>
              <a:t>.</a:t>
            </a:r>
            <a:endParaRPr lang="en-US" sz="2000" dirty="0">
              <a:latin typeface="Arial"/>
              <a:cs typeface="Arial"/>
            </a:endParaRPr>
          </a:p>
          <a:p>
            <a:pPr marL="0"/>
            <a:r>
              <a:rPr lang="en-US" sz="2000" b="1" spc="10" dirty="0">
                <a:latin typeface="Arial"/>
                <a:cs typeface="Arial"/>
              </a:rPr>
              <a:t>Entropy</a:t>
            </a:r>
            <a:r>
              <a:rPr lang="en-US" sz="2000" spc="10" dirty="0">
                <a:latin typeface="Arial"/>
                <a:cs typeface="Arial"/>
              </a:rPr>
              <a:t> – measuring homogeneity of a learning set</a:t>
            </a:r>
          </a:p>
          <a:p>
            <a:pPr>
              <a:buFont typeface="Arial" panose="020B0604020202020204" pitchFamily="34" charset="0"/>
              <a:buChar char="•"/>
            </a:pPr>
            <a:r>
              <a:rPr lang="en-US" sz="2000" spc="10" dirty="0">
                <a:latin typeface="Arial"/>
                <a:cs typeface="Arial"/>
              </a:rPr>
              <a:t>Given a collection S, containing positive and negative examples of some target concept, the entropy of S relative to this classification.</a:t>
            </a:r>
            <a:endParaRPr lang="en-US" sz="2000" dirty="0">
              <a:latin typeface="Arial"/>
              <a:cs typeface="Arial"/>
            </a:endParaRPr>
          </a:p>
          <a:p>
            <a:pPr marL="0"/>
            <a:endParaRPr lang="en-US" sz="2000" dirty="0"/>
          </a:p>
        </p:txBody>
      </p:sp>
      <p:sp>
        <p:nvSpPr>
          <p:cNvPr id="3" name="Content Placeholder 2"/>
          <p:cNvSpPr>
            <a:spLocks noGrp="1"/>
          </p:cNvSpPr>
          <p:nvPr>
            <p:ph sz="quarter" idx="10"/>
          </p:nvPr>
        </p:nvSpPr>
        <p:spPr/>
        <p:txBody>
          <a:bodyPr/>
          <a:lstStyle/>
          <a:p>
            <a:r>
              <a:rPr lang="en-US" dirty="0"/>
              <a:t>Information Theory - Entropy</a:t>
            </a:r>
          </a:p>
        </p:txBody>
      </p:sp>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202619"/>
            <a:ext cx="3562350" cy="830683"/>
          </a:xfrm>
          <a:prstGeom prst="rect">
            <a:avLst/>
          </a:prstGeom>
        </p:spPr>
      </p:pic>
      <p:sp>
        <p:nvSpPr>
          <p:cNvPr id="5" name="text 1"/>
          <p:cNvSpPr txBox="1"/>
          <p:nvPr/>
        </p:nvSpPr>
        <p:spPr>
          <a:xfrm>
            <a:off x="406850" y="4117940"/>
            <a:ext cx="4913701" cy="246221"/>
          </a:xfrm>
          <a:prstGeom prst="rect">
            <a:avLst/>
          </a:prstGeom>
        </p:spPr>
        <p:txBody>
          <a:bodyPr vert="horz" wrap="square" lIns="0" tIns="0" rIns="0" bIns="0" rtlCol="0">
            <a:spAutoFit/>
          </a:bodyPr>
          <a:lstStyle/>
          <a:p>
            <a:pPr marL="0">
              <a:lnSpc>
                <a:spcPct val="100000"/>
              </a:lnSpc>
            </a:pPr>
            <a:r>
              <a:rPr sz="1600" spc="10" dirty="0">
                <a:solidFill>
                  <a:srgbClr val="FF0000"/>
                </a:solidFill>
                <a:latin typeface="Arial"/>
                <a:cs typeface="Arial"/>
              </a:rPr>
              <a:t>where, pi is the proportion of S belonging to class i</a:t>
            </a:r>
            <a:endParaRPr sz="1600" dirty="0">
              <a:solidFill>
                <a:srgbClr val="FF0000"/>
              </a:solidFill>
              <a:latin typeface="Arial"/>
              <a:cs typeface="Arial"/>
            </a:endParaRPr>
          </a:p>
        </p:txBody>
      </p:sp>
      <p:pic>
        <p:nvPicPr>
          <p:cNvPr id="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038" y="3334043"/>
            <a:ext cx="3838074" cy="3142957"/>
          </a:xfrm>
          <a:prstGeom prst="rect">
            <a:avLst/>
          </a:prstGeom>
        </p:spPr>
      </p:pic>
      <p:sp>
        <p:nvSpPr>
          <p:cNvPr id="7" name="text 1"/>
          <p:cNvSpPr txBox="1"/>
          <p:nvPr/>
        </p:nvSpPr>
        <p:spPr>
          <a:xfrm>
            <a:off x="317694" y="4448799"/>
            <a:ext cx="4406705" cy="553998"/>
          </a:xfrm>
          <a:prstGeom prst="rect">
            <a:avLst/>
          </a:prstGeom>
        </p:spPr>
        <p:txBody>
          <a:bodyPr vert="horz" wrap="square" lIns="0" tIns="0" rIns="0" bIns="0" rtlCol="0">
            <a:spAutoFit/>
          </a:bodyPr>
          <a:lstStyle/>
          <a:p>
            <a:pPr marL="0">
              <a:lnSpc>
                <a:spcPct val="100000"/>
              </a:lnSpc>
            </a:pPr>
            <a:r>
              <a:rPr b="1" spc="10" dirty="0">
                <a:latin typeface="Arial"/>
                <a:cs typeface="Arial"/>
              </a:rPr>
              <a:t>Entropy</a:t>
            </a:r>
            <a:r>
              <a:rPr spc="10" dirty="0">
                <a:latin typeface="Arial"/>
                <a:cs typeface="Arial"/>
              </a:rPr>
              <a:t> is </a:t>
            </a:r>
            <a:r>
              <a:rPr b="1" spc="10" dirty="0">
                <a:latin typeface="Arial"/>
                <a:cs typeface="Arial"/>
              </a:rPr>
              <a:t>0</a:t>
            </a:r>
            <a:r>
              <a:rPr spc="10" dirty="0">
                <a:latin typeface="Arial"/>
                <a:cs typeface="Arial"/>
              </a:rPr>
              <a:t> if all the members</a:t>
            </a:r>
            <a:r>
              <a:rPr lang="en-US" spc="10" dirty="0">
                <a:latin typeface="Arial"/>
                <a:cs typeface="Arial"/>
              </a:rPr>
              <a:t> </a:t>
            </a:r>
            <a:r>
              <a:rPr spc="10" dirty="0">
                <a:latin typeface="Arial"/>
                <a:cs typeface="Arial"/>
              </a:rPr>
              <a:t>of S belong to the same class.</a:t>
            </a:r>
            <a:endParaRPr sz="1600" dirty="0">
              <a:latin typeface="Arial"/>
              <a:cs typeface="Arial"/>
            </a:endParaRPr>
          </a:p>
        </p:txBody>
      </p:sp>
      <p:sp>
        <p:nvSpPr>
          <p:cNvPr id="8" name="text 1"/>
          <p:cNvSpPr txBox="1"/>
          <p:nvPr/>
        </p:nvSpPr>
        <p:spPr>
          <a:xfrm>
            <a:off x="317695" y="5171674"/>
            <a:ext cx="4576194" cy="553998"/>
          </a:xfrm>
          <a:prstGeom prst="rect">
            <a:avLst/>
          </a:prstGeom>
        </p:spPr>
        <p:txBody>
          <a:bodyPr vert="horz" wrap="square" lIns="0" tIns="0" rIns="0" bIns="0" rtlCol="0">
            <a:spAutoFit/>
          </a:bodyPr>
          <a:lstStyle/>
          <a:p>
            <a:pPr marL="0">
              <a:lnSpc>
                <a:spcPct val="100000"/>
              </a:lnSpc>
            </a:pPr>
            <a:r>
              <a:rPr b="1" spc="10" dirty="0">
                <a:latin typeface="Arial"/>
                <a:cs typeface="Arial"/>
              </a:rPr>
              <a:t>Entropy</a:t>
            </a:r>
            <a:r>
              <a:rPr spc="10" dirty="0">
                <a:latin typeface="Arial"/>
                <a:cs typeface="Arial"/>
              </a:rPr>
              <a:t> is </a:t>
            </a:r>
            <a:r>
              <a:rPr b="1" spc="10" dirty="0">
                <a:latin typeface="Arial"/>
                <a:cs typeface="Arial"/>
              </a:rPr>
              <a:t>1</a:t>
            </a:r>
            <a:r>
              <a:rPr spc="10" dirty="0">
                <a:latin typeface="Arial"/>
                <a:cs typeface="Arial"/>
              </a:rPr>
              <a:t> when the collection</a:t>
            </a:r>
            <a:r>
              <a:rPr lang="en-US" spc="10" dirty="0">
                <a:latin typeface="Arial"/>
                <a:cs typeface="Arial"/>
              </a:rPr>
              <a:t> </a:t>
            </a:r>
            <a:r>
              <a:rPr spc="10" dirty="0">
                <a:latin typeface="Arial"/>
                <a:cs typeface="Arial"/>
              </a:rPr>
              <a:t>contains an equal no. of +</a:t>
            </a:r>
            <a:r>
              <a:rPr spc="10" dirty="0" err="1">
                <a:latin typeface="Arial"/>
                <a:cs typeface="Arial"/>
              </a:rPr>
              <a:t>ve</a:t>
            </a:r>
            <a:r>
              <a:rPr lang="en-US" spc="10" dirty="0">
                <a:latin typeface="Arial"/>
                <a:cs typeface="Arial"/>
              </a:rPr>
              <a:t> </a:t>
            </a:r>
            <a:r>
              <a:rPr spc="10" dirty="0">
                <a:latin typeface="Arial"/>
                <a:cs typeface="Arial"/>
              </a:rPr>
              <a:t>and -ve examples.</a:t>
            </a:r>
            <a:endParaRPr sz="1600" dirty="0">
              <a:latin typeface="Arial"/>
              <a:cs typeface="Arial"/>
            </a:endParaRPr>
          </a:p>
        </p:txBody>
      </p:sp>
      <p:sp>
        <p:nvSpPr>
          <p:cNvPr id="9" name="text 1"/>
          <p:cNvSpPr txBox="1"/>
          <p:nvPr/>
        </p:nvSpPr>
        <p:spPr>
          <a:xfrm>
            <a:off x="342312" y="5869558"/>
            <a:ext cx="4845213" cy="553998"/>
          </a:xfrm>
          <a:prstGeom prst="rect">
            <a:avLst/>
          </a:prstGeom>
        </p:spPr>
        <p:txBody>
          <a:bodyPr vert="horz" wrap="square" lIns="0" tIns="0" rIns="0" bIns="0" rtlCol="0">
            <a:spAutoFit/>
          </a:bodyPr>
          <a:lstStyle/>
          <a:p>
            <a:pPr marL="0">
              <a:lnSpc>
                <a:spcPct val="100000"/>
              </a:lnSpc>
            </a:pPr>
            <a:r>
              <a:rPr b="1" spc="10" dirty="0">
                <a:latin typeface="Arial"/>
                <a:cs typeface="Arial"/>
              </a:rPr>
              <a:t>Entropy</a:t>
            </a:r>
            <a:r>
              <a:rPr spc="10" dirty="0">
                <a:latin typeface="Arial"/>
                <a:cs typeface="Arial"/>
              </a:rPr>
              <a:t> is</a:t>
            </a:r>
            <a:r>
              <a:rPr b="1" spc="10" dirty="0">
                <a:latin typeface="Arial"/>
                <a:cs typeface="Arial"/>
              </a:rPr>
              <a:t> between 0 and 1 </a:t>
            </a:r>
            <a:r>
              <a:rPr spc="10" dirty="0">
                <a:latin typeface="Arial"/>
                <a:cs typeface="Arial"/>
              </a:rPr>
              <a:t>if</a:t>
            </a:r>
            <a:r>
              <a:rPr lang="en-US" spc="10" dirty="0">
                <a:latin typeface="Arial"/>
                <a:cs typeface="Arial"/>
              </a:rPr>
              <a:t> </a:t>
            </a:r>
            <a:r>
              <a:rPr spc="10" dirty="0">
                <a:latin typeface="Arial"/>
                <a:cs typeface="Arial"/>
              </a:rPr>
              <a:t>the collection contains unequal</a:t>
            </a:r>
            <a:r>
              <a:rPr lang="en-US" spc="10" dirty="0">
                <a:latin typeface="Arial"/>
                <a:cs typeface="Arial"/>
              </a:rPr>
              <a:t> </a:t>
            </a:r>
            <a:r>
              <a:rPr spc="10" dirty="0">
                <a:latin typeface="Arial"/>
                <a:cs typeface="Arial"/>
              </a:rPr>
              <a:t>no. of +ve and -ve examples.</a:t>
            </a:r>
            <a:endParaRPr sz="1600" dirty="0">
              <a:latin typeface="Arial"/>
              <a:cs typeface="Arial"/>
            </a:endParaRPr>
          </a:p>
        </p:txBody>
      </p:sp>
    </p:spTree>
    <p:extLst>
      <p:ext uri="{BB962C8B-B14F-4D97-AF65-F5344CB8AC3E}">
        <p14:creationId xmlns:p14="http://schemas.microsoft.com/office/powerpoint/2010/main" val="39887015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4799" y="1447800"/>
            <a:ext cx="8752357" cy="5029200"/>
          </a:xfrm>
          <a:prstGeom prst="rect">
            <a:avLst/>
          </a:prstGeom>
        </p:spPr>
      </p:pic>
      <p:sp>
        <p:nvSpPr>
          <p:cNvPr id="3" name="Content Placeholder 2"/>
          <p:cNvSpPr>
            <a:spLocks noGrp="1"/>
          </p:cNvSpPr>
          <p:nvPr>
            <p:ph sz="quarter" idx="10"/>
          </p:nvPr>
        </p:nvSpPr>
        <p:spPr/>
        <p:txBody>
          <a:bodyPr/>
          <a:lstStyle/>
          <a:p>
            <a:r>
              <a:rPr lang="en-US" dirty="0"/>
              <a:t>Entropy - Example</a:t>
            </a:r>
          </a:p>
        </p:txBody>
      </p:sp>
    </p:spTree>
    <p:extLst>
      <p:ext uri="{BB962C8B-B14F-4D97-AF65-F5344CB8AC3E}">
        <p14:creationId xmlns:p14="http://schemas.microsoft.com/office/powerpoint/2010/main" val="2992834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983163"/>
          </a:xfrm>
        </p:spPr>
        <p:txBody>
          <a:bodyPr/>
          <a:lstStyle/>
          <a:p>
            <a:pPr>
              <a:buFont typeface="Arial" panose="020B0604020202020204" pitchFamily="34" charset="0"/>
              <a:buChar char="•"/>
            </a:pPr>
            <a:r>
              <a:rPr lang="en-US" spc="10" dirty="0">
                <a:latin typeface="Arial"/>
                <a:cs typeface="Arial"/>
              </a:rPr>
              <a:t>Decides which attribute goes into a decision node.</a:t>
            </a:r>
            <a:endParaRPr lang="en-US" dirty="0">
              <a:latin typeface="Arial"/>
              <a:cs typeface="Arial"/>
            </a:endParaRPr>
          </a:p>
          <a:p>
            <a:pPr>
              <a:buFont typeface="Arial" panose="020B0604020202020204" pitchFamily="34" charset="0"/>
              <a:buChar char="•"/>
            </a:pPr>
            <a:r>
              <a:rPr lang="en-US" spc="10" dirty="0">
                <a:latin typeface="Arial"/>
                <a:cs typeface="Arial"/>
              </a:rPr>
              <a:t>To minimize the decision tree depth, the attribute with the </a:t>
            </a:r>
            <a:r>
              <a:rPr lang="en-US" b="1" u="sng" spc="10" dirty="0">
                <a:latin typeface="Arial"/>
                <a:cs typeface="Arial"/>
              </a:rPr>
              <a:t>most entropy reduction </a:t>
            </a:r>
            <a:r>
              <a:rPr lang="en-US" spc="10" dirty="0">
                <a:latin typeface="Arial"/>
                <a:cs typeface="Arial"/>
              </a:rPr>
              <a:t>is the best choice!</a:t>
            </a:r>
            <a:endParaRPr lang="en-US" dirty="0">
              <a:latin typeface="Arial"/>
              <a:cs typeface="Arial"/>
            </a:endParaRPr>
          </a:p>
          <a:p>
            <a:pPr>
              <a:buFont typeface="Arial" panose="020B0604020202020204" pitchFamily="34" charset="0"/>
              <a:buChar char="•"/>
            </a:pPr>
            <a:r>
              <a:rPr lang="en-US" spc="10" dirty="0">
                <a:latin typeface="Arial"/>
                <a:cs typeface="Arial"/>
              </a:rPr>
              <a:t>The information gain, Gain(S,A) of an attribute A,</a:t>
            </a:r>
          </a:p>
          <a:p>
            <a:pPr>
              <a:buFont typeface="Arial" panose="020B0604020202020204" pitchFamily="34" charset="0"/>
              <a:buChar char="•"/>
            </a:pPr>
            <a:endParaRPr lang="en-US" spc="10" dirty="0">
              <a:latin typeface="Arial"/>
              <a:cs typeface="Arial"/>
            </a:endParaRPr>
          </a:p>
          <a:p>
            <a:pPr>
              <a:buFont typeface="Arial" panose="020B0604020202020204" pitchFamily="34" charset="0"/>
              <a:buChar char="•"/>
            </a:pPr>
            <a:endParaRPr lang="en-US" spc="10" dirty="0">
              <a:latin typeface="Arial"/>
              <a:cs typeface="Arial"/>
            </a:endParaRPr>
          </a:p>
          <a:p>
            <a:pPr>
              <a:buFont typeface="Arial" panose="020B0604020202020204" pitchFamily="34" charset="0"/>
              <a:buChar char="•"/>
            </a:pPr>
            <a:endParaRPr lang="en-US" spc="10" dirty="0">
              <a:latin typeface="Arial"/>
              <a:cs typeface="Arial"/>
            </a:endParaRPr>
          </a:p>
          <a:p>
            <a:pPr>
              <a:buFont typeface="Arial" panose="020B0604020202020204" pitchFamily="34" charset="0"/>
              <a:buChar char="•"/>
            </a:pPr>
            <a:endParaRPr lang="en-US" spc="10" dirty="0">
              <a:latin typeface="Arial"/>
              <a:cs typeface="Arial"/>
            </a:endParaRPr>
          </a:p>
          <a:p>
            <a:pPr marL="457200" lvl="1" indent="0">
              <a:buNone/>
            </a:pPr>
            <a:r>
              <a:rPr lang="en-US" b="1" spc="10" dirty="0">
                <a:latin typeface="Arial"/>
                <a:cs typeface="Arial"/>
              </a:rPr>
              <a:t>Where –</a:t>
            </a:r>
          </a:p>
          <a:p>
            <a:pPr lvl="1">
              <a:buFont typeface="Arial" panose="020B0604020202020204" pitchFamily="34" charset="0"/>
              <a:buChar char="•"/>
            </a:pPr>
            <a:r>
              <a:rPr lang="en-US" spc="10" dirty="0">
                <a:latin typeface="Arial"/>
                <a:cs typeface="Arial"/>
              </a:rPr>
              <a:t>S is each value v of all possible values of attribute A</a:t>
            </a:r>
            <a:endParaRPr lang="en-US" dirty="0">
              <a:latin typeface="Arial"/>
              <a:cs typeface="Arial"/>
            </a:endParaRPr>
          </a:p>
          <a:p>
            <a:pPr lvl="1">
              <a:buFont typeface="Arial" panose="020B0604020202020204" pitchFamily="34" charset="0"/>
              <a:buChar char="•"/>
            </a:pPr>
            <a:r>
              <a:rPr lang="en-US" spc="10" dirty="0" err="1">
                <a:latin typeface="Arial"/>
                <a:cs typeface="Arial"/>
              </a:rPr>
              <a:t>Sv</a:t>
            </a:r>
            <a:r>
              <a:rPr lang="en-US" spc="10" dirty="0">
                <a:latin typeface="Arial"/>
                <a:cs typeface="Arial"/>
              </a:rPr>
              <a:t> = subset of S for which attribute A has value v</a:t>
            </a:r>
            <a:endParaRPr lang="en-US" dirty="0">
              <a:latin typeface="Arial"/>
              <a:cs typeface="Arial"/>
            </a:endParaRPr>
          </a:p>
          <a:p>
            <a:pPr lvl="1">
              <a:buFont typeface="Arial" panose="020B0604020202020204" pitchFamily="34" charset="0"/>
              <a:buChar char="•"/>
            </a:pPr>
            <a:r>
              <a:rPr lang="en-US" spc="10" dirty="0">
                <a:latin typeface="Arial"/>
                <a:cs typeface="Arial"/>
              </a:rPr>
              <a:t>|</a:t>
            </a:r>
            <a:r>
              <a:rPr lang="en-US" spc="10" dirty="0" err="1">
                <a:latin typeface="Arial"/>
                <a:cs typeface="Arial"/>
              </a:rPr>
              <a:t>Sv</a:t>
            </a:r>
            <a:r>
              <a:rPr lang="en-US" spc="10" dirty="0">
                <a:latin typeface="Arial"/>
                <a:cs typeface="Arial"/>
              </a:rPr>
              <a:t>| = number of elements in </a:t>
            </a:r>
            <a:r>
              <a:rPr lang="en-US" spc="10" dirty="0" err="1">
                <a:latin typeface="Arial"/>
                <a:cs typeface="Arial"/>
              </a:rPr>
              <a:t>Sv</a:t>
            </a:r>
            <a:endParaRPr lang="en-US" dirty="0">
              <a:latin typeface="Arial"/>
              <a:cs typeface="Arial"/>
            </a:endParaRPr>
          </a:p>
          <a:p>
            <a:pPr lvl="1">
              <a:buFont typeface="Arial" panose="020B0604020202020204" pitchFamily="34" charset="0"/>
              <a:buChar char="•"/>
            </a:pPr>
            <a:r>
              <a:rPr lang="en-US" spc="10" dirty="0">
                <a:latin typeface="Arial"/>
                <a:cs typeface="Arial"/>
              </a:rPr>
              <a:t>|S| = number of elements in S</a:t>
            </a:r>
            <a:endParaRPr lang="en-US" dirty="0">
              <a:latin typeface="Arial"/>
              <a:cs typeface="Arial"/>
            </a:endParaRPr>
          </a:p>
          <a:p>
            <a:pPr lvl="1">
              <a:buFont typeface="Arial" panose="020B0604020202020204" pitchFamily="34" charset="0"/>
              <a:buChar char="•"/>
            </a:pPr>
            <a:endParaRPr lang="en-US" dirty="0">
              <a:latin typeface="Arial"/>
              <a:cs typeface="Arial"/>
            </a:endParaRP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Information Gain</a:t>
            </a:r>
          </a:p>
        </p:txBody>
      </p:sp>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02" y="3276600"/>
            <a:ext cx="8153595" cy="1685899"/>
          </a:xfrm>
          <a:prstGeom prst="rect">
            <a:avLst/>
          </a:prstGeom>
        </p:spPr>
      </p:pic>
    </p:spTree>
    <p:extLst>
      <p:ext uri="{BB962C8B-B14F-4D97-AF65-F5344CB8AC3E}">
        <p14:creationId xmlns:p14="http://schemas.microsoft.com/office/powerpoint/2010/main" val="39020661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359" y="1447800"/>
            <a:ext cx="8979861" cy="4953000"/>
          </a:xfrm>
          <a:prstGeom prst="rect">
            <a:avLst/>
          </a:prstGeom>
        </p:spPr>
      </p:pic>
      <p:sp>
        <p:nvSpPr>
          <p:cNvPr id="3" name="Content Placeholder 2"/>
          <p:cNvSpPr>
            <a:spLocks noGrp="1"/>
          </p:cNvSpPr>
          <p:nvPr>
            <p:ph sz="quarter" idx="10"/>
          </p:nvPr>
        </p:nvSpPr>
        <p:spPr/>
        <p:txBody>
          <a:bodyPr/>
          <a:lstStyle/>
          <a:p>
            <a:r>
              <a:rPr lang="en-US" dirty="0"/>
              <a:t>Information Gain - Example</a:t>
            </a:r>
          </a:p>
        </p:txBody>
      </p:sp>
    </p:spTree>
    <p:extLst>
      <p:ext uri="{BB962C8B-B14F-4D97-AF65-F5344CB8AC3E}">
        <p14:creationId xmlns:p14="http://schemas.microsoft.com/office/powerpoint/2010/main" val="129688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lnSpc>
                <a:spcPct val="90000"/>
              </a:lnSpc>
            </a:pPr>
            <a:r>
              <a:rPr lang="en-US" altLang="en-US" dirty="0"/>
              <a:t>Natural bias of information gain: it </a:t>
            </a:r>
            <a:r>
              <a:rPr lang="en-US" altLang="en-US" dirty="0" err="1"/>
              <a:t>favours</a:t>
            </a:r>
            <a:r>
              <a:rPr lang="en-US" altLang="en-US" dirty="0"/>
              <a:t> attributes with many possible values.</a:t>
            </a:r>
          </a:p>
          <a:p>
            <a:pPr eaLnBrk="1" hangingPunct="1">
              <a:lnSpc>
                <a:spcPct val="90000"/>
              </a:lnSpc>
            </a:pPr>
            <a:r>
              <a:rPr lang="en-US" altLang="en-US" dirty="0"/>
              <a:t>Consider the attribute </a:t>
            </a:r>
            <a:r>
              <a:rPr lang="en-US" altLang="en-US" i="1" dirty="0">
                <a:latin typeface="Times New Roman" panose="02020603050405020304" pitchFamily="18" charset="0"/>
              </a:rPr>
              <a:t>Date</a:t>
            </a:r>
            <a:r>
              <a:rPr lang="en-US" altLang="en-US" i="1" dirty="0"/>
              <a:t> </a:t>
            </a:r>
            <a:r>
              <a:rPr lang="en-US" altLang="en-US" dirty="0"/>
              <a:t>in the</a:t>
            </a:r>
            <a:r>
              <a:rPr lang="en-US" altLang="en-US" i="1" dirty="0"/>
              <a:t> </a:t>
            </a:r>
            <a:r>
              <a:rPr lang="en-US" altLang="en-US" i="1" dirty="0" err="1">
                <a:latin typeface="Times New Roman" panose="02020603050405020304" pitchFamily="18" charset="0"/>
              </a:rPr>
              <a:t>PlayTennis</a:t>
            </a:r>
            <a:r>
              <a:rPr lang="en-US" altLang="en-US" i="1" dirty="0"/>
              <a:t> </a:t>
            </a:r>
            <a:r>
              <a:rPr lang="en-US" altLang="en-US" dirty="0"/>
              <a:t>example. </a:t>
            </a:r>
          </a:p>
          <a:p>
            <a:pPr lvl="1" eaLnBrk="1" hangingPunct="1">
              <a:lnSpc>
                <a:spcPct val="90000"/>
              </a:lnSpc>
            </a:pPr>
            <a:r>
              <a:rPr lang="en-US" altLang="en-US" i="1" dirty="0">
                <a:latin typeface="Times New Roman" panose="02020603050405020304" pitchFamily="18" charset="0"/>
              </a:rPr>
              <a:t>Date</a:t>
            </a:r>
            <a:r>
              <a:rPr lang="en-US" altLang="en-US" dirty="0"/>
              <a:t> would have the highest information gain since it perfectly separates the training data.</a:t>
            </a:r>
          </a:p>
          <a:p>
            <a:pPr lvl="1" eaLnBrk="1" hangingPunct="1">
              <a:lnSpc>
                <a:spcPct val="90000"/>
              </a:lnSpc>
            </a:pPr>
            <a:r>
              <a:rPr lang="en-US" altLang="en-US" dirty="0"/>
              <a:t>It would be selected at the root resulting in a very broad tree</a:t>
            </a:r>
          </a:p>
          <a:p>
            <a:pPr lvl="1" eaLnBrk="1" hangingPunct="1">
              <a:lnSpc>
                <a:spcPct val="90000"/>
              </a:lnSpc>
            </a:pPr>
            <a:r>
              <a:rPr lang="en-US" altLang="en-US" dirty="0"/>
              <a:t>Very good on the training, this tree would perform poorly in predicting unknown instances. Overfitting.</a:t>
            </a:r>
          </a:p>
          <a:p>
            <a:pPr eaLnBrk="1" hangingPunct="1">
              <a:lnSpc>
                <a:spcPct val="90000"/>
              </a:lnSpc>
            </a:pPr>
            <a:r>
              <a:rPr lang="en-US" altLang="en-US" dirty="0"/>
              <a:t>The problem is that the partition is too specific, too many small classes are generated.</a:t>
            </a:r>
          </a:p>
          <a:p>
            <a:pPr eaLnBrk="1" hangingPunct="1">
              <a:lnSpc>
                <a:spcPct val="90000"/>
              </a:lnSpc>
            </a:pPr>
            <a:r>
              <a:rPr lang="en-US" altLang="en-US" dirty="0"/>
              <a:t>We need to look at alternative measures …</a:t>
            </a:r>
          </a:p>
        </p:txBody>
      </p:sp>
      <p:sp>
        <p:nvSpPr>
          <p:cNvPr id="2" name="Content Placeholder 1"/>
          <p:cNvSpPr>
            <a:spLocks noGrp="1"/>
          </p:cNvSpPr>
          <p:nvPr>
            <p:ph sz="quarter" idx="10"/>
          </p:nvPr>
        </p:nvSpPr>
        <p:spPr/>
        <p:txBody>
          <a:bodyPr/>
          <a:lstStyle/>
          <a:p>
            <a:r>
              <a:rPr lang="en-US" dirty="0"/>
              <a:t>Problems with </a:t>
            </a:r>
            <a:r>
              <a:rPr lang="en-US" i="1" dirty="0"/>
              <a:t>information gain</a:t>
            </a:r>
            <a:endParaRPr lang="en-US" dirty="0"/>
          </a:p>
        </p:txBody>
      </p:sp>
    </p:spTree>
    <p:extLst>
      <p:ext uri="{BB962C8B-B14F-4D97-AF65-F5344CB8AC3E}">
        <p14:creationId xmlns:p14="http://schemas.microsoft.com/office/powerpoint/2010/main" val="8912553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An alternative measure: </a:t>
            </a:r>
            <a:r>
              <a:rPr lang="en-US" i="1" dirty="0"/>
              <a:t>gain ratio</a:t>
            </a:r>
            <a:endParaRPr lang="en-US" dirty="0"/>
          </a:p>
        </p:txBody>
      </p:sp>
      <p:sp>
        <p:nvSpPr>
          <p:cNvPr id="391172" name="Line 4"/>
          <p:cNvSpPr>
            <a:spLocks noChangeShapeType="1"/>
          </p:cNvSpPr>
          <p:nvPr/>
        </p:nvSpPr>
        <p:spPr bwMode="auto">
          <a:xfrm>
            <a:off x="3886200" y="2276475"/>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3" name="Line 5"/>
          <p:cNvSpPr>
            <a:spLocks noChangeShapeType="1"/>
          </p:cNvSpPr>
          <p:nvPr/>
        </p:nvSpPr>
        <p:spPr bwMode="auto">
          <a:xfrm>
            <a:off x="5076825" y="2276475"/>
            <a:ext cx="4572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4" name="Line 6"/>
          <p:cNvSpPr>
            <a:spLocks noChangeShapeType="1"/>
          </p:cNvSpPr>
          <p:nvPr/>
        </p:nvSpPr>
        <p:spPr bwMode="auto">
          <a:xfrm>
            <a:off x="3433763" y="4076700"/>
            <a:ext cx="23622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pic>
        <p:nvPicPr>
          <p:cNvPr id="4" name="Content Placeholder 3"/>
          <p:cNvPicPr>
            <a:picLocks noGrp="1" noChangeAspect="1"/>
          </p:cNvPicPr>
          <p:nvPr>
            <p:ph idx="1"/>
          </p:nvPr>
        </p:nvPicPr>
        <p:blipFill>
          <a:blip r:embed="rId3"/>
          <a:stretch>
            <a:fillRect/>
          </a:stretch>
        </p:blipFill>
        <p:spPr>
          <a:xfrm>
            <a:off x="121846" y="1600200"/>
            <a:ext cx="9022154" cy="4736823"/>
          </a:xfrm>
          <a:prstGeom prst="rect">
            <a:avLst/>
          </a:prstGeom>
        </p:spPr>
      </p:pic>
    </p:spTree>
    <p:extLst>
      <p:ext uri="{BB962C8B-B14F-4D97-AF65-F5344CB8AC3E}">
        <p14:creationId xmlns:p14="http://schemas.microsoft.com/office/powerpoint/2010/main" val="417435389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Correlation states how the features are related to each other or the target variable.</a:t>
            </a:r>
          </a:p>
          <a:p>
            <a:r>
              <a:rPr lang="en-US" sz="1800" dirty="0"/>
              <a:t>Correlation can be positive (increase in one value of feature increases the value of the target variable) or negative (increase in one value of feature decreases the value of the target variable)</a:t>
            </a:r>
          </a:p>
          <a:p>
            <a:r>
              <a:rPr lang="en-US" sz="1800" dirty="0"/>
              <a:t>Heatmap makes it easy to identify which features are most related to the target variable, we will plot </a:t>
            </a:r>
            <a:r>
              <a:rPr lang="en-US" sz="1800" dirty="0" err="1"/>
              <a:t>heatmap</a:t>
            </a:r>
            <a:r>
              <a:rPr lang="en-US" sz="1800" dirty="0"/>
              <a:t> of correlated features using the </a:t>
            </a:r>
            <a:r>
              <a:rPr lang="en-US" sz="1800" dirty="0" err="1"/>
              <a:t>seaborn</a:t>
            </a:r>
            <a:r>
              <a:rPr lang="en-US" sz="1800" dirty="0"/>
              <a:t> library.</a:t>
            </a:r>
          </a:p>
        </p:txBody>
      </p:sp>
      <p:sp>
        <p:nvSpPr>
          <p:cNvPr id="3" name="Content Placeholder 2"/>
          <p:cNvSpPr>
            <a:spLocks noGrp="1"/>
          </p:cNvSpPr>
          <p:nvPr>
            <p:ph sz="quarter" idx="10"/>
          </p:nvPr>
        </p:nvSpPr>
        <p:spPr/>
        <p:txBody>
          <a:bodyPr/>
          <a:lstStyle/>
          <a:p>
            <a:r>
              <a:rPr lang="en-US" dirty="0"/>
              <a:t>3. Correlation Matrix with Heatmap</a:t>
            </a:r>
          </a:p>
        </p:txBody>
      </p:sp>
      <p:pic>
        <p:nvPicPr>
          <p:cNvPr id="4" name="Picture 3"/>
          <p:cNvPicPr>
            <a:picLocks noChangeAspect="1"/>
          </p:cNvPicPr>
          <p:nvPr/>
        </p:nvPicPr>
        <p:blipFill>
          <a:blip r:embed="rId2"/>
          <a:stretch>
            <a:fillRect/>
          </a:stretch>
        </p:blipFill>
        <p:spPr>
          <a:xfrm>
            <a:off x="304801" y="4191000"/>
            <a:ext cx="3103428" cy="2362200"/>
          </a:xfrm>
          <a:prstGeom prst="rect">
            <a:avLst/>
          </a:prstGeom>
        </p:spPr>
      </p:pic>
      <p:pic>
        <p:nvPicPr>
          <p:cNvPr id="6" name="Picture 5"/>
          <p:cNvPicPr>
            <a:picLocks noChangeAspect="1"/>
          </p:cNvPicPr>
          <p:nvPr/>
        </p:nvPicPr>
        <p:blipFill>
          <a:blip r:embed="rId3"/>
          <a:stretch>
            <a:fillRect/>
          </a:stretch>
        </p:blipFill>
        <p:spPr>
          <a:xfrm>
            <a:off x="3362509" y="3881166"/>
            <a:ext cx="5735771" cy="2700337"/>
          </a:xfrm>
          <a:prstGeom prst="rect">
            <a:avLst/>
          </a:prstGeom>
        </p:spPr>
      </p:pic>
    </p:spTree>
    <p:extLst>
      <p:ext uri="{BB962C8B-B14F-4D97-AF65-F5344CB8AC3E}">
        <p14:creationId xmlns:p14="http://schemas.microsoft.com/office/powerpoint/2010/main" val="2723206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5" name="Rectangle 3"/>
          <p:cNvSpPr>
            <a:spLocks noGrp="1" noChangeArrowheads="1"/>
          </p:cNvSpPr>
          <p:nvPr>
            <p:ph idx="1"/>
          </p:nvPr>
        </p:nvSpPr>
        <p:spPr>
          <a:xfrm>
            <a:off x="304800" y="1493837"/>
            <a:ext cx="4038600" cy="5059363"/>
          </a:xfrm>
        </p:spPr>
        <p:txBody>
          <a:bodyPr>
            <a:normAutofit/>
          </a:bodyPr>
          <a:lstStyle/>
          <a:p>
            <a:pPr algn="l" rtl="0" eaLnBrk="1" hangingPunct="1">
              <a:buFont typeface="Wingdings" panose="05000000000000000000" pitchFamily="2" charset="2"/>
              <a:buChar char="Ø"/>
              <a:tabLst>
                <a:tab pos="7802563" algn="l"/>
              </a:tabLst>
              <a:defRPr/>
            </a:pPr>
            <a:r>
              <a:rPr lang="en-GB" sz="2000" b="1" dirty="0"/>
              <a:t>Convenience samples </a:t>
            </a:r>
            <a:r>
              <a:rPr lang="en-GB" sz="2000" dirty="0"/>
              <a:t>(ease of access)</a:t>
            </a:r>
          </a:p>
          <a:p>
            <a:pPr marL="400050" lvl="1" indent="0">
              <a:lnSpc>
                <a:spcPct val="110000"/>
              </a:lnSpc>
              <a:buNone/>
              <a:tabLst>
                <a:tab pos="7802563" algn="l"/>
              </a:tabLst>
              <a:defRPr/>
            </a:pPr>
            <a:r>
              <a:rPr lang="en-US" dirty="0"/>
              <a:t>sample is selected from elements of a population that are easily accessible</a:t>
            </a:r>
          </a:p>
          <a:p>
            <a:pPr marL="400050" lvl="1" indent="0">
              <a:lnSpc>
                <a:spcPct val="110000"/>
              </a:lnSpc>
              <a:buNone/>
              <a:tabLst>
                <a:tab pos="7802563" algn="l"/>
              </a:tabLst>
              <a:defRPr/>
            </a:pPr>
            <a:r>
              <a:rPr lang="en-US" dirty="0">
                <a:hlinkClick r:id="rId3"/>
              </a:rPr>
              <a:t>https://www.questionpro.com/blog/convenience-sampling/</a:t>
            </a:r>
            <a:endParaRPr lang="en-GB" dirty="0"/>
          </a:p>
          <a:p>
            <a:pPr algn="l" rtl="0" eaLnBrk="1" hangingPunct="1">
              <a:buFont typeface="Wingdings" panose="05000000000000000000" pitchFamily="2" charset="2"/>
              <a:buChar char="Ø"/>
              <a:tabLst>
                <a:tab pos="7802563" algn="l"/>
              </a:tabLst>
              <a:defRPr/>
            </a:pPr>
            <a:r>
              <a:rPr lang="en-GB" sz="2000" b="1" dirty="0"/>
              <a:t>Snowball sampling </a:t>
            </a:r>
            <a:r>
              <a:rPr lang="en-GB" sz="2000" dirty="0"/>
              <a:t>(friend of friend….etc.)</a:t>
            </a:r>
          </a:p>
          <a:p>
            <a:pPr marL="400050" lvl="1" indent="0">
              <a:lnSpc>
                <a:spcPct val="110000"/>
              </a:lnSpc>
              <a:buNone/>
              <a:tabLst>
                <a:tab pos="7802563" algn="l"/>
              </a:tabLst>
              <a:defRPr/>
            </a:pPr>
            <a:r>
              <a:rPr lang="en-US" dirty="0"/>
              <a:t>Also referred as chain sampling, chain-referral sampling, referral sampling</a:t>
            </a:r>
            <a:r>
              <a:rPr lang="en-US" dirty="0">
                <a:hlinkClick r:id="rId4"/>
              </a:rPr>
              <a:t>https://www.statisticshowto.datasciencecentral.com/snowball-sampling/</a:t>
            </a:r>
            <a:endParaRPr lang="en-US" dirty="0"/>
          </a:p>
        </p:txBody>
      </p:sp>
      <p:sp>
        <p:nvSpPr>
          <p:cNvPr id="2" name="Content Placeholder 1"/>
          <p:cNvSpPr>
            <a:spLocks noGrp="1"/>
          </p:cNvSpPr>
          <p:nvPr>
            <p:ph sz="quarter" idx="10"/>
          </p:nvPr>
        </p:nvSpPr>
        <p:spPr/>
        <p:txBody>
          <a:bodyPr/>
          <a:lstStyle/>
          <a:p>
            <a:r>
              <a:rPr lang="en-US" dirty="0"/>
              <a:t>Non probability sampling 1/</a:t>
            </a:r>
          </a:p>
        </p:txBody>
      </p:sp>
      <p:pic>
        <p:nvPicPr>
          <p:cNvPr id="2050" name="Picture 2" descr="Snowball Sampl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3736192"/>
            <a:ext cx="4572000" cy="2788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4495800" y="1321526"/>
            <a:ext cx="4610100" cy="2416843"/>
          </a:xfrm>
          <a:prstGeom prst="rect">
            <a:avLst/>
          </a:prstGeom>
        </p:spPr>
      </p:pic>
    </p:spTree>
    <p:extLst>
      <p:ext uri="{BB962C8B-B14F-4D97-AF65-F5344CB8AC3E}">
        <p14:creationId xmlns:p14="http://schemas.microsoft.com/office/powerpoint/2010/main" val="26176320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Feature Selection Methods</a:t>
            </a:r>
          </a:p>
          <a:p>
            <a:r>
              <a:rPr lang="en-US" dirty="0"/>
              <a:t>- Wrapper Method</a:t>
            </a:r>
          </a:p>
        </p:txBody>
      </p:sp>
      <p:pic>
        <p:nvPicPr>
          <p:cNvPr id="7" name="Picture 2" descr="wrapper_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280" y="1600200"/>
            <a:ext cx="8229600" cy="23069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800" y="3907186"/>
            <a:ext cx="8610600" cy="2585323"/>
          </a:xfrm>
          <a:prstGeom prst="rect">
            <a:avLst/>
          </a:prstGeom>
        </p:spPr>
        <p:txBody>
          <a:bodyPr wrap="square">
            <a:spAutoFit/>
          </a:bodyPr>
          <a:lstStyle/>
          <a:p>
            <a:pPr algn="just"/>
            <a:r>
              <a:rPr lang="en-US" dirty="0">
                <a:latin typeface="roboto"/>
              </a:rPr>
              <a:t>In wrapper methods, we try to use a subset of features and train a model using them. Based on the inferences that we draw from the previous model, we decide to add or remove features from your subset. The problem is essentially reduced to a search problem. These methods are usually computationally very expensive.</a:t>
            </a:r>
          </a:p>
          <a:p>
            <a:pPr algn="just"/>
            <a:endParaRPr lang="en-US" dirty="0">
              <a:latin typeface="roboto"/>
            </a:endParaRPr>
          </a:p>
          <a:p>
            <a:pPr algn="just"/>
            <a:r>
              <a:rPr lang="en-US" dirty="0">
                <a:latin typeface="roboto"/>
              </a:rPr>
              <a:t>Some common examples of wrapper methods are –</a:t>
            </a:r>
          </a:p>
          <a:p>
            <a:pPr algn="just"/>
            <a:r>
              <a:rPr lang="en-US" dirty="0">
                <a:latin typeface="roboto"/>
              </a:rPr>
              <a:t>forward feature selection, </a:t>
            </a:r>
          </a:p>
          <a:p>
            <a:pPr algn="just"/>
            <a:r>
              <a:rPr lang="en-US" dirty="0">
                <a:latin typeface="roboto"/>
              </a:rPr>
              <a:t>backward feature elimination, </a:t>
            </a:r>
          </a:p>
          <a:p>
            <a:pPr algn="just"/>
            <a:r>
              <a:rPr lang="en-US" dirty="0">
                <a:latin typeface="roboto"/>
              </a:rPr>
              <a:t>recursive feature elimination, etc..</a:t>
            </a:r>
            <a:endParaRPr lang="en-US" b="0" i="0" dirty="0">
              <a:effectLst/>
              <a:latin typeface="roboto"/>
            </a:endParaRPr>
          </a:p>
        </p:txBody>
      </p:sp>
    </p:spTree>
    <p:extLst>
      <p:ext uri="{BB962C8B-B14F-4D97-AF65-F5344CB8AC3E}">
        <p14:creationId xmlns:p14="http://schemas.microsoft.com/office/powerpoint/2010/main" val="28238752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just">
              <a:buFont typeface="Arial" panose="020B0604020202020204" pitchFamily="34" charset="0"/>
              <a:buChar char="•"/>
            </a:pPr>
            <a:r>
              <a:rPr lang="en-US" b="1" dirty="0">
                <a:solidFill>
                  <a:srgbClr val="333333"/>
                </a:solidFill>
                <a:latin typeface="roboto"/>
              </a:rPr>
              <a:t>Forward Selection:</a:t>
            </a:r>
            <a:r>
              <a:rPr lang="en-US" dirty="0">
                <a:solidFill>
                  <a:srgbClr val="595858"/>
                </a:solidFill>
                <a:latin typeface="roboto"/>
              </a:rPr>
              <a:t> Forward selection is an iterative method in which we start with having no feature in the model. In each iteration, we keep adding the feature which best improves our model till an addition of a new variable does not improve the performance of the model.</a:t>
            </a:r>
          </a:p>
          <a:p>
            <a:pPr algn="just">
              <a:buFont typeface="Arial" panose="020B0604020202020204" pitchFamily="34" charset="0"/>
              <a:buChar char="•"/>
            </a:pPr>
            <a:r>
              <a:rPr lang="en-US" b="1" dirty="0">
                <a:solidFill>
                  <a:srgbClr val="333333"/>
                </a:solidFill>
                <a:latin typeface="roboto"/>
              </a:rPr>
              <a:t>Backward Elimination:</a:t>
            </a:r>
            <a:r>
              <a:rPr lang="en-US" dirty="0">
                <a:solidFill>
                  <a:srgbClr val="595858"/>
                </a:solidFill>
                <a:latin typeface="roboto"/>
              </a:rPr>
              <a:t> In backward elimination, we start with all the features and removes the least significant feature at each iteration which improves the performance of the model. We repeat this until no improvement is observed on removal of features.</a:t>
            </a:r>
          </a:p>
          <a:p>
            <a:pPr algn="just">
              <a:buFont typeface="Arial" panose="020B0604020202020204" pitchFamily="34" charset="0"/>
              <a:buChar char="•"/>
            </a:pPr>
            <a:r>
              <a:rPr lang="en-US" b="1" dirty="0">
                <a:solidFill>
                  <a:srgbClr val="333333"/>
                </a:solidFill>
                <a:latin typeface="roboto"/>
              </a:rPr>
              <a:t>Recursive Feature elimination:</a:t>
            </a:r>
            <a:r>
              <a:rPr lang="en-US" dirty="0">
                <a:solidFill>
                  <a:srgbClr val="595858"/>
                </a:solidFill>
                <a:latin typeface="roboto"/>
              </a:rPr>
              <a:t> It is a greedy optimization algorithm which aims to find the best performing feature subset. It repeatedly creates models and keeps aside the best or the worst performing feature at each iteration. It constructs the next model with the left features until all the features are exhausted. It then ranks the features based on the order of their elimination</a:t>
            </a:r>
            <a:endParaRPr lang="en-US" dirty="0"/>
          </a:p>
        </p:txBody>
      </p:sp>
      <p:sp>
        <p:nvSpPr>
          <p:cNvPr id="3" name="Content Placeholder 2"/>
          <p:cNvSpPr>
            <a:spLocks noGrp="1"/>
          </p:cNvSpPr>
          <p:nvPr>
            <p:ph sz="quarter" idx="10"/>
          </p:nvPr>
        </p:nvSpPr>
        <p:spPr/>
        <p:txBody>
          <a:bodyPr/>
          <a:lstStyle/>
          <a:p>
            <a:r>
              <a:rPr lang="en-US" dirty="0"/>
              <a:t>Wrapper Methods 1/</a:t>
            </a:r>
          </a:p>
        </p:txBody>
      </p:sp>
    </p:spTree>
    <p:extLst>
      <p:ext uri="{BB962C8B-B14F-4D97-AF65-F5344CB8AC3E}">
        <p14:creationId xmlns:p14="http://schemas.microsoft.com/office/powerpoint/2010/main" val="7881971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830763"/>
          </a:xfrm>
        </p:spPr>
        <p:txBody>
          <a:bodyPr>
            <a:noAutofit/>
          </a:bodyPr>
          <a:lstStyle/>
          <a:p>
            <a:r>
              <a:rPr lang="en-US" sz="1800" dirty="0"/>
              <a:t>One of the best ways for implementing feature selection with wrapper methods is to use </a:t>
            </a:r>
            <a:r>
              <a:rPr lang="en-US" sz="1800" b="1" dirty="0" err="1"/>
              <a:t>Boruta</a:t>
            </a:r>
            <a:r>
              <a:rPr lang="en-US" sz="1800" dirty="0"/>
              <a:t> package that finds the importance of a feature by creating shadow </a:t>
            </a:r>
            <a:r>
              <a:rPr lang="en-US" sz="1800" dirty="0" err="1"/>
              <a:t>features.It</a:t>
            </a:r>
            <a:r>
              <a:rPr lang="en-US" sz="1800" dirty="0"/>
              <a:t> works in the following steps:</a:t>
            </a:r>
          </a:p>
          <a:p>
            <a:pPr>
              <a:buFont typeface="Arial" panose="020B0604020202020204" pitchFamily="34" charset="0"/>
              <a:buChar char="•"/>
            </a:pPr>
            <a:r>
              <a:rPr lang="en-US" sz="1800" dirty="0"/>
              <a:t>Firstly, it adds randomness to the given data set by creating shuffled copies of all features (which are called shadow features).</a:t>
            </a:r>
          </a:p>
          <a:p>
            <a:pPr>
              <a:buFont typeface="Arial" panose="020B0604020202020204" pitchFamily="34" charset="0"/>
              <a:buChar char="•"/>
            </a:pPr>
            <a:r>
              <a:rPr lang="en-US" sz="1800" dirty="0"/>
              <a:t>Then, it trains a random forest classifier on the extended data set and applies a feature importance measure (the default is Mean Decrease Accuracy) to evaluate the importance of each feature where higher means more important.</a:t>
            </a:r>
          </a:p>
          <a:p>
            <a:pPr>
              <a:buFont typeface="Arial" panose="020B0604020202020204" pitchFamily="34" charset="0"/>
              <a:buChar char="•"/>
            </a:pPr>
            <a:r>
              <a:rPr lang="en-US" sz="1800" dirty="0"/>
              <a:t>At every iteration, it checks whether a real feature has a higher importance than the best of its shadow features (i.e. whether the feature has a higher Z-score than the maximum Z-score of its shadow features) and constantly removes features which are deemed highly unimportant.</a:t>
            </a:r>
          </a:p>
          <a:p>
            <a:pPr>
              <a:buFont typeface="Arial" panose="020B0604020202020204" pitchFamily="34" charset="0"/>
              <a:buChar char="•"/>
            </a:pPr>
            <a:r>
              <a:rPr lang="en-US" sz="1800" dirty="0"/>
              <a:t>Finally, the algorithm stops either when all features get confirmed or rejected or it reaches a specified limit of random forest runs.</a:t>
            </a:r>
          </a:p>
          <a:p>
            <a:pPr marL="0" indent="0"/>
            <a:r>
              <a:rPr lang="en-US" sz="1800" dirty="0"/>
              <a:t>For more information on the implementation of </a:t>
            </a:r>
            <a:r>
              <a:rPr lang="en-US" sz="1800" dirty="0" err="1"/>
              <a:t>Boruta</a:t>
            </a:r>
            <a:r>
              <a:rPr lang="en-US" sz="1800" dirty="0"/>
              <a:t> package, you can refer to this </a:t>
            </a:r>
            <a:r>
              <a:rPr lang="en-US" sz="1800" u="sng" dirty="0">
                <a:hlinkClick r:id="rId2"/>
              </a:rPr>
              <a:t>article </a:t>
            </a:r>
            <a:r>
              <a:rPr lang="en-US" sz="1800" dirty="0"/>
              <a:t>. For the implementation of </a:t>
            </a:r>
            <a:r>
              <a:rPr lang="en-US" sz="1800" dirty="0" err="1"/>
              <a:t>Boruta</a:t>
            </a:r>
            <a:r>
              <a:rPr lang="en-US" sz="1800" dirty="0"/>
              <a:t> in python, refer can refer to this </a:t>
            </a:r>
            <a:r>
              <a:rPr lang="en-US" sz="1800" u="sng" dirty="0">
                <a:hlinkClick r:id="rId3"/>
              </a:rPr>
              <a:t>article</a:t>
            </a:r>
            <a:r>
              <a:rPr lang="en-US" sz="1800" dirty="0"/>
              <a:t>.</a:t>
            </a:r>
          </a:p>
        </p:txBody>
      </p:sp>
      <p:sp>
        <p:nvSpPr>
          <p:cNvPr id="3" name="Content Placeholder 2"/>
          <p:cNvSpPr>
            <a:spLocks noGrp="1"/>
          </p:cNvSpPr>
          <p:nvPr>
            <p:ph sz="quarter" idx="10"/>
          </p:nvPr>
        </p:nvSpPr>
        <p:spPr/>
        <p:txBody>
          <a:bodyPr/>
          <a:lstStyle/>
          <a:p>
            <a:r>
              <a:rPr lang="en-US" dirty="0"/>
              <a:t>Wrapper Methods 2/</a:t>
            </a:r>
          </a:p>
        </p:txBody>
      </p:sp>
    </p:spTree>
    <p:extLst>
      <p:ext uri="{BB962C8B-B14F-4D97-AF65-F5344CB8AC3E}">
        <p14:creationId xmlns:p14="http://schemas.microsoft.com/office/powerpoint/2010/main" val="143579003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90" y="228600"/>
            <a:ext cx="7886700" cy="1325563"/>
          </a:xfrm>
        </p:spPr>
        <p:txBody>
          <a:bodyPr>
            <a:normAutofit/>
          </a:bodyPr>
          <a:lstStyle/>
          <a:p>
            <a:r>
              <a:rPr lang="en-US" dirty="0"/>
              <a:t>Feature Selection Methods</a:t>
            </a:r>
            <a:br>
              <a:rPr lang="en-US" dirty="0"/>
            </a:br>
            <a:r>
              <a:rPr lang="en-US" dirty="0"/>
              <a:t>- </a:t>
            </a:r>
            <a:r>
              <a:rPr lang="en-IN" dirty="0"/>
              <a:t>Embedded methods (Regression)</a:t>
            </a:r>
            <a:endParaRPr lang="en-US" dirty="0"/>
          </a:p>
        </p:txBody>
      </p:sp>
      <p:pic>
        <p:nvPicPr>
          <p:cNvPr id="12290" name="Picture 2" descr="embedded_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110" b="9567"/>
          <a:stretch/>
        </p:blipFill>
        <p:spPr bwMode="auto">
          <a:xfrm>
            <a:off x="457200" y="1371600"/>
            <a:ext cx="7886700" cy="19812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3535681"/>
            <a:ext cx="8686800" cy="3046988"/>
          </a:xfrm>
          <a:prstGeom prst="rect">
            <a:avLst/>
          </a:prstGeom>
        </p:spPr>
        <p:txBody>
          <a:bodyPr wrap="square">
            <a:spAutoFit/>
          </a:bodyPr>
          <a:lstStyle/>
          <a:p>
            <a:pPr algn="just"/>
            <a:r>
              <a:rPr lang="en-US" sz="1600" dirty="0">
                <a:latin typeface="roboto"/>
              </a:rPr>
              <a:t>Embedded methods combine the qualities’ of filter and wrapper methods. It’s implemented by algorithms that have their own built-in feature selection methods.</a:t>
            </a:r>
          </a:p>
          <a:p>
            <a:pPr algn="just"/>
            <a:r>
              <a:rPr lang="en-US" sz="1600" dirty="0">
                <a:latin typeface="roboto"/>
              </a:rPr>
              <a:t>Some of the most popular examples of these methods are LASSO and RIDGE regression which have inbuilt penalization functions to reduce overfitting.</a:t>
            </a:r>
          </a:p>
          <a:p>
            <a:pPr algn="just">
              <a:buFont typeface="Arial" panose="020B0604020202020204" pitchFamily="34" charset="0"/>
              <a:buChar char="•"/>
            </a:pPr>
            <a:r>
              <a:rPr lang="en-US" sz="1600" b="1" dirty="0">
                <a:latin typeface="roboto"/>
              </a:rPr>
              <a:t>Lasso regression </a:t>
            </a:r>
            <a:r>
              <a:rPr lang="en-US" sz="1600" dirty="0">
                <a:latin typeface="roboto"/>
              </a:rPr>
              <a:t>performs L1 regularization which adds penalty equivalent to absolute value of the magnitude of coefficients.</a:t>
            </a:r>
          </a:p>
          <a:p>
            <a:pPr algn="just">
              <a:buFont typeface="Arial" panose="020B0604020202020204" pitchFamily="34" charset="0"/>
              <a:buChar char="•"/>
            </a:pPr>
            <a:r>
              <a:rPr lang="en-US" sz="1600" b="1" dirty="0">
                <a:latin typeface="roboto"/>
              </a:rPr>
              <a:t>Ridge regression </a:t>
            </a:r>
            <a:r>
              <a:rPr lang="en-US" sz="1600" dirty="0">
                <a:latin typeface="roboto"/>
              </a:rPr>
              <a:t>performs L2 regularization which adds penalty equivalent to square of the magnitude of coefficients.</a:t>
            </a:r>
          </a:p>
          <a:p>
            <a:r>
              <a:rPr lang="en-US" sz="1600" dirty="0">
                <a:latin typeface="roboto"/>
              </a:rPr>
              <a:t>For more details and implementation of LASSO and RIDGE regression, you can refer to this </a:t>
            </a:r>
            <a:r>
              <a:rPr lang="en-US" sz="1600" u="sng" dirty="0">
                <a:latin typeface="roboto"/>
                <a:hlinkClick r:id="rId3"/>
              </a:rPr>
              <a:t>article</a:t>
            </a:r>
            <a:r>
              <a:rPr lang="en-US" sz="1600" dirty="0">
                <a:latin typeface="roboto"/>
              </a:rPr>
              <a:t>.</a:t>
            </a:r>
          </a:p>
          <a:p>
            <a:r>
              <a:rPr lang="en-US" sz="1600" dirty="0">
                <a:latin typeface="roboto"/>
              </a:rPr>
              <a:t>Other examples of embedded methods are Regularized trees, Memetic algorithm, Random multinomial logit.</a:t>
            </a:r>
            <a:endParaRPr lang="en-US" sz="1600" b="0" i="0" dirty="0">
              <a:effectLst/>
              <a:latin typeface="roboto"/>
            </a:endParaRPr>
          </a:p>
        </p:txBody>
      </p:sp>
    </p:spTree>
    <p:extLst>
      <p:ext uri="{BB962C8B-B14F-4D97-AF65-F5344CB8AC3E}">
        <p14:creationId xmlns:p14="http://schemas.microsoft.com/office/powerpoint/2010/main" val="39880004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Embedded methods -Classification</a:t>
            </a:r>
            <a:endParaRPr lang="en-US" dirty="0"/>
          </a:p>
        </p:txBody>
      </p:sp>
      <p:sp>
        <p:nvSpPr>
          <p:cNvPr id="3" name="Content Placeholder 2"/>
          <p:cNvSpPr>
            <a:spLocks noGrp="1"/>
          </p:cNvSpPr>
          <p:nvPr>
            <p:ph idx="1"/>
          </p:nvPr>
        </p:nvSpPr>
        <p:spPr/>
        <p:txBody>
          <a:bodyPr/>
          <a:lstStyle/>
          <a:p>
            <a:r>
              <a:rPr lang="en-US" dirty="0"/>
              <a:t>Bagging</a:t>
            </a:r>
          </a:p>
          <a:p>
            <a:r>
              <a:rPr lang="en-US" dirty="0"/>
              <a:t>Boosting</a:t>
            </a:r>
          </a:p>
          <a:p>
            <a:r>
              <a:rPr lang="en-US" dirty="0"/>
              <a:t>Ensemble techniques</a:t>
            </a:r>
          </a:p>
          <a:p>
            <a:pPr marL="0" indent="0">
              <a:buNone/>
            </a:pPr>
            <a:endParaRPr lang="en-US" dirty="0"/>
          </a:p>
          <a:p>
            <a:pPr marL="0" indent="0">
              <a:buNone/>
            </a:pPr>
            <a:endParaRPr lang="en-US" dirty="0"/>
          </a:p>
          <a:p>
            <a:pPr marL="0" indent="0">
              <a:buNone/>
            </a:pPr>
            <a:r>
              <a:rPr lang="en-US" dirty="0"/>
              <a:t>Refer- Extra Reading slides</a:t>
            </a:r>
          </a:p>
        </p:txBody>
      </p:sp>
    </p:spTree>
    <p:extLst>
      <p:ext uri="{BB962C8B-B14F-4D97-AF65-F5344CB8AC3E}">
        <p14:creationId xmlns:p14="http://schemas.microsoft.com/office/powerpoint/2010/main" val="191280049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Extra Reading- Difference between Covariance and Correlation</a:t>
            </a:r>
            <a:br>
              <a:rPr lang="en-US" dirty="0"/>
            </a:br>
            <a:r>
              <a:rPr lang="en-US" dirty="0"/>
              <a:t> </a:t>
            </a:r>
          </a:p>
        </p:txBody>
      </p:sp>
      <p:sp>
        <p:nvSpPr>
          <p:cNvPr id="5" name="Content Placeholder 4"/>
          <p:cNvSpPr>
            <a:spLocks noGrp="1"/>
          </p:cNvSpPr>
          <p:nvPr>
            <p:ph idx="1"/>
          </p:nvPr>
        </p:nvSpPr>
        <p:spPr>
          <a:xfrm>
            <a:off x="457200" y="1825624"/>
            <a:ext cx="8458200" cy="4651375"/>
          </a:xfrm>
        </p:spPr>
        <p:txBody>
          <a:bodyPr>
            <a:noAutofit/>
          </a:bodyPr>
          <a:lstStyle/>
          <a:p>
            <a:r>
              <a:rPr lang="en-US" sz="1800" dirty="0">
                <a:hlinkClick r:id="rId2"/>
              </a:rPr>
              <a:t>https://towardsdatascience.com/let-us-understand-the-correlation-matrix-and-covariance-matrix-d42e6b643c22#:~:text=In%20simple%20words%2C%20both%20the,linear%20relationship%20between%20two%20variables</a:t>
            </a:r>
            <a:r>
              <a:rPr lang="en-US" sz="1800" dirty="0"/>
              <a:t>.</a:t>
            </a:r>
          </a:p>
          <a:p>
            <a:r>
              <a:rPr lang="en-US" sz="1800" dirty="0"/>
              <a:t>In simple words, both the terms measure the relationship and the dependency between two variables. </a:t>
            </a:r>
          </a:p>
          <a:p>
            <a:r>
              <a:rPr lang="en-US" sz="1800" dirty="0"/>
              <a:t>“Covariance” indicates the direction of the linear relationship between variables. </a:t>
            </a:r>
          </a:p>
          <a:p>
            <a:r>
              <a:rPr lang="en-US" sz="1800" dirty="0"/>
              <a:t>“Correlation” on the other hand measures both the strength and direction of the linear relationship between two variables. Correlation is a function of the covariance. </a:t>
            </a:r>
          </a:p>
          <a:p>
            <a:r>
              <a:rPr lang="en-US" sz="1800" b="1" dirty="0"/>
              <a:t>What sets them apart is the fact that correlation values are standardized whereas, covariance values are not.</a:t>
            </a:r>
            <a:r>
              <a:rPr lang="en-US" sz="1800" dirty="0"/>
              <a:t> </a:t>
            </a:r>
          </a:p>
          <a:p>
            <a:r>
              <a:rPr lang="en-US" sz="1800" dirty="0"/>
              <a:t>You can obtain the correlation coefficient of two variables by dividing the covariance of these variables by the product of the standard deviations of the same values. If we revisit the definition of Standard Deviation, it essentially measures the absolute variability of a </a:t>
            </a:r>
            <a:r>
              <a:rPr lang="en-US" sz="1800" dirty="0" err="1"/>
              <a:t>datasets’</a:t>
            </a:r>
            <a:r>
              <a:rPr lang="en-US" sz="1800" dirty="0"/>
              <a:t> distribution. When you divide the covariance values by the standard deviation, it essentially scales the value down to a limited range of </a:t>
            </a:r>
            <a:r>
              <a:rPr lang="en-US" sz="1800" b="1" dirty="0"/>
              <a:t>-1 to +1</a:t>
            </a:r>
            <a:r>
              <a:rPr lang="en-US" sz="1800" dirty="0"/>
              <a:t>. This is precisely the range of the correlation values.</a:t>
            </a:r>
          </a:p>
          <a:p>
            <a:endParaRPr lang="en-US" sz="1800" dirty="0"/>
          </a:p>
        </p:txBody>
      </p:sp>
    </p:spTree>
    <p:extLst>
      <p:ext uri="{BB962C8B-B14F-4D97-AF65-F5344CB8AC3E}">
        <p14:creationId xmlns:p14="http://schemas.microsoft.com/office/powerpoint/2010/main" val="6237145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Extra Study - Heuristic Search in Attribute Selection</a:t>
            </a:r>
            <a:endParaRPr lang="en-US" dirty="0"/>
          </a:p>
        </p:txBody>
      </p:sp>
      <p:sp>
        <p:nvSpPr>
          <p:cNvPr id="38916" name="Rectangle 3"/>
          <p:cNvSpPr>
            <a:spLocks noGrp="1" noChangeArrowheads="1"/>
          </p:cNvSpPr>
          <p:nvPr>
            <p:ph idx="1"/>
          </p:nvPr>
        </p:nvSpPr>
        <p:spPr/>
        <p:txBody>
          <a:bodyPr>
            <a:normAutofit/>
          </a:bodyPr>
          <a:lstStyle/>
          <a:p>
            <a:pPr eaLnBrk="1" hangingPunct="1"/>
            <a:r>
              <a:rPr lang="en-US" altLang="en-US" sz="2400" dirty="0"/>
              <a:t>There are </a:t>
            </a:r>
            <a:r>
              <a:rPr lang="en-US" altLang="en-US" sz="2400" i="1" dirty="0"/>
              <a:t>2</a:t>
            </a:r>
            <a:r>
              <a:rPr lang="en-US" altLang="en-US" sz="2400" i="1" baseline="30000" dirty="0"/>
              <a:t>d</a:t>
            </a:r>
            <a:r>
              <a:rPr lang="en-US" altLang="en-US" sz="2400" dirty="0"/>
              <a:t> possible attribute combinations of </a:t>
            </a:r>
            <a:r>
              <a:rPr lang="en-US" altLang="en-US" sz="2400" i="1" dirty="0"/>
              <a:t>d</a:t>
            </a:r>
            <a:r>
              <a:rPr lang="en-US" altLang="en-US" sz="2400" dirty="0"/>
              <a:t>  attributes</a:t>
            </a:r>
          </a:p>
          <a:p>
            <a:pPr eaLnBrk="1" hangingPunct="1"/>
            <a:r>
              <a:rPr lang="en-US" altLang="en-US" sz="2400" dirty="0"/>
              <a:t>Typical heuristic attribute selection methods:</a:t>
            </a:r>
          </a:p>
          <a:p>
            <a:pPr lvl="1" eaLnBrk="1" hangingPunct="1"/>
            <a:r>
              <a:rPr lang="en-US" altLang="en-US" sz="2400" dirty="0"/>
              <a:t>Best single attribute under the attribute independence assumption: choose by significance tests</a:t>
            </a:r>
          </a:p>
          <a:p>
            <a:pPr lvl="1" eaLnBrk="1" hangingPunct="1"/>
            <a:r>
              <a:rPr lang="en-US" altLang="en-US" sz="2400" dirty="0"/>
              <a:t>Best step-wise feature selection:</a:t>
            </a:r>
          </a:p>
          <a:p>
            <a:pPr lvl="2" eaLnBrk="1" hangingPunct="1"/>
            <a:r>
              <a:rPr lang="en-US" altLang="en-US" sz="1800" dirty="0"/>
              <a:t>The best single-attribute is picked first</a:t>
            </a:r>
          </a:p>
          <a:p>
            <a:pPr lvl="2" eaLnBrk="1" hangingPunct="1"/>
            <a:r>
              <a:rPr lang="en-US" altLang="en-US" sz="1800" dirty="0"/>
              <a:t>Then next best attribute condition to the first, ...</a:t>
            </a:r>
          </a:p>
          <a:p>
            <a:pPr lvl="1" eaLnBrk="1" hangingPunct="1"/>
            <a:r>
              <a:rPr lang="en-US" altLang="en-US" sz="2400" dirty="0"/>
              <a:t>Step-wise attribute elimination:</a:t>
            </a:r>
          </a:p>
          <a:p>
            <a:pPr lvl="2" eaLnBrk="1" hangingPunct="1"/>
            <a:r>
              <a:rPr lang="en-US" altLang="en-US" sz="1800" dirty="0"/>
              <a:t>Repeatedly eliminate the worst attribute</a:t>
            </a:r>
          </a:p>
          <a:p>
            <a:pPr lvl="1" eaLnBrk="1" hangingPunct="1"/>
            <a:r>
              <a:rPr lang="en-US" altLang="en-US" sz="2400" dirty="0"/>
              <a:t>Best combined attribute selection and elimination</a:t>
            </a:r>
          </a:p>
          <a:p>
            <a:pPr lvl="1" eaLnBrk="1" hangingPunct="1"/>
            <a:r>
              <a:rPr lang="en-US" altLang="en-US" sz="2400" dirty="0"/>
              <a:t>Optimal branch and bound:</a:t>
            </a:r>
          </a:p>
          <a:p>
            <a:pPr lvl="2" eaLnBrk="1" hangingPunct="1"/>
            <a:r>
              <a:rPr lang="en-US" altLang="en-US" sz="1800" dirty="0">
                <a:sym typeface="Symbol" panose="05050102010706020507" pitchFamily="18" charset="2"/>
              </a:rPr>
              <a:t>Use attribute elimination and backtracking</a:t>
            </a:r>
            <a:endParaRPr lang="en-US" altLang="en-US" sz="1800" dirty="0"/>
          </a:p>
        </p:txBody>
      </p:sp>
      <p:sp>
        <p:nvSpPr>
          <p:cNvPr id="38914"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eaLnBrk="1" hangingPunct="1"/>
            <a:fld id="{D31C2572-18BD-46E2-94BD-3EDE5F5D5A66}" type="slidenum">
              <a:rPr lang="en-US" altLang="en-US" sz="900"/>
              <a:pPr eaLnBrk="1" hangingPunct="1"/>
              <a:t>236</a:t>
            </a:fld>
            <a:endParaRPr lang="en-US" altLang="en-US" sz="900"/>
          </a:p>
        </p:txBody>
      </p:sp>
    </p:spTree>
    <p:extLst>
      <p:ext uri="{BB962C8B-B14F-4D97-AF65-F5344CB8AC3E}">
        <p14:creationId xmlns:p14="http://schemas.microsoft.com/office/powerpoint/2010/main" val="1036020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Reading</a:t>
            </a:r>
          </a:p>
        </p:txBody>
      </p:sp>
      <p:sp>
        <p:nvSpPr>
          <p:cNvPr id="3" name="Content Placeholder 2"/>
          <p:cNvSpPr>
            <a:spLocks noGrp="1"/>
          </p:cNvSpPr>
          <p:nvPr>
            <p:ph idx="1"/>
          </p:nvPr>
        </p:nvSpPr>
        <p:spPr/>
        <p:txBody>
          <a:bodyPr/>
          <a:lstStyle/>
          <a:p>
            <a:r>
              <a:rPr lang="en-US" dirty="0"/>
              <a:t>Decision Trees, </a:t>
            </a:r>
            <a:r>
              <a:rPr lang="en-US" dirty="0" err="1"/>
              <a:t>RandomForest</a:t>
            </a:r>
            <a:r>
              <a:rPr lang="en-US" dirty="0"/>
              <a:t>, Bagging, Boosting etc.</a:t>
            </a:r>
          </a:p>
        </p:txBody>
      </p:sp>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2348510821"/>
              </p:ext>
            </p:extLst>
          </p:nvPr>
        </p:nvGraphicFramePr>
        <p:xfrm>
          <a:off x="3352800" y="2743200"/>
          <a:ext cx="1450622" cy="1223962"/>
        </p:xfrm>
        <a:graphic>
          <a:graphicData uri="http://schemas.openxmlformats.org/presentationml/2006/ole">
            <mc:AlternateContent xmlns:mc="http://schemas.openxmlformats.org/markup-compatibility/2006">
              <mc:Choice xmlns:v="urn:schemas-microsoft-com:vml" Requires="v">
                <p:oleObj spid="_x0000_s14338" name="Presentation" showAsIcon="1" r:id="rId3" imgW="914400" imgH="771480" progId="PowerPoint.Show.12">
                  <p:embed/>
                </p:oleObj>
              </mc:Choice>
              <mc:Fallback>
                <p:oleObj name="Presentation" showAsIcon="1" r:id="rId3" imgW="914400" imgH="771480" progId="PowerPoint.Show.12">
                  <p:embed/>
                  <p:pic>
                    <p:nvPicPr>
                      <p:cNvPr id="5" name="Object 4">
                        <a:hlinkClick r:id="" action="ppaction://ole?verb=0"/>
                      </p:cNvPr>
                      <p:cNvPicPr/>
                      <p:nvPr/>
                    </p:nvPicPr>
                    <p:blipFill>
                      <a:blip r:embed="rId4"/>
                      <a:stretch>
                        <a:fillRect/>
                      </a:stretch>
                    </p:blipFill>
                    <p:spPr>
                      <a:xfrm>
                        <a:off x="3352800" y="2743200"/>
                        <a:ext cx="1450622" cy="1223962"/>
                      </a:xfrm>
                      <a:prstGeom prst="rect">
                        <a:avLst/>
                      </a:prstGeom>
                    </p:spPr>
                  </p:pic>
                </p:oleObj>
              </mc:Fallback>
            </mc:AlternateContent>
          </a:graphicData>
        </a:graphic>
      </p:graphicFrame>
    </p:spTree>
    <p:extLst>
      <p:ext uri="{BB962C8B-B14F-4D97-AF65-F5344CB8AC3E}">
        <p14:creationId xmlns:p14="http://schemas.microsoft.com/office/powerpoint/2010/main" val="34821941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Text Placeholder 2"/>
          <p:cNvSpPr>
            <a:spLocks noGrp="1"/>
          </p:cNvSpPr>
          <p:nvPr>
            <p:ph type="body" sz="quarter" idx="13"/>
          </p:nvPr>
        </p:nvSpPr>
        <p:spPr/>
        <p:txBody>
          <a:bodyPr/>
          <a:lstStyle/>
          <a:p>
            <a:r>
              <a:rPr lang="en-US" dirty="0"/>
              <a:t>MOBILE PRICING PREDICTION</a:t>
            </a:r>
          </a:p>
        </p:txBody>
      </p:sp>
      <p:sp>
        <p:nvSpPr>
          <p:cNvPr id="4" name="Text Placeholder 3"/>
          <p:cNvSpPr>
            <a:spLocks noGrp="1"/>
          </p:cNvSpPr>
          <p:nvPr>
            <p:ph type="body" sz="quarter" idx="14"/>
          </p:nvPr>
        </p:nvSpPr>
        <p:spPr/>
        <p:txBody>
          <a:bodyPr/>
          <a:lstStyle/>
          <a:p>
            <a:r>
              <a:rPr lang="en-US" dirty="0"/>
              <a:t>FE CASE STUDY</a:t>
            </a:r>
          </a:p>
        </p:txBody>
      </p:sp>
      <p:graphicFrame>
        <p:nvGraphicFramePr>
          <p:cNvPr id="5" name="Object 4"/>
          <p:cNvGraphicFramePr>
            <a:graphicFrameLocks noChangeAspect="1"/>
          </p:cNvGraphicFramePr>
          <p:nvPr/>
        </p:nvGraphicFramePr>
        <p:xfrm>
          <a:off x="3133725" y="2627980"/>
          <a:ext cx="1981200" cy="1671638"/>
        </p:xfrm>
        <a:graphic>
          <a:graphicData uri="http://schemas.openxmlformats.org/presentationml/2006/ole">
            <mc:AlternateContent xmlns:mc="http://schemas.openxmlformats.org/markup-compatibility/2006">
              <mc:Choice xmlns:v="urn:schemas-microsoft-com:vml" Requires="v">
                <p:oleObj spid="_x0000_s15362" name="Packager Shell Object" showAsIcon="1" r:id="rId3" imgW="914400" imgH="771480" progId="Package">
                  <p:embed/>
                </p:oleObj>
              </mc:Choice>
              <mc:Fallback>
                <p:oleObj name="Packager Shell Object" showAsIcon="1" r:id="rId3" imgW="914400" imgH="771480" progId="Package">
                  <p:embed/>
                  <p:pic>
                    <p:nvPicPr>
                      <p:cNvPr id="5" name="Object 4"/>
                      <p:cNvPicPr/>
                      <p:nvPr/>
                    </p:nvPicPr>
                    <p:blipFill>
                      <a:blip r:embed="rId4"/>
                      <a:stretch>
                        <a:fillRect/>
                      </a:stretch>
                    </p:blipFill>
                    <p:spPr>
                      <a:xfrm>
                        <a:off x="3133725" y="2627980"/>
                        <a:ext cx="1981200" cy="1671638"/>
                      </a:xfrm>
                      <a:prstGeom prst="rect">
                        <a:avLst/>
                      </a:prstGeom>
                    </p:spPr>
                  </p:pic>
                </p:oleObj>
              </mc:Fallback>
            </mc:AlternateContent>
          </a:graphicData>
        </a:graphic>
      </p:graphicFrame>
    </p:spTree>
    <p:extLst>
      <p:ext uri="{BB962C8B-B14F-4D97-AF65-F5344CB8AC3E}">
        <p14:creationId xmlns:p14="http://schemas.microsoft.com/office/powerpoint/2010/main" val="39131466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Text Pre-processing	</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3884188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p:nvPr>
        </p:nvSpPr>
        <p:spPr>
          <a:xfrm>
            <a:off x="272143" y="1463675"/>
            <a:ext cx="8610600" cy="5257800"/>
          </a:xfrm>
        </p:spPr>
        <p:txBody>
          <a:bodyPr>
            <a:noAutofit/>
          </a:bodyPr>
          <a:lstStyle/>
          <a:p>
            <a:pPr eaLnBrk="1" hangingPunct="1">
              <a:lnSpc>
                <a:spcPct val="80000"/>
              </a:lnSpc>
            </a:pPr>
            <a:endParaRPr lang="en-US" altLang="en-US" sz="800" b="1" dirty="0"/>
          </a:p>
          <a:p>
            <a:pPr marL="0" indent="0">
              <a:tabLst>
                <a:tab pos="7802563" algn="l"/>
              </a:tabLst>
              <a:defRPr/>
            </a:pPr>
            <a:r>
              <a:rPr lang="en-GB" sz="1400" b="1" u="sng" dirty="0"/>
              <a:t>Purposive /Judgemental Sampling</a:t>
            </a:r>
          </a:p>
          <a:p>
            <a:pPr marL="457200" indent="-457200">
              <a:lnSpc>
                <a:spcPct val="120000"/>
              </a:lnSpc>
              <a:buFont typeface="Arial" panose="020B0604020202020204" pitchFamily="34" charset="0"/>
              <a:buChar char="•"/>
              <a:tabLst>
                <a:tab pos="7802563" algn="l"/>
              </a:tabLst>
              <a:defRPr/>
            </a:pPr>
            <a:r>
              <a:rPr lang="en-US" sz="1400" dirty="0"/>
              <a:t>A purposive sample is a non-probability sample that is selected based on characteristics of a population and the objective of the study. Purposive sampling is also known as judgmental, selective, or subjective sampling.</a:t>
            </a:r>
          </a:p>
          <a:p>
            <a:pPr marL="457200" indent="-457200">
              <a:lnSpc>
                <a:spcPct val="120000"/>
              </a:lnSpc>
              <a:buFont typeface="Arial" panose="020B0604020202020204" pitchFamily="34" charset="0"/>
              <a:buChar char="•"/>
              <a:tabLst>
                <a:tab pos="7802563" algn="l"/>
              </a:tabLst>
              <a:defRPr/>
            </a:pPr>
            <a:r>
              <a:rPr lang="en-US" sz="1400" dirty="0"/>
              <a:t>The researcher chooses the sample based on who they think would be appropriate for the study. This is used primarily when there is a limited number of people that have expertise in the area being researched. </a:t>
            </a:r>
            <a:r>
              <a:rPr lang="en-US" sz="1400" dirty="0">
                <a:hlinkClick r:id="rId2"/>
              </a:rPr>
              <a:t>https://www.thoughtco.com/purposive-sampling-3026727</a:t>
            </a:r>
            <a:endParaRPr lang="en-US" sz="1400" dirty="0"/>
          </a:p>
          <a:p>
            <a:pPr eaLnBrk="1" hangingPunct="1">
              <a:lnSpc>
                <a:spcPct val="80000"/>
              </a:lnSpc>
            </a:pPr>
            <a:endParaRPr lang="en-US" altLang="en-US" sz="1400" b="1" u="sng" dirty="0"/>
          </a:p>
          <a:p>
            <a:pPr eaLnBrk="1" hangingPunct="1">
              <a:lnSpc>
                <a:spcPct val="80000"/>
              </a:lnSpc>
            </a:pPr>
            <a:r>
              <a:rPr lang="en-US" altLang="en-US" sz="1400" b="1" u="sng" dirty="0"/>
              <a:t>Quota Sampling</a:t>
            </a:r>
          </a:p>
          <a:p>
            <a:pPr marL="457200" indent="-457200" eaLnBrk="1" hangingPunct="1">
              <a:lnSpc>
                <a:spcPct val="120000"/>
              </a:lnSpc>
              <a:buFont typeface="Arial" panose="020B0604020202020204" pitchFamily="34" charset="0"/>
              <a:buChar char="•"/>
            </a:pPr>
            <a:r>
              <a:rPr lang="en-US" altLang="en-US" sz="1400" dirty="0"/>
              <a:t>The population is first segmented into </a:t>
            </a:r>
            <a:r>
              <a:rPr lang="en-US" altLang="en-US" sz="1400" dirty="0">
                <a:hlinkClick r:id="rId3" tooltip="Mutually exclusive"/>
              </a:rPr>
              <a:t>mutually exclusive</a:t>
            </a:r>
            <a:r>
              <a:rPr lang="en-US" altLang="en-US" sz="1400" dirty="0"/>
              <a:t> sub-groups, just as in </a:t>
            </a:r>
            <a:r>
              <a:rPr lang="en-US" altLang="en-US" sz="1400" dirty="0">
                <a:hlinkClick r:id="rId4" tooltip="Stratified sampling"/>
              </a:rPr>
              <a:t>stratified sampling</a:t>
            </a:r>
            <a:r>
              <a:rPr lang="en-US" altLang="en-US" sz="1400" dirty="0"/>
              <a:t>. </a:t>
            </a:r>
          </a:p>
          <a:p>
            <a:pPr marL="457200" indent="-457200" eaLnBrk="1" hangingPunct="1">
              <a:lnSpc>
                <a:spcPct val="120000"/>
              </a:lnSpc>
              <a:buFont typeface="Arial" panose="020B0604020202020204" pitchFamily="34" charset="0"/>
              <a:buChar char="•"/>
            </a:pPr>
            <a:r>
              <a:rPr lang="en-US" altLang="en-US" sz="1400" dirty="0"/>
              <a:t>Then judgment used to select  subjects or units from each segment based on a specified proportion. For example, an interviewer may be told to sample 200 females and 300 males between the age of 45 and 60.</a:t>
            </a:r>
          </a:p>
          <a:p>
            <a:pPr marL="457200" indent="-457200" eaLnBrk="1" hangingPunct="1">
              <a:lnSpc>
                <a:spcPct val="120000"/>
              </a:lnSpc>
              <a:buFont typeface="Arial" panose="020B0604020202020204" pitchFamily="34" charset="0"/>
              <a:buChar char="•"/>
            </a:pPr>
            <a:r>
              <a:rPr lang="en-US" altLang="en-US" sz="1400" dirty="0"/>
              <a:t>It is this second step which makes the technique one of non-probability sampling.</a:t>
            </a:r>
          </a:p>
          <a:p>
            <a:pPr marL="457200" indent="-457200" eaLnBrk="1" hangingPunct="1">
              <a:lnSpc>
                <a:spcPct val="120000"/>
              </a:lnSpc>
              <a:buFont typeface="Arial" panose="020B0604020202020204" pitchFamily="34" charset="0"/>
              <a:buChar char="•"/>
            </a:pPr>
            <a:r>
              <a:rPr lang="en-US" altLang="en-US" sz="1400" dirty="0"/>
              <a:t>In quota sampling the selection of the sample is non-</a:t>
            </a:r>
            <a:r>
              <a:rPr lang="en-US" altLang="en-US" sz="1400" dirty="0">
                <a:hlinkClick r:id="rId5" tooltip="Random"/>
              </a:rPr>
              <a:t>random</a:t>
            </a:r>
            <a:r>
              <a:rPr lang="en-US" altLang="en-US" sz="1400" dirty="0"/>
              <a:t>. For example interviewers might be tempted to interview those who look most helpful. The problem is that these samples may be </a:t>
            </a:r>
            <a:r>
              <a:rPr lang="en-US" altLang="en-US" sz="1400" dirty="0">
                <a:hlinkClick r:id="rId6" tooltip="Biased samples"/>
              </a:rPr>
              <a:t>biased</a:t>
            </a:r>
            <a:r>
              <a:rPr lang="en-US" altLang="en-US" sz="1400" dirty="0"/>
              <a:t> because not everyone gets a chance of selection. This random element is its greatest weakness and quota versus probability has been a matter of controversy for many years</a:t>
            </a:r>
          </a:p>
        </p:txBody>
      </p:sp>
      <p:sp>
        <p:nvSpPr>
          <p:cNvPr id="2" name="Content Placeholder 1"/>
          <p:cNvSpPr>
            <a:spLocks noGrp="1"/>
          </p:cNvSpPr>
          <p:nvPr>
            <p:ph sz="quarter" idx="10"/>
          </p:nvPr>
        </p:nvSpPr>
        <p:spPr/>
        <p:txBody>
          <a:bodyPr/>
          <a:lstStyle/>
          <a:p>
            <a:r>
              <a:rPr lang="it-IT" dirty="0"/>
              <a:t>Non Probability Sampling 2/</a:t>
            </a:r>
            <a:endParaRPr lang="en-US" dirty="0"/>
          </a:p>
        </p:txBody>
      </p:sp>
      <p:sp>
        <p:nvSpPr>
          <p:cNvPr id="43010"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7CC331-3BE3-44E2-A13B-573F31C06F3C}" type="slidenum">
              <a:rPr lang="en-US" altLang="en-US">
                <a:solidFill>
                  <a:srgbClr val="FFFFFF"/>
                </a:solidFill>
                <a:latin typeface="Franklin Gothic Book" panose="020B0503020102020204" pitchFamily="34" charset="0"/>
              </a:rPr>
              <a:pPr eaLnBrk="1" hangingPunct="1"/>
              <a:t>24</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672079160"/>
      </p:ext>
    </p:extLst>
  </p:cSld>
  <p:clrMapOvr>
    <a:masterClrMapping/>
  </p:clrMapOvr>
  <p:transition advTm="281"/>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Data Preprocessing</a:t>
            </a:r>
          </a:p>
        </p:txBody>
      </p:sp>
      <p:sp>
        <p:nvSpPr>
          <p:cNvPr id="3" name="Text Placeholder 2"/>
          <p:cNvSpPr>
            <a:spLocks noGrp="1"/>
          </p:cNvSpPr>
          <p:nvPr>
            <p:ph type="body" sz="quarter" idx="13"/>
          </p:nvPr>
        </p:nvSpPr>
        <p:spPr>
          <a:xfrm>
            <a:off x="643304" y="2057401"/>
            <a:ext cx="7620000" cy="3600449"/>
          </a:xfrm>
        </p:spPr>
        <p:txBody>
          <a:bodyPr>
            <a:normAutofit lnSpcReduction="10000"/>
          </a:bodyPr>
          <a:lstStyle/>
          <a:p>
            <a:r>
              <a:rPr lang="en-US" sz="1600" dirty="0"/>
              <a:t>Tokenization — convert sentences to words</a:t>
            </a:r>
          </a:p>
          <a:p>
            <a:r>
              <a:rPr lang="en-US" sz="1600" dirty="0"/>
              <a:t>Removing unnecessary punctuation, tags</a:t>
            </a:r>
          </a:p>
          <a:p>
            <a:r>
              <a:rPr lang="en-US" sz="1600" dirty="0"/>
              <a:t>Removing stop words — frequent words such as ”the”, ”is”, etc. that do not have specific semantic</a:t>
            </a:r>
          </a:p>
          <a:p>
            <a:r>
              <a:rPr lang="en-US" sz="1600" dirty="0"/>
              <a:t>Stemming — words are reduced to a root by removing inflection through dropping unnecessary characters, usually a suffix.</a:t>
            </a:r>
          </a:p>
          <a:p>
            <a:r>
              <a:rPr lang="en-US" sz="1600" dirty="0"/>
              <a:t>Lemmatization — Another approach to remove inflection by determining the part of speech and utilizing detailed database of the language.</a:t>
            </a:r>
          </a:p>
          <a:p>
            <a:endParaRPr lang="en-US" sz="1600" dirty="0"/>
          </a:p>
          <a:p>
            <a:pPr marL="0" indent="0">
              <a:buNone/>
            </a:pPr>
            <a:r>
              <a:rPr lang="en-US" dirty="0"/>
              <a:t>We can use python to do many text preprocessing operations.</a:t>
            </a:r>
          </a:p>
          <a:p>
            <a:r>
              <a:rPr lang="en-US" dirty="0">
                <a:hlinkClick r:id="rId2"/>
              </a:rPr>
              <a:t>NLTK</a:t>
            </a:r>
            <a:r>
              <a:rPr lang="en-US" dirty="0"/>
              <a:t> — The Natural Language </a:t>
            </a:r>
            <a:r>
              <a:rPr lang="en-US" dirty="0" err="1"/>
              <a:t>ToolKit</a:t>
            </a:r>
            <a:r>
              <a:rPr lang="en-US" dirty="0"/>
              <a:t> is one of the best-known and most-used NLP libraries, useful for all sorts of tasks from t tokenization, stemming, tagging, parsing, and beyond</a:t>
            </a:r>
          </a:p>
          <a:p>
            <a:r>
              <a:rPr lang="en-US" dirty="0" err="1">
                <a:hlinkClick r:id="rId3"/>
              </a:rPr>
              <a:t>BeautifulSoup</a:t>
            </a:r>
            <a:r>
              <a:rPr lang="en-US" dirty="0"/>
              <a:t> — Library for extracting data from HTML and XML documents</a:t>
            </a:r>
          </a:p>
          <a:p>
            <a:endParaRPr lang="en-US" sz="1600" dirty="0"/>
          </a:p>
          <a:p>
            <a:endParaRPr lang="en-US" sz="1600" dirty="0"/>
          </a:p>
        </p:txBody>
      </p:sp>
      <p:sp>
        <p:nvSpPr>
          <p:cNvPr id="4" name="Text Placeholder 3"/>
          <p:cNvSpPr>
            <a:spLocks noGrp="1"/>
          </p:cNvSpPr>
          <p:nvPr>
            <p:ph type="body" sz="quarter" idx="14"/>
          </p:nvPr>
        </p:nvSpPr>
        <p:spPr/>
        <p:txBody>
          <a:bodyPr/>
          <a:lstStyle/>
          <a:p>
            <a:r>
              <a:rPr lang="en-US" dirty="0"/>
              <a:t>TEXTUAL DATA PRE PROCESSING</a:t>
            </a:r>
          </a:p>
        </p:txBody>
      </p:sp>
    </p:spTree>
    <p:extLst>
      <p:ext uri="{BB962C8B-B14F-4D97-AF65-F5344CB8AC3E}">
        <p14:creationId xmlns:p14="http://schemas.microsoft.com/office/powerpoint/2010/main" val="37812999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Feature Extraction</a:t>
            </a:r>
          </a:p>
        </p:txBody>
      </p:sp>
      <p:sp>
        <p:nvSpPr>
          <p:cNvPr id="3" name="Text Placeholder 2"/>
          <p:cNvSpPr>
            <a:spLocks noGrp="1"/>
          </p:cNvSpPr>
          <p:nvPr>
            <p:ph type="body" sz="quarter" idx="13"/>
          </p:nvPr>
        </p:nvSpPr>
        <p:spPr>
          <a:xfrm>
            <a:off x="643304" y="1600202"/>
            <a:ext cx="7620000" cy="3505198"/>
          </a:xfrm>
        </p:spPr>
        <p:txBody>
          <a:bodyPr>
            <a:normAutofit/>
          </a:bodyPr>
          <a:lstStyle/>
          <a:p>
            <a:r>
              <a:rPr lang="en-US" dirty="0"/>
              <a:t>The mapping from textual data to real valued vectors is called </a:t>
            </a:r>
            <a:r>
              <a:rPr lang="en-US" b="1" dirty="0"/>
              <a:t>feature extraction</a:t>
            </a:r>
            <a:r>
              <a:rPr lang="en-US" dirty="0"/>
              <a:t>.</a:t>
            </a:r>
          </a:p>
          <a:p>
            <a:r>
              <a:rPr lang="en-US" b="1" dirty="0"/>
              <a:t>Bag of Words (BOW):</a:t>
            </a:r>
            <a:r>
              <a:rPr lang="en-US" dirty="0"/>
              <a:t> We make the list of unique words in the text corpus called vocabulary. Then we can represent each sentence or document as a vector with each word represented as 1 for present and 0 for absent from the vocabulary. Another representation can be count the number of times each word appears in a document. The most popular approach is using the </a:t>
            </a:r>
            <a:r>
              <a:rPr lang="en-US" b="1" dirty="0"/>
              <a:t>Term Frequency-Inverse Document Frequency (TF-IDF)</a:t>
            </a:r>
            <a:r>
              <a:rPr lang="en-US" dirty="0"/>
              <a:t> technique.</a:t>
            </a:r>
          </a:p>
          <a:p>
            <a:r>
              <a:rPr lang="en-US" b="1" dirty="0"/>
              <a:t>Term Frequency (TF) </a:t>
            </a:r>
            <a:r>
              <a:rPr lang="en-US" dirty="0"/>
              <a:t>= (Number of times term t appears in a document)/(Number of terms in the document)</a:t>
            </a:r>
          </a:p>
          <a:p>
            <a:r>
              <a:rPr lang="en-US" b="1" dirty="0"/>
              <a:t>Inverse Document Frequency (IDF) =</a:t>
            </a:r>
            <a:r>
              <a:rPr lang="en-US" dirty="0"/>
              <a:t> log(N/n), where, N is the number of documents and n is the number of documents a term t has appeared in. The IDF of a rare word is high, whereas the IDF of a frequent word is likely to be low. Thus having the effect of highlighting words that are distinct.</a:t>
            </a:r>
          </a:p>
          <a:p>
            <a:r>
              <a:rPr lang="en-US" dirty="0"/>
              <a:t>We calculate </a:t>
            </a:r>
            <a:r>
              <a:rPr lang="en-US" b="1" dirty="0"/>
              <a:t>TF-IDF</a:t>
            </a:r>
            <a:r>
              <a:rPr lang="en-US" dirty="0"/>
              <a:t> value of a term as = TF * IDF</a:t>
            </a:r>
          </a:p>
          <a:p>
            <a:r>
              <a:rPr lang="en-US" dirty="0"/>
              <a:t>Let us take an example to calculate TF-IDF of a term in a document.</a:t>
            </a:r>
          </a:p>
        </p:txBody>
      </p:sp>
      <p:sp>
        <p:nvSpPr>
          <p:cNvPr id="4" name="Text Placeholder 3"/>
          <p:cNvSpPr>
            <a:spLocks noGrp="1"/>
          </p:cNvSpPr>
          <p:nvPr>
            <p:ph type="body" sz="quarter" idx="14"/>
          </p:nvPr>
        </p:nvSpPr>
        <p:spPr/>
        <p:txBody>
          <a:bodyPr/>
          <a:lstStyle/>
          <a:p>
            <a:r>
              <a:rPr lang="en-US" dirty="0"/>
              <a:t>Bag of Words</a:t>
            </a:r>
          </a:p>
        </p:txBody>
      </p:sp>
      <p:pic>
        <p:nvPicPr>
          <p:cNvPr id="1026" name="Picture 2" descr="https://miro.medium.com/max/424/1*S3jAdLlMm5w0AUXkhwSIz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004" y="4772024"/>
            <a:ext cx="4038600" cy="208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570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Feature Extraction (cont..)</a:t>
            </a:r>
          </a:p>
        </p:txBody>
      </p:sp>
      <p:sp>
        <p:nvSpPr>
          <p:cNvPr id="3" name="Text Placeholder 2"/>
          <p:cNvSpPr>
            <a:spLocks noGrp="1"/>
          </p:cNvSpPr>
          <p:nvPr>
            <p:ph type="body" sz="quarter" idx="13"/>
          </p:nvPr>
        </p:nvSpPr>
        <p:spPr>
          <a:xfrm>
            <a:off x="643304" y="1600202"/>
            <a:ext cx="7620000" cy="3809998"/>
          </a:xfrm>
        </p:spPr>
        <p:txBody>
          <a:bodyPr/>
          <a:lstStyle/>
          <a:p>
            <a:r>
              <a:rPr lang="en-US" b="1" dirty="0"/>
              <a:t>TF('beautiful',Document1) = 2/10, IDF('beautiful')=log(2/2) = 0</a:t>
            </a:r>
            <a:br>
              <a:rPr lang="en-US" b="1" dirty="0"/>
            </a:br>
            <a:r>
              <a:rPr lang="en-US" b="1" dirty="0"/>
              <a:t>TF(‘day’,Document1) = 5/10, IDF(‘day’)=log(2/1) = 0.30</a:t>
            </a:r>
            <a:br>
              <a:rPr lang="en-US" b="1" dirty="0"/>
            </a:br>
            <a:r>
              <a:rPr lang="en-US" b="1" dirty="0"/>
              <a:t/>
            </a:r>
            <a:br>
              <a:rPr lang="en-US" b="1" dirty="0"/>
            </a:br>
            <a:r>
              <a:rPr lang="en-US" b="1" dirty="0"/>
              <a:t>TF-IDF(‘beautiful’, Document1) = (2/10)*0 = 0</a:t>
            </a:r>
            <a:br>
              <a:rPr lang="en-US" b="1" dirty="0"/>
            </a:br>
            <a:r>
              <a:rPr lang="en-US" b="1" dirty="0"/>
              <a:t>TF-IDF(‘day’, Document1) = (5/10)*0.30 = 0.15</a:t>
            </a:r>
          </a:p>
          <a:p>
            <a:r>
              <a:rPr lang="en-US" dirty="0"/>
              <a:t>As, you can see for Document1 , TF-IDF method heavily penalizes the word ‘beautiful’ but assigns greater weight to ‘day’. This is due to IDF part, which gives more weightage to the words that are distinct. In other words, ‘day’ is an important word for Document1 from the context of the entire corpus.</a:t>
            </a:r>
          </a:p>
          <a:p>
            <a:r>
              <a:rPr lang="en-US" dirty="0"/>
              <a:t>One of the major disadvantages of using BOW is that it discards word order thereby ignoring the context and in turn meaning of words in the document. </a:t>
            </a:r>
          </a:p>
          <a:p>
            <a:r>
              <a:rPr lang="en-US" dirty="0"/>
              <a:t>For natural language processing (NLP) maintaining the context of the words is of utmost importance. To solve this problem we use another approach called</a:t>
            </a:r>
            <a:r>
              <a:rPr lang="en-US" b="1" dirty="0"/>
              <a:t> </a:t>
            </a:r>
            <a:r>
              <a:rPr lang="en-US" dirty="0"/>
              <a:t>Word Embedding.</a:t>
            </a:r>
          </a:p>
        </p:txBody>
      </p:sp>
      <p:sp>
        <p:nvSpPr>
          <p:cNvPr id="4" name="Text Placeholder 3"/>
          <p:cNvSpPr>
            <a:spLocks noGrp="1"/>
          </p:cNvSpPr>
          <p:nvPr>
            <p:ph type="body" sz="quarter" idx="14"/>
          </p:nvPr>
        </p:nvSpPr>
        <p:spPr/>
        <p:txBody>
          <a:bodyPr/>
          <a:lstStyle/>
          <a:p>
            <a:r>
              <a:rPr lang="en-US" dirty="0"/>
              <a:t>Bag of Words (cont..)</a:t>
            </a:r>
          </a:p>
          <a:p>
            <a:endParaRPr lang="en-US" dirty="0"/>
          </a:p>
        </p:txBody>
      </p:sp>
    </p:spTree>
    <p:extLst>
      <p:ext uri="{BB962C8B-B14F-4D97-AF65-F5344CB8AC3E}">
        <p14:creationId xmlns:p14="http://schemas.microsoft.com/office/powerpoint/2010/main" val="32570347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Embedding – Word2Vec</a:t>
            </a:r>
          </a:p>
        </p:txBody>
      </p:sp>
      <p:sp>
        <p:nvSpPr>
          <p:cNvPr id="3" name="Text Placeholder 2"/>
          <p:cNvSpPr>
            <a:spLocks noGrp="1"/>
          </p:cNvSpPr>
          <p:nvPr>
            <p:ph type="body" sz="quarter" idx="13"/>
          </p:nvPr>
        </p:nvSpPr>
        <p:spPr>
          <a:xfrm>
            <a:off x="643304" y="1600202"/>
            <a:ext cx="7620000" cy="4724398"/>
          </a:xfrm>
        </p:spPr>
        <p:txBody>
          <a:bodyPr/>
          <a:lstStyle/>
          <a:p>
            <a:r>
              <a:rPr lang="en-US" b="1" dirty="0"/>
              <a:t>Word Embedding: </a:t>
            </a:r>
            <a:r>
              <a:rPr lang="en-US" dirty="0"/>
              <a:t>It is a representation of text where words that have the same meaning have a similar representation. In other words it represents words in a coordinate system where related words, based on a corpus of relationships, are placed closer together.</a:t>
            </a:r>
          </a:p>
          <a:p>
            <a:r>
              <a:rPr lang="en-US" i="1" dirty="0"/>
              <a:t>Word </a:t>
            </a:r>
            <a:r>
              <a:rPr lang="en-US" i="1" dirty="0" err="1"/>
              <a:t>embeddings</a:t>
            </a:r>
            <a:r>
              <a:rPr lang="en-US" i="1" dirty="0"/>
              <a:t> encode each word into a vector that captures some sort of relation and similarity between words within the text corpus. This means even the variations of words like case, spelling, punctuation, and so on will be automatically learned. In turn, this can mean that some of the text cleaning steps described above may no longer be required.</a:t>
            </a:r>
            <a:endParaRPr lang="en-US" dirty="0"/>
          </a:p>
          <a:p>
            <a:endParaRPr lang="en-US" b="1" u="sng" dirty="0"/>
          </a:p>
          <a:p>
            <a:pPr marL="0" indent="0">
              <a:buNone/>
            </a:pPr>
            <a:r>
              <a:rPr lang="en-US" b="1" u="sng" dirty="0"/>
              <a:t>Word2Vec</a:t>
            </a:r>
          </a:p>
          <a:p>
            <a:pPr marL="0" indent="0">
              <a:buNone/>
            </a:pPr>
            <a:r>
              <a:rPr lang="en-US" dirty="0">
                <a:hlinkClick r:id="rId2"/>
              </a:rPr>
              <a:t>Word2vec </a:t>
            </a:r>
            <a:r>
              <a:rPr lang="en-US" dirty="0"/>
              <a:t>takes as its input a large corpus of text and produces a vector space with each unique word being assigned a corresponding vector in the space. Word vectors are positioned in the vector space such that words that share common contexts in the corpus are located in close proximity to one another in the space. Word2Vec is very famous at capturing meaning and demonstrating it on tasks like calculating analogy questions of the form </a:t>
            </a:r>
            <a:r>
              <a:rPr lang="en-US" i="1" dirty="0"/>
              <a:t>a</a:t>
            </a:r>
            <a:r>
              <a:rPr lang="en-US" dirty="0"/>
              <a:t> is to </a:t>
            </a:r>
            <a:r>
              <a:rPr lang="en-US" i="1" dirty="0"/>
              <a:t>b</a:t>
            </a:r>
            <a:r>
              <a:rPr lang="en-US" dirty="0"/>
              <a:t> as </a:t>
            </a:r>
            <a:r>
              <a:rPr lang="en-US" i="1" dirty="0"/>
              <a:t>c</a:t>
            </a:r>
            <a:r>
              <a:rPr lang="en-US" dirty="0"/>
              <a:t> is to </a:t>
            </a:r>
            <a:r>
              <a:rPr lang="en-US" i="1" dirty="0"/>
              <a:t>?</a:t>
            </a:r>
            <a:r>
              <a:rPr lang="en-US" dirty="0"/>
              <a:t>. For example, </a:t>
            </a:r>
            <a:r>
              <a:rPr lang="en-US" i="1" dirty="0"/>
              <a:t>man</a:t>
            </a:r>
            <a:r>
              <a:rPr lang="en-US" dirty="0"/>
              <a:t> is to </a:t>
            </a:r>
            <a:r>
              <a:rPr lang="en-US" i="1" dirty="0"/>
              <a:t>woman</a:t>
            </a:r>
            <a:r>
              <a:rPr lang="en-US" dirty="0"/>
              <a:t> as </a:t>
            </a:r>
            <a:r>
              <a:rPr lang="en-US" i="1" dirty="0"/>
              <a:t>uncle</a:t>
            </a:r>
            <a:r>
              <a:rPr lang="en-US" dirty="0"/>
              <a:t> is to </a:t>
            </a:r>
            <a:r>
              <a:rPr lang="en-US" i="1" dirty="0"/>
              <a:t>?</a:t>
            </a:r>
            <a:r>
              <a:rPr lang="en-US" dirty="0"/>
              <a:t> (</a:t>
            </a:r>
            <a:r>
              <a:rPr lang="en-US" i="1" dirty="0"/>
              <a:t>aunt</a:t>
            </a:r>
            <a:r>
              <a:rPr lang="en-US" dirty="0"/>
              <a:t>) using a simple vector offset method based on cosine distance. </a:t>
            </a:r>
            <a:endParaRPr lang="en-US" b="1" u="sng" dirty="0"/>
          </a:p>
          <a:p>
            <a:endParaRPr lang="en-US" dirty="0"/>
          </a:p>
        </p:txBody>
      </p:sp>
      <p:sp>
        <p:nvSpPr>
          <p:cNvPr id="4" name="Text Placeholder 3"/>
          <p:cNvSpPr>
            <a:spLocks noGrp="1"/>
          </p:cNvSpPr>
          <p:nvPr>
            <p:ph type="body" sz="quarter" idx="14"/>
          </p:nvPr>
        </p:nvSpPr>
        <p:spPr/>
        <p:txBody>
          <a:bodyPr/>
          <a:lstStyle/>
          <a:p>
            <a:r>
              <a:rPr lang="en-US" dirty="0"/>
              <a:t>Word Embedding</a:t>
            </a:r>
          </a:p>
        </p:txBody>
      </p:sp>
      <p:pic>
        <p:nvPicPr>
          <p:cNvPr id="2050" name="Picture 2" descr="https://miro.medium.com/max/262/1*YG622JLh0bLaX4ushe4D2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105400"/>
            <a:ext cx="2133600" cy="159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8156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Embedding – Glove</a:t>
            </a:r>
          </a:p>
        </p:txBody>
      </p:sp>
      <p:sp>
        <p:nvSpPr>
          <p:cNvPr id="3" name="Text Placeholder 2"/>
          <p:cNvSpPr>
            <a:spLocks noGrp="1"/>
          </p:cNvSpPr>
          <p:nvPr>
            <p:ph type="body" sz="quarter" idx="13"/>
          </p:nvPr>
        </p:nvSpPr>
        <p:spPr>
          <a:xfrm>
            <a:off x="643304" y="1600202"/>
            <a:ext cx="7620000" cy="4876798"/>
          </a:xfrm>
        </p:spPr>
        <p:txBody>
          <a:bodyPr/>
          <a:lstStyle/>
          <a:p>
            <a:r>
              <a:rPr lang="en-US" dirty="0"/>
              <a:t>The Global Vectors for Word Representation, or </a:t>
            </a:r>
            <a:r>
              <a:rPr lang="en-US" dirty="0" err="1">
                <a:hlinkClick r:id="rId2"/>
              </a:rPr>
              <a:t>GloVe</a:t>
            </a:r>
            <a:r>
              <a:rPr lang="en-US" dirty="0"/>
              <a:t>, algorithm is an extension to the word2vec method for efficiently learning word vectors. </a:t>
            </a:r>
            <a:r>
              <a:rPr lang="en-US" dirty="0" err="1"/>
              <a:t>GloVe</a:t>
            </a:r>
            <a:r>
              <a:rPr lang="en-US" dirty="0"/>
              <a:t> constructs an explicit word-context or word co-occurrence matrix using statistics across the whole text corpus. The result is a learning model that may result in generally better word embedding.</a:t>
            </a:r>
          </a:p>
          <a:p>
            <a:r>
              <a:rPr lang="en-US" dirty="0"/>
              <a:t>Consider the following example:</a:t>
            </a:r>
          </a:p>
          <a:p>
            <a:endParaRPr lang="en-US" dirty="0"/>
          </a:p>
          <a:p>
            <a:endParaRPr lang="en-US" dirty="0"/>
          </a:p>
          <a:p>
            <a:endParaRPr lang="en-US" dirty="0"/>
          </a:p>
          <a:p>
            <a:endParaRPr lang="en-US" dirty="0"/>
          </a:p>
          <a:p>
            <a:endParaRPr lang="en-US" dirty="0"/>
          </a:p>
          <a:p>
            <a:endParaRPr lang="en-US" dirty="0"/>
          </a:p>
          <a:p>
            <a:r>
              <a:rPr lang="en-US" i="1" dirty="0"/>
              <a:t>Target words:</a:t>
            </a:r>
            <a:r>
              <a:rPr lang="en-US" dirty="0"/>
              <a:t> ice, steam</a:t>
            </a:r>
            <a:br>
              <a:rPr lang="en-US" dirty="0"/>
            </a:br>
            <a:r>
              <a:rPr lang="en-US" i="1" dirty="0"/>
              <a:t>Probe words:</a:t>
            </a:r>
            <a:r>
              <a:rPr lang="en-US" dirty="0"/>
              <a:t> solid, gas, water, fashion</a:t>
            </a:r>
          </a:p>
          <a:p>
            <a:r>
              <a:rPr lang="en-US" dirty="0"/>
              <a:t>Let </a:t>
            </a:r>
            <a:r>
              <a:rPr lang="en-US" i="1" dirty="0"/>
              <a:t>P(</a:t>
            </a:r>
            <a:r>
              <a:rPr lang="en-US" i="1" dirty="0" err="1"/>
              <a:t>k|w</a:t>
            </a:r>
            <a:r>
              <a:rPr lang="en-US" i="1" dirty="0"/>
              <a:t>)</a:t>
            </a:r>
            <a:r>
              <a:rPr lang="en-US" dirty="0"/>
              <a:t> be the probability that the word </a:t>
            </a:r>
            <a:r>
              <a:rPr lang="en-US" i="1" dirty="0"/>
              <a:t>k</a:t>
            </a:r>
            <a:r>
              <a:rPr lang="en-US" dirty="0"/>
              <a:t> appears in the context of word </a:t>
            </a:r>
            <a:r>
              <a:rPr lang="en-US" i="1" dirty="0"/>
              <a:t>w</a:t>
            </a:r>
            <a:r>
              <a:rPr lang="en-US" dirty="0"/>
              <a:t>. Consider a word strongly related to </a:t>
            </a:r>
            <a:r>
              <a:rPr lang="en-US" i="1" dirty="0"/>
              <a:t>ice</a:t>
            </a:r>
            <a:r>
              <a:rPr lang="en-US" dirty="0"/>
              <a:t>, but not to </a:t>
            </a:r>
            <a:r>
              <a:rPr lang="en-US" i="1" dirty="0"/>
              <a:t>steam</a:t>
            </a:r>
            <a:r>
              <a:rPr lang="en-US" dirty="0"/>
              <a:t>, such as </a:t>
            </a:r>
            <a:r>
              <a:rPr lang="en-US" i="1" dirty="0"/>
              <a:t>solid</a:t>
            </a:r>
            <a:r>
              <a:rPr lang="en-US" dirty="0"/>
              <a:t>. </a:t>
            </a:r>
            <a:r>
              <a:rPr lang="en-US" i="1" dirty="0"/>
              <a:t>P(solid | ice)</a:t>
            </a:r>
            <a:r>
              <a:rPr lang="en-US" dirty="0"/>
              <a:t> will be relatively high, and </a:t>
            </a:r>
            <a:r>
              <a:rPr lang="en-US" i="1" dirty="0"/>
              <a:t>P(solid | steam)</a:t>
            </a:r>
            <a:r>
              <a:rPr lang="en-US" dirty="0"/>
              <a:t> will be relatively low. Thus the ratio of </a:t>
            </a:r>
            <a:r>
              <a:rPr lang="en-US" i="1" dirty="0"/>
              <a:t>P(solid | ice) / P(solid | steam)</a:t>
            </a:r>
            <a:r>
              <a:rPr lang="en-US" dirty="0"/>
              <a:t> will be large. If we take a word such as </a:t>
            </a:r>
            <a:r>
              <a:rPr lang="en-US" i="1" dirty="0"/>
              <a:t>gas</a:t>
            </a:r>
            <a:r>
              <a:rPr lang="en-US" dirty="0"/>
              <a:t> that is related to </a:t>
            </a:r>
            <a:r>
              <a:rPr lang="en-US" i="1" dirty="0"/>
              <a:t>steam</a:t>
            </a:r>
            <a:r>
              <a:rPr lang="en-US" dirty="0"/>
              <a:t> but not to </a:t>
            </a:r>
            <a:r>
              <a:rPr lang="en-US" i="1" dirty="0"/>
              <a:t>ice</a:t>
            </a:r>
            <a:r>
              <a:rPr lang="en-US" dirty="0"/>
              <a:t>, the ratio of </a:t>
            </a:r>
            <a:r>
              <a:rPr lang="en-US" i="1" dirty="0"/>
              <a:t>P(gas | ice) / P(gas | steam)</a:t>
            </a:r>
            <a:r>
              <a:rPr lang="en-US" dirty="0"/>
              <a:t> will instead be small. For a word related to both </a:t>
            </a:r>
            <a:r>
              <a:rPr lang="en-US" i="1" dirty="0"/>
              <a:t>ice</a:t>
            </a:r>
            <a:r>
              <a:rPr lang="en-US" dirty="0"/>
              <a:t> and </a:t>
            </a:r>
            <a:r>
              <a:rPr lang="en-US" i="1" dirty="0"/>
              <a:t>steam</a:t>
            </a:r>
            <a:r>
              <a:rPr lang="en-US" dirty="0"/>
              <a:t>, such as </a:t>
            </a:r>
            <a:r>
              <a:rPr lang="en-US" i="1" dirty="0"/>
              <a:t>water</a:t>
            </a:r>
            <a:r>
              <a:rPr lang="en-US" dirty="0"/>
              <a:t> we expect the ratio to be close to one. Refer </a:t>
            </a:r>
            <a:r>
              <a:rPr lang="en-US" dirty="0">
                <a:hlinkClick r:id="rId3"/>
              </a:rPr>
              <a:t>here </a:t>
            </a:r>
            <a:r>
              <a:rPr lang="en-US" dirty="0"/>
              <a:t>for more details.</a:t>
            </a:r>
          </a:p>
          <a:p>
            <a:endParaRPr lang="en-US" dirty="0"/>
          </a:p>
        </p:txBody>
      </p:sp>
      <p:sp>
        <p:nvSpPr>
          <p:cNvPr id="4" name="Text Placeholder 3"/>
          <p:cNvSpPr>
            <a:spLocks noGrp="1"/>
          </p:cNvSpPr>
          <p:nvPr>
            <p:ph type="body" sz="quarter" idx="14"/>
          </p:nvPr>
        </p:nvSpPr>
        <p:spPr/>
        <p:txBody>
          <a:bodyPr/>
          <a:lstStyle/>
          <a:p>
            <a:r>
              <a:rPr lang="en-US" dirty="0"/>
              <a:t>Glove</a:t>
            </a:r>
          </a:p>
        </p:txBody>
      </p:sp>
      <p:pic>
        <p:nvPicPr>
          <p:cNvPr id="3076" name="Picture 4" descr="https://miro.medium.com/max/899/1*dxuG0YGiwVloJ7fWPAx1ww@2x.png"/>
          <p:cNvPicPr>
            <a:picLocks noChangeAspect="1" noChangeArrowheads="1"/>
          </p:cNvPicPr>
          <p:nvPr/>
        </p:nvPicPr>
        <p:blipFill rotWithShape="1">
          <a:blip r:embed="rId4">
            <a:extLst>
              <a:ext uri="{28A0092B-C50C-407E-A947-70E740481C1C}">
                <a14:useLocalDpi xmlns:a14="http://schemas.microsoft.com/office/drawing/2010/main" val="0"/>
              </a:ext>
            </a:extLst>
          </a:blip>
          <a:srcRect b="9073"/>
          <a:stretch/>
        </p:blipFill>
        <p:spPr bwMode="auto">
          <a:xfrm>
            <a:off x="1174750" y="2806753"/>
            <a:ext cx="5899150" cy="138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8361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3: Choosing ML Algorithms</a:t>
            </a:r>
          </a:p>
        </p:txBody>
      </p:sp>
      <p:sp>
        <p:nvSpPr>
          <p:cNvPr id="3" name="Text Placeholder 2"/>
          <p:cNvSpPr>
            <a:spLocks noGrp="1"/>
          </p:cNvSpPr>
          <p:nvPr>
            <p:ph type="body" sz="quarter" idx="13"/>
          </p:nvPr>
        </p:nvSpPr>
        <p:spPr>
          <a:xfrm>
            <a:off x="643304" y="1600202"/>
            <a:ext cx="7510096" cy="4952998"/>
          </a:xfrm>
        </p:spPr>
        <p:txBody>
          <a:bodyPr>
            <a:normAutofit/>
          </a:bodyPr>
          <a:lstStyle/>
          <a:p>
            <a:r>
              <a:rPr lang="en-US" sz="1600" dirty="0"/>
              <a:t>There are various approaches to building ML models for various text based applications depending on what is the problem space and data available.</a:t>
            </a:r>
          </a:p>
          <a:p>
            <a:r>
              <a:rPr lang="en-US" sz="1600" dirty="0"/>
              <a:t>Classical ML approaches like ‘Naive Bayes’ or ‘Support Vector Machines’ for spam filtering has been widely used. </a:t>
            </a:r>
          </a:p>
          <a:p>
            <a:r>
              <a:rPr lang="en-US" sz="1600" dirty="0"/>
              <a:t>Deep learning techniques are giving better results for NLP problems like sentiment analysis and language translation. Deep learning models are very slow to train and it has been seen that for simple text classification problems classical ML approaches as well give similar results with quicker training time.</a:t>
            </a:r>
          </a:p>
          <a:p>
            <a:endParaRPr lang="en-US" sz="1600" dirty="0"/>
          </a:p>
          <a:p>
            <a:endParaRPr lang="en-US" sz="1600" dirty="0"/>
          </a:p>
          <a:p>
            <a:r>
              <a:rPr lang="en-US" sz="1600" dirty="0"/>
              <a:t>References- </a:t>
            </a:r>
            <a:r>
              <a:rPr lang="en-US" sz="1600" dirty="0">
                <a:hlinkClick r:id="rId2"/>
              </a:rPr>
              <a:t>https://towardsdatascience.com/machine-learning-text-processing-1d5a2d638958</a:t>
            </a:r>
            <a:endParaRPr lang="en-US" sz="1600" dirty="0"/>
          </a:p>
          <a:p>
            <a:r>
              <a:rPr lang="en-US" sz="1600" dirty="0">
                <a:hlinkClick r:id="rId3"/>
              </a:rPr>
              <a:t>https://towardsdatascience.com/understanding-feature-engineering-part-3-traditional-methods-for-text-data-f6f7d70acd41</a:t>
            </a:r>
            <a:endParaRPr lang="en-US" sz="1600" dirty="0"/>
          </a:p>
        </p:txBody>
      </p:sp>
      <p:sp>
        <p:nvSpPr>
          <p:cNvPr id="4" name="Text Placeholder 3"/>
          <p:cNvSpPr>
            <a:spLocks noGrp="1"/>
          </p:cNvSpPr>
          <p:nvPr>
            <p:ph type="body" sz="quarter" idx="14"/>
          </p:nvPr>
        </p:nvSpPr>
        <p:spPr/>
        <p:txBody>
          <a:bodyPr/>
          <a:lstStyle/>
          <a:p>
            <a:r>
              <a:rPr lang="en-US" dirty="0"/>
              <a:t>Modelling</a:t>
            </a:r>
          </a:p>
        </p:txBody>
      </p:sp>
    </p:spTree>
    <p:extLst>
      <p:ext uri="{BB962C8B-B14F-4D97-AF65-F5344CB8AC3E}">
        <p14:creationId xmlns:p14="http://schemas.microsoft.com/office/powerpoint/2010/main" val="173082547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 – NLP STAGES</a:t>
            </a:r>
          </a:p>
        </p:txBody>
      </p:sp>
      <p:sp>
        <p:nvSpPr>
          <p:cNvPr id="4" name="Text Placeholder 3"/>
          <p:cNvSpPr>
            <a:spLocks noGrp="1"/>
          </p:cNvSpPr>
          <p:nvPr>
            <p:ph type="body" sz="quarter" idx="14"/>
          </p:nvPr>
        </p:nvSpPr>
        <p:spPr/>
        <p:txBody>
          <a:bodyPr/>
          <a:lstStyle/>
          <a:p>
            <a:r>
              <a:rPr lang="en-US" dirty="0"/>
              <a:t>NLP STAGES</a:t>
            </a:r>
          </a:p>
        </p:txBody>
      </p:sp>
      <p:pic>
        <p:nvPicPr>
          <p:cNvPr id="5" name="Picture 4" descr="https://datascience.foundation/img/pdf_images/the_source_of_natural_language_could_be__sound_or_tex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88" y="1600200"/>
            <a:ext cx="5371812"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descr="NLP St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600200"/>
            <a:ext cx="2815167" cy="38862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385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381000" y="1600202"/>
            <a:ext cx="8610600" cy="5105398"/>
          </a:xfrm>
        </p:spPr>
        <p:txBody>
          <a:bodyPr>
            <a:noAutofit/>
          </a:bodyPr>
          <a:lstStyle/>
          <a:p>
            <a:r>
              <a:rPr lang="en-US" sz="1400" b="1" dirty="0"/>
              <a:t>Phonological Analysis: </a:t>
            </a:r>
            <a:r>
              <a:rPr lang="en-US" sz="1400" dirty="0"/>
              <a:t>This level is applied only if the text origin is a speech. It deals with the interpretation of speech sounds within and across words. Speech sound might give a big hint about the meaning of a word or a sentence. It is study of organizing sound systematically. This requires a broad discussion and is out of scope of our current note.</a:t>
            </a:r>
          </a:p>
          <a:p>
            <a:r>
              <a:rPr lang="en-US" sz="1400" b="1" dirty="0"/>
              <a:t>Tokenization :</a:t>
            </a:r>
            <a:endParaRPr lang="en-US" sz="1600" b="1" dirty="0"/>
          </a:p>
          <a:p>
            <a:pPr marL="342900" lvl="1" indent="0">
              <a:buNone/>
            </a:pPr>
            <a:r>
              <a:rPr lang="en-US" b="1" dirty="0">
                <a:solidFill>
                  <a:srgbClr val="FF0000"/>
                </a:solidFill>
              </a:rPr>
              <a:t>Sentence Segmentation </a:t>
            </a:r>
            <a:r>
              <a:rPr lang="en-US" dirty="0"/>
              <a:t>                                                                                                                                    </a:t>
            </a:r>
          </a:p>
          <a:p>
            <a:pPr marL="342900" lvl="1" indent="0">
              <a:buNone/>
            </a:pPr>
            <a:r>
              <a:rPr lang="en-US" dirty="0"/>
              <a:t>To break the text apart into separate sentences. That gives us this:</a:t>
            </a:r>
          </a:p>
          <a:p>
            <a:pPr marL="342900" lvl="1" indent="0">
              <a:buNone/>
            </a:pPr>
            <a:r>
              <a:rPr lang="en-US" dirty="0"/>
              <a:t>“London is the capital and most populous city of England and the United Kingdom.”</a:t>
            </a:r>
          </a:p>
          <a:p>
            <a:pPr marL="342900" lvl="1" indent="0">
              <a:buNone/>
            </a:pPr>
            <a:r>
              <a:rPr lang="en-US" dirty="0"/>
              <a:t>“Standing on the River Thames in the south east of the island of Great Britain, London has been a major settlement for two millennia.”</a:t>
            </a:r>
          </a:p>
          <a:p>
            <a:pPr marL="342900" lvl="1" indent="0">
              <a:buNone/>
            </a:pPr>
            <a:r>
              <a:rPr lang="en-US" dirty="0"/>
              <a:t>“It was founded by the Romans, who named it </a:t>
            </a:r>
            <a:r>
              <a:rPr lang="en-US" dirty="0" err="1"/>
              <a:t>Londinium</a:t>
            </a:r>
            <a:r>
              <a:rPr lang="en-US" dirty="0"/>
              <a:t>.”</a:t>
            </a:r>
          </a:p>
          <a:p>
            <a:pPr marL="342900" lvl="1" indent="0">
              <a:buNone/>
            </a:pPr>
            <a:r>
              <a:rPr lang="en-US" dirty="0"/>
              <a:t>We can assume That each Sentence in English is a separate thought or idea. it will be a lot easier To write a program To understand a single Sentence than To understand a whole paragraph. Coding a Sentence Segmentation model can be as simple as splitting apart sentences whenever you see a punctuation mark. But modern NLP pipelines often use more complex techniques That work even when a document isn’t formatted cleanly.</a:t>
            </a:r>
          </a:p>
          <a:p>
            <a:pPr marL="342900" lvl="1" indent="0">
              <a:buNone/>
            </a:pPr>
            <a:endParaRPr lang="en-US" b="1" dirty="0">
              <a:solidFill>
                <a:srgbClr val="FF0000"/>
              </a:solidFill>
            </a:endParaRPr>
          </a:p>
          <a:p>
            <a:pPr marL="342900" lvl="1" indent="0">
              <a:buNone/>
            </a:pPr>
            <a:r>
              <a:rPr lang="en-US" b="1" dirty="0">
                <a:solidFill>
                  <a:srgbClr val="FF0000"/>
                </a:solidFill>
              </a:rPr>
              <a:t>Word Tokenization</a:t>
            </a:r>
          </a:p>
          <a:p>
            <a:pPr marL="342900" lvl="1" indent="0">
              <a:buNone/>
            </a:pPr>
            <a:r>
              <a:rPr lang="en-US" dirty="0"/>
              <a:t>Now that we’ve split our document into sentences, we can process them one at a time. Let’s start with the first sentence from our document:</a:t>
            </a:r>
          </a:p>
          <a:p>
            <a:pPr marL="342900" lvl="1" indent="0">
              <a:buNone/>
            </a:pPr>
            <a:r>
              <a:rPr lang="en-US" dirty="0"/>
              <a:t>“London is the capital and most populous city of England and the United Kingdom.”</a:t>
            </a:r>
          </a:p>
          <a:p>
            <a:pPr marL="342900" lvl="1" indent="0">
              <a:buNone/>
            </a:pPr>
            <a:r>
              <a:rPr lang="en-US" dirty="0"/>
              <a:t>The next step in our pipeline is to break this sentence into separate words or tokens. This is called tokenization. This is the result:</a:t>
            </a:r>
          </a:p>
          <a:p>
            <a:pPr marL="342900" lvl="1" indent="0">
              <a:buNone/>
            </a:pPr>
            <a:r>
              <a:rPr lang="en-US" dirty="0"/>
              <a:t>“London”, “is”, “ the”, “capital”, “and”, “most”, “populous”, “city”, “of”, “England”, “and”, “the”, “United”, “Kingdom”, “.”</a:t>
            </a:r>
          </a:p>
          <a:p>
            <a:pPr marL="342900" lvl="1" indent="0">
              <a:buNone/>
            </a:pPr>
            <a:r>
              <a:rPr lang="en-US" dirty="0"/>
              <a:t>Tokenization is easy to do in English. We’ll just split apart words whenever there’s a space between them. And we’ll also treat punctuation marks as separate tokens since punctuation also has meaning.</a:t>
            </a:r>
          </a:p>
        </p:txBody>
      </p:sp>
      <p:sp>
        <p:nvSpPr>
          <p:cNvPr id="4" name="Text Placeholder 3"/>
          <p:cNvSpPr>
            <a:spLocks noGrp="1"/>
          </p:cNvSpPr>
          <p:nvPr>
            <p:ph type="body" sz="quarter" idx="14"/>
          </p:nvPr>
        </p:nvSpPr>
        <p:spPr/>
        <p:txBody>
          <a:bodyPr/>
          <a:lstStyle/>
          <a:p>
            <a:r>
              <a:rPr lang="en-US" dirty="0"/>
              <a:t>NLP STAGES Explained</a:t>
            </a:r>
          </a:p>
        </p:txBody>
      </p:sp>
    </p:spTree>
    <p:extLst>
      <p:ext uri="{BB962C8B-B14F-4D97-AF65-F5344CB8AC3E}">
        <p14:creationId xmlns:p14="http://schemas.microsoft.com/office/powerpoint/2010/main" val="39219799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643304" y="1600202"/>
            <a:ext cx="7620000" cy="4038598"/>
          </a:xfrm>
        </p:spPr>
        <p:txBody>
          <a:bodyPr>
            <a:normAutofit/>
          </a:bodyPr>
          <a:lstStyle/>
          <a:p>
            <a:r>
              <a:rPr lang="en-US" dirty="0"/>
              <a:t>Deals with understanding distinct words according to their morphemes ( the smallest units of meanings) . Taking, for example, the word: “unhappiness ”. It can be broken down into three morphemes (prefix, stem, and suffix), with each conveying some form of meaning: the prefix un- refers to “not being”, while the suffix -ness refers to “a state of being”. The stem happy is considered as a free morpheme since it is a “word” in its own right. Bound morphemes (prefixes and suffixes) require a free morpheme to which it can be attached to, and can therefore not appear as a “word” on their own.</a:t>
            </a:r>
          </a:p>
          <a:p>
            <a:r>
              <a:rPr lang="en-US" b="1" dirty="0">
                <a:solidFill>
                  <a:srgbClr val="FF0000"/>
                </a:solidFill>
              </a:rPr>
              <a:t>Stemming: </a:t>
            </a:r>
            <a:r>
              <a:rPr lang="en-US" dirty="0"/>
              <a:t>Stemming is a rudimentary rule-based process of stripping the suffixes (“</a:t>
            </a:r>
            <a:r>
              <a:rPr lang="en-US" dirty="0" err="1"/>
              <a:t>ing</a:t>
            </a:r>
            <a:r>
              <a:rPr lang="en-US" dirty="0"/>
              <a:t>”, “</a:t>
            </a:r>
            <a:r>
              <a:rPr lang="en-US" dirty="0" err="1"/>
              <a:t>ly</a:t>
            </a:r>
            <a:r>
              <a:rPr lang="en-US" dirty="0"/>
              <a:t>”, “</a:t>
            </a:r>
            <a:r>
              <a:rPr lang="en-US" dirty="0" err="1"/>
              <a:t>es</a:t>
            </a:r>
            <a:r>
              <a:rPr lang="en-US" dirty="0"/>
              <a:t>”, “s” </a:t>
            </a:r>
            <a:r>
              <a:rPr lang="en-US" dirty="0" err="1"/>
              <a:t>etc</a:t>
            </a:r>
            <a:r>
              <a:rPr lang="en-US" dirty="0"/>
              <a:t>) from a word.</a:t>
            </a:r>
          </a:p>
          <a:p>
            <a:r>
              <a:rPr lang="en-US" b="1" dirty="0">
                <a:solidFill>
                  <a:srgbClr val="FF0000"/>
                </a:solidFill>
              </a:rPr>
              <a:t>Text Lemmatization: </a:t>
            </a:r>
            <a:r>
              <a:rPr lang="en-US" dirty="0"/>
              <a:t>Lemmatization, on the other hand, is an organized &amp; step by step procedure of obtaining the root form of the word, it makes use of vocabulary (dictionary importance of words) and morphological analysis (word structure and grammar relations).</a:t>
            </a:r>
          </a:p>
          <a:p>
            <a:pPr marL="342900" lvl="1" indent="0">
              <a:buNone/>
            </a:pPr>
            <a:r>
              <a:rPr lang="en-US" dirty="0"/>
              <a:t>In NLP, we call finding this process lemmatization — figuring out the most basic form or lemma of each word in the sentence.</a:t>
            </a:r>
          </a:p>
          <a:p>
            <a:pPr marL="342900" lvl="1" indent="0">
              <a:buNone/>
            </a:pPr>
            <a:r>
              <a:rPr lang="en-US" dirty="0"/>
              <a:t>a) Both sentences talk about the noun pony, but they are using different inflections. When working with text in a computer, it is helpful to know the base form of each word so that you know that both sentences are talking about the same concept. Otherwise the strings “pony” and “ponies” look like two totally different words to a computer.</a:t>
            </a:r>
          </a:p>
          <a:p>
            <a:pPr marL="342900" lvl="1" indent="0">
              <a:buNone/>
            </a:pPr>
            <a:r>
              <a:rPr lang="en-US" dirty="0"/>
              <a:t>b) The same thing applies to verbs. We can also lemmatize verbs by finding their root, unconjugated form. So “I had two ponies” becomes “I [have] two [pony].”</a:t>
            </a:r>
          </a:p>
          <a:p>
            <a:pPr lvl="1"/>
            <a:endParaRPr lang="en-US" dirty="0"/>
          </a:p>
        </p:txBody>
      </p:sp>
      <p:sp>
        <p:nvSpPr>
          <p:cNvPr id="4" name="Text Placeholder 3"/>
          <p:cNvSpPr>
            <a:spLocks noGrp="1"/>
          </p:cNvSpPr>
          <p:nvPr>
            <p:ph type="body" sz="quarter" idx="14"/>
          </p:nvPr>
        </p:nvSpPr>
        <p:spPr/>
        <p:txBody>
          <a:bodyPr/>
          <a:lstStyle/>
          <a:p>
            <a:r>
              <a:rPr lang="en-US" dirty="0"/>
              <a:t>MORPHOLOGICAL ANALYSIS</a:t>
            </a:r>
          </a:p>
        </p:txBody>
      </p:sp>
      <p:pic>
        <p:nvPicPr>
          <p:cNvPr id="5" name="Picture 4"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5700713"/>
            <a:ext cx="5524221" cy="85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470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contd..</a:t>
            </a:r>
          </a:p>
        </p:txBody>
      </p:sp>
      <p:sp>
        <p:nvSpPr>
          <p:cNvPr id="3" name="Text Placeholder 2"/>
          <p:cNvSpPr>
            <a:spLocks noGrp="1"/>
          </p:cNvSpPr>
          <p:nvPr>
            <p:ph type="body" sz="quarter" idx="13"/>
          </p:nvPr>
        </p:nvSpPr>
        <p:spPr>
          <a:xfrm>
            <a:off x="643304" y="1600203"/>
            <a:ext cx="7620000" cy="838198"/>
          </a:xfrm>
        </p:spPr>
        <p:txBody>
          <a:bodyPr/>
          <a:lstStyle/>
          <a:p>
            <a:r>
              <a:rPr lang="en-US" dirty="0"/>
              <a:t>It involves identifying and analyzing the structure of words. Lexicon of a language means the collection of words and phrases in a language. Lexical analysis is dividing the whole chunk of txt into paragraphs, sentences, and words. Here focus is to find individual meaning of words.</a:t>
            </a:r>
          </a:p>
        </p:txBody>
      </p:sp>
      <p:sp>
        <p:nvSpPr>
          <p:cNvPr id="4" name="Text Placeholder 3"/>
          <p:cNvSpPr>
            <a:spLocks noGrp="1"/>
          </p:cNvSpPr>
          <p:nvPr>
            <p:ph type="body" sz="quarter" idx="14"/>
          </p:nvPr>
        </p:nvSpPr>
        <p:spPr/>
        <p:txBody>
          <a:bodyPr/>
          <a:lstStyle/>
          <a:p>
            <a:r>
              <a:rPr lang="en-US" dirty="0"/>
              <a:t>LEXICAL ANALYSIS</a:t>
            </a:r>
          </a:p>
        </p:txBody>
      </p:sp>
      <p:sp>
        <p:nvSpPr>
          <p:cNvPr id="5" name="Text Placeholder 3"/>
          <p:cNvSpPr txBox="1">
            <a:spLocks/>
          </p:cNvSpPr>
          <p:nvPr/>
        </p:nvSpPr>
        <p:spPr>
          <a:xfrm>
            <a:off x="246934" y="2556210"/>
            <a:ext cx="8397717" cy="395287"/>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1C1573"/>
                </a:solidFill>
                <a:latin typeface="Helvetica" panose="020B060402020203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1" kern="1200">
                <a:solidFill>
                  <a:srgbClr val="1C1573"/>
                </a:solidFill>
                <a:latin typeface="Helvetica" panose="020B060402020203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1" kern="1200">
                <a:solidFill>
                  <a:srgbClr val="1C1573"/>
                </a:solidFill>
                <a:latin typeface="Helvetica" panose="020B0604020202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1" kern="1200">
                <a:solidFill>
                  <a:srgbClr val="1C1573"/>
                </a:solidFill>
                <a:latin typeface="Helvetica" panose="020B0604020202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SYNTACTIC ANALYSIS</a:t>
            </a:r>
          </a:p>
        </p:txBody>
      </p:sp>
      <p:sp>
        <p:nvSpPr>
          <p:cNvPr id="6" name="Text Placeholder 2"/>
          <p:cNvSpPr txBox="1">
            <a:spLocks/>
          </p:cNvSpPr>
          <p:nvPr/>
        </p:nvSpPr>
        <p:spPr>
          <a:xfrm>
            <a:off x="643304" y="3010652"/>
            <a:ext cx="7620000" cy="3694947"/>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solidFill>
                <a:latin typeface="Helvetica" panose="020B060402020203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Helvetica" panose="020B060402020203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Helvetica" panose="020B060402020203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Helvetica" panose="020B0604020202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Helvetica" panose="020B060402020203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 It involves analysis of words in the sentence for grammar and arranging words in a manner that shows the relationship among the words. The sentence such as “The school goes to boy” is rejected by English syntactic analyzer.</a:t>
            </a:r>
          </a:p>
          <a:p>
            <a:r>
              <a:rPr lang="en-US" dirty="0"/>
              <a:t>Deals with analyzing the words of a sentence so as to uncover the grammatical structure of the sentence. E.g.. "</a:t>
            </a:r>
            <a:r>
              <a:rPr lang="en-US" dirty="0" err="1"/>
              <a:t>Colourless</a:t>
            </a:r>
            <a:r>
              <a:rPr lang="en-US" dirty="0"/>
              <a:t> green idea." This would be rejected by the Symantec analysis as colorless here; green doesn't make any sense.</a:t>
            </a:r>
          </a:p>
          <a:p>
            <a:r>
              <a:rPr lang="en-US" dirty="0"/>
              <a:t>Syntactical parsing involves the analysis of words in the sentence for grammar and their arrangement in a manner that shows the relationships among the words. Dependency Grammar and Part of Speech tags are the important attributes of text </a:t>
            </a:r>
            <a:r>
              <a:rPr lang="en-US" dirty="0" err="1"/>
              <a:t>syntactics</a:t>
            </a:r>
            <a:r>
              <a:rPr lang="en-US" dirty="0"/>
              <a:t>.</a:t>
            </a:r>
          </a:p>
          <a:p>
            <a:r>
              <a:rPr lang="en-US" b="1" dirty="0">
                <a:solidFill>
                  <a:srgbClr val="FF0000"/>
                </a:solidFill>
              </a:rPr>
              <a:t>PREDICTING PARTS of SPEECH</a:t>
            </a:r>
          </a:p>
          <a:p>
            <a:r>
              <a:rPr lang="en-US" dirty="0"/>
              <a:t>The goal is to build a tree that assigns a single parent word to each word in the sentence. The root of the tree will be the main verb in the sentence. Here’s what the beginning of the parse tree will look like for our sentence:</a:t>
            </a:r>
          </a:p>
          <a:p>
            <a:r>
              <a:rPr lang="en-US" dirty="0"/>
              <a:t>But we can go one step further. In addition to identifying the parent word of each word, we can also predict the type of relationship that exists between those two words:</a:t>
            </a:r>
          </a:p>
          <a:p>
            <a:r>
              <a:rPr lang="en-US" dirty="0"/>
              <a:t>This parse tree shows us that the subject of the sentence is the noun “London” and it has a “be” relationship with “capital”. We finally know something useful — London is a capital! And if we followed the complete parse tree for the sentence (beyond what is shown), we would even found out that London is the capital of the United Kingdom.	</a:t>
            </a:r>
          </a:p>
        </p:txBody>
      </p:sp>
    </p:spTree>
    <p:extLst>
      <p:ext uri="{BB962C8B-B14F-4D97-AF65-F5344CB8AC3E}">
        <p14:creationId xmlns:p14="http://schemas.microsoft.com/office/powerpoint/2010/main" val="2101997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304800" y="1493837"/>
            <a:ext cx="8229600" cy="4830763"/>
          </a:xfrm>
        </p:spPr>
        <p:txBody>
          <a:bodyPr>
            <a:normAutofit fontScale="85000" lnSpcReduction="20000"/>
          </a:bodyPr>
          <a:lstStyle/>
          <a:p>
            <a:pPr algn="l" rtl="0" eaLnBrk="1" hangingPunct="1"/>
            <a:r>
              <a:rPr lang="en-GB" altLang="en-US" dirty="0">
                <a:effectLst/>
              </a:rPr>
              <a:t>Random sampling</a:t>
            </a:r>
          </a:p>
          <a:p>
            <a:pPr lvl="1" algn="l" rtl="0" eaLnBrk="1" hangingPunct="1"/>
            <a:r>
              <a:rPr lang="en-GB" altLang="en-US" dirty="0">
                <a:effectLst/>
                <a:sym typeface="Symbol" panose="05050102010706020507" pitchFamily="18" charset="2"/>
              </a:rPr>
              <a:t>Each subject has a known probability of being selected </a:t>
            </a:r>
          </a:p>
          <a:p>
            <a:pPr algn="l" rtl="0" eaLnBrk="1" hangingPunct="1"/>
            <a:r>
              <a:rPr lang="en-GB" altLang="en-US" dirty="0">
                <a:effectLst/>
                <a:sym typeface="Symbol" panose="05050102010706020507" pitchFamily="18" charset="2"/>
              </a:rPr>
              <a:t>Allows application of statistical sampling theory to results to: </a:t>
            </a:r>
          </a:p>
          <a:p>
            <a:pPr lvl="1" algn="l" rtl="0" eaLnBrk="1" hangingPunct="1"/>
            <a:r>
              <a:rPr lang="en-GB" altLang="en-US" dirty="0">
                <a:effectLst/>
                <a:sym typeface="Symbol" panose="05050102010706020507" pitchFamily="18" charset="2"/>
              </a:rPr>
              <a:t>Generalise </a:t>
            </a:r>
          </a:p>
          <a:p>
            <a:pPr lvl="1" algn="l" rtl="0" eaLnBrk="1" hangingPunct="1"/>
            <a:r>
              <a:rPr lang="en-GB" altLang="en-US" dirty="0">
                <a:effectLst/>
                <a:sym typeface="Symbol" panose="05050102010706020507" pitchFamily="18" charset="2"/>
              </a:rPr>
              <a:t>Test hypotheses </a:t>
            </a:r>
          </a:p>
          <a:p>
            <a:pPr>
              <a:defRPr/>
            </a:pPr>
            <a:r>
              <a:rPr lang="en-GB" dirty="0"/>
              <a:t>Ensure </a:t>
            </a:r>
          </a:p>
          <a:p>
            <a:pPr lvl="1">
              <a:defRPr/>
            </a:pPr>
            <a:r>
              <a:rPr lang="en-GB" dirty="0"/>
              <a:t>Representativeness</a:t>
            </a:r>
          </a:p>
          <a:p>
            <a:pPr lvl="1">
              <a:defRPr/>
            </a:pPr>
            <a:r>
              <a:rPr lang="en-GB" dirty="0"/>
              <a:t>Precision</a:t>
            </a:r>
            <a:endParaRPr lang="en-GB" altLang="en-US" dirty="0">
              <a:effectLst/>
              <a:sym typeface="Symbol" panose="05050102010706020507" pitchFamily="18" charset="2"/>
            </a:endParaRPr>
          </a:p>
          <a:p>
            <a:pPr algn="l" rtl="0" eaLnBrk="1" hangingPunct="1">
              <a:buFont typeface="Wingdings" panose="05000000000000000000" pitchFamily="2" charset="2"/>
              <a:buNone/>
            </a:pPr>
            <a:endParaRPr lang="en-GB" altLang="en-US" dirty="0">
              <a:effectLst/>
            </a:endParaRPr>
          </a:p>
          <a:p>
            <a:pPr algn="l" rtl="0" eaLnBrk="1" hangingPunct="1">
              <a:buFont typeface="Wingdings" panose="05000000000000000000" pitchFamily="2" charset="2"/>
              <a:buNone/>
            </a:pPr>
            <a:r>
              <a:rPr lang="en-GB" altLang="en-US" dirty="0">
                <a:effectLst/>
              </a:rPr>
              <a:t>Definition –</a:t>
            </a:r>
          </a:p>
          <a:p>
            <a:r>
              <a:rPr lang="en-US" altLang="en-US" dirty="0"/>
              <a:t>A probability sampling scheme is one in which every unit in the population has a chance (greater than zero) of being selected in the sample, and this probability can be accurately determined. </a:t>
            </a:r>
          </a:p>
          <a:p>
            <a:endParaRPr lang="en-US" altLang="en-US" dirty="0"/>
          </a:p>
          <a:p>
            <a:r>
              <a:rPr lang="en-US" altLang="en-US" dirty="0"/>
              <a:t>. When every element in the population does have the same probability of selection, this is known as an 'equal probability of selection' (EPS) design. Such designs are also referred to as 'self-weighting' because all sampled units are given the same weight.</a:t>
            </a:r>
          </a:p>
        </p:txBody>
      </p:sp>
      <p:sp>
        <p:nvSpPr>
          <p:cNvPr id="2" name="Content Placeholder 1"/>
          <p:cNvSpPr>
            <a:spLocks noGrp="1"/>
          </p:cNvSpPr>
          <p:nvPr>
            <p:ph sz="quarter" idx="10"/>
          </p:nvPr>
        </p:nvSpPr>
        <p:spPr/>
        <p:txBody>
          <a:bodyPr/>
          <a:lstStyle/>
          <a:p>
            <a:r>
              <a:rPr lang="en-GB" dirty="0"/>
              <a:t>Probability samples</a:t>
            </a:r>
            <a:endParaRPr lang="en-US" dirty="0"/>
          </a:p>
        </p:txBody>
      </p:sp>
    </p:spTree>
    <p:extLst>
      <p:ext uri="{BB962C8B-B14F-4D97-AF65-F5344CB8AC3E}">
        <p14:creationId xmlns:p14="http://schemas.microsoft.com/office/powerpoint/2010/main" val="349988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contd..</a:t>
            </a:r>
          </a:p>
        </p:txBody>
      </p:sp>
      <p:sp>
        <p:nvSpPr>
          <p:cNvPr id="3" name="Text Placeholder 2"/>
          <p:cNvSpPr>
            <a:spLocks noGrp="1"/>
          </p:cNvSpPr>
          <p:nvPr>
            <p:ph type="body" sz="quarter" idx="13"/>
          </p:nvPr>
        </p:nvSpPr>
        <p:spPr>
          <a:xfrm>
            <a:off x="643304" y="1600202"/>
            <a:ext cx="7620000" cy="5029198"/>
          </a:xfrm>
        </p:spPr>
        <p:txBody>
          <a:bodyPr>
            <a:normAutofit/>
          </a:bodyPr>
          <a:lstStyle/>
          <a:p>
            <a:r>
              <a:rPr lang="en-US" b="1" dirty="0">
                <a:solidFill>
                  <a:srgbClr val="FF0000"/>
                </a:solidFill>
              </a:rPr>
              <a:t>Predicting Parts of Speech for Each Token</a:t>
            </a:r>
          </a:p>
          <a:p>
            <a:r>
              <a:rPr lang="en-US" dirty="0"/>
              <a:t>Next, we’ll look at each token and try to guess its part of speech — whether it is a noun, a verb, an adjective and so on. Knowing the role of each word in the sentence will help us start to figure out what the sentence is talking about.</a:t>
            </a:r>
          </a:p>
          <a:p>
            <a:r>
              <a:rPr lang="en-US" dirty="0"/>
              <a:t>We can do this by feeding each word (and some extra words around it for context) into a pre-trained part-of-speech classification model:</a:t>
            </a:r>
          </a:p>
          <a:p>
            <a:endParaRPr lang="en-US" dirty="0"/>
          </a:p>
          <a:p>
            <a:endParaRPr lang="en-US" dirty="0"/>
          </a:p>
          <a:p>
            <a:endParaRPr lang="en-US" dirty="0"/>
          </a:p>
          <a:p>
            <a:endParaRPr lang="en-US" dirty="0"/>
          </a:p>
          <a:p>
            <a:r>
              <a:rPr lang="en-US" b="1" dirty="0">
                <a:solidFill>
                  <a:srgbClr val="FF0000"/>
                </a:solidFill>
              </a:rPr>
              <a:t>Finding Noun Phrases</a:t>
            </a:r>
          </a:p>
          <a:p>
            <a:r>
              <a:rPr lang="en-US" dirty="0"/>
              <a:t>So far, we’ve treated every word in our sentence as a separate entity. But sometimes it makes more sense to group together the words that represent a single idea or thing. We can use the information from the dependency parse tree to automatically group together words that are all talking about the same thing. We can group the noun phrases to generate this:</a:t>
            </a:r>
          </a:p>
          <a:p>
            <a:endParaRPr lang="en-US" dirty="0"/>
          </a:p>
        </p:txBody>
      </p:sp>
      <p:sp>
        <p:nvSpPr>
          <p:cNvPr id="4" name="Text Placeholder 3"/>
          <p:cNvSpPr>
            <a:spLocks noGrp="1"/>
          </p:cNvSpPr>
          <p:nvPr>
            <p:ph type="body" sz="quarter" idx="14"/>
          </p:nvPr>
        </p:nvSpPr>
        <p:spPr/>
        <p:txBody>
          <a:bodyPr/>
          <a:lstStyle/>
          <a:p>
            <a:r>
              <a:rPr lang="en-US" dirty="0"/>
              <a:t>SYNTACTIC ANALYSIS </a:t>
            </a:r>
            <a:r>
              <a:rPr lang="en-US" dirty="0" err="1"/>
              <a:t>contd</a:t>
            </a:r>
            <a:r>
              <a:rPr lang="en-US" dirty="0"/>
              <a:t>…</a:t>
            </a:r>
          </a:p>
          <a:p>
            <a:endParaRPr lang="en-US" dirty="0"/>
          </a:p>
        </p:txBody>
      </p:sp>
      <p:pic>
        <p:nvPicPr>
          <p:cNvPr id="5" name="Picture 4"/>
          <p:cNvPicPr>
            <a:picLocks noChangeAspect="1"/>
          </p:cNvPicPr>
          <p:nvPr/>
        </p:nvPicPr>
        <p:blipFill>
          <a:blip r:embed="rId2"/>
          <a:stretch>
            <a:fillRect/>
          </a:stretch>
        </p:blipFill>
        <p:spPr>
          <a:xfrm>
            <a:off x="838200" y="3124200"/>
            <a:ext cx="5423509" cy="931333"/>
          </a:xfrm>
          <a:prstGeom prst="rect">
            <a:avLst/>
          </a:prstGeom>
        </p:spPr>
      </p:pic>
      <p:pic>
        <p:nvPicPr>
          <p:cNvPr id="6" name="Picture 5"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5547447"/>
            <a:ext cx="6596831" cy="85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38450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643304" y="1600202"/>
            <a:ext cx="7620000" cy="4952998"/>
          </a:xfrm>
        </p:spPr>
        <p:txBody>
          <a:bodyPr/>
          <a:lstStyle/>
          <a:p>
            <a:r>
              <a:rPr lang="en-US" b="1" dirty="0">
                <a:solidFill>
                  <a:srgbClr val="FF0000"/>
                </a:solidFill>
              </a:rPr>
              <a:t>Identifying Stop Words</a:t>
            </a:r>
          </a:p>
          <a:p>
            <a:r>
              <a:rPr lang="en-US" dirty="0"/>
              <a:t>English has a lot of filler words that appear very frequently like “and”, “the”, and “a”. When doing statistics on text, these words introduce a lot of noise since they appear way more frequently than other words. Some NLP pipelines will flag them as stop words —that is, words that you might want to filter out before doing any statistical analysis.</a:t>
            </a:r>
          </a:p>
          <a:p>
            <a:r>
              <a:rPr lang="en-US" dirty="0"/>
              <a:t>Here’s how our sentence looks with the stop words grayed out:</a:t>
            </a:r>
          </a:p>
          <a:p>
            <a:r>
              <a:rPr lang="en-US" dirty="0"/>
              <a:t>Stop words are usually identified by just by checking a hardcoded list of known stop words. But there’s no standard list of stop words that is appropriate for all applications. The list of words to ignore can vary depending on your application.</a:t>
            </a:r>
          </a:p>
        </p:txBody>
      </p:sp>
      <p:sp>
        <p:nvSpPr>
          <p:cNvPr id="4" name="Text Placeholder 3"/>
          <p:cNvSpPr>
            <a:spLocks noGrp="1"/>
          </p:cNvSpPr>
          <p:nvPr>
            <p:ph type="body" sz="quarter" idx="14"/>
          </p:nvPr>
        </p:nvSpPr>
        <p:spPr/>
        <p:txBody>
          <a:bodyPr/>
          <a:lstStyle/>
          <a:p>
            <a:r>
              <a:rPr lang="en-US" dirty="0"/>
              <a:t>SYNTACTIC ANALYSIS </a:t>
            </a:r>
            <a:r>
              <a:rPr lang="en-US" dirty="0" err="1"/>
              <a:t>contd</a:t>
            </a:r>
            <a:r>
              <a:rPr lang="en-US" dirty="0"/>
              <a:t>…</a:t>
            </a:r>
          </a:p>
        </p:txBody>
      </p:sp>
      <p:pic>
        <p:nvPicPr>
          <p:cNvPr id="5"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24" y="4049131"/>
            <a:ext cx="4481476" cy="990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5" descr="Image for po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4049131"/>
            <a:ext cx="4116188" cy="228005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1612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643304" y="1600202"/>
            <a:ext cx="7620000" cy="4876798"/>
          </a:xfrm>
        </p:spPr>
        <p:txBody>
          <a:bodyPr/>
          <a:lstStyle/>
          <a:p>
            <a:r>
              <a:rPr lang="en-US" dirty="0"/>
              <a:t>It draws the exact meaning or the dictionary meaning from the text. The text is checked for meaningfulness. It is done by mapping syntactic structures and objects in the task domain. The semantic analyzer disregards sentence such as “hot ice-cream”.</a:t>
            </a:r>
          </a:p>
          <a:p>
            <a:r>
              <a:rPr lang="en-US" dirty="0"/>
              <a:t>To figure out how all the words in our sentence relate to each other. This is also called dependency parsing.</a:t>
            </a:r>
          </a:p>
          <a:p>
            <a:r>
              <a:rPr lang="en-US" b="1" dirty="0">
                <a:solidFill>
                  <a:srgbClr val="FF0000"/>
                </a:solidFill>
              </a:rPr>
              <a:t>Named Entity Recognition (NER)</a:t>
            </a:r>
          </a:p>
          <a:p>
            <a:r>
              <a:rPr lang="en-US" dirty="0"/>
              <a:t>The goal of Named Entity Recognition, or NER, is to detect and label these nouns with the real-world concepts that they represent. Here’s what our sentence looks like after running each token through our NER tagging model:</a:t>
            </a:r>
          </a:p>
          <a:p>
            <a:r>
              <a:rPr lang="en-US" dirty="0"/>
              <a:t>But NER systems aren’t just doing a simple dictionary lookup. Instead, they are using the context of how a word appears in the sentence and a statistical model to guess which type of noun a word represents. A good NER system can tell the difference between “Brooklyn Decker” the person and the place “Brooklyn” using context clues.</a:t>
            </a:r>
          </a:p>
          <a:p>
            <a:endParaRPr lang="en-US" dirty="0"/>
          </a:p>
        </p:txBody>
      </p:sp>
      <p:sp>
        <p:nvSpPr>
          <p:cNvPr id="4" name="Text Placeholder 3"/>
          <p:cNvSpPr>
            <a:spLocks noGrp="1"/>
          </p:cNvSpPr>
          <p:nvPr>
            <p:ph type="body" sz="quarter" idx="14"/>
          </p:nvPr>
        </p:nvSpPr>
        <p:spPr/>
        <p:txBody>
          <a:bodyPr/>
          <a:lstStyle/>
          <a:p>
            <a:r>
              <a:rPr lang="en-US" dirty="0"/>
              <a:t>SEMANTIC ANALYSIS</a:t>
            </a:r>
          </a:p>
        </p:txBody>
      </p:sp>
      <p:pic>
        <p:nvPicPr>
          <p:cNvPr id="5"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228" y="4800600"/>
            <a:ext cx="7232076"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3142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STAGES </a:t>
            </a:r>
            <a:r>
              <a:rPr lang="en-US" dirty="0" err="1"/>
              <a:t>contd</a:t>
            </a:r>
            <a:r>
              <a:rPr lang="en-US" dirty="0"/>
              <a:t>…</a:t>
            </a:r>
          </a:p>
        </p:txBody>
      </p:sp>
      <p:sp>
        <p:nvSpPr>
          <p:cNvPr id="3" name="Text Placeholder 2"/>
          <p:cNvSpPr>
            <a:spLocks noGrp="1"/>
          </p:cNvSpPr>
          <p:nvPr>
            <p:ph type="body" sz="quarter" idx="13"/>
          </p:nvPr>
        </p:nvSpPr>
        <p:spPr>
          <a:xfrm>
            <a:off x="643304" y="1600202"/>
            <a:ext cx="7620000" cy="5029198"/>
          </a:xfrm>
        </p:spPr>
        <p:txBody>
          <a:bodyPr/>
          <a:lstStyle/>
          <a:p>
            <a:r>
              <a:rPr lang="en-US" dirty="0"/>
              <a:t>The meaning of any sentence depends upon the meaning of the sentence just before it. In addition, it also brings about the meaning of immediately succeeding sentence.</a:t>
            </a:r>
          </a:p>
          <a:p>
            <a:r>
              <a:rPr lang="en-US" dirty="0"/>
              <a:t>English is full of pronouns — words like he, she, and it. These are shortcuts that we use instead of writing out names over and over in each sentence. Humans can keep track of what these words represent based on context. But our NLP model doesn’t know what pronouns mean because it only examines one sentence at a time.</a:t>
            </a:r>
          </a:p>
          <a:p>
            <a:r>
              <a:rPr lang="en-US" dirty="0"/>
              <a:t>“It was founded by the Romans, who named it </a:t>
            </a:r>
            <a:r>
              <a:rPr lang="en-US" dirty="0" err="1"/>
              <a:t>Londinium</a:t>
            </a:r>
            <a:r>
              <a:rPr lang="en-US" dirty="0"/>
              <a:t>.”</a:t>
            </a:r>
          </a:p>
          <a:p>
            <a:r>
              <a:rPr lang="en-US" dirty="0"/>
              <a:t>If we parse this with our NLP pipeline, we’ll know that “it” was founded by Romans. But it’s a lot more useful to know that “London” was founded by Romans.</a:t>
            </a:r>
          </a:p>
          <a:p>
            <a:r>
              <a:rPr lang="en-US" dirty="0"/>
              <a:t>As a human reading this sentence, you can easily figure out that “it” means “London”. The goal of </a:t>
            </a:r>
            <a:r>
              <a:rPr lang="en-US" dirty="0" err="1"/>
              <a:t>coreference</a:t>
            </a:r>
            <a:r>
              <a:rPr lang="en-US" dirty="0"/>
              <a:t> resolution is to figure out this same mapping by tracking pronouns across sentences. We want to figure out all the words that are referring to the same entity.</a:t>
            </a:r>
          </a:p>
          <a:p>
            <a:r>
              <a:rPr lang="en-US" dirty="0"/>
              <a:t>Here’s the result of running </a:t>
            </a:r>
            <a:r>
              <a:rPr lang="en-US" dirty="0" err="1"/>
              <a:t>coreference</a:t>
            </a:r>
            <a:r>
              <a:rPr lang="en-US" dirty="0"/>
              <a:t> resolution on our document for the word “London”:</a:t>
            </a:r>
          </a:p>
        </p:txBody>
      </p:sp>
      <p:sp>
        <p:nvSpPr>
          <p:cNvPr id="4" name="Text Placeholder 3"/>
          <p:cNvSpPr>
            <a:spLocks noGrp="1"/>
          </p:cNvSpPr>
          <p:nvPr>
            <p:ph type="body" sz="quarter" idx="14"/>
          </p:nvPr>
        </p:nvSpPr>
        <p:spPr/>
        <p:txBody>
          <a:bodyPr/>
          <a:lstStyle/>
          <a:p>
            <a:r>
              <a:rPr lang="en-US" dirty="0"/>
              <a:t>DISCOURSE INTEGRATION</a:t>
            </a:r>
          </a:p>
        </p:txBody>
      </p:sp>
      <p:pic>
        <p:nvPicPr>
          <p:cNvPr id="5"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459" y="4800600"/>
            <a:ext cx="5164667" cy="135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150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PIPELINE</a:t>
            </a:r>
          </a:p>
        </p:txBody>
      </p:sp>
      <p:pic>
        <p:nvPicPr>
          <p:cNvPr id="5"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027694" cy="19050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2352091531"/>
              </p:ext>
            </p:extLst>
          </p:nvPr>
        </p:nvGraphicFramePr>
        <p:xfrm>
          <a:off x="1066800" y="2895600"/>
          <a:ext cx="7960894" cy="3238264"/>
        </p:xfrm>
        <a:graphic>
          <a:graphicData uri="http://schemas.openxmlformats.org/drawingml/2006/table">
            <a:tbl>
              <a:tblPr firstRow="1" bandRow="1">
                <a:tableStyleId>{08FB837D-C827-4EFA-A057-4D05807E0F7C}</a:tableStyleId>
              </a:tblPr>
              <a:tblGrid>
                <a:gridCol w="5638800">
                  <a:extLst>
                    <a:ext uri="{9D8B030D-6E8A-4147-A177-3AD203B41FA5}">
                      <a16:colId xmlns:a16="http://schemas.microsoft.com/office/drawing/2014/main" val="1280893466"/>
                    </a:ext>
                  </a:extLst>
                </a:gridCol>
                <a:gridCol w="2322094">
                  <a:extLst>
                    <a:ext uri="{9D8B030D-6E8A-4147-A177-3AD203B41FA5}">
                      <a16:colId xmlns:a16="http://schemas.microsoft.com/office/drawing/2014/main" val="169332620"/>
                    </a:ext>
                  </a:extLst>
                </a:gridCol>
              </a:tblGrid>
              <a:tr h="576649">
                <a:tc>
                  <a:txBody>
                    <a:bodyPr/>
                    <a:lstStyle/>
                    <a:p>
                      <a:pPr algn="ctr"/>
                      <a:r>
                        <a:rPr lang="en-US" sz="1800" dirty="0"/>
                        <a:t>Text</a:t>
                      </a:r>
                      <a:r>
                        <a:rPr lang="en-US" sz="1800" baseline="0" dirty="0"/>
                        <a:t> Pre-processing Libraries</a:t>
                      </a:r>
                      <a:endParaRPr lang="en-US" sz="1800" b="1" dirty="0">
                        <a:solidFill>
                          <a:schemeClr val="tx1"/>
                        </a:solidFill>
                      </a:endParaRPr>
                    </a:p>
                  </a:txBody>
                  <a:tcPr/>
                </a:tc>
                <a:tc>
                  <a:txBody>
                    <a:bodyPr/>
                    <a:lstStyle/>
                    <a:p>
                      <a:r>
                        <a:rPr lang="en-US" sz="1800" kern="1200" dirty="0" err="1"/>
                        <a:t>Coreference</a:t>
                      </a:r>
                      <a:r>
                        <a:rPr lang="en-US" sz="1800" kern="1200" dirty="0"/>
                        <a:t> Resolution</a:t>
                      </a: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4009984113"/>
                  </a:ext>
                </a:extLst>
              </a:tr>
              <a:tr h="283661">
                <a:tc>
                  <a:txBody>
                    <a:bodyPr/>
                    <a:lstStyle/>
                    <a:p>
                      <a:pPr algn="ctr"/>
                      <a:r>
                        <a:rPr lang="en-US" sz="1200" dirty="0"/>
                        <a:t>SPACY</a:t>
                      </a:r>
                      <a:endParaRPr lang="en-US" sz="1200" b="0" dirty="0">
                        <a:solidFill>
                          <a:schemeClr val="tx1"/>
                        </a:solidFill>
                      </a:endParaRPr>
                    </a:p>
                  </a:txBody>
                  <a:tcPr/>
                </a:tc>
                <a:tc>
                  <a:txBody>
                    <a:bodyPr/>
                    <a:lstStyle/>
                    <a:p>
                      <a:r>
                        <a:rPr lang="en-US" sz="1400" kern="1200" dirty="0" err="1"/>
                        <a:t>NeuralCoref</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1987652271"/>
                  </a:ext>
                </a:extLst>
              </a:tr>
              <a:tr h="283661">
                <a:tc>
                  <a:txBody>
                    <a:bodyPr/>
                    <a:lstStyle/>
                    <a:p>
                      <a:pPr algn="ctr"/>
                      <a:r>
                        <a:rPr lang="en-US" sz="1200" dirty="0"/>
                        <a:t>CORENLP</a:t>
                      </a:r>
                      <a:endParaRPr lang="en-US" sz="1200"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err="1"/>
                        <a:t>StanfordNLP</a:t>
                      </a:r>
                      <a:endParaRPr lang="en-US" sz="1400" dirty="0">
                        <a:solidFill>
                          <a:schemeClr val="tx1"/>
                        </a:solidFill>
                      </a:endParaRPr>
                    </a:p>
                  </a:txBody>
                  <a:tcPr/>
                </a:tc>
                <a:extLst>
                  <a:ext uri="{0D108BD9-81ED-4DB2-BD59-A6C34878D82A}">
                    <a16:rowId xmlns:a16="http://schemas.microsoft.com/office/drawing/2014/main" val="3461521658"/>
                  </a:ext>
                </a:extLst>
              </a:tr>
              <a:tr h="283661">
                <a:tc>
                  <a:txBody>
                    <a:bodyPr/>
                    <a:lstStyle/>
                    <a:p>
                      <a:pPr algn="ctr"/>
                      <a:r>
                        <a:rPr lang="en-US" sz="1200" dirty="0"/>
                        <a:t>NLTK</a:t>
                      </a:r>
                      <a:endParaRPr lang="en-US" sz="1200" dirty="0">
                        <a:solidFill>
                          <a:schemeClr val="tx1"/>
                        </a:solidFill>
                      </a:endParaRPr>
                    </a:p>
                  </a:txBody>
                  <a:tcPr/>
                </a:tc>
                <a:tc>
                  <a:txBody>
                    <a:bodyPr/>
                    <a:lstStyle/>
                    <a:p>
                      <a:r>
                        <a:rPr lang="en-US" sz="1400" dirty="0"/>
                        <a:t>BERT</a:t>
                      </a:r>
                      <a:endParaRPr lang="en-US" sz="1400" dirty="0">
                        <a:solidFill>
                          <a:schemeClr val="tx1"/>
                        </a:solidFill>
                      </a:endParaRPr>
                    </a:p>
                  </a:txBody>
                  <a:tcPr/>
                </a:tc>
                <a:extLst>
                  <a:ext uri="{0D108BD9-81ED-4DB2-BD59-A6C34878D82A}">
                    <a16:rowId xmlns:a16="http://schemas.microsoft.com/office/drawing/2014/main" val="291177287"/>
                  </a:ext>
                </a:extLst>
              </a:tr>
              <a:tr h="283661">
                <a:tc>
                  <a:txBody>
                    <a:bodyPr/>
                    <a:lstStyle/>
                    <a:p>
                      <a:pPr algn="ctr"/>
                      <a:r>
                        <a:rPr lang="en-US" sz="1200" dirty="0"/>
                        <a:t>GENSIM</a:t>
                      </a:r>
                      <a:endParaRPr lang="en-US" sz="1200" dirty="0">
                        <a:solidFill>
                          <a:schemeClr val="tx1"/>
                        </a:solidFill>
                      </a:endParaRPr>
                    </a:p>
                  </a:txBody>
                  <a:tcPr/>
                </a:tc>
                <a:tc>
                  <a:txBody>
                    <a:bodyPr/>
                    <a:lstStyle/>
                    <a:p>
                      <a:r>
                        <a:rPr lang="en-US" sz="1400" dirty="0" err="1"/>
                        <a:t>AllenNLP</a:t>
                      </a:r>
                      <a:endParaRPr lang="en-US" sz="1400" dirty="0">
                        <a:solidFill>
                          <a:schemeClr val="tx1"/>
                        </a:solidFill>
                      </a:endParaRPr>
                    </a:p>
                  </a:txBody>
                  <a:tcPr/>
                </a:tc>
                <a:extLst>
                  <a:ext uri="{0D108BD9-81ED-4DB2-BD59-A6C34878D82A}">
                    <a16:rowId xmlns:a16="http://schemas.microsoft.com/office/drawing/2014/main" val="2819931733"/>
                  </a:ext>
                </a:extLst>
              </a:tr>
              <a:tr h="384692">
                <a:tc>
                  <a:txBody>
                    <a:bodyPr/>
                    <a:lstStyle/>
                    <a:p>
                      <a:pPr algn="ctr"/>
                      <a:r>
                        <a:rPr lang="en-US" sz="1200" dirty="0" err="1"/>
                        <a:t>PyNLPI</a:t>
                      </a:r>
                      <a:endParaRPr lang="en-US" sz="1200" dirty="0">
                        <a:solidFill>
                          <a:schemeClr val="tx1"/>
                        </a:solidFill>
                      </a:endParaRPr>
                    </a:p>
                  </a:txBody>
                  <a:tcPr/>
                </a:tc>
                <a:tc>
                  <a:txBody>
                    <a:bodyPr/>
                    <a:lstStyle/>
                    <a:p>
                      <a:r>
                        <a:rPr lang="en-US" sz="1400" dirty="0"/>
                        <a:t>Google</a:t>
                      </a:r>
                      <a:r>
                        <a:rPr lang="en-US" sz="1400" baseline="0" dirty="0"/>
                        <a:t> </a:t>
                      </a:r>
                      <a:r>
                        <a:rPr lang="en-US" sz="1400" baseline="0" dirty="0" err="1"/>
                        <a:t>AutoML</a:t>
                      </a:r>
                      <a:endParaRPr lang="en-US" sz="1400" dirty="0">
                        <a:solidFill>
                          <a:schemeClr val="tx1"/>
                        </a:solidFill>
                      </a:endParaRPr>
                    </a:p>
                  </a:txBody>
                  <a:tcPr/>
                </a:tc>
                <a:extLst>
                  <a:ext uri="{0D108BD9-81ED-4DB2-BD59-A6C34878D82A}">
                    <a16:rowId xmlns:a16="http://schemas.microsoft.com/office/drawing/2014/main" val="2878208773"/>
                  </a:ext>
                </a:extLst>
              </a:tr>
              <a:tr h="283661">
                <a:tc>
                  <a:txBody>
                    <a:bodyPr/>
                    <a:lstStyle/>
                    <a:p>
                      <a:pPr algn="ctr"/>
                      <a:endParaRPr lang="en-US" sz="1200" dirty="0">
                        <a:solidFill>
                          <a:schemeClr val="tx1"/>
                        </a:solidFill>
                      </a:endParaRPr>
                    </a:p>
                  </a:txBody>
                  <a:tcPr/>
                </a:tc>
                <a:tc>
                  <a:txBody>
                    <a:bodyPr/>
                    <a:lstStyle/>
                    <a:p>
                      <a:r>
                        <a:rPr lang="en-US" sz="1400" dirty="0" err="1"/>
                        <a:t>IBMWatson</a:t>
                      </a:r>
                      <a:endParaRPr lang="en-US" sz="1400" dirty="0">
                        <a:solidFill>
                          <a:schemeClr val="tx1"/>
                        </a:solidFill>
                      </a:endParaRPr>
                    </a:p>
                  </a:txBody>
                  <a:tcPr/>
                </a:tc>
                <a:extLst>
                  <a:ext uri="{0D108BD9-81ED-4DB2-BD59-A6C34878D82A}">
                    <a16:rowId xmlns:a16="http://schemas.microsoft.com/office/drawing/2014/main" val="2987350074"/>
                  </a:ext>
                </a:extLst>
              </a:tr>
              <a:tr h="283661">
                <a:tc>
                  <a:txBody>
                    <a:bodyPr/>
                    <a:lstStyle/>
                    <a:p>
                      <a:pPr algn="ctr"/>
                      <a:endParaRPr lang="en-US" sz="1100" dirty="0">
                        <a:solidFill>
                          <a:schemeClr val="tx1"/>
                        </a:solidFill>
                      </a:endParaRPr>
                    </a:p>
                  </a:txBody>
                  <a:tcPr/>
                </a:tc>
                <a:tc>
                  <a:txBody>
                    <a:bodyPr/>
                    <a:lstStyle/>
                    <a:p>
                      <a:r>
                        <a:rPr lang="en-US" sz="1400" dirty="0" err="1"/>
                        <a:t>HuggingFace</a:t>
                      </a:r>
                      <a:endParaRPr lang="en-US" sz="1400" dirty="0">
                        <a:solidFill>
                          <a:schemeClr val="tx1"/>
                        </a:solidFill>
                      </a:endParaRPr>
                    </a:p>
                  </a:txBody>
                  <a:tcPr/>
                </a:tc>
                <a:extLst>
                  <a:ext uri="{0D108BD9-81ED-4DB2-BD59-A6C34878D82A}">
                    <a16:rowId xmlns:a16="http://schemas.microsoft.com/office/drawing/2014/main" val="2908077400"/>
                  </a:ext>
                </a:extLst>
              </a:tr>
              <a:tr h="384692">
                <a:tc>
                  <a:txBody>
                    <a:bodyPr/>
                    <a:lstStyle/>
                    <a:p>
                      <a:pPr algn="ctr"/>
                      <a:endParaRPr lang="en-US" sz="1100" dirty="0">
                        <a:solidFill>
                          <a:schemeClr val="tx1"/>
                        </a:solidFill>
                      </a:endParaRPr>
                    </a:p>
                  </a:txBody>
                  <a:tcPr/>
                </a:tc>
                <a:tc>
                  <a:txBody>
                    <a:bodyPr/>
                    <a:lstStyle/>
                    <a:p>
                      <a:r>
                        <a:rPr lang="en-US" sz="1400" dirty="0"/>
                        <a:t>Berkley Neural Parser</a:t>
                      </a:r>
                      <a:endParaRPr lang="en-US" sz="1400" dirty="0">
                        <a:solidFill>
                          <a:schemeClr val="tx1"/>
                        </a:solidFill>
                      </a:endParaRPr>
                    </a:p>
                  </a:txBody>
                  <a:tcPr/>
                </a:tc>
                <a:extLst>
                  <a:ext uri="{0D108BD9-81ED-4DB2-BD59-A6C34878D82A}">
                    <a16:rowId xmlns:a16="http://schemas.microsoft.com/office/drawing/2014/main" val="1113229979"/>
                  </a:ext>
                </a:extLst>
              </a:tr>
            </a:tbl>
          </a:graphicData>
        </a:graphic>
      </p:graphicFrame>
      <p:sp>
        <p:nvSpPr>
          <p:cNvPr id="7" name="Rectangle 6"/>
          <p:cNvSpPr/>
          <p:nvPr/>
        </p:nvSpPr>
        <p:spPr>
          <a:xfrm>
            <a:off x="206541" y="6119336"/>
            <a:ext cx="8821153" cy="738664"/>
          </a:xfrm>
          <a:prstGeom prst="rect">
            <a:avLst/>
          </a:prstGeom>
        </p:spPr>
        <p:txBody>
          <a:bodyPr wrap="square">
            <a:spAutoFit/>
          </a:bodyPr>
          <a:lstStyle/>
          <a:p>
            <a:r>
              <a:rPr lang="en-US" sz="1400" dirty="0">
                <a:hlinkClick r:id="rId3"/>
              </a:rPr>
              <a:t>https://towardsdatascience.com/the-best-nlp-tools-of-early-2020-live-demos-b6f507b17b0a</a:t>
            </a:r>
            <a:endParaRPr lang="en-US" sz="1400" dirty="0"/>
          </a:p>
          <a:p>
            <a:r>
              <a:rPr lang="en-US" sz="1400" dirty="0">
                <a:hlinkClick r:id="rId4"/>
              </a:rPr>
              <a:t>https://towardsdatascience.com/coreference-resolution-in-python-aca946541dec</a:t>
            </a:r>
            <a:endParaRPr lang="en-US" sz="1400" dirty="0"/>
          </a:p>
          <a:p>
            <a:r>
              <a:rPr lang="en-US" sz="1400" dirty="0">
                <a:hlinkClick r:id="rId5"/>
              </a:rPr>
              <a:t>https://towardsdatascience.com/python-libraries-for-natural-language-processing-be0e5a35dd64</a:t>
            </a:r>
            <a:endParaRPr lang="en-US" sz="1400" dirty="0"/>
          </a:p>
        </p:txBody>
      </p:sp>
    </p:spTree>
    <p:extLst>
      <p:ext uri="{BB962C8B-B14F-4D97-AF65-F5344CB8AC3E}">
        <p14:creationId xmlns:p14="http://schemas.microsoft.com/office/powerpoint/2010/main" val="7014908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CASE STUDY</a:t>
            </a:r>
          </a:p>
        </p:txBody>
      </p:sp>
      <p:sp>
        <p:nvSpPr>
          <p:cNvPr id="3" name="Text Placeholder 2"/>
          <p:cNvSpPr>
            <a:spLocks noGrp="1"/>
          </p:cNvSpPr>
          <p:nvPr>
            <p:ph type="body" sz="quarter" idx="13"/>
          </p:nvPr>
        </p:nvSpPr>
        <p:spPr/>
        <p:txBody>
          <a:bodyPr/>
          <a:lstStyle/>
          <a:p>
            <a:r>
              <a:rPr lang="en-US" dirty="0"/>
              <a:t>STACK OVERFLOW DATA – feature extraction</a:t>
            </a:r>
          </a:p>
        </p:txBody>
      </p:sp>
      <p:sp>
        <p:nvSpPr>
          <p:cNvPr id="4" name="Text Placeholder 3"/>
          <p:cNvSpPr>
            <a:spLocks noGrp="1"/>
          </p:cNvSpPr>
          <p:nvPr>
            <p:ph type="body" sz="quarter" idx="14"/>
          </p:nvPr>
        </p:nvSpPr>
        <p:spPr/>
        <p:txBody>
          <a:bodyPr/>
          <a:lstStyle/>
          <a:p>
            <a:r>
              <a:rPr lang="en-US" dirty="0"/>
              <a:t>FEATURE EXTRACTION FROM TEXTUAL DATA</a:t>
            </a:r>
          </a:p>
        </p:txBody>
      </p:sp>
      <p:graphicFrame>
        <p:nvGraphicFramePr>
          <p:cNvPr id="5" name="Object 4"/>
          <p:cNvGraphicFramePr>
            <a:graphicFrameLocks noChangeAspect="1"/>
          </p:cNvGraphicFramePr>
          <p:nvPr>
            <p:extLst>
              <p:ext uri="{D42A27DB-BD31-4B8C-83A1-F6EECF244321}">
                <p14:modId xmlns:p14="http://schemas.microsoft.com/office/powerpoint/2010/main" val="4090658860"/>
              </p:ext>
            </p:extLst>
          </p:nvPr>
        </p:nvGraphicFramePr>
        <p:xfrm>
          <a:off x="3200400" y="2336009"/>
          <a:ext cx="2362200" cy="1993106"/>
        </p:xfrm>
        <a:graphic>
          <a:graphicData uri="http://schemas.openxmlformats.org/presentationml/2006/ole">
            <mc:AlternateContent xmlns:mc="http://schemas.openxmlformats.org/markup-compatibility/2006">
              <mc:Choice xmlns:v="urn:schemas-microsoft-com:vml" Requires="v">
                <p:oleObj spid="_x0000_s16386" name="Packager Shell Object" showAsIcon="1" r:id="rId3" imgW="914400" imgH="771480" progId="Package">
                  <p:embed/>
                </p:oleObj>
              </mc:Choice>
              <mc:Fallback>
                <p:oleObj name="Packager Shell Object" showAsIcon="1" r:id="rId3" imgW="914400" imgH="771480" progId="Package">
                  <p:embed/>
                  <p:pic>
                    <p:nvPicPr>
                      <p:cNvPr id="5" name="Object 4"/>
                      <p:cNvPicPr/>
                      <p:nvPr/>
                    </p:nvPicPr>
                    <p:blipFill>
                      <a:blip r:embed="rId4"/>
                      <a:stretch>
                        <a:fillRect/>
                      </a:stretch>
                    </p:blipFill>
                    <p:spPr>
                      <a:xfrm>
                        <a:off x="3200400" y="2336009"/>
                        <a:ext cx="2362200" cy="1993106"/>
                      </a:xfrm>
                      <a:prstGeom prst="rect">
                        <a:avLst/>
                      </a:prstGeom>
                    </p:spPr>
                  </p:pic>
                </p:oleObj>
              </mc:Fallback>
            </mc:AlternateContent>
          </a:graphicData>
        </a:graphic>
      </p:graphicFrame>
    </p:spTree>
    <p:extLst>
      <p:ext uri="{BB962C8B-B14F-4D97-AF65-F5344CB8AC3E}">
        <p14:creationId xmlns:p14="http://schemas.microsoft.com/office/powerpoint/2010/main" val="30684432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71574" y="2820256"/>
          <a:ext cx="5208100" cy="1041084"/>
        </p:xfrm>
        <a:graphic>
          <a:graphicData uri="http://schemas.openxmlformats.org/drawingml/2006/table">
            <a:tbl>
              <a:tblPr>
                <a:tableStyleId>{5C22544A-7EE6-4342-B048-85BDC9FD1C3A}</a:tableStyleId>
              </a:tblPr>
              <a:tblGrid>
                <a:gridCol w="320996">
                  <a:extLst>
                    <a:ext uri="{9D8B030D-6E8A-4147-A177-3AD203B41FA5}">
                      <a16:colId xmlns:a16="http://schemas.microsoft.com/office/drawing/2014/main" val="20000"/>
                    </a:ext>
                  </a:extLst>
                </a:gridCol>
                <a:gridCol w="4887104">
                  <a:extLst>
                    <a:ext uri="{9D8B030D-6E8A-4147-A177-3AD203B41FA5}">
                      <a16:colId xmlns:a16="http://schemas.microsoft.com/office/drawing/2014/main" val="20001"/>
                    </a:ext>
                  </a:extLst>
                </a:gridCol>
              </a:tblGrid>
              <a:tr h="258128">
                <a:tc>
                  <a:txBody>
                    <a:bodyPr/>
                    <a:lstStyle/>
                    <a:p>
                      <a:pPr marL="0" marR="0">
                        <a:spcBef>
                          <a:spcPts val="0"/>
                        </a:spcBef>
                        <a:spcAft>
                          <a:spcPts val="0"/>
                        </a:spcAft>
                      </a:pPr>
                      <a:endParaRPr lang="en-US" sz="1400" kern="50" dirty="0">
                        <a:effectLst/>
                        <a:latin typeface="Times New Roman" panose="02020603050405020304" pitchFamily="18" charset="0"/>
                        <a:ea typeface="WenQuanYi Micro Hei"/>
                        <a:cs typeface="Lohit Hindi"/>
                      </a:endParaRPr>
                    </a:p>
                  </a:txBody>
                  <a:tcPr marL="26194" marR="26194" marT="26194" marB="26194"/>
                </a:tc>
                <a:tc>
                  <a:txBody>
                    <a:bodyPr/>
                    <a:lstStyle/>
                    <a:p>
                      <a:pPr marL="0" marR="0" algn="ctr">
                        <a:spcBef>
                          <a:spcPts val="0"/>
                        </a:spcBef>
                        <a:spcAft>
                          <a:spcPts val="0"/>
                        </a:spcAft>
                      </a:pPr>
                      <a:r>
                        <a:rPr lang="en-IN" sz="1400" kern="50" dirty="0">
                          <a:effectLst/>
                        </a:rPr>
                        <a:t>Author(s), Title, Edition, Publishing House</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0"/>
                  </a:ext>
                </a:extLst>
              </a:tr>
              <a:tr h="372428">
                <a:tc>
                  <a:txBody>
                    <a:bodyPr/>
                    <a:lstStyle/>
                    <a:p>
                      <a:pPr marL="0" marR="0">
                        <a:spcBef>
                          <a:spcPts val="0"/>
                        </a:spcBef>
                        <a:spcAft>
                          <a:spcPts val="0"/>
                        </a:spcAft>
                      </a:pPr>
                      <a:r>
                        <a:rPr lang="en-IN" sz="1400" kern="50">
                          <a:effectLst/>
                        </a:rPr>
                        <a:t>T1</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US" sz="1100" kern="50" dirty="0">
                          <a:effectLst/>
                        </a:rPr>
                        <a:t>Tan P. N., Steinbach M &amp; Kumar V. “Introduction to Data Mining” Pearson Education</a:t>
                      </a:r>
                      <a:r>
                        <a:rPr lang="en-IN" sz="900" kern="50" dirty="0">
                          <a:effectLst/>
                        </a:rPr>
                        <a:t> </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1"/>
                  </a:ext>
                </a:extLst>
              </a:tr>
              <a:tr h="372428">
                <a:tc>
                  <a:txBody>
                    <a:bodyPr/>
                    <a:lstStyle/>
                    <a:p>
                      <a:pPr marL="0" marR="0">
                        <a:spcBef>
                          <a:spcPts val="0"/>
                        </a:spcBef>
                        <a:spcAft>
                          <a:spcPts val="0"/>
                        </a:spcAft>
                      </a:pPr>
                      <a:r>
                        <a:rPr lang="en-IN" sz="1400" kern="50">
                          <a:effectLst/>
                        </a:rPr>
                        <a:t>T2</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IN" sz="1100" kern="50" dirty="0">
                          <a:effectLst/>
                        </a:rPr>
                        <a:t>Data Mining: Concepts and Techniques, Third Edition  by  </a:t>
                      </a:r>
                      <a:r>
                        <a:rPr lang="en-IN" sz="1100" kern="50" dirty="0" err="1">
                          <a:effectLst/>
                        </a:rPr>
                        <a:t>Jiawei</a:t>
                      </a:r>
                      <a:r>
                        <a:rPr lang="en-IN" sz="1100" kern="50" dirty="0">
                          <a:effectLst/>
                        </a:rPr>
                        <a:t> Han, </a:t>
                      </a:r>
                      <a:r>
                        <a:rPr lang="en-IN" sz="1100" kern="50" dirty="0" err="1">
                          <a:effectLst/>
                        </a:rPr>
                        <a:t>Micheline</a:t>
                      </a:r>
                      <a:r>
                        <a:rPr lang="en-IN" sz="1100" kern="50" dirty="0">
                          <a:effectLst/>
                        </a:rPr>
                        <a:t> </a:t>
                      </a:r>
                      <a:r>
                        <a:rPr lang="en-IN" sz="1100" kern="50" dirty="0" err="1">
                          <a:effectLst/>
                        </a:rPr>
                        <a:t>Kamber</a:t>
                      </a:r>
                      <a:r>
                        <a:rPr lang="en-IN" sz="1100" kern="50" dirty="0">
                          <a:effectLst/>
                        </a:rPr>
                        <a:t> and Jian Pei Morgan Kaufmann Publishers</a:t>
                      </a:r>
                      <a:endParaRPr lang="en-US" sz="15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2"/>
                  </a:ext>
                </a:extLst>
              </a:tr>
            </a:tbl>
          </a:graphicData>
        </a:graphic>
      </p:graphicFrame>
      <p:sp>
        <p:nvSpPr>
          <p:cNvPr id="5" name="Rectangle 1"/>
          <p:cNvSpPr txBox="1">
            <a:spLocks noChangeArrowheads="1"/>
          </p:cNvSpPr>
          <p:nvPr/>
        </p:nvSpPr>
        <p:spPr bwMode="auto">
          <a:xfrm>
            <a:off x="1485901" y="2256958"/>
            <a:ext cx="1608069"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zh-CN" sz="1200" b="1" dirty="0">
                <a:latin typeface="Times New Roman" panose="02020603050405020304" pitchFamily="18" charset="0"/>
                <a:ea typeface="WenQuanYi Micro Hei"/>
                <a:cs typeface="Times New Roman" panose="02020603050405020304" pitchFamily="18" charset="0"/>
              </a:rPr>
              <a:t>Prescribed Text Books</a:t>
            </a:r>
            <a:endParaRPr lang="en-US" altLang="zh-CN" sz="1800" dirty="0">
              <a:latin typeface="Arial" panose="020B0604020202020204" pitchFamily="34" charset="0"/>
            </a:endParaRPr>
          </a:p>
          <a:p>
            <a:pPr marL="0" indent="0" eaLnBrk="0" fontAlgn="base" hangingPunct="0">
              <a:lnSpc>
                <a:spcPct val="100000"/>
              </a:lnSpc>
              <a:spcBef>
                <a:spcPct val="0"/>
              </a:spcBef>
              <a:spcAft>
                <a:spcPct val="0"/>
              </a:spcAft>
              <a:buNone/>
            </a:pPr>
            <a:endParaRPr lang="en-US" altLang="zh-CN" sz="1200" dirty="0">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595861327"/>
              </p:ext>
            </p:extLst>
          </p:nvPr>
        </p:nvGraphicFramePr>
        <p:xfrm>
          <a:off x="838200" y="4419600"/>
          <a:ext cx="7886700" cy="609599"/>
        </p:xfrm>
        <a:graphic>
          <a:graphicData uri="http://schemas.openxmlformats.org/drawingml/2006/table">
            <a:tbl>
              <a:tblPr>
                <a:tableStyleId>{5C22544A-7EE6-4342-B048-85BDC9FD1C3A}</a:tableStyleId>
              </a:tblPr>
              <a:tblGrid>
                <a:gridCol w="7886700">
                  <a:extLst>
                    <a:ext uri="{9D8B030D-6E8A-4147-A177-3AD203B41FA5}">
                      <a16:colId xmlns:a16="http://schemas.microsoft.com/office/drawing/2014/main" val="3711347736"/>
                    </a:ext>
                  </a:extLst>
                </a:gridCol>
              </a:tblGrid>
              <a:tr h="201313">
                <a:tc>
                  <a:txBody>
                    <a:bodyPr/>
                    <a:lstStyle/>
                    <a:p>
                      <a:pPr algn="l" fontAlgn="b"/>
                      <a:r>
                        <a:rPr lang="en-US" sz="1050" u="sng" strike="noStrike">
                          <a:effectLst/>
                          <a:hlinkClick r:id="rId2"/>
                        </a:rPr>
                        <a:t>https://www.tutorialspoint.com/artificial_intelligence/artificial_intelligence_natural_language_processing.htm</a:t>
                      </a:r>
                      <a:endParaRPr lang="en-US" sz="1050" b="0" i="0" u="sng" strike="noStrike">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3351954732"/>
                  </a:ext>
                </a:extLst>
              </a:tr>
              <a:tr h="206973">
                <a:tc>
                  <a:txBody>
                    <a:bodyPr/>
                    <a:lstStyle/>
                    <a:p>
                      <a:pPr algn="l" fontAlgn="b"/>
                      <a:r>
                        <a:rPr lang="en-US" sz="1050" u="sng" strike="noStrike">
                          <a:effectLst/>
                          <a:hlinkClick r:id="rId3"/>
                        </a:rPr>
                        <a:t>https://datascience.foundation/sciencewhitepaper/natural-language-processing-nlp-simplified-a-step-by-step-guide</a:t>
                      </a:r>
                      <a:endParaRPr lang="en-US" sz="1050" b="0" i="0" u="sng" strike="noStrike">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3069214607"/>
                  </a:ext>
                </a:extLst>
              </a:tr>
              <a:tr h="201313">
                <a:tc>
                  <a:txBody>
                    <a:bodyPr/>
                    <a:lstStyle/>
                    <a:p>
                      <a:pPr algn="l" fontAlgn="b"/>
                      <a:r>
                        <a:rPr lang="en-US" sz="1050" u="sng" strike="noStrike" dirty="0">
                          <a:effectLst/>
                          <a:hlinkClick r:id="rId4"/>
                        </a:rPr>
                        <a:t>https://medium.com/@ageitgey/natural-language-processing-is-fun-9a0bff37854e</a:t>
                      </a:r>
                      <a:endParaRPr lang="en-US" sz="1050" b="1" i="0" u="sng" strike="noStrike" dirty="0">
                        <a:solidFill>
                          <a:srgbClr val="0563C1"/>
                        </a:solidFill>
                        <a:effectLst/>
                        <a:latin typeface="Calibri" panose="020F0502020204030204" pitchFamily="34" charset="0"/>
                      </a:endParaRPr>
                    </a:p>
                  </a:txBody>
                  <a:tcPr marL="0" marR="0" marT="0" marB="0" anchor="b"/>
                </a:tc>
                <a:extLst>
                  <a:ext uri="{0D108BD9-81ED-4DB2-BD59-A6C34878D82A}">
                    <a16:rowId xmlns:a16="http://schemas.microsoft.com/office/drawing/2014/main" val="1776520314"/>
                  </a:ext>
                </a:extLst>
              </a:tr>
            </a:tbl>
          </a:graphicData>
        </a:graphic>
      </p:graphicFrame>
    </p:spTree>
    <p:extLst>
      <p:ext uri="{BB962C8B-B14F-4D97-AF65-F5344CB8AC3E}">
        <p14:creationId xmlns:p14="http://schemas.microsoft.com/office/powerpoint/2010/main" val="22376707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771574" y="2820256"/>
          <a:ext cx="5208100" cy="1041084"/>
        </p:xfrm>
        <a:graphic>
          <a:graphicData uri="http://schemas.openxmlformats.org/drawingml/2006/table">
            <a:tbl>
              <a:tblPr>
                <a:tableStyleId>{5C22544A-7EE6-4342-B048-85BDC9FD1C3A}</a:tableStyleId>
              </a:tblPr>
              <a:tblGrid>
                <a:gridCol w="320996">
                  <a:extLst>
                    <a:ext uri="{9D8B030D-6E8A-4147-A177-3AD203B41FA5}">
                      <a16:colId xmlns:a16="http://schemas.microsoft.com/office/drawing/2014/main" val="20000"/>
                    </a:ext>
                  </a:extLst>
                </a:gridCol>
                <a:gridCol w="4887104">
                  <a:extLst>
                    <a:ext uri="{9D8B030D-6E8A-4147-A177-3AD203B41FA5}">
                      <a16:colId xmlns:a16="http://schemas.microsoft.com/office/drawing/2014/main" val="20001"/>
                    </a:ext>
                  </a:extLst>
                </a:gridCol>
              </a:tblGrid>
              <a:tr h="258128">
                <a:tc>
                  <a:txBody>
                    <a:bodyPr/>
                    <a:lstStyle/>
                    <a:p>
                      <a:pPr marL="0" marR="0">
                        <a:spcBef>
                          <a:spcPts val="0"/>
                        </a:spcBef>
                        <a:spcAft>
                          <a:spcPts val="0"/>
                        </a:spcAft>
                      </a:pPr>
                      <a:endParaRPr lang="en-US" sz="1400" kern="50" dirty="0">
                        <a:effectLst/>
                        <a:latin typeface="Times New Roman" panose="02020603050405020304" pitchFamily="18" charset="0"/>
                        <a:ea typeface="WenQuanYi Micro Hei"/>
                        <a:cs typeface="Lohit Hindi"/>
                      </a:endParaRPr>
                    </a:p>
                  </a:txBody>
                  <a:tcPr marL="26194" marR="26194" marT="26194" marB="26194"/>
                </a:tc>
                <a:tc>
                  <a:txBody>
                    <a:bodyPr/>
                    <a:lstStyle/>
                    <a:p>
                      <a:pPr marL="0" marR="0" algn="ctr">
                        <a:spcBef>
                          <a:spcPts val="0"/>
                        </a:spcBef>
                        <a:spcAft>
                          <a:spcPts val="0"/>
                        </a:spcAft>
                      </a:pPr>
                      <a:r>
                        <a:rPr lang="en-IN" sz="1400" kern="50" dirty="0">
                          <a:effectLst/>
                        </a:rPr>
                        <a:t>Author(s), Title, Edition, Publishing House</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0"/>
                  </a:ext>
                </a:extLst>
              </a:tr>
              <a:tr h="372428">
                <a:tc>
                  <a:txBody>
                    <a:bodyPr/>
                    <a:lstStyle/>
                    <a:p>
                      <a:pPr marL="0" marR="0">
                        <a:spcBef>
                          <a:spcPts val="0"/>
                        </a:spcBef>
                        <a:spcAft>
                          <a:spcPts val="0"/>
                        </a:spcAft>
                      </a:pPr>
                      <a:r>
                        <a:rPr lang="en-IN" sz="1400" kern="50">
                          <a:effectLst/>
                        </a:rPr>
                        <a:t>T1</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US" sz="1100" kern="50" dirty="0">
                          <a:effectLst/>
                        </a:rPr>
                        <a:t>Tan P. N., Steinbach M &amp; Kumar V. “Introduction to Data Mining” Pearson Education</a:t>
                      </a:r>
                      <a:r>
                        <a:rPr lang="en-IN" sz="900" kern="50" dirty="0">
                          <a:effectLst/>
                        </a:rPr>
                        <a:t> </a:t>
                      </a:r>
                      <a:endParaRPr lang="en-US" sz="14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1"/>
                  </a:ext>
                </a:extLst>
              </a:tr>
              <a:tr h="372428">
                <a:tc>
                  <a:txBody>
                    <a:bodyPr/>
                    <a:lstStyle/>
                    <a:p>
                      <a:pPr marL="0" marR="0">
                        <a:spcBef>
                          <a:spcPts val="0"/>
                        </a:spcBef>
                        <a:spcAft>
                          <a:spcPts val="0"/>
                        </a:spcAft>
                      </a:pPr>
                      <a:r>
                        <a:rPr lang="en-IN" sz="1400" kern="50">
                          <a:effectLst/>
                        </a:rPr>
                        <a:t>T2</a:t>
                      </a:r>
                      <a:endParaRPr lang="en-US" sz="1400" kern="50">
                        <a:effectLst/>
                        <a:latin typeface="Times New Roman" panose="02020603050405020304" pitchFamily="18" charset="0"/>
                        <a:ea typeface="WenQuanYi Micro Hei"/>
                        <a:cs typeface="Lohit Hindi"/>
                      </a:endParaRPr>
                    </a:p>
                  </a:txBody>
                  <a:tcPr marL="26194" marR="26194" marT="26194" marB="26194"/>
                </a:tc>
                <a:tc>
                  <a:txBody>
                    <a:bodyPr/>
                    <a:lstStyle/>
                    <a:p>
                      <a:pPr marL="457200" marR="0" algn="just">
                        <a:spcBef>
                          <a:spcPts val="0"/>
                        </a:spcBef>
                        <a:spcAft>
                          <a:spcPts val="0"/>
                        </a:spcAft>
                      </a:pPr>
                      <a:r>
                        <a:rPr lang="en-IN" sz="1100" kern="50" dirty="0">
                          <a:effectLst/>
                        </a:rPr>
                        <a:t>Data Mining: Concepts and Techniques, Third Edition  by  </a:t>
                      </a:r>
                      <a:r>
                        <a:rPr lang="en-IN" sz="1100" kern="50" dirty="0" err="1">
                          <a:effectLst/>
                        </a:rPr>
                        <a:t>Jiawei</a:t>
                      </a:r>
                      <a:r>
                        <a:rPr lang="en-IN" sz="1100" kern="50" dirty="0">
                          <a:effectLst/>
                        </a:rPr>
                        <a:t> Han, </a:t>
                      </a:r>
                      <a:r>
                        <a:rPr lang="en-IN" sz="1100" kern="50" dirty="0" err="1">
                          <a:effectLst/>
                        </a:rPr>
                        <a:t>Micheline</a:t>
                      </a:r>
                      <a:r>
                        <a:rPr lang="en-IN" sz="1100" kern="50" dirty="0">
                          <a:effectLst/>
                        </a:rPr>
                        <a:t> </a:t>
                      </a:r>
                      <a:r>
                        <a:rPr lang="en-IN" sz="1100" kern="50" dirty="0" err="1">
                          <a:effectLst/>
                        </a:rPr>
                        <a:t>Kamber</a:t>
                      </a:r>
                      <a:r>
                        <a:rPr lang="en-IN" sz="1100" kern="50" dirty="0">
                          <a:effectLst/>
                        </a:rPr>
                        <a:t> and Jian Pei Morgan Kaufmann Publishers</a:t>
                      </a:r>
                      <a:endParaRPr lang="en-US" sz="1500" kern="50" dirty="0">
                        <a:effectLst/>
                        <a:latin typeface="Times New Roman" panose="02020603050405020304" pitchFamily="18" charset="0"/>
                        <a:ea typeface="WenQuanYi Micro Hei"/>
                        <a:cs typeface="Lohit Hindi"/>
                      </a:endParaRPr>
                    </a:p>
                  </a:txBody>
                  <a:tcPr marL="26194" marR="26194" marT="26194" marB="26194"/>
                </a:tc>
                <a:extLst>
                  <a:ext uri="{0D108BD9-81ED-4DB2-BD59-A6C34878D82A}">
                    <a16:rowId xmlns:a16="http://schemas.microsoft.com/office/drawing/2014/main" val="10002"/>
                  </a:ext>
                </a:extLst>
              </a:tr>
            </a:tbl>
          </a:graphicData>
        </a:graphic>
      </p:graphicFrame>
      <p:sp>
        <p:nvSpPr>
          <p:cNvPr id="5" name="Rectangle 1"/>
          <p:cNvSpPr txBox="1">
            <a:spLocks noChangeArrowheads="1"/>
          </p:cNvSpPr>
          <p:nvPr/>
        </p:nvSpPr>
        <p:spPr bwMode="auto">
          <a:xfrm>
            <a:off x="1485901" y="2256958"/>
            <a:ext cx="1608069"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zh-CN" sz="1200" b="1" dirty="0">
                <a:latin typeface="Times New Roman" panose="02020603050405020304" pitchFamily="18" charset="0"/>
                <a:ea typeface="WenQuanYi Micro Hei"/>
                <a:cs typeface="Times New Roman" panose="02020603050405020304" pitchFamily="18" charset="0"/>
              </a:rPr>
              <a:t>Prescribed Text Books</a:t>
            </a:r>
            <a:endParaRPr lang="en-US" altLang="zh-CN" sz="1800" dirty="0">
              <a:latin typeface="Arial" panose="020B0604020202020204" pitchFamily="34" charset="0"/>
            </a:endParaRPr>
          </a:p>
          <a:p>
            <a:pPr marL="0" indent="0" eaLnBrk="0" fontAlgn="base" hangingPunct="0">
              <a:lnSpc>
                <a:spcPct val="100000"/>
              </a:lnSpc>
              <a:spcBef>
                <a:spcPct val="0"/>
              </a:spcBef>
              <a:spcAft>
                <a:spcPct val="0"/>
              </a:spcAft>
              <a:buNone/>
            </a:pPr>
            <a:endParaRPr lang="en-US" altLang="zh-CN" sz="1200" dirty="0">
              <a:latin typeface="Arial" panose="020B0604020202020204" pitchFamily="34" charset="0"/>
            </a:endParaRPr>
          </a:p>
        </p:txBody>
      </p:sp>
    </p:spTree>
    <p:extLst>
      <p:ext uri="{BB962C8B-B14F-4D97-AF65-F5344CB8AC3E}">
        <p14:creationId xmlns:p14="http://schemas.microsoft.com/office/powerpoint/2010/main" val="29936732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dirty="0">
                <a:hlinkClick r:id="rId2"/>
              </a:rPr>
              <a:t>https://unstats.un.org/unsd/dnss/docs-nqaf/UK-Guidelines_Subject.pdf</a:t>
            </a:r>
            <a:endParaRPr lang="en-US" dirty="0"/>
          </a:p>
          <a:p>
            <a:pPr>
              <a:buFont typeface="Arial" panose="020B0604020202020204" pitchFamily="34" charset="0"/>
              <a:buChar char="•"/>
            </a:pPr>
            <a:r>
              <a:rPr lang="en-US" dirty="0">
                <a:hlinkClick r:id="rId3"/>
              </a:rPr>
              <a:t>https://www.folkstalk.com/2010/01/types-of-dimensions.html?m=1</a:t>
            </a:r>
            <a:endParaRPr lang="en-US" dirty="0"/>
          </a:p>
          <a:p>
            <a:pPr>
              <a:buFont typeface="Arial" panose="020B0604020202020204" pitchFamily="34" charset="0"/>
              <a:buChar char="•"/>
            </a:pPr>
            <a:r>
              <a:rPr lang="en-US" dirty="0">
                <a:hlinkClick r:id="rId4"/>
              </a:rPr>
              <a:t>https://www.folkstalk.com/2010/01/data-warehouse-dimensional-modelling.html</a:t>
            </a:r>
            <a:endParaRPr lang="en-US" dirty="0"/>
          </a:p>
          <a:p>
            <a:pPr>
              <a:buFont typeface="Arial" panose="020B0604020202020204" pitchFamily="34" charset="0"/>
              <a:buChar char="•"/>
            </a:pPr>
            <a:r>
              <a:rPr lang="en-US" dirty="0">
                <a:hlinkClick r:id="rId5"/>
              </a:rPr>
              <a:t>https://www.metrology-journal.org/articles/ijmqe/full_html/2017/01/ijmqe160046/ijmqe160046.html</a:t>
            </a:r>
            <a:endParaRPr lang="en-US" dirty="0"/>
          </a:p>
        </p:txBody>
      </p:sp>
      <p:sp>
        <p:nvSpPr>
          <p:cNvPr id="3" name="Content Placeholder 2"/>
          <p:cNvSpPr>
            <a:spLocks noGrp="1"/>
          </p:cNvSpPr>
          <p:nvPr>
            <p:ph sz="quarter" idx="10"/>
          </p:nvPr>
        </p:nvSpPr>
        <p:spPr/>
        <p:txBody>
          <a:bodyPr/>
          <a:lstStyle/>
          <a:p>
            <a:r>
              <a:rPr lang="en-US" dirty="0"/>
              <a:t>References</a:t>
            </a:r>
          </a:p>
        </p:txBody>
      </p:sp>
    </p:spTree>
    <p:extLst>
      <p:ext uri="{BB962C8B-B14F-4D97-AF65-F5344CB8AC3E}">
        <p14:creationId xmlns:p14="http://schemas.microsoft.com/office/powerpoint/2010/main" val="7908049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 </a:t>
            </a:r>
          </a:p>
        </p:txBody>
      </p:sp>
      <p:sp>
        <p:nvSpPr>
          <p:cNvPr id="5" name="Subtitle 4"/>
          <p:cNvSpPr>
            <a:spLocks noGrp="1"/>
          </p:cNvSpPr>
          <p:nvPr>
            <p:ph type="subTitle" idx="1"/>
          </p:nvPr>
        </p:nvSpPr>
        <p:spPr/>
        <p:txBody>
          <a:bodyPr/>
          <a:lstStyle/>
          <a:p>
            <a:r>
              <a:rPr lang="en-US" dirty="0"/>
              <a:t>More In-depth Reading</a:t>
            </a:r>
          </a:p>
        </p:txBody>
      </p:sp>
    </p:spTree>
    <p:extLst>
      <p:ext uri="{BB962C8B-B14F-4D97-AF65-F5344CB8AC3E}">
        <p14:creationId xmlns:p14="http://schemas.microsoft.com/office/powerpoint/2010/main" val="2027910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idx="1"/>
          </p:nvPr>
        </p:nvSpPr>
        <p:spPr/>
        <p:txBody>
          <a:bodyPr/>
          <a:lstStyle/>
          <a:p>
            <a:pPr eaLnBrk="1" hangingPunct="1"/>
            <a:endParaRPr lang="en-US" altLang="en-US" dirty="0"/>
          </a:p>
          <a:p>
            <a:pPr eaLnBrk="1" hangingPunct="1"/>
            <a:r>
              <a:rPr lang="en-US" altLang="en-US" dirty="0"/>
              <a:t>Probability sampling includes: </a:t>
            </a:r>
          </a:p>
          <a:p>
            <a:pPr lvl="1"/>
            <a:r>
              <a:rPr lang="en-US" altLang="en-US" sz="2400" dirty="0"/>
              <a:t>Simple Random Sampling, </a:t>
            </a:r>
          </a:p>
          <a:p>
            <a:pPr lvl="1"/>
            <a:r>
              <a:rPr lang="en-US" altLang="en-US" sz="2400" dirty="0"/>
              <a:t>Systematic Sampling,</a:t>
            </a:r>
          </a:p>
          <a:p>
            <a:pPr lvl="1"/>
            <a:r>
              <a:rPr lang="en-US" altLang="en-US" sz="2400" dirty="0"/>
              <a:t>Stratified Random Sampling, </a:t>
            </a:r>
          </a:p>
          <a:p>
            <a:pPr lvl="1"/>
            <a:r>
              <a:rPr lang="en-US" altLang="en-US" sz="2400" dirty="0"/>
              <a:t>Cluster Sampling</a:t>
            </a:r>
          </a:p>
          <a:p>
            <a:pPr lvl="1"/>
            <a:r>
              <a:rPr lang="en-US" altLang="en-US" sz="2400" dirty="0"/>
              <a:t>Multistage Sampling. </a:t>
            </a:r>
          </a:p>
          <a:p>
            <a:pPr lvl="1"/>
            <a:r>
              <a:rPr lang="en-US" altLang="en-US" sz="2400" dirty="0"/>
              <a:t>Multiphase sampling</a:t>
            </a:r>
          </a:p>
          <a:p>
            <a:pPr eaLnBrk="1" hangingPunct="1"/>
            <a:endParaRPr lang="en-US" altLang="en-US" dirty="0">
              <a:solidFill>
                <a:schemeClr val="accent2"/>
              </a:solidFill>
              <a:latin typeface="Comic Sans MS" panose="030F0702030302020204" pitchFamily="66" charset="0"/>
            </a:endParaRPr>
          </a:p>
        </p:txBody>
      </p:sp>
      <p:sp>
        <p:nvSpPr>
          <p:cNvPr id="2" name="Content Placeholder 1"/>
          <p:cNvSpPr>
            <a:spLocks noGrp="1"/>
          </p:cNvSpPr>
          <p:nvPr>
            <p:ph sz="quarter" idx="10"/>
          </p:nvPr>
        </p:nvSpPr>
        <p:spPr/>
        <p:txBody>
          <a:bodyPr/>
          <a:lstStyle/>
          <a:p>
            <a:r>
              <a:rPr lang="en-US" dirty="0"/>
              <a:t>Probability sampling…….</a:t>
            </a:r>
          </a:p>
        </p:txBody>
      </p:sp>
      <p:sp>
        <p:nvSpPr>
          <p:cNvPr id="18434"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5A4FCD7-B686-46D6-891E-6207DB32EDB1}" type="slidenum">
              <a:rPr lang="en-US" altLang="en-US">
                <a:solidFill>
                  <a:srgbClr val="FFFFFF"/>
                </a:solidFill>
                <a:latin typeface="Franklin Gothic Book" panose="020B0503020102020204" pitchFamily="34" charset="0"/>
              </a:rPr>
              <a:pPr eaLnBrk="1" hangingPunct="1"/>
              <a:t>26</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1872956027"/>
      </p:ext>
    </p:extLst>
  </p:cSld>
  <p:clrMapOvr>
    <a:masterClrMapping/>
  </p:clrMapOvr>
  <p:transition advTm="359"/>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u="sng" dirty="0"/>
              <a:t>3 categories </a:t>
            </a:r>
            <a:r>
              <a:rPr lang="en-US" dirty="0"/>
              <a:t>-</a:t>
            </a:r>
          </a:p>
          <a:p>
            <a:pPr marL="457200" indent="-457200">
              <a:buAutoNum type="arabicPeriod"/>
            </a:pPr>
            <a:r>
              <a:rPr lang="en-US" b="1" dirty="0"/>
              <a:t>1:1</a:t>
            </a:r>
            <a:r>
              <a:rPr lang="en-US" dirty="0"/>
              <a:t> Transformations - Engineering techniques are those that address problematic characteristics of individual predictors </a:t>
            </a:r>
          </a:p>
          <a:p>
            <a:pPr marL="457200" indent="-457200">
              <a:buAutoNum type="arabicPeriod"/>
            </a:pPr>
            <a:r>
              <a:rPr lang="en-US" b="1" dirty="0"/>
              <a:t>1:Many</a:t>
            </a:r>
            <a:r>
              <a:rPr lang="en-US" dirty="0"/>
              <a:t> Transformations - Methods for expanding individual predictors into many predictors in order to better represent more complex predictor-response relationships</a:t>
            </a:r>
          </a:p>
          <a:p>
            <a:pPr marL="457200" indent="-457200">
              <a:buAutoNum type="arabicPeriod"/>
            </a:pPr>
            <a:r>
              <a:rPr lang="en-US" b="1" dirty="0"/>
              <a:t>Many : Many </a:t>
            </a:r>
            <a:r>
              <a:rPr lang="en-US" dirty="0"/>
              <a:t>Transformations -Methodology for consolidating redundant information across many predictors</a:t>
            </a:r>
          </a:p>
        </p:txBody>
      </p:sp>
      <p:sp>
        <p:nvSpPr>
          <p:cNvPr id="3" name="Content Placeholder 2"/>
          <p:cNvSpPr>
            <a:spLocks noGrp="1"/>
          </p:cNvSpPr>
          <p:nvPr>
            <p:ph sz="quarter" idx="10"/>
          </p:nvPr>
        </p:nvSpPr>
        <p:spPr/>
        <p:txBody>
          <a:bodyPr/>
          <a:lstStyle/>
          <a:p>
            <a:r>
              <a:rPr lang="en-US" dirty="0"/>
              <a:t>Techniques of Feature Engineering </a:t>
            </a:r>
          </a:p>
        </p:txBody>
      </p:sp>
    </p:spTree>
    <p:extLst>
      <p:ext uri="{BB962C8B-B14F-4D97-AF65-F5344CB8AC3E}">
        <p14:creationId xmlns:p14="http://schemas.microsoft.com/office/powerpoint/2010/main" val="17643484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8823" y="1524000"/>
            <a:ext cx="5336177" cy="4953000"/>
          </a:xfrm>
        </p:spPr>
        <p:txBody>
          <a:bodyPr>
            <a:normAutofit fontScale="85000" lnSpcReduction="10000"/>
          </a:bodyPr>
          <a:lstStyle/>
          <a:p>
            <a:pPr marL="457200" indent="-457200">
              <a:buAutoNum type="arabicPeriod"/>
            </a:pPr>
            <a:r>
              <a:rPr lang="en-US" b="1" u="sng" dirty="0"/>
              <a:t>Box-cox transformation</a:t>
            </a:r>
          </a:p>
          <a:p>
            <a:pPr marL="457200" indent="-457200">
              <a:buAutoNum type="arabicPeriod"/>
            </a:pPr>
            <a:endParaRPr lang="en-US" dirty="0"/>
          </a:p>
          <a:p>
            <a:pPr marL="457200" indent="-457200">
              <a:buAutoNum type="arabicPeriod"/>
            </a:pPr>
            <a:endParaRPr lang="en-US" dirty="0"/>
          </a:p>
          <a:p>
            <a:pPr marL="685800" lvl="1"/>
            <a:r>
              <a:rPr lang="en-US" dirty="0"/>
              <a:t>uses </a:t>
            </a:r>
            <a:r>
              <a:rPr lang="en-US" b="1" dirty="0"/>
              <a:t>maximum likelihood estimation </a:t>
            </a:r>
            <a:r>
              <a:rPr lang="en-US" dirty="0"/>
              <a:t>to estimate a transformation parameter λ in the equation, derived based on data</a:t>
            </a:r>
          </a:p>
          <a:p>
            <a:pPr marL="685800" lvl="1"/>
            <a:r>
              <a:rPr lang="en-US" dirty="0"/>
              <a:t>~x is the geometric mean of the predictor data.</a:t>
            </a:r>
          </a:p>
          <a:p>
            <a:pPr marL="685800" lvl="1"/>
            <a:r>
              <a:rPr lang="en-US" dirty="0"/>
              <a:t>Because the parameter of interest is in the exponent, this type of transformation is called a </a:t>
            </a:r>
            <a:r>
              <a:rPr lang="en-US" i="1" dirty="0"/>
              <a:t>power transformation</a:t>
            </a:r>
            <a:r>
              <a:rPr lang="en-US" dirty="0"/>
              <a:t>.</a:t>
            </a:r>
          </a:p>
          <a:p>
            <a:pPr marL="685800" lvl="1"/>
            <a:r>
              <a:rPr lang="en-US" dirty="0"/>
              <a:t>Some values of </a:t>
            </a:r>
            <a:r>
              <a:rPr lang="el-GR" dirty="0"/>
              <a:t>λ </a:t>
            </a:r>
            <a:r>
              <a:rPr lang="en-US" dirty="0"/>
              <a:t>map to common transformations, such as </a:t>
            </a:r>
            <a:r>
              <a:rPr lang="el-GR" dirty="0"/>
              <a:t>λ=1 (</a:t>
            </a:r>
            <a:r>
              <a:rPr lang="en-US" dirty="0"/>
              <a:t>no transformation), </a:t>
            </a:r>
            <a:r>
              <a:rPr lang="el-GR" dirty="0"/>
              <a:t>λ=0 (</a:t>
            </a:r>
            <a:r>
              <a:rPr lang="en-US" dirty="0"/>
              <a:t>log), </a:t>
            </a:r>
            <a:r>
              <a:rPr lang="el-GR" dirty="0"/>
              <a:t>λ=0.5 (</a:t>
            </a:r>
            <a:r>
              <a:rPr lang="en-US" dirty="0"/>
              <a:t>square root), and </a:t>
            </a:r>
            <a:r>
              <a:rPr lang="el-GR" dirty="0"/>
              <a:t>λ=−1 (</a:t>
            </a:r>
            <a:r>
              <a:rPr lang="en-US" dirty="0"/>
              <a:t>inverse).</a:t>
            </a:r>
          </a:p>
          <a:p>
            <a:pPr marL="685800" lvl="1"/>
            <a:r>
              <a:rPr lang="en-US" dirty="0"/>
              <a:t>It is important to note that the Box-Cox procedure can only be applied to data that is </a:t>
            </a:r>
            <a:r>
              <a:rPr lang="en-US" b="1" dirty="0"/>
              <a:t>strictly positive</a:t>
            </a:r>
            <a:r>
              <a:rPr lang="en-US" dirty="0"/>
              <a:t>.</a:t>
            </a:r>
          </a:p>
          <a:p>
            <a:pPr marL="685800" lvl="1"/>
            <a:r>
              <a:rPr lang="en-US" dirty="0"/>
              <a:t>For the data in Figure </a:t>
            </a:r>
            <a:r>
              <a:rPr lang="en-US" dirty="0">
                <a:hlinkClick r:id="rId2"/>
              </a:rPr>
              <a:t>6.1</a:t>
            </a:r>
            <a:r>
              <a:rPr lang="en-US" dirty="0"/>
              <a:t>, the parameter was estimated from the training set data to be ˆλ=−1.09λ^=−1.09. This is effectively the inverse transformation. Figure </a:t>
            </a:r>
            <a:r>
              <a:rPr lang="en-US" dirty="0">
                <a:hlinkClick r:id="rId2"/>
              </a:rPr>
              <a:t>6.1</a:t>
            </a:r>
            <a:r>
              <a:rPr lang="en-US" dirty="0"/>
              <a:t>(b) shows the results when the transformation is applied to the test set, and yields a transformed distribution that is approximately symmetric. </a:t>
            </a:r>
          </a:p>
          <a:p>
            <a:pPr marL="857250" lvl="1" indent="-457200">
              <a:buAutoNum type="arabicPeriod"/>
            </a:pPr>
            <a:endParaRPr lang="en-US" dirty="0"/>
          </a:p>
        </p:txBody>
      </p:sp>
      <p:sp>
        <p:nvSpPr>
          <p:cNvPr id="3" name="Content Placeholder 2"/>
          <p:cNvSpPr>
            <a:spLocks noGrp="1"/>
          </p:cNvSpPr>
          <p:nvPr>
            <p:ph sz="quarter" idx="10"/>
          </p:nvPr>
        </p:nvSpPr>
        <p:spPr/>
        <p:txBody>
          <a:bodyPr/>
          <a:lstStyle/>
          <a:p>
            <a:r>
              <a:rPr lang="en-US" dirty="0"/>
              <a:t>1:1 Transformations 1/</a:t>
            </a:r>
          </a:p>
        </p:txBody>
      </p:sp>
      <p:pic>
        <p:nvPicPr>
          <p:cNvPr id="4" name="Picture 3"/>
          <p:cNvPicPr>
            <a:picLocks noChangeAspect="1"/>
          </p:cNvPicPr>
          <p:nvPr/>
        </p:nvPicPr>
        <p:blipFill rotWithShape="1">
          <a:blip r:embed="rId3"/>
          <a:srcRect l="7556" t="14285" r="7556" b="14286"/>
          <a:stretch/>
        </p:blipFill>
        <p:spPr>
          <a:xfrm>
            <a:off x="2209799" y="1905000"/>
            <a:ext cx="2514601" cy="609600"/>
          </a:xfrm>
          <a:prstGeom prst="rect">
            <a:avLst/>
          </a:prstGeom>
        </p:spPr>
      </p:pic>
      <p:pic>
        <p:nvPicPr>
          <p:cNvPr id="6" name="Picture 5"/>
          <p:cNvPicPr>
            <a:picLocks noChangeAspect="1"/>
          </p:cNvPicPr>
          <p:nvPr/>
        </p:nvPicPr>
        <p:blipFill>
          <a:blip r:embed="rId4"/>
          <a:stretch>
            <a:fillRect/>
          </a:stretch>
        </p:blipFill>
        <p:spPr>
          <a:xfrm>
            <a:off x="5715000" y="1740331"/>
            <a:ext cx="3429000" cy="4093299"/>
          </a:xfrm>
          <a:prstGeom prst="rect">
            <a:avLst/>
          </a:prstGeom>
        </p:spPr>
      </p:pic>
    </p:spTree>
    <p:extLst>
      <p:ext uri="{BB962C8B-B14F-4D97-AF65-F5344CB8AC3E}">
        <p14:creationId xmlns:p14="http://schemas.microsoft.com/office/powerpoint/2010/main" val="2458690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u="sng" dirty="0"/>
              <a:t>2. Yeo and Johnson Transformation</a:t>
            </a:r>
          </a:p>
          <a:p>
            <a:pPr>
              <a:buFontTx/>
              <a:buChar char="-"/>
            </a:pPr>
            <a:r>
              <a:rPr lang="en-US" dirty="0"/>
              <a:t>Overcomes the shortcoming of Box and com that it could be applied to data that is </a:t>
            </a:r>
            <a:r>
              <a:rPr lang="en-US" b="1" dirty="0"/>
              <a:t>strictly positive</a:t>
            </a:r>
            <a:r>
              <a:rPr lang="en-US" dirty="0"/>
              <a:t>.</a:t>
            </a:r>
          </a:p>
          <a:p>
            <a:pPr>
              <a:buFontTx/>
              <a:buChar char="-"/>
            </a:pPr>
            <a:endParaRPr lang="en-US" dirty="0"/>
          </a:p>
          <a:p>
            <a:pPr marL="0" indent="0"/>
            <a:endParaRPr lang="en-US" dirty="0">
              <a:hlinkClick r:id=""/>
            </a:endParaRPr>
          </a:p>
          <a:p>
            <a:pPr marL="0" indent="0"/>
            <a:endParaRPr lang="en-US" dirty="0">
              <a:hlinkClick r:id=""/>
            </a:endParaRPr>
          </a:p>
          <a:p>
            <a:pPr marL="0" indent="0"/>
            <a:r>
              <a:rPr lang="en-US" dirty="0">
                <a:hlinkClick r:id=""/>
              </a:rPr>
              <a:t>https://www.stat.umn.edu/arc/yjpower.pdf</a:t>
            </a:r>
            <a:r>
              <a:rPr lang="en-US" dirty="0"/>
              <a:t> 	</a:t>
            </a:r>
          </a:p>
          <a:p>
            <a:pPr marL="0" indent="0"/>
            <a:endParaRPr lang="en-US" dirty="0"/>
          </a:p>
        </p:txBody>
      </p:sp>
      <p:sp>
        <p:nvSpPr>
          <p:cNvPr id="3" name="Content Placeholder 2"/>
          <p:cNvSpPr>
            <a:spLocks noGrp="1"/>
          </p:cNvSpPr>
          <p:nvPr>
            <p:ph sz="quarter" idx="10"/>
          </p:nvPr>
        </p:nvSpPr>
        <p:spPr/>
        <p:txBody>
          <a:bodyPr/>
          <a:lstStyle/>
          <a:p>
            <a:r>
              <a:rPr lang="en-US" dirty="0"/>
              <a:t>1:1 Transformations 2/</a:t>
            </a:r>
          </a:p>
        </p:txBody>
      </p:sp>
      <p:pic>
        <p:nvPicPr>
          <p:cNvPr id="4" name="Picture 3"/>
          <p:cNvPicPr>
            <a:picLocks noChangeAspect="1"/>
          </p:cNvPicPr>
          <p:nvPr/>
        </p:nvPicPr>
        <p:blipFill>
          <a:blip r:embed="rId2"/>
          <a:stretch>
            <a:fillRect/>
          </a:stretch>
        </p:blipFill>
        <p:spPr>
          <a:xfrm>
            <a:off x="1485899" y="2743200"/>
            <a:ext cx="5829301" cy="1295400"/>
          </a:xfrm>
          <a:prstGeom prst="rect">
            <a:avLst/>
          </a:prstGeom>
        </p:spPr>
      </p:pic>
    </p:spTree>
    <p:extLst>
      <p:ext uri="{BB962C8B-B14F-4D97-AF65-F5344CB8AC3E}">
        <p14:creationId xmlns:p14="http://schemas.microsoft.com/office/powerpoint/2010/main" val="41341517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b="1" u="sng" dirty="0"/>
              <a:t>3. Logit Transformation</a:t>
            </a:r>
          </a:p>
          <a:p>
            <a:pPr>
              <a:buFont typeface="Arial" panose="020B0604020202020204" pitchFamily="34" charset="0"/>
              <a:buChar char="•"/>
            </a:pPr>
            <a:r>
              <a:rPr lang="en-US" dirty="0"/>
              <a:t>Another important transformation to an individual variable is for a variable that has values bounded between zero and one, such as proportions. </a:t>
            </a:r>
          </a:p>
          <a:p>
            <a:pPr>
              <a:buFont typeface="Arial" panose="020B0604020202020204" pitchFamily="34" charset="0"/>
              <a:buChar char="•"/>
            </a:pPr>
            <a:r>
              <a:rPr lang="en-US" dirty="0"/>
              <a:t>The problem with modeling this type of outcome is that model predictions might may not be guaranteed to be within the same boundaries</a:t>
            </a:r>
            <a:r>
              <a:rPr lang="en-US" b="1" dirty="0"/>
              <a:t>. For data between zero and one, </a:t>
            </a:r>
            <a:r>
              <a:rPr lang="en-US" dirty="0"/>
              <a:t>the </a:t>
            </a:r>
            <a:r>
              <a:rPr lang="en-US" i="1" dirty="0"/>
              <a:t>logit</a:t>
            </a:r>
            <a:r>
              <a:rPr lang="en-US" dirty="0"/>
              <a:t> transformation could be used. If </a:t>
            </a:r>
            <a:r>
              <a:rPr lang="en-US" b="1" dirty="0"/>
              <a:t>π</a:t>
            </a:r>
            <a:r>
              <a:rPr lang="en-US" dirty="0"/>
              <a:t> is the variable, the logit transformations is: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This transformation changes the scale from values between zero and one to values between negative and positive infinity. On the extremes, when the data are absolute zero or one, a small constant can be added or subtracted to avoid division by zero. Once model predictions are created, the </a:t>
            </a:r>
            <a:r>
              <a:rPr lang="en-US" b="1" dirty="0"/>
              <a:t>inverse logit transformation </a:t>
            </a:r>
            <a:r>
              <a:rPr lang="en-US" dirty="0"/>
              <a:t>can be used to place the values back on their original scale.</a:t>
            </a:r>
          </a:p>
          <a:p>
            <a:pPr>
              <a:buFont typeface="Arial" panose="020B0604020202020204" pitchFamily="34" charset="0"/>
              <a:buChar char="•"/>
            </a:pPr>
            <a:endParaRPr lang="en-US" dirty="0"/>
          </a:p>
          <a:p>
            <a:r>
              <a:rPr lang="en-US" b="1" u="sng" dirty="0"/>
              <a:t>4. Arcsine transformation</a:t>
            </a:r>
          </a:p>
          <a:p>
            <a:pPr marL="0" indent="0"/>
            <a:r>
              <a:rPr lang="en-US" dirty="0"/>
              <a:t>An alternative to the logit transformation is the </a:t>
            </a:r>
            <a:r>
              <a:rPr lang="en-US" i="1" dirty="0"/>
              <a:t>arcsine transformation</a:t>
            </a:r>
            <a:r>
              <a:rPr lang="en-US" dirty="0"/>
              <a:t>. This is primarily used on the square root of the proportions </a:t>
            </a:r>
          </a:p>
          <a:p>
            <a:pPr marL="0" indent="0"/>
            <a:r>
              <a:rPr lang="en-US" b="1" dirty="0"/>
              <a:t> y∗=arcsine(√π)y∗=arcsine(π).</a:t>
            </a:r>
          </a:p>
        </p:txBody>
      </p:sp>
      <p:sp>
        <p:nvSpPr>
          <p:cNvPr id="3" name="Content Placeholder 2"/>
          <p:cNvSpPr>
            <a:spLocks noGrp="1"/>
          </p:cNvSpPr>
          <p:nvPr>
            <p:ph sz="quarter" idx="10"/>
          </p:nvPr>
        </p:nvSpPr>
        <p:spPr/>
        <p:txBody>
          <a:bodyPr/>
          <a:lstStyle/>
          <a:p>
            <a:r>
              <a:rPr lang="en-US" dirty="0"/>
              <a:t>1:1 Transformations 3/</a:t>
            </a:r>
          </a:p>
        </p:txBody>
      </p:sp>
      <p:pic>
        <p:nvPicPr>
          <p:cNvPr id="4" name="Picture 3"/>
          <p:cNvPicPr>
            <a:picLocks noChangeAspect="1"/>
          </p:cNvPicPr>
          <p:nvPr/>
        </p:nvPicPr>
        <p:blipFill rotWithShape="1">
          <a:blip r:embed="rId2"/>
          <a:srcRect t="20513"/>
          <a:stretch/>
        </p:blipFill>
        <p:spPr>
          <a:xfrm>
            <a:off x="3352800" y="2971800"/>
            <a:ext cx="2486025" cy="590550"/>
          </a:xfrm>
          <a:prstGeom prst="rect">
            <a:avLst/>
          </a:prstGeom>
        </p:spPr>
      </p:pic>
    </p:spTree>
    <p:extLst>
      <p:ext uri="{BB962C8B-B14F-4D97-AF65-F5344CB8AC3E}">
        <p14:creationId xmlns:p14="http://schemas.microsoft.com/office/powerpoint/2010/main" val="293670528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u="sng" dirty="0"/>
              <a:t>5. </a:t>
            </a:r>
            <a:r>
              <a:rPr lang="en-US" b="1" i="1" u="sng" dirty="0"/>
              <a:t>Centering</a:t>
            </a:r>
            <a:r>
              <a:rPr lang="en-US" b="1" u="sng" dirty="0"/>
              <a:t> </a:t>
            </a:r>
          </a:p>
          <a:p>
            <a:pPr>
              <a:buFont typeface="Arial" panose="020B0604020202020204" pitchFamily="34" charset="0"/>
              <a:buChar char="•"/>
            </a:pPr>
            <a:r>
              <a:rPr lang="en-US" dirty="0"/>
              <a:t>The predictor’s training set average is subtracted from the predictor’s individual values. When this is applied separately to each variable, the collection of variables would have a common mean value (i.e., zero). </a:t>
            </a:r>
          </a:p>
          <a:p>
            <a:pPr>
              <a:buFont typeface="Arial" panose="020B0604020202020204" pitchFamily="34" charset="0"/>
              <a:buChar char="•"/>
            </a:pPr>
            <a:r>
              <a:rPr lang="en-US" b="1" dirty="0"/>
              <a:t>X* = X – </a:t>
            </a:r>
            <a:r>
              <a:rPr lang="en-US" b="1" dirty="0" err="1"/>
              <a:t>X</a:t>
            </a:r>
            <a:r>
              <a:rPr lang="en-US" b="1" baseline="-25000" dirty="0" err="1"/>
              <a:t>mean</a:t>
            </a:r>
            <a:endParaRPr lang="en-US" b="1" baseline="-25000" dirty="0"/>
          </a:p>
          <a:p>
            <a:pPr marL="0" indent="0"/>
            <a:r>
              <a:rPr lang="en-US" b="1" u="sng" dirty="0"/>
              <a:t>6. </a:t>
            </a:r>
            <a:r>
              <a:rPr lang="en-US" b="1" i="1" u="sng" dirty="0"/>
              <a:t>Scaling</a:t>
            </a:r>
            <a:r>
              <a:rPr lang="en-US" b="1" u="sng" dirty="0"/>
              <a:t> </a:t>
            </a:r>
          </a:p>
          <a:p>
            <a:pPr>
              <a:buFont typeface="Arial" panose="020B0604020202020204" pitchFamily="34" charset="0"/>
              <a:buChar char="•"/>
            </a:pPr>
            <a:r>
              <a:rPr lang="en-US" i="1" dirty="0"/>
              <a:t>Scaling</a:t>
            </a:r>
            <a:r>
              <a:rPr lang="en-US" dirty="0"/>
              <a:t> is the process of dividing a variable by the corresponding training set’s standard deviation. This ensures that that variables have a standard deviation of one. </a:t>
            </a:r>
          </a:p>
          <a:p>
            <a:pPr>
              <a:buFont typeface="Arial" panose="020B0604020202020204" pitchFamily="34" charset="0"/>
              <a:buChar char="•"/>
            </a:pPr>
            <a:r>
              <a:rPr lang="en-US" b="1" dirty="0"/>
              <a:t>X* = X/SD</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1:1 Transformations – Scaling Techniques 4/</a:t>
            </a:r>
          </a:p>
        </p:txBody>
      </p:sp>
    </p:spTree>
    <p:extLst>
      <p:ext uri="{BB962C8B-B14F-4D97-AF65-F5344CB8AC3E}">
        <p14:creationId xmlns:p14="http://schemas.microsoft.com/office/powerpoint/2010/main" val="170910226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830763"/>
          </a:xfrm>
        </p:spPr>
        <p:txBody>
          <a:bodyPr>
            <a:normAutofit fontScale="92500" lnSpcReduction="20000"/>
          </a:bodyPr>
          <a:lstStyle/>
          <a:p>
            <a:r>
              <a:rPr lang="en-US" b="1" u="sng" dirty="0"/>
              <a:t>7. Range </a:t>
            </a:r>
            <a:r>
              <a:rPr lang="en-US" b="1" i="1" u="sng" dirty="0"/>
              <a:t>Scaling</a:t>
            </a:r>
            <a:r>
              <a:rPr lang="en-US" b="1" u="sng" dirty="0"/>
              <a:t> </a:t>
            </a:r>
          </a:p>
          <a:p>
            <a:pPr>
              <a:buFont typeface="Arial" panose="020B0604020202020204" pitchFamily="34" charset="0"/>
              <a:buChar char="•"/>
            </a:pPr>
            <a:r>
              <a:rPr lang="en-US" i="1" dirty="0"/>
              <a:t>Range</a:t>
            </a:r>
            <a:r>
              <a:rPr lang="en-US" dirty="0"/>
              <a:t> scaling uses the training set minimum and maximum values to translate the data to be between an arbitrary range (usually zero and one).</a:t>
            </a:r>
          </a:p>
          <a:p>
            <a:pPr>
              <a:buFont typeface="Arial" panose="020B0604020202020204" pitchFamily="34" charset="0"/>
              <a:buChar char="•"/>
            </a:pPr>
            <a:r>
              <a:rPr lang="en-US" dirty="0"/>
              <a:t>Again, it is emphasized that the statistics required for the transformation (e.g., the mean) are estimated from the training set and are applied to all data sets (e.g., the test set or new samples).</a:t>
            </a:r>
          </a:p>
          <a:p>
            <a:pPr marL="0" indent="0"/>
            <a:endParaRPr lang="en-US" dirty="0"/>
          </a:p>
          <a:p>
            <a:pPr marL="0" indent="0"/>
            <a:r>
              <a:rPr lang="en-US" dirty="0"/>
              <a:t>NOTE- Scaling transformations are mostly innocuous and are typically needed when the model requires the predictors to be in common units. For example, when the distance or dot products between predictors are used (such as </a:t>
            </a:r>
            <a:r>
              <a:rPr lang="en-US" i="1" dirty="0"/>
              <a:t>K</a:t>
            </a:r>
            <a:r>
              <a:rPr lang="en-US" dirty="0"/>
              <a:t>-nearest neighbors or support vector machines) or when the variables are required to be a common scale in order to apply a penalty (e.g., the lasso or ridge regression), a standardization procedure is essential.</a:t>
            </a:r>
          </a:p>
        </p:txBody>
      </p:sp>
      <p:sp>
        <p:nvSpPr>
          <p:cNvPr id="3" name="Content Placeholder 2"/>
          <p:cNvSpPr>
            <a:spLocks noGrp="1"/>
          </p:cNvSpPr>
          <p:nvPr>
            <p:ph sz="quarter" idx="10"/>
          </p:nvPr>
        </p:nvSpPr>
        <p:spPr/>
        <p:txBody>
          <a:bodyPr/>
          <a:lstStyle/>
          <a:p>
            <a:r>
              <a:rPr lang="en-US" dirty="0"/>
              <a:t>1:1 Transformations – Scaling Techniques 5/</a:t>
            </a:r>
          </a:p>
        </p:txBody>
      </p:sp>
    </p:spTree>
    <p:extLst>
      <p:ext uri="{BB962C8B-B14F-4D97-AF65-F5344CB8AC3E}">
        <p14:creationId xmlns:p14="http://schemas.microsoft.com/office/powerpoint/2010/main" val="2283189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0" indent="-457200">
              <a:buFont typeface="+mj-lt"/>
              <a:buAutoNum type="arabicPeriod" startAt="8"/>
            </a:pPr>
            <a:r>
              <a:rPr lang="en-US" dirty="0"/>
              <a:t>Another helpful preprocessing methodology that can be used on data containing a </a:t>
            </a:r>
            <a:r>
              <a:rPr lang="en-US" b="1" i="1" u="sng" dirty="0"/>
              <a:t>time or sequence effect</a:t>
            </a:r>
            <a:r>
              <a:rPr lang="en-US" dirty="0"/>
              <a:t> is simple data smoothing. For example, a </a:t>
            </a:r>
            <a:r>
              <a:rPr lang="en-US" b="1" u="sng" dirty="0"/>
              <a:t>running mean </a:t>
            </a:r>
            <a:r>
              <a:rPr lang="en-US" dirty="0"/>
              <a:t>can be used to reduce excess noise in the predictor or outcome data prior to modeling.</a:t>
            </a:r>
          </a:p>
          <a:p>
            <a:pPr marL="685800" lvl="1"/>
            <a:r>
              <a:rPr lang="en-US" dirty="0"/>
              <a:t>For example, a running 5-point mean would replace each data point with the average of itself and the two data points before and after its position</a:t>
            </a:r>
          </a:p>
          <a:p>
            <a:pPr marL="685800" lvl="1"/>
            <a:r>
              <a:rPr lang="en-US" dirty="0"/>
              <a:t>As one might expect, the size of the moving window is important; too large and the smoothing effect can eliminate important trends, such as nonlinear patterns.</a:t>
            </a:r>
          </a:p>
          <a:p>
            <a:pPr marL="457200" indent="-457200">
              <a:buFont typeface="+mj-lt"/>
              <a:buAutoNum type="arabicPeriod" startAt="8"/>
            </a:pPr>
            <a:r>
              <a:rPr lang="en-US" dirty="0"/>
              <a:t>A short </a:t>
            </a:r>
            <a:r>
              <a:rPr lang="en-US" b="1" u="sng" dirty="0"/>
              <a:t>running median </a:t>
            </a:r>
            <a:r>
              <a:rPr lang="en-US" dirty="0"/>
              <a:t>can also be helpful, especially if there are significant outliers. When an outlier falls into a moving window, the mean value is pulled towards the outlier. The median would be very insensitive to an aberrant value and is a better choice. It also has the effect of changing fewer of the original data points.</a:t>
            </a:r>
          </a:p>
        </p:txBody>
      </p:sp>
      <p:sp>
        <p:nvSpPr>
          <p:cNvPr id="3" name="Content Placeholder 2"/>
          <p:cNvSpPr>
            <a:spLocks noGrp="1"/>
          </p:cNvSpPr>
          <p:nvPr>
            <p:ph sz="quarter" idx="10"/>
          </p:nvPr>
        </p:nvSpPr>
        <p:spPr/>
        <p:txBody>
          <a:bodyPr/>
          <a:lstStyle/>
          <a:p>
            <a:r>
              <a:rPr lang="en-US" dirty="0"/>
              <a:t>1:1 Transformations – Data Smoothing 6/</a:t>
            </a:r>
          </a:p>
        </p:txBody>
      </p:sp>
    </p:spTree>
    <p:extLst>
      <p:ext uri="{BB962C8B-B14F-4D97-AF65-F5344CB8AC3E}">
        <p14:creationId xmlns:p14="http://schemas.microsoft.com/office/powerpoint/2010/main" val="28817235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NOTE- </a:t>
            </a:r>
          </a:p>
          <a:p>
            <a:pPr>
              <a:buFont typeface="Arial" panose="020B0604020202020204" pitchFamily="34" charset="0"/>
              <a:buChar char="•"/>
            </a:pPr>
            <a:r>
              <a:rPr lang="en-US" dirty="0"/>
              <a:t>It is important to make sure that the test set predictor data are smoothed separately to avoid having the training set influence values in the test set (or new unknown samples). </a:t>
            </a:r>
          </a:p>
          <a:p>
            <a:pPr>
              <a:buFont typeface="Arial" panose="020B0604020202020204" pitchFamily="34" charset="0"/>
              <a:buChar char="•"/>
            </a:pPr>
            <a:r>
              <a:rPr lang="en-US" dirty="0"/>
              <a:t>Smoothing predictor data to reduce noise</a:t>
            </a:r>
          </a:p>
        </p:txBody>
      </p:sp>
      <p:sp>
        <p:nvSpPr>
          <p:cNvPr id="3" name="Content Placeholder 2"/>
          <p:cNvSpPr>
            <a:spLocks noGrp="1"/>
          </p:cNvSpPr>
          <p:nvPr>
            <p:ph sz="quarter" idx="10"/>
          </p:nvPr>
        </p:nvSpPr>
        <p:spPr/>
        <p:txBody>
          <a:bodyPr/>
          <a:lstStyle/>
          <a:p>
            <a:r>
              <a:rPr lang="en-US" dirty="0"/>
              <a:t>1:1 Transformations – Data Smoothing 7/</a:t>
            </a:r>
          </a:p>
        </p:txBody>
      </p:sp>
    </p:spTree>
    <p:extLst>
      <p:ext uri="{BB962C8B-B14F-4D97-AF65-F5344CB8AC3E}">
        <p14:creationId xmlns:p14="http://schemas.microsoft.com/office/powerpoint/2010/main" val="9629455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458200" cy="4983163"/>
          </a:xfrm>
        </p:spPr>
        <p:txBody>
          <a:bodyPr>
            <a:normAutofit fontScale="85000" lnSpcReduction="20000"/>
          </a:bodyPr>
          <a:lstStyle/>
          <a:p>
            <a:r>
              <a:rPr lang="en-US" dirty="0"/>
              <a:t>Calculating the logarithmic value. </a:t>
            </a:r>
            <a:r>
              <a:rPr lang="en-US" b="1" dirty="0"/>
              <a:t>A critical note</a:t>
            </a:r>
            <a:r>
              <a:rPr lang="en-US" dirty="0"/>
              <a:t>: The data you apply log transform must have only positive values, otherwise you receive an error. Also, you can add 1 to your data before transform it. Thus, you ensure the output of the transformation to be positive.</a:t>
            </a:r>
          </a:p>
          <a:p>
            <a:r>
              <a:rPr lang="en-US" dirty="0"/>
              <a:t>	</a:t>
            </a:r>
            <a:r>
              <a:rPr lang="en-US" b="1" i="1" dirty="0"/>
              <a:t>Log(x+1)</a:t>
            </a:r>
          </a:p>
          <a:p>
            <a:endParaRPr lang="en-US" dirty="0"/>
          </a:p>
          <a:p>
            <a:r>
              <a:rPr lang="en-US" dirty="0"/>
              <a:t>Benefits of </a:t>
            </a:r>
            <a:r>
              <a:rPr lang="en-US" b="1" dirty="0"/>
              <a:t>log transform</a:t>
            </a:r>
            <a:r>
              <a:rPr lang="en-US" dirty="0"/>
              <a:t>:</a:t>
            </a:r>
          </a:p>
          <a:p>
            <a:pPr marL="457200" indent="-457200">
              <a:buFont typeface="+mj-lt"/>
              <a:buAutoNum type="arabicPeriod"/>
            </a:pPr>
            <a:r>
              <a:rPr lang="en-US" dirty="0"/>
              <a:t>It helps to </a:t>
            </a:r>
            <a:r>
              <a:rPr lang="en-US" b="1" dirty="0"/>
              <a:t>handle skewed data </a:t>
            </a:r>
            <a:r>
              <a:rPr lang="en-US" dirty="0"/>
              <a:t>and after transformation, the distribution becomes more approximate to normal.</a:t>
            </a:r>
          </a:p>
          <a:p>
            <a:pPr marL="457200" indent="-457200">
              <a:buFont typeface="+mj-lt"/>
              <a:buAutoNum type="arabicPeriod"/>
            </a:pPr>
            <a:r>
              <a:rPr lang="en-US" dirty="0"/>
              <a:t>In most of the cases the magnitude order of the data changes within the range of the data. For instance, the difference between ages </a:t>
            </a:r>
            <a:r>
              <a:rPr lang="en-US" b="1" dirty="0"/>
              <a:t>15</a:t>
            </a:r>
            <a:r>
              <a:rPr lang="en-US" dirty="0"/>
              <a:t> and </a:t>
            </a:r>
            <a:r>
              <a:rPr lang="en-US" b="1" dirty="0"/>
              <a:t>20</a:t>
            </a:r>
            <a:r>
              <a:rPr lang="en-US" dirty="0"/>
              <a:t> is not equal to the ages </a:t>
            </a:r>
            <a:r>
              <a:rPr lang="en-US" b="1" dirty="0"/>
              <a:t>65</a:t>
            </a:r>
            <a:r>
              <a:rPr lang="en-US" dirty="0"/>
              <a:t> and </a:t>
            </a:r>
            <a:r>
              <a:rPr lang="en-US" b="1" dirty="0"/>
              <a:t>70</a:t>
            </a:r>
            <a:r>
              <a:rPr lang="en-US" dirty="0"/>
              <a:t>. In terms of years, yes, they are identical, but for all other aspects, </a:t>
            </a:r>
            <a:r>
              <a:rPr lang="en-US" b="1" dirty="0"/>
              <a:t>5</a:t>
            </a:r>
            <a:r>
              <a:rPr lang="en-US" dirty="0"/>
              <a:t> years of difference in young ages mean a higher magnitude difference. This type of data comes from a multiplicative process and log transform normalizes the magnitude differences like that.</a:t>
            </a:r>
          </a:p>
          <a:p>
            <a:pPr marL="457200" indent="-457200">
              <a:buFont typeface="+mj-lt"/>
              <a:buAutoNum type="arabicPeriod"/>
            </a:pPr>
            <a:r>
              <a:rPr lang="en-US" dirty="0"/>
              <a:t>It also decreases the </a:t>
            </a:r>
            <a:r>
              <a:rPr lang="en-US" b="1" dirty="0"/>
              <a:t>effect of the outliers</a:t>
            </a:r>
            <a:r>
              <a:rPr lang="en-US" dirty="0"/>
              <a:t>, due to the normalization of magnitude differences and the model become more robust.</a:t>
            </a:r>
          </a:p>
        </p:txBody>
      </p:sp>
      <p:sp>
        <p:nvSpPr>
          <p:cNvPr id="3" name="Content Placeholder 2"/>
          <p:cNvSpPr>
            <a:spLocks noGrp="1"/>
          </p:cNvSpPr>
          <p:nvPr>
            <p:ph sz="quarter" idx="10"/>
          </p:nvPr>
        </p:nvSpPr>
        <p:spPr/>
        <p:txBody>
          <a:bodyPr/>
          <a:lstStyle/>
          <a:p>
            <a:r>
              <a:rPr lang="en-US" dirty="0"/>
              <a:t>Log Transform – Data Smoothing</a:t>
            </a:r>
          </a:p>
        </p:txBody>
      </p:sp>
    </p:spTree>
    <p:extLst>
      <p:ext uri="{BB962C8B-B14F-4D97-AF65-F5344CB8AC3E}">
        <p14:creationId xmlns:p14="http://schemas.microsoft.com/office/powerpoint/2010/main" val="126563272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Building an ordinal relationship between the values is very challenging for a machine learning algorithm if you leave the date columns without manipulation. Here, I suggest three types of preprocessing for dates:</a:t>
            </a:r>
          </a:p>
          <a:p>
            <a:pPr>
              <a:buFont typeface="Arial" panose="020B0604020202020204" pitchFamily="34" charset="0"/>
              <a:buChar char="•"/>
            </a:pPr>
            <a:r>
              <a:rPr lang="en-US" dirty="0"/>
              <a:t>Extracting the parts of the date into different columns: Year, month, day, etc.</a:t>
            </a:r>
          </a:p>
          <a:p>
            <a:pPr>
              <a:buFont typeface="Arial" panose="020B0604020202020204" pitchFamily="34" charset="0"/>
              <a:buChar char="•"/>
            </a:pPr>
            <a:r>
              <a:rPr lang="en-US" dirty="0"/>
              <a:t>Extracting the time period between the current date and columns in terms of years, months, days, etc.</a:t>
            </a:r>
          </a:p>
          <a:p>
            <a:pPr>
              <a:buFont typeface="Arial" panose="020B0604020202020204" pitchFamily="34" charset="0"/>
              <a:buChar char="•"/>
            </a:pPr>
            <a:r>
              <a:rPr lang="en-US" dirty="0"/>
              <a:t>Extracting some specific features from the date: Name of the weekday, Weekend or not, holiday or not, etc.</a:t>
            </a:r>
          </a:p>
          <a:p>
            <a:endParaRPr lang="en-US" dirty="0"/>
          </a:p>
        </p:txBody>
      </p:sp>
      <p:sp>
        <p:nvSpPr>
          <p:cNvPr id="3" name="Content Placeholder 2"/>
          <p:cNvSpPr>
            <a:spLocks noGrp="1"/>
          </p:cNvSpPr>
          <p:nvPr>
            <p:ph sz="quarter" idx="10"/>
          </p:nvPr>
        </p:nvSpPr>
        <p:spPr/>
        <p:txBody>
          <a:bodyPr/>
          <a:lstStyle/>
          <a:p>
            <a:r>
              <a:rPr lang="en-US" dirty="0"/>
              <a:t>Extracting Dates 1/</a:t>
            </a:r>
          </a:p>
        </p:txBody>
      </p:sp>
    </p:spTree>
    <p:extLst>
      <p:ext uri="{BB962C8B-B14F-4D97-AF65-F5344CB8AC3E}">
        <p14:creationId xmlns:p14="http://schemas.microsoft.com/office/powerpoint/2010/main" val="204658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a:xfrm>
            <a:off x="304800" y="1493837"/>
            <a:ext cx="8610600" cy="4862513"/>
          </a:xfrm>
        </p:spPr>
        <p:txBody>
          <a:bodyPr>
            <a:noAutofit/>
          </a:bodyPr>
          <a:lstStyle/>
          <a:p>
            <a:pPr eaLnBrk="1" hangingPunct="1">
              <a:buFont typeface="Arial" panose="020B0604020202020204" pitchFamily="34" charset="0"/>
              <a:buChar char="•"/>
            </a:pPr>
            <a:r>
              <a:rPr lang="en-US" altLang="en-US" sz="1800" dirty="0"/>
              <a:t>Applicable when population is small, homogeneous &amp; readily available</a:t>
            </a:r>
          </a:p>
          <a:p>
            <a:pPr eaLnBrk="1" hangingPunct="1">
              <a:buFont typeface="Arial" panose="020B0604020202020204" pitchFamily="34" charset="0"/>
              <a:buChar char="•"/>
            </a:pPr>
            <a:r>
              <a:rPr lang="en-US" altLang="en-US" sz="1800" dirty="0"/>
              <a:t>All subsets of the frame are given an equal probability. Each element of the frame thus </a:t>
            </a:r>
            <a:r>
              <a:rPr lang="en-US" altLang="en-US" sz="1800" b="1" dirty="0"/>
              <a:t>has an equal probability of selection</a:t>
            </a:r>
            <a:r>
              <a:rPr lang="en-US" altLang="en-US" sz="1800" dirty="0"/>
              <a:t>.</a:t>
            </a:r>
          </a:p>
          <a:p>
            <a:pPr eaLnBrk="1" hangingPunct="1">
              <a:buFont typeface="Arial" panose="020B0604020202020204" pitchFamily="34" charset="0"/>
              <a:buChar char="•"/>
            </a:pPr>
            <a:r>
              <a:rPr lang="en-US" altLang="en-US" sz="1800" dirty="0"/>
              <a:t>It provides for greatest number of possible samples. This is done by assigning a number to each unit in the sampling frame.</a:t>
            </a:r>
          </a:p>
          <a:p>
            <a:pPr eaLnBrk="1" hangingPunct="1">
              <a:buFont typeface="Arial" panose="020B0604020202020204" pitchFamily="34" charset="0"/>
              <a:buChar char="•"/>
            </a:pPr>
            <a:r>
              <a:rPr lang="en-US" altLang="en-US" sz="1800" dirty="0"/>
              <a:t>A table of random number or lottery system is used to determine which units are to be selected.</a:t>
            </a:r>
          </a:p>
          <a:p>
            <a:pPr eaLnBrk="1" hangingPunct="1">
              <a:buFont typeface="Arial" panose="020B0604020202020204" pitchFamily="34" charset="0"/>
              <a:buChar char="•"/>
            </a:pPr>
            <a:r>
              <a:rPr lang="en-US" altLang="en-US" sz="1600" dirty="0"/>
              <a:t>Pros –</a:t>
            </a:r>
          </a:p>
          <a:p>
            <a:pPr lvl="1">
              <a:buFont typeface="Arial" panose="020B0604020202020204" pitchFamily="34" charset="0"/>
              <a:buChar char="•"/>
            </a:pPr>
            <a:r>
              <a:rPr lang="en-US" altLang="en-US" sz="1400" dirty="0"/>
              <a:t>Estimates are easy to calculate.</a:t>
            </a:r>
          </a:p>
          <a:p>
            <a:pPr lvl="1">
              <a:buFont typeface="Arial" panose="020B0604020202020204" pitchFamily="34" charset="0"/>
              <a:buChar char="•"/>
            </a:pPr>
            <a:r>
              <a:rPr lang="en-US" altLang="en-US" sz="1400" dirty="0"/>
              <a:t>Simple random sampling is always an EPS design, but not all EPS designs are simple random sampling.</a:t>
            </a:r>
          </a:p>
          <a:p>
            <a:pPr>
              <a:buFont typeface="Arial" panose="020B0604020202020204" pitchFamily="34" charset="0"/>
              <a:buChar char="•"/>
            </a:pPr>
            <a:r>
              <a:rPr lang="en-US" altLang="en-US" sz="1600" dirty="0"/>
              <a:t>Cons - </a:t>
            </a:r>
          </a:p>
          <a:p>
            <a:pPr lvl="1">
              <a:buFont typeface="Arial" panose="020B0604020202020204" pitchFamily="34" charset="0"/>
              <a:buChar char="•"/>
            </a:pPr>
            <a:r>
              <a:rPr lang="en-US" altLang="en-US" sz="1400" dirty="0"/>
              <a:t>If sampling frame large, this method impracticable.</a:t>
            </a:r>
          </a:p>
          <a:p>
            <a:pPr lvl="1">
              <a:buFont typeface="Arial" panose="020B0604020202020204" pitchFamily="34" charset="0"/>
              <a:buChar char="•"/>
            </a:pPr>
            <a:r>
              <a:rPr lang="en-US" altLang="en-US" sz="1400" dirty="0"/>
              <a:t>Minority subgroups of interest in population may not be present in sample in sufficient numbers for study</a:t>
            </a:r>
          </a:p>
          <a:p>
            <a:pPr lvl="1">
              <a:buFont typeface="Arial" panose="020B0604020202020204" pitchFamily="34" charset="0"/>
              <a:buChar char="•"/>
            </a:pPr>
            <a:r>
              <a:rPr lang="en-US" altLang="en-US" sz="1400" dirty="0"/>
              <a:t>When the population consists of different types of objects, with widely different numbers of objects, simple random sampling can fail </a:t>
            </a:r>
            <a:r>
              <a:rPr lang="en-US" altLang="en-US" sz="1400"/>
              <a:t>to adequately represent </a:t>
            </a:r>
            <a:r>
              <a:rPr lang="en-US" altLang="en-US" sz="1400" dirty="0"/>
              <a:t>those types of objects that are less frequent.</a:t>
            </a:r>
          </a:p>
        </p:txBody>
      </p:sp>
      <p:sp>
        <p:nvSpPr>
          <p:cNvPr id="2" name="Content Placeholder 1"/>
          <p:cNvSpPr>
            <a:spLocks noGrp="1"/>
          </p:cNvSpPr>
          <p:nvPr>
            <p:ph sz="quarter" idx="10"/>
          </p:nvPr>
        </p:nvSpPr>
        <p:spPr/>
        <p:txBody>
          <a:bodyPr/>
          <a:lstStyle/>
          <a:p>
            <a:r>
              <a:rPr lang="en-US" dirty="0"/>
              <a:t>Simple random sampling</a:t>
            </a:r>
          </a:p>
        </p:txBody>
      </p:sp>
      <p:sp>
        <p:nvSpPr>
          <p:cNvPr id="21506"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25F156-240D-4DFE-9315-C484FD733EE2}" type="slidenum">
              <a:rPr lang="en-US" altLang="en-US">
                <a:solidFill>
                  <a:srgbClr val="FFFFFF"/>
                </a:solidFill>
                <a:latin typeface="Franklin Gothic Book" panose="020B0503020102020204" pitchFamily="34" charset="0"/>
              </a:rPr>
              <a:pPr eaLnBrk="1" hangingPunct="1"/>
              <a:t>27</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222181139"/>
      </p:ext>
    </p:extLst>
  </p:cSld>
  <p:clrMapOvr>
    <a:masterClrMapping/>
  </p:clrMapOvr>
  <p:transition advTm="359"/>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Extracting Dates 2/</a:t>
            </a:r>
          </a:p>
        </p:txBody>
      </p:sp>
      <p:sp>
        <p:nvSpPr>
          <p:cNvPr id="4" name="Rectangle 1"/>
          <p:cNvSpPr>
            <a:spLocks noGrp="1" noChangeArrowheads="1"/>
          </p:cNvSpPr>
          <p:nvPr>
            <p:ph idx="1"/>
          </p:nvPr>
        </p:nvSpPr>
        <p:spPr bwMode="auto">
          <a:xfrm>
            <a:off x="304800" y="919102"/>
            <a:ext cx="8839200" cy="567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9990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from </a:t>
            </a:r>
            <a:r>
              <a:rPr kumimoji="0" lang="en-US" altLang="en-US" sz="1200" b="0" i="0" u="none" strike="noStrike" cap="none" normalizeH="0" baseline="0" dirty="0" err="1">
                <a:ln>
                  <a:noFill/>
                </a:ln>
                <a:solidFill>
                  <a:schemeClr val="tx1"/>
                </a:solidFill>
                <a:effectLst/>
              </a:rPr>
              <a:t>datetime</a:t>
            </a:r>
            <a:r>
              <a:rPr kumimoji="0" lang="en-US" altLang="en-US" sz="1200" b="0" i="0" u="none" strike="noStrike" cap="none" normalizeH="0" baseline="0" dirty="0">
                <a:ln>
                  <a:noFill/>
                </a:ln>
                <a:solidFill>
                  <a:schemeClr val="tx1"/>
                </a:solidFill>
                <a:effectLst/>
              </a:rPr>
              <a:t> import date</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 = </a:t>
            </a:r>
            <a:r>
              <a:rPr kumimoji="0" lang="en-US" altLang="en-US" sz="1200" b="0" i="0" u="none" strike="noStrike" cap="none" normalizeH="0" baseline="0" dirty="0" err="1">
                <a:ln>
                  <a:noFill/>
                </a:ln>
                <a:solidFill>
                  <a:schemeClr val="tx1"/>
                </a:solidFill>
                <a:effectLst/>
              </a:rPr>
              <a:t>pd.DataFrame</a:t>
            </a:r>
            <a:r>
              <a:rPr kumimoji="0" lang="en-US" altLang="en-US" sz="1200" b="0" i="0" u="none" strike="noStrike" cap="none" normalizeH="0" baseline="0" dirty="0">
                <a:ln>
                  <a:noFill/>
                </a:ln>
                <a:solidFill>
                  <a:schemeClr val="tx1"/>
                </a:solidFill>
                <a:effectLst/>
              </a:rPr>
              <a:t>({'date':</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['01-01-2017',</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'04-12-2008',</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'23-06-1988',</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'25-08-1999',</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'20-02-1993',</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#Transform string to date</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data['date'] = </a:t>
            </a:r>
            <a:r>
              <a:rPr kumimoji="0" lang="en-US" altLang="en-US" sz="1200" b="0" i="0" u="none" strike="noStrike" cap="none" normalizeH="0" baseline="0" dirty="0" err="1">
                <a:ln>
                  <a:noFill/>
                </a:ln>
                <a:solidFill>
                  <a:schemeClr val="tx1"/>
                </a:solidFill>
                <a:effectLst/>
              </a:rPr>
              <a:t>pd.to_datetime</a:t>
            </a:r>
            <a:r>
              <a:rPr kumimoji="0" lang="en-US" altLang="en-US" sz="1200" b="0" i="0" u="none" strike="noStrike" cap="none" normalizeH="0" baseline="0" dirty="0">
                <a:ln>
                  <a:noFill/>
                </a:ln>
                <a:solidFill>
                  <a:schemeClr val="tx1"/>
                </a:solidFill>
                <a:effectLst/>
              </a:rPr>
              <a:t>(</a:t>
            </a:r>
            <a:r>
              <a:rPr kumimoji="0" lang="en-US" altLang="en-US" sz="1200" b="0" i="0" u="none" strike="noStrike" cap="none" normalizeH="0" baseline="0" dirty="0" err="1">
                <a:ln>
                  <a:noFill/>
                </a:ln>
                <a:solidFill>
                  <a:schemeClr val="tx1"/>
                </a:solidFill>
                <a:effectLst/>
              </a:rPr>
              <a:t>data.date</a:t>
            </a:r>
            <a:r>
              <a:rPr kumimoji="0" lang="en-US" altLang="en-US" sz="1200" b="0" i="0" u="none" strike="noStrike" cap="none" normalizeH="0" baseline="0" dirty="0">
                <a:ln>
                  <a:noFill/>
                </a:ln>
                <a:solidFill>
                  <a:schemeClr val="tx1"/>
                </a:solidFill>
                <a:effectLst/>
              </a:rPr>
              <a:t>, format="%d-%m-%Y")</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Year</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data['year'] = data['date'].</a:t>
            </a:r>
            <a:r>
              <a:rPr kumimoji="0" lang="en-US" altLang="en-US" sz="1200" b="0" i="0" u="none" strike="noStrike" cap="none" normalizeH="0" baseline="0" dirty="0" err="1">
                <a:ln>
                  <a:noFill/>
                </a:ln>
                <a:solidFill>
                  <a:schemeClr val="tx1"/>
                </a:solidFill>
                <a:effectLst/>
              </a:rPr>
              <a:t>dt.year</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Month</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data['month'] = data['date'].</a:t>
            </a:r>
            <a:r>
              <a:rPr kumimoji="0" lang="en-US" altLang="en-US" sz="1200" b="0" i="0" u="none" strike="noStrike" cap="none" normalizeH="0" baseline="0" dirty="0" err="1">
                <a:ln>
                  <a:noFill/>
                </a:ln>
                <a:solidFill>
                  <a:schemeClr val="tx1"/>
                </a:solidFill>
                <a:effectLst/>
              </a:rPr>
              <a:t>dt.month</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passed years since the date</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a:t>
            </a:r>
            <a:r>
              <a:rPr kumimoji="0" lang="en-US" altLang="en-US" sz="1200" b="0" i="0" u="none" strike="noStrike" cap="none" normalizeH="0" baseline="0" dirty="0" err="1">
                <a:ln>
                  <a:noFill/>
                </a:ln>
                <a:solidFill>
                  <a:schemeClr val="tx1"/>
                </a:solidFill>
                <a:effectLst/>
              </a:rPr>
              <a:t>passed_years</a:t>
            </a:r>
            <a:r>
              <a:rPr kumimoji="0" lang="en-US" altLang="en-US" sz="1200" b="0" i="0" u="none" strike="noStrike" cap="none" normalizeH="0" baseline="0" dirty="0">
                <a:ln>
                  <a:noFill/>
                </a:ln>
                <a:solidFill>
                  <a:schemeClr val="tx1"/>
                </a:solidFill>
                <a:effectLst/>
              </a:rPr>
              <a:t>'] = </a:t>
            </a:r>
            <a:r>
              <a:rPr kumimoji="0" lang="en-US" altLang="en-US" sz="1200" b="0" i="0" u="none" strike="noStrike" cap="none" normalizeH="0" baseline="0" dirty="0" err="1">
                <a:ln>
                  <a:noFill/>
                </a:ln>
                <a:solidFill>
                  <a:schemeClr val="tx1"/>
                </a:solidFill>
                <a:effectLst/>
              </a:rPr>
              <a:t>date.today</a:t>
            </a:r>
            <a:r>
              <a:rPr kumimoji="0" lang="en-US" altLang="en-US" sz="1200" b="0" i="0" u="none" strike="noStrike" cap="none" normalizeH="0" baseline="0" dirty="0">
                <a:ln>
                  <a:noFill/>
                </a:ln>
                <a:solidFill>
                  <a:schemeClr val="tx1"/>
                </a:solidFill>
                <a:effectLst/>
              </a:rPr>
              <a:t>().year - data['date'].</a:t>
            </a:r>
            <a:r>
              <a:rPr kumimoji="0" lang="en-US" altLang="en-US" sz="1200" b="0" i="0" u="none" strike="noStrike" cap="none" normalizeH="0" baseline="0" dirty="0" err="1">
                <a:ln>
                  <a:noFill/>
                </a:ln>
                <a:solidFill>
                  <a:schemeClr val="tx1"/>
                </a:solidFill>
                <a:effectLst/>
              </a:rPr>
              <a:t>dt.year</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passed months since the date</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a:t>
            </a:r>
            <a:r>
              <a:rPr kumimoji="0" lang="en-US" altLang="en-US" sz="1200" b="0" i="0" u="none" strike="noStrike" cap="none" normalizeH="0" baseline="0" dirty="0" err="1">
                <a:ln>
                  <a:noFill/>
                </a:ln>
                <a:solidFill>
                  <a:schemeClr val="tx1"/>
                </a:solidFill>
                <a:effectLst/>
              </a:rPr>
              <a:t>passed_months</a:t>
            </a:r>
            <a:r>
              <a:rPr kumimoji="0" lang="en-US" altLang="en-US" sz="1200" b="0" i="0" u="none" strike="noStrike" cap="none" normalizeH="0" baseline="0" dirty="0">
                <a:ln>
                  <a:noFill/>
                </a:ln>
                <a:solidFill>
                  <a:schemeClr val="tx1"/>
                </a:solidFill>
                <a:effectLst/>
              </a:rPr>
              <a:t>'] = (</a:t>
            </a:r>
            <a:r>
              <a:rPr kumimoji="0" lang="en-US" altLang="en-US" sz="1200" b="0" i="0" u="none" strike="noStrike" cap="none" normalizeH="0" baseline="0" dirty="0" err="1">
                <a:ln>
                  <a:noFill/>
                </a:ln>
                <a:solidFill>
                  <a:schemeClr val="tx1"/>
                </a:solidFill>
                <a:effectLst/>
              </a:rPr>
              <a:t>date.today</a:t>
            </a:r>
            <a:r>
              <a:rPr kumimoji="0" lang="en-US" altLang="en-US" sz="1200" b="0" i="0" u="none" strike="noStrike" cap="none" normalizeH="0" baseline="0" dirty="0">
                <a:ln>
                  <a:noFill/>
                </a:ln>
                <a:solidFill>
                  <a:schemeClr val="tx1"/>
                </a:solidFill>
                <a:effectLst/>
              </a:rPr>
              <a:t>().year - data['date'].</a:t>
            </a:r>
            <a:r>
              <a:rPr kumimoji="0" lang="en-US" altLang="en-US" sz="1200" b="0" i="0" u="none" strike="noStrike" cap="none" normalizeH="0" baseline="0" dirty="0" err="1">
                <a:ln>
                  <a:noFill/>
                </a:ln>
                <a:solidFill>
                  <a:schemeClr val="tx1"/>
                </a:solidFill>
                <a:effectLst/>
              </a:rPr>
              <a:t>dt.year</a:t>
            </a:r>
            <a:r>
              <a:rPr kumimoji="0" lang="en-US" altLang="en-US" sz="1200" b="0" i="0" u="none" strike="noStrike" cap="none" normalizeH="0" baseline="0" dirty="0">
                <a:ln>
                  <a:noFill/>
                </a:ln>
                <a:solidFill>
                  <a:schemeClr val="tx1"/>
                </a:solidFill>
                <a:effectLst/>
              </a:rPr>
              <a:t>) * 12 + </a:t>
            </a:r>
            <a:r>
              <a:rPr kumimoji="0" lang="en-US" altLang="en-US" sz="1200" b="0" i="0" u="none" strike="noStrike" cap="none" normalizeH="0" baseline="0" dirty="0" err="1">
                <a:ln>
                  <a:noFill/>
                </a:ln>
                <a:solidFill>
                  <a:schemeClr val="tx1"/>
                </a:solidFill>
                <a:effectLst/>
              </a:rPr>
              <a:t>date.today</a:t>
            </a:r>
            <a:r>
              <a:rPr kumimoji="0" lang="en-US" altLang="en-US" sz="1200" b="0" i="0" u="none" strike="noStrike" cap="none" normalizeH="0" baseline="0" dirty="0">
                <a:ln>
                  <a:noFill/>
                </a:ln>
                <a:solidFill>
                  <a:schemeClr val="tx1"/>
                </a:solidFill>
                <a:effectLst/>
              </a:rPr>
              <a:t>().month - data['date'].</a:t>
            </a:r>
            <a:r>
              <a:rPr kumimoji="0" lang="en-US" altLang="en-US" sz="1200" b="0" i="0" u="none" strike="noStrike" cap="none" normalizeH="0" baseline="0" dirty="0" err="1">
                <a:ln>
                  <a:noFill/>
                </a:ln>
                <a:solidFill>
                  <a:schemeClr val="tx1"/>
                </a:solidFill>
                <a:effectLst/>
              </a:rPr>
              <a:t>dt.month</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1" i="0" u="none" strike="noStrike" cap="none" normalizeH="0" baseline="0" dirty="0">
                <a:ln>
                  <a:noFill/>
                </a:ln>
                <a:solidFill>
                  <a:schemeClr val="tx1"/>
                </a:solidFill>
                <a:effectLst/>
              </a:rPr>
              <a:t>#Extracting the weekday name of the date</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data['</a:t>
            </a:r>
            <a:r>
              <a:rPr kumimoji="0" lang="en-US" altLang="en-US" sz="1200" b="0" i="0" u="none" strike="noStrike" cap="none" normalizeH="0" baseline="0" dirty="0" err="1">
                <a:ln>
                  <a:noFill/>
                </a:ln>
                <a:solidFill>
                  <a:schemeClr val="tx1"/>
                </a:solidFill>
                <a:effectLst/>
              </a:rPr>
              <a:t>day_name</a:t>
            </a:r>
            <a:r>
              <a:rPr kumimoji="0" lang="en-US" altLang="en-US" sz="1200" b="0" i="0" u="none" strike="noStrike" cap="none" normalizeH="0" baseline="0" dirty="0">
                <a:ln>
                  <a:noFill/>
                </a:ln>
                <a:solidFill>
                  <a:schemeClr val="tx1"/>
                </a:solidFill>
                <a:effectLst/>
              </a:rPr>
              <a:t>'] = data['date'].</a:t>
            </a:r>
            <a:r>
              <a:rPr kumimoji="0" lang="en-US" altLang="en-US" sz="1200" b="0" i="0" u="none" strike="noStrike" cap="none" normalizeH="0" baseline="0" dirty="0" err="1">
                <a:ln>
                  <a:noFill/>
                </a:ln>
                <a:solidFill>
                  <a:schemeClr val="tx1"/>
                </a:solidFill>
                <a:effectLst/>
              </a:rPr>
              <a:t>dt.day_name</a:t>
            </a: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	</a:t>
            </a:r>
            <a:r>
              <a:rPr kumimoji="0" lang="en-US" altLang="en-US" sz="1200" b="1" i="0" u="none" strike="noStrike" cap="none" normalizeH="0" baseline="0" dirty="0">
                <a:ln>
                  <a:noFill/>
                </a:ln>
                <a:solidFill>
                  <a:schemeClr val="tx1"/>
                </a:solidFill>
                <a:effectLst/>
              </a:rPr>
              <a:t>date	 year	 month 	</a:t>
            </a:r>
            <a:r>
              <a:rPr kumimoji="0" lang="en-US" altLang="en-US" sz="1200" b="1" i="0" u="none" strike="noStrike" cap="none" normalizeH="0" baseline="0" dirty="0" err="1">
                <a:ln>
                  <a:noFill/>
                </a:ln>
                <a:solidFill>
                  <a:schemeClr val="tx1"/>
                </a:solidFill>
                <a:effectLst/>
              </a:rPr>
              <a:t>passed_years</a:t>
            </a:r>
            <a:r>
              <a:rPr kumimoji="0" lang="en-US" altLang="en-US" sz="1200" b="1" i="0" u="none" strike="noStrike" cap="none" normalizeH="0" baseline="0" dirty="0">
                <a:ln>
                  <a:noFill/>
                </a:ln>
                <a:solidFill>
                  <a:schemeClr val="tx1"/>
                </a:solidFill>
                <a:effectLst/>
              </a:rPr>
              <a:t> 	</a:t>
            </a:r>
            <a:r>
              <a:rPr kumimoji="0" lang="en-US" altLang="en-US" sz="1200" b="1" i="0" u="none" strike="noStrike" cap="none" normalizeH="0" baseline="0" dirty="0" err="1">
                <a:ln>
                  <a:noFill/>
                </a:ln>
                <a:solidFill>
                  <a:schemeClr val="tx1"/>
                </a:solidFill>
                <a:effectLst/>
              </a:rPr>
              <a:t>passed_months</a:t>
            </a:r>
            <a:r>
              <a:rPr kumimoji="0" lang="en-US" altLang="en-US" sz="1200" b="1" i="0" u="none" strike="noStrike" cap="none" normalizeH="0" baseline="0" dirty="0">
                <a:ln>
                  <a:noFill/>
                </a:ln>
                <a:solidFill>
                  <a:schemeClr val="tx1"/>
                </a:solidFill>
                <a:effectLst/>
              </a:rPr>
              <a:t> 	</a:t>
            </a:r>
            <a:r>
              <a:rPr kumimoji="0" lang="en-US" altLang="en-US" sz="1200" b="1" i="0" u="none" strike="noStrike" cap="none" normalizeH="0" baseline="0" dirty="0" err="1">
                <a:ln>
                  <a:noFill/>
                </a:ln>
                <a:solidFill>
                  <a:schemeClr val="tx1"/>
                </a:solidFill>
                <a:effectLst/>
              </a:rPr>
              <a:t>day_name</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0 	2017-01-01 	2017 	1 	2 		26 		Sunday</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1 	2008-12-04 	2008 	12 	11 		123 		Thursday</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2 	1988-06-23 	1988 	6 	31 		369 		Thursday</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3 	1999-08-25 	1999 	8 	20 		235		 Wednesday</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4 	1993-02-20 	1993 	2 	26 		313 		Saturday</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9164255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r>
              <a:rPr lang="en-US" b="1" u="sng" dirty="0"/>
              <a:t>Numerical Column Grouping</a:t>
            </a:r>
          </a:p>
          <a:p>
            <a:pPr marL="0" indent="0"/>
            <a:r>
              <a:rPr lang="en-US" dirty="0"/>
              <a:t>Numerical columns are grouped using </a:t>
            </a:r>
            <a:r>
              <a:rPr lang="en-US" b="1" dirty="0"/>
              <a:t>sum</a:t>
            </a:r>
            <a:r>
              <a:rPr lang="en-US" dirty="0"/>
              <a:t> and </a:t>
            </a:r>
            <a:r>
              <a:rPr lang="en-US" b="1" dirty="0"/>
              <a:t>mean</a:t>
            </a:r>
            <a:r>
              <a:rPr lang="en-US" dirty="0"/>
              <a:t> functions in most of the cases. Both can be preferable according to the meaning of the feature. For example, if you want to obtain ratio columns, you can use the average of binary columns.</a:t>
            </a:r>
          </a:p>
          <a:p>
            <a:pPr marL="0" indent="0"/>
            <a:endParaRPr lang="en-US" dirty="0"/>
          </a:p>
        </p:txBody>
      </p:sp>
      <p:sp>
        <p:nvSpPr>
          <p:cNvPr id="3" name="Content Placeholder 2"/>
          <p:cNvSpPr>
            <a:spLocks noGrp="1"/>
          </p:cNvSpPr>
          <p:nvPr>
            <p:ph sz="quarter" idx="10"/>
          </p:nvPr>
        </p:nvSpPr>
        <p:spPr/>
        <p:txBody>
          <a:bodyPr/>
          <a:lstStyle/>
          <a:p>
            <a:r>
              <a:rPr lang="en-US" dirty="0"/>
              <a:t>Grouping Operations</a:t>
            </a:r>
          </a:p>
        </p:txBody>
      </p:sp>
    </p:spTree>
    <p:extLst>
      <p:ext uri="{BB962C8B-B14F-4D97-AF65-F5344CB8AC3E}">
        <p14:creationId xmlns:p14="http://schemas.microsoft.com/office/powerpoint/2010/main" val="21657153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85000" lnSpcReduction="10000"/>
          </a:bodyPr>
          <a:lstStyle/>
          <a:p>
            <a:r>
              <a:rPr lang="en-US" dirty="0"/>
              <a:t>Transformations can be made on a single numeric predictor to expand it to many predictors. These one-to-many transformations of the data can be used to improve model performance.</a:t>
            </a:r>
          </a:p>
          <a:p>
            <a:r>
              <a:rPr lang="en-US" b="1" dirty="0"/>
              <a:t>Nonlinear Features via Basis Expansions and Splines</a:t>
            </a:r>
          </a:p>
          <a:p>
            <a:pPr marL="0" indent="0"/>
            <a:r>
              <a:rPr lang="en-US" dirty="0">
                <a:hlinkClick r:id="rId2"/>
              </a:rPr>
              <a:t>https://en.wikipedia.org/wiki/Smoothing_spline</a:t>
            </a:r>
            <a:endParaRPr lang="en-US" dirty="0"/>
          </a:p>
          <a:p>
            <a:pPr marL="457200" indent="-457200">
              <a:buFont typeface="+mj-lt"/>
              <a:buAutoNum type="arabicPeriod"/>
            </a:pPr>
            <a:r>
              <a:rPr lang="en-US" b="1" dirty="0"/>
              <a:t>Cubic spline definition</a:t>
            </a:r>
          </a:p>
          <a:p>
            <a:pPr marL="0" indent="0"/>
            <a:r>
              <a:rPr lang="en-US" dirty="0"/>
              <a:t>A </a:t>
            </a:r>
            <a:r>
              <a:rPr lang="en-US" i="1" dirty="0"/>
              <a:t>basis expansion</a:t>
            </a:r>
            <a:r>
              <a:rPr lang="en-US" dirty="0"/>
              <a:t> of a predictor x can be achieved by deriving a set of functions fi(x) that can be combined using a linear combination. For a continuous predictor x, a cubic basis expansion is –</a:t>
            </a:r>
          </a:p>
          <a:p>
            <a:pPr marL="0" indent="0"/>
            <a:endParaRPr lang="en-US" dirty="0"/>
          </a:p>
          <a:p>
            <a:pPr marL="0" indent="0"/>
            <a:endParaRPr lang="en-US" b="1" dirty="0"/>
          </a:p>
          <a:p>
            <a:pPr marL="0" indent="0"/>
            <a:r>
              <a:rPr lang="en-US" dirty="0"/>
              <a:t>The β values could be estimated using basic linear regression.</a:t>
            </a:r>
          </a:p>
          <a:p>
            <a:pPr marL="0" indent="0"/>
            <a:endParaRPr lang="en-US" dirty="0"/>
          </a:p>
          <a:p>
            <a:pPr marL="0" indent="0"/>
            <a:r>
              <a:rPr lang="en-US" b="1" dirty="0"/>
              <a:t>2. De Boor's approach</a:t>
            </a:r>
          </a:p>
          <a:p>
            <a:pPr marL="0" indent="0"/>
            <a:r>
              <a:rPr lang="en-US" b="1" dirty="0"/>
              <a:t>3. Multidimensional splines</a:t>
            </a:r>
          </a:p>
          <a:p>
            <a:endParaRPr lang="en-US" dirty="0"/>
          </a:p>
        </p:txBody>
      </p:sp>
      <p:sp>
        <p:nvSpPr>
          <p:cNvPr id="3" name="Content Placeholder 2"/>
          <p:cNvSpPr>
            <a:spLocks noGrp="1"/>
          </p:cNvSpPr>
          <p:nvPr>
            <p:ph sz="quarter" idx="10"/>
          </p:nvPr>
        </p:nvSpPr>
        <p:spPr/>
        <p:txBody>
          <a:bodyPr/>
          <a:lstStyle/>
          <a:p>
            <a:r>
              <a:rPr lang="en-US" dirty="0"/>
              <a:t>1:Many Transformation : Non-Linear Features 1/</a:t>
            </a:r>
          </a:p>
        </p:txBody>
      </p:sp>
      <p:pic>
        <p:nvPicPr>
          <p:cNvPr id="4" name="Picture 3"/>
          <p:cNvPicPr>
            <a:picLocks noChangeAspect="1"/>
          </p:cNvPicPr>
          <p:nvPr/>
        </p:nvPicPr>
        <p:blipFill>
          <a:blip r:embed="rId3"/>
          <a:stretch>
            <a:fillRect/>
          </a:stretch>
        </p:blipFill>
        <p:spPr>
          <a:xfrm>
            <a:off x="2514600" y="4495801"/>
            <a:ext cx="4114800" cy="533400"/>
          </a:xfrm>
          <a:prstGeom prst="rect">
            <a:avLst/>
          </a:prstGeom>
        </p:spPr>
      </p:pic>
    </p:spTree>
    <p:extLst>
      <p:ext uri="{BB962C8B-B14F-4D97-AF65-F5344CB8AC3E}">
        <p14:creationId xmlns:p14="http://schemas.microsoft.com/office/powerpoint/2010/main" val="14899954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lnSpcReduction="10000"/>
          </a:bodyPr>
          <a:lstStyle/>
          <a:p>
            <a:pPr>
              <a:buFont typeface="Arial" panose="020B0604020202020204" pitchFamily="34" charset="0"/>
              <a:buChar char="•"/>
            </a:pPr>
            <a:r>
              <a:rPr lang="en-US" dirty="0"/>
              <a:t>When creating new features from multiple predictors, there is a possibility of correcting a variety of issues such as outliers or collinearity.</a:t>
            </a:r>
          </a:p>
          <a:p>
            <a:pPr>
              <a:buFont typeface="Arial" panose="020B0604020202020204" pitchFamily="34" charset="0"/>
              <a:buChar char="•"/>
            </a:pPr>
            <a:r>
              <a:rPr lang="en-US" dirty="0"/>
              <a:t>Dimensionality Reduction techniques are all of this category</a:t>
            </a:r>
          </a:p>
          <a:p>
            <a:pPr marL="0" indent="0"/>
            <a:r>
              <a:rPr lang="en-US" b="1" u="sng" dirty="0"/>
              <a:t>Linear Projection Matrix</a:t>
            </a:r>
          </a:p>
          <a:p>
            <a:pPr>
              <a:buFont typeface="Arial" panose="020B0604020202020204" pitchFamily="34" charset="0"/>
              <a:buChar char="•"/>
            </a:pPr>
            <a:r>
              <a:rPr lang="en-US" dirty="0"/>
              <a:t>Techniques create meaningful projections of the given set of predictors</a:t>
            </a:r>
          </a:p>
          <a:p>
            <a:pPr lvl="1">
              <a:buFont typeface="Arial" panose="020B0604020202020204" pitchFamily="34" charset="0"/>
              <a:buChar char="•"/>
            </a:pPr>
            <a:r>
              <a:rPr lang="en-US" dirty="0"/>
              <a:t>Creation of a similarity matrix from the given set of predictors;</a:t>
            </a:r>
          </a:p>
          <a:p>
            <a:pPr lvl="1">
              <a:buFont typeface="Arial" panose="020B0604020202020204" pitchFamily="34" charset="0"/>
              <a:buChar char="•"/>
            </a:pPr>
            <a:r>
              <a:rPr lang="en-US" dirty="0"/>
              <a:t>Finding Eigen Values and Eigen Vectors from Similarity Matrix</a:t>
            </a:r>
          </a:p>
          <a:p>
            <a:pPr>
              <a:buFont typeface="Arial" panose="020B0604020202020204" pitchFamily="34" charset="0"/>
              <a:buChar char="•"/>
            </a:pPr>
            <a:r>
              <a:rPr lang="en-US" dirty="0"/>
              <a:t>Specific techniques discussed here are </a:t>
            </a:r>
          </a:p>
          <a:p>
            <a:pPr marL="800100" lvl="1" indent="-342900">
              <a:buFont typeface="+mj-lt"/>
              <a:buAutoNum type="arabicPeriod"/>
            </a:pPr>
            <a:r>
              <a:rPr lang="en-US" dirty="0"/>
              <a:t>principal components analysis (PCA), kernel PCA, </a:t>
            </a:r>
          </a:p>
          <a:p>
            <a:pPr marL="800100" lvl="1" indent="-342900">
              <a:buFont typeface="+mj-lt"/>
              <a:buAutoNum type="arabicPeriod"/>
            </a:pPr>
            <a:r>
              <a:rPr lang="en-US" dirty="0"/>
              <a:t>independent component analysis (ICA), </a:t>
            </a:r>
          </a:p>
          <a:p>
            <a:pPr marL="800100" lvl="1" indent="-342900">
              <a:buFont typeface="+mj-lt"/>
              <a:buAutoNum type="arabicPeriod"/>
            </a:pPr>
            <a:r>
              <a:rPr lang="en-US" dirty="0"/>
              <a:t>non-negative matrix factorization (NNMF), and </a:t>
            </a:r>
          </a:p>
          <a:p>
            <a:pPr marL="800100" lvl="1" indent="-342900">
              <a:buFont typeface="+mj-lt"/>
              <a:buAutoNum type="arabicPeriod"/>
            </a:pPr>
            <a:r>
              <a:rPr lang="en-US" dirty="0"/>
              <a:t>partial least squares (PLS)</a:t>
            </a:r>
          </a:p>
        </p:txBody>
      </p:sp>
      <p:sp>
        <p:nvSpPr>
          <p:cNvPr id="3" name="Content Placeholder 2"/>
          <p:cNvSpPr>
            <a:spLocks noGrp="1"/>
          </p:cNvSpPr>
          <p:nvPr>
            <p:ph sz="quarter" idx="10"/>
          </p:nvPr>
        </p:nvSpPr>
        <p:spPr/>
        <p:txBody>
          <a:bodyPr/>
          <a:lstStyle/>
          <a:p>
            <a:r>
              <a:rPr lang="en-US" dirty="0"/>
              <a:t>Many : Many Transformations</a:t>
            </a:r>
          </a:p>
        </p:txBody>
      </p:sp>
      <p:sp>
        <p:nvSpPr>
          <p:cNvPr id="5" name="Right Brace 4"/>
          <p:cNvSpPr/>
          <p:nvPr/>
        </p:nvSpPr>
        <p:spPr>
          <a:xfrm>
            <a:off x="5715000" y="5334000"/>
            <a:ext cx="304800" cy="838200"/>
          </a:xfrm>
          <a:prstGeom prst="righ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p:cNvSpPr txBox="1"/>
          <p:nvPr/>
        </p:nvSpPr>
        <p:spPr>
          <a:xfrm>
            <a:off x="6172200" y="5568434"/>
            <a:ext cx="264290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Un-supervised Techniques</a:t>
            </a:r>
          </a:p>
        </p:txBody>
      </p:sp>
    </p:spTree>
    <p:extLst>
      <p:ext uri="{BB962C8B-B14F-4D97-AF65-F5344CB8AC3E}">
        <p14:creationId xmlns:p14="http://schemas.microsoft.com/office/powerpoint/2010/main" val="26667623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85000" lnSpcReduction="20000"/>
          </a:bodyPr>
          <a:lstStyle/>
          <a:p>
            <a:pPr>
              <a:buFont typeface="Arial" panose="020B0604020202020204" pitchFamily="34" charset="0"/>
              <a:buChar char="•"/>
            </a:pPr>
            <a:r>
              <a:rPr lang="en-US" dirty="0"/>
              <a:t>These methods are </a:t>
            </a:r>
            <a:r>
              <a:rPr lang="en-US" b="1" i="1" dirty="0"/>
              <a:t>linear</a:t>
            </a:r>
            <a:r>
              <a:rPr lang="en-US" dirty="0"/>
              <a:t> in the sense that they take a matrix of numeric predictor values (X) and create new components that are linear combinations of the original data. These components are usually called the </a:t>
            </a:r>
            <a:r>
              <a:rPr lang="en-US" b="1" i="1" dirty="0"/>
              <a:t>scores</a:t>
            </a:r>
            <a:r>
              <a:rPr lang="en-US" dirty="0"/>
              <a:t>. If there are </a:t>
            </a:r>
            <a:r>
              <a:rPr lang="en-US" b="1" dirty="0"/>
              <a:t>n</a:t>
            </a:r>
            <a:r>
              <a:rPr lang="en-US" dirty="0"/>
              <a:t> training set points and </a:t>
            </a:r>
            <a:r>
              <a:rPr lang="en-US" b="1" dirty="0"/>
              <a:t>p</a:t>
            </a:r>
            <a:r>
              <a:rPr lang="en-US" dirty="0"/>
              <a:t> predictors, the scores could be denoted as the </a:t>
            </a:r>
            <a:r>
              <a:rPr lang="en-US" b="1" dirty="0" err="1"/>
              <a:t>n×p</a:t>
            </a:r>
            <a:r>
              <a:rPr lang="en-US" dirty="0"/>
              <a:t> matrix X* and are created using -</a:t>
            </a:r>
          </a:p>
          <a:p>
            <a:r>
              <a:rPr lang="en-US" dirty="0"/>
              <a:t>		X</a:t>
            </a:r>
            <a:r>
              <a:rPr lang="en-US" baseline="30000" dirty="0"/>
              <a:t>∗ </a:t>
            </a:r>
            <a:r>
              <a:rPr lang="en-US" dirty="0"/>
              <a:t>= XA</a:t>
            </a:r>
          </a:p>
          <a:p>
            <a:pPr>
              <a:buFont typeface="Arial" panose="020B0604020202020204" pitchFamily="34" charset="0"/>
              <a:buChar char="•"/>
            </a:pPr>
            <a:r>
              <a:rPr lang="en-US" dirty="0"/>
              <a:t>where the </a:t>
            </a:r>
            <a:r>
              <a:rPr lang="en-US" b="1" dirty="0" err="1"/>
              <a:t>p×p</a:t>
            </a:r>
            <a:r>
              <a:rPr lang="en-US" b="1" dirty="0"/>
              <a:t> </a:t>
            </a:r>
            <a:r>
              <a:rPr lang="en-US" dirty="0"/>
              <a:t>matrix A is often called the </a:t>
            </a:r>
            <a:r>
              <a:rPr lang="en-US" b="1" i="1" dirty="0"/>
              <a:t>projection matrix</a:t>
            </a:r>
            <a:r>
              <a:rPr lang="en-US" dirty="0"/>
              <a:t>. As a result, the value of the first score for data point </a:t>
            </a:r>
            <a:r>
              <a:rPr lang="en-US" i="1" dirty="0" err="1"/>
              <a:t>i</a:t>
            </a:r>
            <a:r>
              <a:rPr lang="en-US" dirty="0"/>
              <a:t> would be:</a:t>
            </a:r>
          </a:p>
          <a:p>
            <a:pPr marL="0" indent="0"/>
            <a:r>
              <a:rPr lang="pt-BR" dirty="0"/>
              <a:t>	x</a:t>
            </a:r>
            <a:r>
              <a:rPr lang="pt-BR" baseline="30000" dirty="0"/>
              <a:t>∗</a:t>
            </a:r>
            <a:r>
              <a:rPr lang="pt-BR" baseline="-25000" dirty="0"/>
              <a:t>i1 </a:t>
            </a:r>
            <a:r>
              <a:rPr lang="pt-BR" dirty="0"/>
              <a:t>= a</a:t>
            </a:r>
            <a:r>
              <a:rPr lang="pt-BR" baseline="-25000" dirty="0"/>
              <a:t>11</a:t>
            </a:r>
            <a:r>
              <a:rPr lang="pt-BR" dirty="0"/>
              <a:t>x</a:t>
            </a:r>
            <a:r>
              <a:rPr lang="pt-BR" baseline="-25000" dirty="0"/>
              <a:t>i1 </a:t>
            </a:r>
            <a:r>
              <a:rPr lang="pt-BR" dirty="0"/>
              <a:t>+ a</a:t>
            </a:r>
            <a:r>
              <a:rPr lang="pt-BR" baseline="-25000" dirty="0"/>
              <a:t>12</a:t>
            </a:r>
            <a:r>
              <a:rPr lang="pt-BR" dirty="0"/>
              <a:t>x</a:t>
            </a:r>
            <a:r>
              <a:rPr lang="pt-BR" baseline="-25000" dirty="0"/>
              <a:t>i2 </a:t>
            </a:r>
            <a:r>
              <a:rPr lang="pt-BR" dirty="0"/>
              <a:t>+ a</a:t>
            </a:r>
            <a:r>
              <a:rPr lang="pt-BR" baseline="-25000" dirty="0"/>
              <a:t>13</a:t>
            </a:r>
            <a:r>
              <a:rPr lang="pt-BR" dirty="0"/>
              <a:t>x</a:t>
            </a:r>
            <a:r>
              <a:rPr lang="pt-BR" baseline="-25000" dirty="0"/>
              <a:t>i3 </a:t>
            </a:r>
            <a:r>
              <a:rPr lang="pt-BR" dirty="0"/>
              <a:t>+ a</a:t>
            </a:r>
            <a:r>
              <a:rPr lang="pt-BR" baseline="-25000" dirty="0"/>
              <a:t>14</a:t>
            </a:r>
            <a:r>
              <a:rPr lang="pt-BR" dirty="0"/>
              <a:t>x</a:t>
            </a:r>
            <a:r>
              <a:rPr lang="pt-BR" baseline="-25000" dirty="0"/>
              <a:t>i4 ..... </a:t>
            </a:r>
            <a:r>
              <a:rPr lang="pt-BR" dirty="0"/>
              <a:t>+ a</a:t>
            </a:r>
            <a:r>
              <a:rPr lang="pt-BR" baseline="-25000" dirty="0"/>
              <a:t>1p</a:t>
            </a:r>
            <a:r>
              <a:rPr lang="pt-BR" dirty="0"/>
              <a:t>x</a:t>
            </a:r>
            <a:r>
              <a:rPr lang="pt-BR" baseline="-25000" dirty="0"/>
              <a:t>ip</a:t>
            </a:r>
          </a:p>
          <a:p>
            <a:pPr marL="0" indent="0"/>
            <a:endParaRPr lang="en-US" dirty="0"/>
          </a:p>
          <a:p>
            <a:pPr>
              <a:buFont typeface="Arial" panose="020B0604020202020204" pitchFamily="34" charset="0"/>
              <a:buChar char="•"/>
            </a:pPr>
            <a:r>
              <a:rPr lang="en-US" dirty="0"/>
              <a:t>One possibility is to only use a portion of AA to reduce the number of scores down to k&lt;pk. For example, it may be that the last few columns of A show no benefit to describing the predictor set. This notion is called </a:t>
            </a:r>
            <a:r>
              <a:rPr lang="en-US" i="1" dirty="0"/>
              <a:t>dimension reduction i.e. </a:t>
            </a:r>
            <a:r>
              <a:rPr lang="en-US" dirty="0"/>
              <a:t>If the predictor space can be described with k score variables, there are less features in the data given to the model but each of these columns is a function of all of the original predictors.</a:t>
            </a:r>
          </a:p>
        </p:txBody>
      </p:sp>
      <p:sp>
        <p:nvSpPr>
          <p:cNvPr id="3" name="Content Placeholder 2"/>
          <p:cNvSpPr>
            <a:spLocks noGrp="1"/>
          </p:cNvSpPr>
          <p:nvPr>
            <p:ph sz="quarter" idx="10"/>
          </p:nvPr>
        </p:nvSpPr>
        <p:spPr/>
        <p:txBody>
          <a:bodyPr/>
          <a:lstStyle/>
          <a:p>
            <a:r>
              <a:rPr lang="en-US" dirty="0"/>
              <a:t>Linear Projection Matrix contd..</a:t>
            </a:r>
          </a:p>
        </p:txBody>
      </p:sp>
    </p:spTree>
    <p:extLst>
      <p:ext uri="{BB962C8B-B14F-4D97-AF65-F5344CB8AC3E}">
        <p14:creationId xmlns:p14="http://schemas.microsoft.com/office/powerpoint/2010/main" val="35621438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92500" lnSpcReduction="20000"/>
          </a:bodyPr>
          <a:lstStyle/>
          <a:p>
            <a:pPr>
              <a:buFont typeface="Arial" panose="020B0604020202020204" pitchFamily="34" charset="0"/>
              <a:buChar char="•"/>
            </a:pPr>
            <a:r>
              <a:rPr lang="en-US" dirty="0"/>
              <a:t>PCA is an effective dimension reduction technique when predictors are </a:t>
            </a:r>
            <a:r>
              <a:rPr lang="en-US" i="1" dirty="0"/>
              <a:t>linearly correlated</a:t>
            </a:r>
            <a:r>
              <a:rPr lang="en-US" dirty="0"/>
              <a:t> and when the resulting scores are associated with the response. However, the orthogonal partitioning of the predictor space may not provide a good predictive relationship with the response, especially if the true underlying relationship between the predictors and the response is non-linear. Consider, for example, a hypothetical relationship between a response (y) and two predictors (x1 and x2) as follows:</a:t>
            </a:r>
          </a:p>
          <a:p>
            <a:pPr>
              <a:buFont typeface="Arial" panose="020B0604020202020204" pitchFamily="34" charset="0"/>
              <a:buChar char="•"/>
            </a:pPr>
            <a:r>
              <a:rPr lang="en-US" dirty="0"/>
              <a:t>The kernel PCA approach combines a specific mathematical view of PCA with </a:t>
            </a:r>
            <a:r>
              <a:rPr lang="en-US" i="1" dirty="0"/>
              <a:t>kernel functions</a:t>
            </a:r>
            <a:r>
              <a:rPr lang="en-US" dirty="0"/>
              <a:t> and the kernel ‘</a:t>
            </a:r>
            <a:r>
              <a:rPr lang="en-US" b="1" dirty="0"/>
              <a:t>trick</a:t>
            </a:r>
            <a:r>
              <a:rPr lang="en-US" dirty="0"/>
              <a:t>’ to enable PCA to expand the dimension of the predictor space in which dimension reduction is performed.</a:t>
            </a:r>
          </a:p>
          <a:p>
            <a:pPr>
              <a:buFont typeface="Arial" panose="020B0604020202020204" pitchFamily="34" charset="0"/>
              <a:buChar char="•"/>
            </a:pPr>
            <a:r>
              <a:rPr lang="en-US" b="1" dirty="0"/>
              <a:t>PCA</a:t>
            </a:r>
            <a:r>
              <a:rPr lang="en-US" dirty="0"/>
              <a:t> -&gt; Eigen Values decomposition can be written as Dot Product of 2 predictors x1 and x2. Known as Linear kernel</a:t>
            </a:r>
          </a:p>
          <a:p>
            <a:pPr>
              <a:buFont typeface="Arial" panose="020B0604020202020204" pitchFamily="34" charset="0"/>
              <a:buChar char="•"/>
            </a:pPr>
            <a:r>
              <a:rPr lang="en-US" dirty="0"/>
              <a:t>In </a:t>
            </a:r>
            <a:r>
              <a:rPr lang="en-US" b="1" dirty="0"/>
              <a:t>Kernel PCA </a:t>
            </a:r>
            <a:r>
              <a:rPr lang="en-US" dirty="0"/>
              <a:t>-&gt; instead of linear kernel, using Trick function, it can be -</a:t>
            </a:r>
          </a:p>
          <a:p>
            <a:pPr>
              <a:buFont typeface="Arial" panose="020B0604020202020204" pitchFamily="34" charset="0"/>
              <a:buChar char="•"/>
            </a:pPr>
            <a:endParaRPr lang="en-US" dirty="0"/>
          </a:p>
          <a:p>
            <a:endParaRPr lang="en-US" dirty="0"/>
          </a:p>
        </p:txBody>
      </p:sp>
      <p:sp>
        <p:nvSpPr>
          <p:cNvPr id="3" name="Content Placeholder 2"/>
          <p:cNvSpPr>
            <a:spLocks noGrp="1"/>
          </p:cNvSpPr>
          <p:nvPr>
            <p:ph sz="quarter" idx="10"/>
          </p:nvPr>
        </p:nvSpPr>
        <p:spPr/>
        <p:txBody>
          <a:bodyPr/>
          <a:lstStyle/>
          <a:p>
            <a:r>
              <a:rPr lang="en-US" dirty="0"/>
              <a:t>Kernel PCA</a:t>
            </a:r>
          </a:p>
        </p:txBody>
      </p:sp>
      <p:pic>
        <p:nvPicPr>
          <p:cNvPr id="4" name="Picture 3"/>
          <p:cNvPicPr>
            <a:picLocks noChangeAspect="1"/>
          </p:cNvPicPr>
          <p:nvPr/>
        </p:nvPicPr>
        <p:blipFill>
          <a:blip r:embed="rId2"/>
          <a:stretch>
            <a:fillRect/>
          </a:stretch>
        </p:blipFill>
        <p:spPr>
          <a:xfrm>
            <a:off x="4876800" y="3733800"/>
            <a:ext cx="3505200" cy="259644"/>
          </a:xfrm>
          <a:prstGeom prst="rect">
            <a:avLst/>
          </a:prstGeom>
        </p:spPr>
      </p:pic>
      <p:pic>
        <p:nvPicPr>
          <p:cNvPr id="5" name="Picture 4"/>
          <p:cNvPicPr>
            <a:picLocks noChangeAspect="1"/>
          </p:cNvPicPr>
          <p:nvPr/>
        </p:nvPicPr>
        <p:blipFill>
          <a:blip r:embed="rId3"/>
          <a:stretch>
            <a:fillRect/>
          </a:stretch>
        </p:blipFill>
        <p:spPr>
          <a:xfrm>
            <a:off x="3124200" y="6070691"/>
            <a:ext cx="2162175" cy="447675"/>
          </a:xfrm>
          <a:prstGeom prst="rect">
            <a:avLst/>
          </a:prstGeom>
        </p:spPr>
      </p:pic>
    </p:spTree>
    <p:extLst>
      <p:ext uri="{BB962C8B-B14F-4D97-AF65-F5344CB8AC3E}">
        <p14:creationId xmlns:p14="http://schemas.microsoft.com/office/powerpoint/2010/main" val="16076764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0040" y="2895600"/>
            <a:ext cx="7372350" cy="1133475"/>
          </a:xfrm>
          <a:prstGeom prst="rect">
            <a:avLst/>
          </a:prstGeom>
        </p:spPr>
      </p:pic>
      <p:sp>
        <p:nvSpPr>
          <p:cNvPr id="3" name="Content Placeholder 2"/>
          <p:cNvSpPr>
            <a:spLocks noGrp="1"/>
          </p:cNvSpPr>
          <p:nvPr>
            <p:ph sz="quarter" idx="10"/>
          </p:nvPr>
        </p:nvSpPr>
        <p:spPr/>
        <p:txBody>
          <a:bodyPr/>
          <a:lstStyle/>
          <a:p>
            <a:r>
              <a:rPr lang="en-US" dirty="0"/>
              <a:t>Kernel PCA contd..</a:t>
            </a:r>
          </a:p>
        </p:txBody>
      </p:sp>
      <p:pic>
        <p:nvPicPr>
          <p:cNvPr id="5" name="Picture 4"/>
          <p:cNvPicPr>
            <a:picLocks noChangeAspect="1"/>
          </p:cNvPicPr>
          <p:nvPr/>
        </p:nvPicPr>
        <p:blipFill>
          <a:blip r:embed="rId3"/>
          <a:stretch>
            <a:fillRect/>
          </a:stretch>
        </p:blipFill>
        <p:spPr>
          <a:xfrm>
            <a:off x="315686" y="1752600"/>
            <a:ext cx="5734050" cy="895350"/>
          </a:xfrm>
          <a:prstGeom prst="rect">
            <a:avLst/>
          </a:prstGeom>
        </p:spPr>
      </p:pic>
      <p:sp>
        <p:nvSpPr>
          <p:cNvPr id="6" name="Rectangle 5"/>
          <p:cNvSpPr/>
          <p:nvPr/>
        </p:nvSpPr>
        <p:spPr>
          <a:xfrm>
            <a:off x="315686" y="4398466"/>
            <a:ext cx="8447314" cy="1200329"/>
          </a:xfrm>
          <a:prstGeom prst="rect">
            <a:avLst/>
          </a:prstGeom>
        </p:spPr>
        <p:txBody>
          <a:bodyPr wrap="square">
            <a:spAutoFit/>
          </a:bodyPr>
          <a:lstStyle/>
          <a:p>
            <a:r>
              <a:rPr lang="en-US" dirty="0">
                <a:solidFill>
                  <a:srgbClr val="333333"/>
                </a:solidFill>
                <a:latin typeface="Merriweather"/>
              </a:rPr>
              <a:t>The RBF kernel is also known as the Gaussian kernel due to its mathematical form and its relationship to the normal distribution. The radial basis and polynomial kernels are popular starting points for kernel PCA.</a:t>
            </a:r>
          </a:p>
          <a:p>
            <a:endParaRPr lang="en-US" dirty="0"/>
          </a:p>
        </p:txBody>
      </p:sp>
    </p:spTree>
    <p:extLst>
      <p:ext uri="{BB962C8B-B14F-4D97-AF65-F5344CB8AC3E}">
        <p14:creationId xmlns:p14="http://schemas.microsoft.com/office/powerpoint/2010/main" val="90076579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ICA creates new components that are linear combinations of the original variables but does so in a way that the components are as statistically independent from one another as possible.</a:t>
            </a:r>
          </a:p>
          <a:p>
            <a:pPr>
              <a:buFont typeface="Arial" panose="020B0604020202020204" pitchFamily="34" charset="0"/>
              <a:buChar char="•"/>
            </a:pPr>
            <a:r>
              <a:rPr lang="en-US" dirty="0"/>
              <a:t>This enables ICA to be able to model a broader set of trends than PCA, which focuses on orthogonality and linear relationships.</a:t>
            </a:r>
          </a:p>
          <a:p>
            <a:pPr>
              <a:buFont typeface="Arial" panose="020B0604020202020204" pitchFamily="34" charset="0"/>
              <a:buChar char="•"/>
            </a:pPr>
            <a:r>
              <a:rPr lang="en-US" dirty="0"/>
              <a:t>It is common to normalize and </a:t>
            </a:r>
            <a:r>
              <a:rPr lang="en-US" i="1" dirty="0"/>
              <a:t>whiten</a:t>
            </a:r>
            <a:r>
              <a:rPr lang="en-US" dirty="0"/>
              <a:t> the data prior to running the ICA calculations.</a:t>
            </a:r>
          </a:p>
          <a:p>
            <a:pPr lvl="1">
              <a:buFont typeface="Arial" panose="020B0604020202020204" pitchFamily="34" charset="0"/>
              <a:buChar char="•"/>
            </a:pPr>
            <a:r>
              <a:rPr lang="en-US" dirty="0"/>
              <a:t>Whitening, in this case, means to convert the original values to the full set of PCA components.</a:t>
            </a:r>
          </a:p>
          <a:p>
            <a:pPr marL="457200" lvl="1" indent="0">
              <a:buNone/>
            </a:pPr>
            <a:r>
              <a:rPr lang="en-US" dirty="0">
                <a:hlinkClick r:id="rId2"/>
              </a:rPr>
              <a:t>https://www.youtube.com/watch?v=P5mnh_xOSAA</a:t>
            </a:r>
            <a:endParaRPr lang="en-US" dirty="0"/>
          </a:p>
        </p:txBody>
      </p:sp>
      <p:sp>
        <p:nvSpPr>
          <p:cNvPr id="3" name="Content Placeholder 2"/>
          <p:cNvSpPr>
            <a:spLocks noGrp="1"/>
          </p:cNvSpPr>
          <p:nvPr>
            <p:ph sz="quarter" idx="10"/>
          </p:nvPr>
        </p:nvSpPr>
        <p:spPr/>
        <p:txBody>
          <a:bodyPr/>
          <a:lstStyle/>
          <a:p>
            <a:r>
              <a:rPr lang="en-US" dirty="0"/>
              <a:t>Independent Component Analysis - ICA</a:t>
            </a:r>
          </a:p>
        </p:txBody>
      </p:sp>
    </p:spTree>
    <p:extLst>
      <p:ext uri="{BB962C8B-B14F-4D97-AF65-F5344CB8AC3E}">
        <p14:creationId xmlns:p14="http://schemas.microsoft.com/office/powerpoint/2010/main" val="13740388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hlinkClick r:id="rId2"/>
              </a:rPr>
              <a:t>https://www.youtube.com/watch?v=UQGEB3Q5-fQ</a:t>
            </a:r>
            <a:endParaRPr lang="en-US" dirty="0"/>
          </a:p>
          <a:p>
            <a:r>
              <a:rPr lang="en-US" b="1" dirty="0"/>
              <a:t>Non-negative matrix factorization</a:t>
            </a:r>
            <a:r>
              <a:rPr lang="en-US" dirty="0"/>
              <a:t> (</a:t>
            </a:r>
            <a:r>
              <a:rPr lang="en-US" b="1" dirty="0"/>
              <a:t>NMF</a:t>
            </a:r>
            <a:r>
              <a:rPr lang="en-US" dirty="0"/>
              <a:t> or </a:t>
            </a:r>
            <a:r>
              <a:rPr lang="en-US" b="1" dirty="0"/>
              <a:t>NNMF</a:t>
            </a:r>
            <a:r>
              <a:rPr lang="en-US" dirty="0"/>
              <a:t>), also </a:t>
            </a:r>
            <a:r>
              <a:rPr lang="en-US" b="1" dirty="0"/>
              <a:t>non-negative matrix approximation</a:t>
            </a:r>
            <a:r>
              <a:rPr lang="en-US" baseline="30000" dirty="0">
                <a:hlinkClick r:id="rId3"/>
              </a:rPr>
              <a:t>[1]</a:t>
            </a:r>
            <a:r>
              <a:rPr lang="en-US" baseline="30000" dirty="0">
                <a:hlinkClick r:id="rId4"/>
              </a:rPr>
              <a:t>[2]</a:t>
            </a:r>
            <a:r>
              <a:rPr lang="en-US" dirty="0"/>
              <a:t> is a group of </a:t>
            </a:r>
            <a:r>
              <a:rPr lang="en-US" dirty="0">
                <a:hlinkClick r:id="rId5" tooltip="Algorithm"/>
              </a:rPr>
              <a:t>algorithms</a:t>
            </a:r>
            <a:r>
              <a:rPr lang="en-US" dirty="0"/>
              <a:t> in </a:t>
            </a:r>
            <a:r>
              <a:rPr lang="en-US" dirty="0">
                <a:hlinkClick r:id="rId6" tooltip="Multivariate analysis"/>
              </a:rPr>
              <a:t>multivariate analysis</a:t>
            </a:r>
            <a:r>
              <a:rPr lang="en-US" dirty="0"/>
              <a:t> and </a:t>
            </a:r>
            <a:r>
              <a:rPr lang="en-US" dirty="0">
                <a:hlinkClick r:id="rId7" tooltip="Linear algebra"/>
              </a:rPr>
              <a:t>linear algebra</a:t>
            </a:r>
            <a:r>
              <a:rPr lang="en-US" dirty="0"/>
              <a:t> where a </a:t>
            </a:r>
            <a:r>
              <a:rPr lang="en-US" dirty="0">
                <a:hlinkClick r:id="rId8" tooltip="Matrix (mathematics)"/>
              </a:rPr>
              <a:t>matrix</a:t>
            </a:r>
            <a:r>
              <a:rPr lang="en-US" dirty="0"/>
              <a:t> </a:t>
            </a:r>
            <a:r>
              <a:rPr lang="en-US" b="1" dirty="0"/>
              <a:t>V</a:t>
            </a:r>
            <a:r>
              <a:rPr lang="en-US" dirty="0"/>
              <a:t> is </a:t>
            </a:r>
            <a:r>
              <a:rPr lang="en-US" dirty="0">
                <a:hlinkClick r:id="rId9" tooltip="Matrix decomposition"/>
              </a:rPr>
              <a:t>factorized</a:t>
            </a:r>
            <a:r>
              <a:rPr lang="en-US" dirty="0"/>
              <a:t> into (usually) two matrices </a:t>
            </a:r>
            <a:r>
              <a:rPr lang="en-US" b="1" dirty="0"/>
              <a:t>W</a:t>
            </a:r>
            <a:r>
              <a:rPr lang="en-US" dirty="0"/>
              <a:t> and </a:t>
            </a:r>
            <a:r>
              <a:rPr lang="en-US" b="1" dirty="0"/>
              <a:t>H</a:t>
            </a:r>
            <a:r>
              <a:rPr lang="en-US" dirty="0"/>
              <a:t>, with the property that all three matrices have no negative elements.</a:t>
            </a:r>
          </a:p>
          <a:p>
            <a:endParaRPr lang="en-US" dirty="0"/>
          </a:p>
          <a:p>
            <a:endParaRPr lang="en-US" dirty="0"/>
          </a:p>
          <a:p>
            <a:endParaRPr lang="en-US" dirty="0"/>
          </a:p>
          <a:p>
            <a:r>
              <a:rPr lang="en-US" dirty="0"/>
              <a:t>This approach is popular for text data where predictors are word counts, imaging, and biological measures (e.g., the amount of RNA expressed for a specific gene).  </a:t>
            </a:r>
          </a:p>
          <a:p>
            <a:endParaRPr lang="en-US" dirty="0"/>
          </a:p>
        </p:txBody>
      </p:sp>
      <p:sp>
        <p:nvSpPr>
          <p:cNvPr id="3" name="Content Placeholder 2"/>
          <p:cNvSpPr>
            <a:spLocks noGrp="1"/>
          </p:cNvSpPr>
          <p:nvPr>
            <p:ph sz="quarter" idx="10"/>
          </p:nvPr>
        </p:nvSpPr>
        <p:spPr/>
        <p:txBody>
          <a:bodyPr/>
          <a:lstStyle/>
          <a:p>
            <a:r>
              <a:rPr lang="en-US" dirty="0"/>
              <a:t>Non-negative Matrix Factorization</a:t>
            </a:r>
          </a:p>
        </p:txBody>
      </p:sp>
      <p:pic>
        <p:nvPicPr>
          <p:cNvPr id="1026" name="Picture 2" descr="https://upload.wikimedia.org/wikipedia/commons/thumb/f/f9/NMF.png/400px-NMF.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3657600"/>
            <a:ext cx="3810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04908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7620000" cy="4525963"/>
          </a:xfrm>
        </p:spPr>
        <p:txBody>
          <a:bodyPr>
            <a:normAutofit fontScale="92500" lnSpcReduction="10000"/>
          </a:bodyPr>
          <a:lstStyle/>
          <a:p>
            <a:pPr marL="0" indent="0"/>
            <a:r>
              <a:rPr lang="en-US" b="1" dirty="0"/>
              <a:t>Partial least squares regression (PLS regression)</a:t>
            </a:r>
            <a:r>
              <a:rPr lang="en-US" dirty="0"/>
              <a:t> is a </a:t>
            </a:r>
            <a:r>
              <a:rPr lang="en-US" dirty="0">
                <a:hlinkClick r:id="rId2" tooltip="Statistics"/>
              </a:rPr>
              <a:t>statistical</a:t>
            </a:r>
            <a:r>
              <a:rPr lang="en-US" dirty="0"/>
              <a:t> method that bears some relation to </a:t>
            </a:r>
            <a:r>
              <a:rPr lang="en-US" dirty="0">
                <a:hlinkClick r:id="rId3" tooltip="Principal component regression"/>
              </a:rPr>
              <a:t>principal components regression</a:t>
            </a:r>
            <a:r>
              <a:rPr lang="en-US" dirty="0"/>
              <a:t>; instead of finding </a:t>
            </a:r>
            <a:r>
              <a:rPr lang="en-US" dirty="0">
                <a:hlinkClick r:id="rId4" tooltip="Hyperplane"/>
              </a:rPr>
              <a:t>hyperplanes</a:t>
            </a:r>
            <a:r>
              <a:rPr lang="en-US" dirty="0"/>
              <a:t> of maximum </a:t>
            </a:r>
            <a:r>
              <a:rPr lang="en-US" dirty="0">
                <a:hlinkClick r:id="rId5" tooltip="Variance"/>
              </a:rPr>
              <a:t>variance</a:t>
            </a:r>
            <a:r>
              <a:rPr lang="en-US" dirty="0"/>
              <a:t> between the response and independent variables, it finds a </a:t>
            </a:r>
            <a:r>
              <a:rPr lang="en-US" dirty="0">
                <a:hlinkClick r:id="rId6" tooltip="Linear regression"/>
              </a:rPr>
              <a:t>linear regression</a:t>
            </a:r>
            <a:r>
              <a:rPr lang="en-US" dirty="0"/>
              <a:t> model by projecting the </a:t>
            </a:r>
            <a:r>
              <a:rPr lang="en-US" dirty="0">
                <a:hlinkClick r:id="rId7" tooltip="Predicted variable"/>
              </a:rPr>
              <a:t>predicted variables</a:t>
            </a:r>
            <a:r>
              <a:rPr lang="en-US" dirty="0"/>
              <a:t> and the </a:t>
            </a:r>
            <a:r>
              <a:rPr lang="en-US" dirty="0">
                <a:hlinkClick r:id="rId8" tooltip="Observable variable"/>
              </a:rPr>
              <a:t>observable variables</a:t>
            </a:r>
            <a:r>
              <a:rPr lang="en-US" dirty="0"/>
              <a:t> to a new space. </a:t>
            </a:r>
          </a:p>
          <a:p>
            <a:pPr marL="0" indent="0"/>
            <a:r>
              <a:rPr lang="en-US" dirty="0"/>
              <a:t>Because both the </a:t>
            </a:r>
            <a:r>
              <a:rPr lang="en-US" i="1" dirty="0"/>
              <a:t>X</a:t>
            </a:r>
            <a:r>
              <a:rPr lang="en-US" dirty="0"/>
              <a:t> and </a:t>
            </a:r>
            <a:r>
              <a:rPr lang="en-US" i="1" dirty="0"/>
              <a:t>Y</a:t>
            </a:r>
            <a:r>
              <a:rPr lang="en-US" dirty="0"/>
              <a:t> data are projected to new spaces, the PLS family of methods are known as bilinear factor models. Partial least squares discriminant analysis (PLS-DA) is a variant used when the Y is categorical.</a:t>
            </a:r>
          </a:p>
          <a:p>
            <a:pPr marL="0" indent="0"/>
            <a:endParaRPr lang="en-US" dirty="0"/>
          </a:p>
          <a:p>
            <a:pPr marL="0" indent="0"/>
            <a:r>
              <a:rPr lang="en-US" dirty="0">
                <a:hlinkClick r:id="rId9"/>
              </a:rPr>
              <a:t>https://www.slideshare.net/dgrapov/4-partial-least-squares-modeling</a:t>
            </a:r>
            <a:endParaRPr lang="en-US" dirty="0"/>
          </a:p>
        </p:txBody>
      </p:sp>
      <p:sp>
        <p:nvSpPr>
          <p:cNvPr id="3" name="Content Placeholder 2"/>
          <p:cNvSpPr>
            <a:spLocks noGrp="1"/>
          </p:cNvSpPr>
          <p:nvPr>
            <p:ph sz="quarter" idx="10"/>
          </p:nvPr>
        </p:nvSpPr>
        <p:spPr/>
        <p:txBody>
          <a:bodyPr/>
          <a:lstStyle/>
          <a:p>
            <a:r>
              <a:rPr lang="en-US" dirty="0"/>
              <a:t>Partial Least Squares</a:t>
            </a:r>
          </a:p>
        </p:txBody>
      </p:sp>
      <p:pic>
        <p:nvPicPr>
          <p:cNvPr id="4" name="Picture 3"/>
          <p:cNvPicPr>
            <a:picLocks noChangeAspect="1"/>
          </p:cNvPicPr>
          <p:nvPr/>
        </p:nvPicPr>
        <p:blipFill>
          <a:blip r:embed="rId10"/>
          <a:stretch>
            <a:fillRect/>
          </a:stretch>
        </p:blipFill>
        <p:spPr>
          <a:xfrm>
            <a:off x="7772400" y="1493836"/>
            <a:ext cx="1371600" cy="4068763"/>
          </a:xfrm>
          <a:prstGeom prst="rect">
            <a:avLst/>
          </a:prstGeom>
        </p:spPr>
      </p:pic>
    </p:spTree>
    <p:extLst>
      <p:ext uri="{BB962C8B-B14F-4D97-AF65-F5344CB8AC3E}">
        <p14:creationId xmlns:p14="http://schemas.microsoft.com/office/powerpoint/2010/main" val="3974660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There are two variations on random sampling (and other sampling techniques as well): </a:t>
            </a:r>
          </a:p>
          <a:p>
            <a:pPr>
              <a:buFont typeface="Arial" panose="020B0604020202020204" pitchFamily="34" charset="0"/>
              <a:buChar char="•"/>
            </a:pPr>
            <a:r>
              <a:rPr lang="en-US" dirty="0"/>
              <a:t>(1) </a:t>
            </a:r>
            <a:r>
              <a:rPr lang="en-US" b="1" dirty="0"/>
              <a:t>sampling without replacement-</a:t>
            </a:r>
          </a:p>
          <a:p>
            <a:pPr lvl="1">
              <a:buFont typeface="Arial" panose="020B0604020202020204" pitchFamily="34" charset="0"/>
              <a:buChar char="•"/>
            </a:pPr>
            <a:r>
              <a:rPr lang="en-US" dirty="0"/>
              <a:t>as each item is selected, it is removed from the set of all objects that together constitute the population, and </a:t>
            </a:r>
          </a:p>
          <a:p>
            <a:pPr>
              <a:buFont typeface="Arial" panose="020B0604020202020204" pitchFamily="34" charset="0"/>
              <a:buChar char="•"/>
            </a:pPr>
            <a:r>
              <a:rPr lang="en-US" dirty="0"/>
              <a:t>(2) </a:t>
            </a:r>
            <a:r>
              <a:rPr lang="en-US" b="1" dirty="0"/>
              <a:t>sampling with replacement-</a:t>
            </a:r>
          </a:p>
          <a:p>
            <a:pPr lvl="1">
              <a:buFont typeface="Arial" panose="020B0604020202020204" pitchFamily="34" charset="0"/>
              <a:buChar char="•"/>
            </a:pPr>
            <a:r>
              <a:rPr lang="en-US" dirty="0"/>
              <a:t>objects are not removed from the population as they are selected for the sample</a:t>
            </a:r>
          </a:p>
          <a:p>
            <a:pPr lvl="1">
              <a:buFont typeface="Arial" panose="020B0604020202020204" pitchFamily="34" charset="0"/>
              <a:buChar char="•"/>
            </a:pPr>
            <a:r>
              <a:rPr lang="en-US" dirty="0"/>
              <a:t>In sampling with replacement, the same object can be picked more than once.</a:t>
            </a:r>
          </a:p>
          <a:p>
            <a:endParaRPr lang="en-US" dirty="0"/>
          </a:p>
          <a:p>
            <a:r>
              <a:rPr lang="en-US" dirty="0"/>
              <a:t>Note- The samples produced by the two methods are not much different when samples are relatively small compared to the data set size, but sampling with replacement is simpler to analyze since the probability of selecting any object remains constant during the sampling process.</a:t>
            </a:r>
          </a:p>
        </p:txBody>
      </p:sp>
      <p:sp>
        <p:nvSpPr>
          <p:cNvPr id="3" name="Content Placeholder 2"/>
          <p:cNvSpPr>
            <a:spLocks noGrp="1"/>
          </p:cNvSpPr>
          <p:nvPr>
            <p:ph sz="quarter" idx="10"/>
          </p:nvPr>
        </p:nvSpPr>
        <p:spPr/>
        <p:txBody>
          <a:bodyPr/>
          <a:lstStyle/>
          <a:p>
            <a:r>
              <a:rPr lang="en-US" dirty="0"/>
              <a:t>Variations of Simple Random Sampling</a:t>
            </a:r>
          </a:p>
        </p:txBody>
      </p:sp>
    </p:spTree>
    <p:extLst>
      <p:ext uri="{BB962C8B-B14F-4D97-AF65-F5344CB8AC3E}">
        <p14:creationId xmlns:p14="http://schemas.microsoft.com/office/powerpoint/2010/main" val="104925226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it-IT" dirty="0"/>
              <a:t>Data Visualization</a:t>
            </a:r>
            <a:endParaRPr lang="en-US" dirty="0"/>
          </a:p>
        </p:txBody>
      </p:sp>
      <p:sp>
        <p:nvSpPr>
          <p:cNvPr id="7" name="Subtitle 6"/>
          <p:cNvSpPr>
            <a:spLocks noGrp="1"/>
          </p:cNvSpPr>
          <p:nvPr>
            <p:ph type="subTitle" idx="1"/>
          </p:nvPr>
        </p:nvSpPr>
        <p:spPr/>
        <p:txBody>
          <a:bodyPr>
            <a:normAutofit/>
          </a:bodyPr>
          <a:lstStyle/>
          <a:p>
            <a:r>
              <a:rPr lang="en-US" dirty="0"/>
              <a:t>Lecture </a:t>
            </a:r>
            <a:r>
              <a:rPr lang="en-US"/>
              <a:t>– 12</a:t>
            </a:r>
            <a:endParaRPr lang="en-US" dirty="0"/>
          </a:p>
          <a:p>
            <a:r>
              <a:rPr lang="en-US" dirty="0"/>
              <a:t>Sumita Narang</a:t>
            </a:r>
          </a:p>
          <a:p>
            <a:endParaRPr lang="en-US" dirty="0"/>
          </a:p>
          <a:p>
            <a:endParaRPr lang="en-US" dirty="0"/>
          </a:p>
        </p:txBody>
      </p:sp>
      <p:sp>
        <p:nvSpPr>
          <p:cNvPr id="2" name="Rectangle 1"/>
          <p:cNvSpPr/>
          <p:nvPr/>
        </p:nvSpPr>
        <p:spPr>
          <a:xfrm>
            <a:off x="266700" y="6096000"/>
            <a:ext cx="8610600" cy="584775"/>
          </a:xfrm>
          <a:prstGeom prst="rect">
            <a:avLst/>
          </a:prstGeom>
        </p:spPr>
        <p:txBody>
          <a:bodyPr wrap="square">
            <a:spAutoFit/>
          </a:bodyPr>
          <a:lstStyle/>
          <a:p>
            <a:r>
              <a:rPr lang="en-US" sz="1600" dirty="0"/>
              <a:t>Source- IIT Delhi Social Network Analysis Course by S. </a:t>
            </a:r>
            <a:r>
              <a:rPr lang="en-US" sz="1600" dirty="0" err="1"/>
              <a:t>Mukherjea</a:t>
            </a:r>
            <a:r>
              <a:rPr lang="en-US" sz="1600" dirty="0"/>
              <a:t> &amp; A.A. </a:t>
            </a:r>
            <a:r>
              <a:rPr lang="en-US" sz="1600" dirty="0" err="1"/>
              <a:t>Nanavati</a:t>
            </a:r>
            <a:r>
              <a:rPr lang="en-US" sz="1600" dirty="0"/>
              <a:t>; IIT-D Fall 2016</a:t>
            </a:r>
          </a:p>
          <a:p>
            <a:endParaRPr lang="en-US" sz="1600" dirty="0"/>
          </a:p>
        </p:txBody>
      </p:sp>
    </p:spTree>
    <p:extLst>
      <p:ext uri="{BB962C8B-B14F-4D97-AF65-F5344CB8AC3E}">
        <p14:creationId xmlns:p14="http://schemas.microsoft.com/office/powerpoint/2010/main" val="34867655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Data Visualizations </a:t>
            </a:r>
            <a:endParaRPr lang="en-US" dirty="0"/>
          </a:p>
          <a:p>
            <a:r>
              <a:rPr lang="en-US" dirty="0"/>
              <a:t> </a:t>
            </a:r>
            <a:r>
              <a:rPr lang="en-US" dirty="0">
                <a:solidFill>
                  <a:schemeClr val="tx2">
                    <a:lumMod val="60000"/>
                    <a:lumOff val="40000"/>
                  </a:schemeClr>
                </a:solidFill>
              </a:rPr>
              <a:t>Data Need for visualization </a:t>
            </a:r>
          </a:p>
          <a:p>
            <a:r>
              <a:rPr lang="en-US" dirty="0"/>
              <a:t> </a:t>
            </a:r>
            <a:r>
              <a:rPr lang="en-US" dirty="0">
                <a:solidFill>
                  <a:schemeClr val="tx2">
                    <a:lumMod val="60000"/>
                    <a:lumOff val="40000"/>
                  </a:schemeClr>
                </a:solidFill>
              </a:rPr>
              <a:t>Exploratory vs Explanatory Analysis </a:t>
            </a:r>
          </a:p>
          <a:p>
            <a:r>
              <a:rPr lang="en-US" dirty="0">
                <a:solidFill>
                  <a:schemeClr val="tx2">
                    <a:lumMod val="60000"/>
                    <a:lumOff val="40000"/>
                  </a:schemeClr>
                </a:solidFill>
              </a:rPr>
              <a:t> Tables , Axis based Visualization and Statistical Plots </a:t>
            </a:r>
          </a:p>
          <a:p>
            <a:r>
              <a:rPr lang="en-US" dirty="0"/>
              <a:t> Lessons in Data Visualization Design </a:t>
            </a:r>
          </a:p>
          <a:p>
            <a:r>
              <a:rPr lang="en-US" dirty="0"/>
              <a:t> The Data Visualization Design Process </a:t>
            </a:r>
          </a:p>
          <a:p>
            <a:r>
              <a:rPr lang="en-US" dirty="0"/>
              <a:t> Stories and Dashboards </a:t>
            </a:r>
          </a:p>
          <a:p>
            <a:r>
              <a:rPr lang="en-US" dirty="0"/>
              <a:t>	</a:t>
            </a:r>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39577958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839200" cy="4525963"/>
          </a:xfrm>
        </p:spPr>
        <p:txBody>
          <a:bodyPr>
            <a:normAutofit/>
          </a:bodyPr>
          <a:lstStyle/>
          <a:p>
            <a:r>
              <a:rPr lang="en-US" dirty="0"/>
              <a:t>Purpose of visualization is to convey information to people through graphical representation data.</a:t>
            </a:r>
          </a:p>
          <a:p>
            <a:endParaRPr lang="en-US" dirty="0"/>
          </a:p>
          <a:p>
            <a:r>
              <a:rPr lang="en-US" dirty="0"/>
              <a:t>Visualization has previously been defined as the</a:t>
            </a:r>
          </a:p>
          <a:p>
            <a:r>
              <a:rPr lang="en-US" b="1" dirty="0"/>
              <a:t>“Formation of visual images; the act or process of</a:t>
            </a:r>
          </a:p>
          <a:p>
            <a:r>
              <a:rPr lang="en-US" b="1" dirty="0"/>
              <a:t>interpreting in visual terms or of putting into visual form"</a:t>
            </a:r>
          </a:p>
          <a:p>
            <a:endParaRPr lang="en-US" dirty="0"/>
          </a:p>
          <a:p>
            <a:r>
              <a:rPr lang="en-US" dirty="0"/>
              <a:t>New Definition – “A tool or method for interpreting image fed into a computer and for generating images of complex multi-dimensional data sets.</a:t>
            </a:r>
          </a:p>
          <a:p>
            <a:endParaRPr lang="en-US" dirty="0"/>
          </a:p>
        </p:txBody>
      </p:sp>
      <p:sp>
        <p:nvSpPr>
          <p:cNvPr id="3" name="Content Placeholder 2"/>
          <p:cNvSpPr>
            <a:spLocks noGrp="1"/>
          </p:cNvSpPr>
          <p:nvPr>
            <p:ph sz="quarter" idx="10"/>
          </p:nvPr>
        </p:nvSpPr>
        <p:spPr/>
        <p:txBody>
          <a:bodyPr/>
          <a:lstStyle/>
          <a:p>
            <a:r>
              <a:rPr lang="en-US" dirty="0"/>
              <a:t>What is Data Visualization</a:t>
            </a:r>
          </a:p>
        </p:txBody>
      </p:sp>
    </p:spTree>
    <p:extLst>
      <p:ext uri="{BB962C8B-B14F-4D97-AF65-F5344CB8AC3E}">
        <p14:creationId xmlns:p14="http://schemas.microsoft.com/office/powerpoint/2010/main" val="426729072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rmAutofit/>
          </a:bodyPr>
          <a:lstStyle/>
          <a:p>
            <a:pPr marL="0"/>
            <a:r>
              <a:rPr lang="en-US" sz="2000" dirty="0"/>
              <a:t>Visualization is essentially a mapping process from computer representations to perceptual representations, choosing encoding techniques to maximize human understanding and communication. The goal of a viewer might be a deeper understanding of physical phenomena or mathematical concepts, but it also might be a visual proof of computer representations derived from such an initial stage.</a:t>
            </a:r>
          </a:p>
          <a:p>
            <a:pPr marL="0"/>
            <a:endParaRPr lang="en-US" sz="2000" dirty="0"/>
          </a:p>
          <a:p>
            <a:pPr marL="0"/>
            <a:r>
              <a:rPr lang="en-US" sz="2000" dirty="0"/>
              <a:t> “</a:t>
            </a:r>
            <a:r>
              <a:rPr lang="en-US" sz="2000" b="1" dirty="0"/>
              <a:t>The purpose of visualization is insight, not pictures”</a:t>
            </a:r>
          </a:p>
          <a:p>
            <a:r>
              <a:rPr lang="en-US" sz="2000" b="1" dirty="0"/>
              <a:t>Insight: discovery, decision making, explanation</a:t>
            </a:r>
          </a:p>
          <a:p>
            <a:endParaRPr lang="en-US" sz="2000" dirty="0"/>
          </a:p>
        </p:txBody>
      </p:sp>
      <p:sp>
        <p:nvSpPr>
          <p:cNvPr id="3" name="Content Placeholder 2"/>
          <p:cNvSpPr>
            <a:spLocks noGrp="1"/>
          </p:cNvSpPr>
          <p:nvPr>
            <p:ph sz="quarter" idx="10"/>
          </p:nvPr>
        </p:nvSpPr>
        <p:spPr/>
        <p:txBody>
          <a:bodyPr/>
          <a:lstStyle/>
          <a:p>
            <a:r>
              <a:rPr lang="en-US" dirty="0"/>
              <a:t>Basics of Visualization</a:t>
            </a: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24400"/>
            <a:ext cx="7695314" cy="1508760"/>
          </a:xfrm>
          <a:prstGeom prst="rect">
            <a:avLst/>
          </a:prstGeom>
        </p:spPr>
      </p:pic>
    </p:spTree>
    <p:extLst>
      <p:ext uri="{BB962C8B-B14F-4D97-AF65-F5344CB8AC3E}">
        <p14:creationId xmlns:p14="http://schemas.microsoft.com/office/powerpoint/2010/main" val="397779083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5895735"/>
              </p:ext>
            </p:extLst>
          </p:nvPr>
        </p:nvGraphicFramePr>
        <p:xfrm>
          <a:off x="152400" y="1524000"/>
          <a:ext cx="8839200" cy="4830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p>
            <a:r>
              <a:rPr lang="en-US" dirty="0"/>
              <a:t>Visualization Goals</a:t>
            </a:r>
          </a:p>
        </p:txBody>
      </p:sp>
    </p:spTree>
    <p:extLst>
      <p:ext uri="{BB962C8B-B14F-4D97-AF65-F5344CB8AC3E}">
        <p14:creationId xmlns:p14="http://schemas.microsoft.com/office/powerpoint/2010/main" val="40618490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Information Visualization</a:t>
            </a:r>
          </a:p>
          <a:p>
            <a:r>
              <a:rPr lang="en-US" dirty="0"/>
              <a:t>Processing Model</a:t>
            </a:r>
          </a:p>
        </p:txBody>
      </p:sp>
      <p:pic>
        <p:nvPicPr>
          <p:cNvPr id="4" name="Imag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905000"/>
            <a:ext cx="6677025" cy="3057525"/>
          </a:xfrm>
          <a:prstGeom prst="rect">
            <a:avLst/>
          </a:prstGeom>
        </p:spPr>
      </p:pic>
    </p:spTree>
    <p:extLst>
      <p:ext uri="{BB962C8B-B14F-4D97-AF65-F5344CB8AC3E}">
        <p14:creationId xmlns:p14="http://schemas.microsoft.com/office/powerpoint/2010/main" val="39401013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Visualization most useful in exploratory data analysis</a:t>
            </a:r>
          </a:p>
          <a:p>
            <a:pPr lvl="1">
              <a:buFont typeface="Arial" panose="020B0604020202020204" pitchFamily="34" charset="0"/>
              <a:buChar char="•"/>
            </a:pPr>
            <a:r>
              <a:rPr lang="en-US" dirty="0"/>
              <a:t>Don’t know what you’re looking for</a:t>
            </a:r>
          </a:p>
          <a:p>
            <a:pPr lvl="1">
              <a:buFont typeface="Arial" panose="020B0604020202020204" pitchFamily="34" charset="0"/>
              <a:buChar char="•"/>
            </a:pPr>
            <a:r>
              <a:rPr lang="en-US" dirty="0"/>
              <a:t>Don’t have a priori questions</a:t>
            </a:r>
          </a:p>
          <a:p>
            <a:pPr lvl="1">
              <a:buFont typeface="Arial" panose="020B0604020202020204" pitchFamily="34" charset="0"/>
              <a:buChar char="•"/>
            </a:pPr>
            <a:r>
              <a:rPr lang="en-US" dirty="0"/>
              <a:t>Want to know what questions to ask</a:t>
            </a:r>
          </a:p>
          <a:p>
            <a:pPr>
              <a:buFont typeface="Arial" panose="020B0604020202020204" pitchFamily="34" charset="0"/>
              <a:buChar char="•"/>
            </a:pPr>
            <a:r>
              <a:rPr lang="en-US" dirty="0"/>
              <a:t>Search (OK)</a:t>
            </a:r>
          </a:p>
          <a:p>
            <a:pPr lvl="1">
              <a:buFont typeface="Arial" panose="020B0604020202020204" pitchFamily="34" charset="0"/>
              <a:buChar char="•"/>
            </a:pPr>
            <a:r>
              <a:rPr lang="en-US" dirty="0"/>
              <a:t>Finding a specific piece of information</a:t>
            </a:r>
          </a:p>
          <a:p>
            <a:pPr>
              <a:buFont typeface="Arial" panose="020B0604020202020204" pitchFamily="34" charset="0"/>
              <a:buChar char="•"/>
            </a:pPr>
            <a:r>
              <a:rPr lang="en-US" dirty="0"/>
              <a:t>Browsing (Better)</a:t>
            </a:r>
          </a:p>
          <a:p>
            <a:pPr lvl="1">
              <a:buFont typeface="Arial" panose="020B0604020202020204" pitchFamily="34" charset="0"/>
              <a:buChar char="•"/>
            </a:pPr>
            <a:r>
              <a:rPr lang="en-US" dirty="0"/>
              <a:t>Look over or inspect something in a more casual manner, seek interesting information</a:t>
            </a:r>
          </a:p>
          <a:p>
            <a:pPr>
              <a:buFont typeface="Arial" panose="020B0604020202020204" pitchFamily="34" charset="0"/>
              <a:buChar char="•"/>
            </a:pPr>
            <a:r>
              <a:rPr lang="en-US" dirty="0"/>
              <a:t>Visuals can frequently take the place of many words</a:t>
            </a:r>
          </a:p>
          <a:p>
            <a:pPr>
              <a:buFont typeface="Arial" panose="020B0604020202020204" pitchFamily="34" charset="0"/>
              <a:buChar char="•"/>
            </a:pPr>
            <a:r>
              <a:rPr lang="en-US" dirty="0"/>
              <a:t>Visuals can summarize, aggregate, unite, explain, …</a:t>
            </a:r>
          </a:p>
          <a:p>
            <a:pPr>
              <a:buFont typeface="Arial" panose="020B0604020202020204" pitchFamily="34" charset="0"/>
              <a:buChar char="•"/>
            </a:pPr>
            <a:endParaRPr lang="en-US" dirty="0"/>
          </a:p>
          <a:p>
            <a:pPr lvl="1">
              <a:buFont typeface="Arial" panose="020B0604020202020204" pitchFamily="34" charset="0"/>
              <a:buChar char="•"/>
            </a:pPr>
            <a:endParaRPr lang="en-US" dirty="0"/>
          </a:p>
          <a:p>
            <a:endParaRPr lang="en-US" dirty="0"/>
          </a:p>
          <a:p>
            <a:endParaRPr lang="en-US" dirty="0"/>
          </a:p>
        </p:txBody>
      </p:sp>
      <p:sp>
        <p:nvSpPr>
          <p:cNvPr id="3" name="Content Placeholder 2"/>
          <p:cNvSpPr>
            <a:spLocks noGrp="1"/>
          </p:cNvSpPr>
          <p:nvPr>
            <p:ph sz="quarter" idx="10"/>
          </p:nvPr>
        </p:nvSpPr>
        <p:spPr/>
        <p:txBody>
          <a:bodyPr/>
          <a:lstStyle/>
          <a:p>
            <a:r>
              <a:rPr lang="en-US" dirty="0"/>
              <a:t>When to Apply Visualization</a:t>
            </a:r>
          </a:p>
        </p:txBody>
      </p:sp>
    </p:spTree>
    <p:extLst>
      <p:ext uri="{BB962C8B-B14F-4D97-AF65-F5344CB8AC3E}">
        <p14:creationId xmlns:p14="http://schemas.microsoft.com/office/powerpoint/2010/main" val="1110837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Visual Representation: Designing a cognitively useful spatial mapping of a dataset that is not inherently spatial and accompanying the mapping by interaction techniques that allow people to intuitively explore the dataset</a:t>
            </a:r>
          </a:p>
          <a:p>
            <a:pPr>
              <a:buFont typeface="Arial" panose="020B0604020202020204" pitchFamily="34" charset="0"/>
              <a:buChar char="•"/>
            </a:pPr>
            <a:r>
              <a:rPr lang="en-US" dirty="0"/>
              <a:t>Scale of data: Challenge often arises when data sets become large</a:t>
            </a:r>
          </a:p>
          <a:p>
            <a:pPr>
              <a:buFont typeface="Arial" panose="020B0604020202020204" pitchFamily="34" charset="0"/>
              <a:buChar char="•"/>
            </a:pPr>
            <a:r>
              <a:rPr lang="en-US" dirty="0"/>
              <a:t>Diversity: Data of data types, forms, sizes</a:t>
            </a:r>
          </a:p>
          <a:p>
            <a:endParaRPr lang="en-US" dirty="0"/>
          </a:p>
        </p:txBody>
      </p:sp>
      <p:sp>
        <p:nvSpPr>
          <p:cNvPr id="3" name="Content Placeholder 2"/>
          <p:cNvSpPr>
            <a:spLocks noGrp="1"/>
          </p:cNvSpPr>
          <p:nvPr>
            <p:ph sz="quarter" idx="10"/>
          </p:nvPr>
        </p:nvSpPr>
        <p:spPr/>
        <p:txBody>
          <a:bodyPr/>
          <a:lstStyle/>
          <a:p>
            <a:r>
              <a:rPr lang="en-US" dirty="0"/>
              <a:t>Challenges of Information</a:t>
            </a:r>
          </a:p>
          <a:p>
            <a:r>
              <a:rPr lang="en-US" dirty="0"/>
              <a:t>Visualization</a:t>
            </a:r>
          </a:p>
        </p:txBody>
      </p:sp>
    </p:spTree>
    <p:extLst>
      <p:ext uri="{BB962C8B-B14F-4D97-AF65-F5344CB8AC3E}">
        <p14:creationId xmlns:p14="http://schemas.microsoft.com/office/powerpoint/2010/main" val="6426068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sz="2000" dirty="0"/>
              <a:t>Visual analytics is the science of analytical reasoning facilitated by interactive visual interfaces</a:t>
            </a:r>
          </a:p>
          <a:p>
            <a:pPr>
              <a:buFont typeface="Arial" panose="020B0604020202020204" pitchFamily="34" charset="0"/>
              <a:buChar char="•"/>
            </a:pPr>
            <a:r>
              <a:rPr lang="en-US" sz="2000" dirty="0"/>
              <a:t>Visual analytics combines automated analysis techniques with interactive visualizations for an effective understanding, reasoning and decision making on the basis of very large and complex data sets </a:t>
            </a:r>
          </a:p>
          <a:p>
            <a:pPr>
              <a:buFont typeface="Arial" panose="020B0604020202020204" pitchFamily="34" charset="0"/>
              <a:buChar char="•"/>
            </a:pPr>
            <a:endParaRPr lang="en-US" sz="2000" dirty="0"/>
          </a:p>
        </p:txBody>
      </p:sp>
      <p:sp>
        <p:nvSpPr>
          <p:cNvPr id="3" name="Content Placeholder 2"/>
          <p:cNvSpPr>
            <a:spLocks noGrp="1"/>
          </p:cNvSpPr>
          <p:nvPr>
            <p:ph sz="quarter" idx="10"/>
          </p:nvPr>
        </p:nvSpPr>
        <p:spPr/>
        <p:txBody>
          <a:bodyPr/>
          <a:lstStyle/>
          <a:p>
            <a:r>
              <a:rPr lang="en-US" dirty="0"/>
              <a:t>Visual Analytics</a:t>
            </a:r>
          </a:p>
        </p:txBody>
      </p:sp>
      <p:pic>
        <p:nvPicPr>
          <p:cNvPr id="4" name="Picture 3"/>
          <p:cNvPicPr>
            <a:picLocks noChangeAspect="1"/>
          </p:cNvPicPr>
          <p:nvPr/>
        </p:nvPicPr>
        <p:blipFill>
          <a:blip r:embed="rId2"/>
          <a:stretch>
            <a:fillRect/>
          </a:stretch>
        </p:blipFill>
        <p:spPr>
          <a:xfrm>
            <a:off x="1895597" y="3408490"/>
            <a:ext cx="5048005" cy="2833696"/>
          </a:xfrm>
          <a:prstGeom prst="rect">
            <a:avLst/>
          </a:prstGeom>
        </p:spPr>
      </p:pic>
    </p:spTree>
    <p:extLst>
      <p:ext uri="{BB962C8B-B14F-4D97-AF65-F5344CB8AC3E}">
        <p14:creationId xmlns:p14="http://schemas.microsoft.com/office/powerpoint/2010/main" val="79355948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Visual analysis means exploring data visually. A story unfolds as you navigate from one visual summary into another. A visual analysis experience has certain characteristics. It allows you to do two things at any moment:</a:t>
            </a:r>
          </a:p>
          <a:p>
            <a:pPr>
              <a:buFont typeface="Arial" panose="020B0604020202020204" pitchFamily="34" charset="0"/>
              <a:buChar char="•"/>
            </a:pPr>
            <a:r>
              <a:rPr lang="en-US" sz="2500" dirty="0"/>
              <a:t>Instantly change what data you are looking at (1-click). This is important because different questions require different data.</a:t>
            </a:r>
          </a:p>
          <a:p>
            <a:pPr>
              <a:buFont typeface="Arial" panose="020B0604020202020204" pitchFamily="34" charset="0"/>
              <a:buChar char="•"/>
            </a:pPr>
            <a:r>
              <a:rPr lang="en-US" sz="2500" dirty="0"/>
              <a:t>Instantly change the way you are looking at it (1-click). This is important because different views of data answer different questions.</a:t>
            </a:r>
          </a:p>
          <a:p>
            <a:pPr marL="0" indent="0"/>
            <a:endParaRPr lang="en-US" sz="2500" dirty="0"/>
          </a:p>
          <a:p>
            <a:r>
              <a:rPr lang="en-US" sz="2500" dirty="0"/>
              <a:t>The combination creates the exploratory experience required for ordinary people to answer questions quickly. The technical architecture of a visual analysis system flows directly from the requirements.</a:t>
            </a:r>
          </a:p>
          <a:p>
            <a:pPr>
              <a:buFont typeface="Arial" panose="020B0604020202020204" pitchFamily="34" charset="0"/>
              <a:buChar char="•"/>
            </a:pPr>
            <a:r>
              <a:rPr lang="en-US" sz="2500" dirty="0"/>
              <a:t>The visualization engine needs to be fused to a	query engine.</a:t>
            </a:r>
          </a:p>
          <a:p>
            <a:pPr>
              <a:buFont typeface="Arial" panose="020B0604020202020204" pitchFamily="34" charset="0"/>
              <a:buChar char="•"/>
            </a:pPr>
            <a:r>
              <a:rPr lang="en-US" sz="2500" dirty="0"/>
              <a:t>The visualization engine must	be capable of generating an infinite class of picture expressions.</a:t>
            </a:r>
            <a:endParaRPr lang="en-US" dirty="0"/>
          </a:p>
        </p:txBody>
      </p:sp>
      <p:sp>
        <p:nvSpPr>
          <p:cNvPr id="3" name="Content Placeholder 2"/>
          <p:cNvSpPr>
            <a:spLocks noGrp="1"/>
          </p:cNvSpPr>
          <p:nvPr>
            <p:ph sz="quarter" idx="10"/>
          </p:nvPr>
        </p:nvSpPr>
        <p:spPr/>
        <p:txBody>
          <a:bodyPr/>
          <a:lstStyle/>
          <a:p>
            <a:r>
              <a:rPr lang="en-US" dirty="0"/>
              <a:t>Visual Analytics contd..</a:t>
            </a:r>
          </a:p>
        </p:txBody>
      </p:sp>
    </p:spTree>
    <p:extLst>
      <p:ext uri="{BB962C8B-B14F-4D97-AF65-F5344CB8AC3E}">
        <p14:creationId xmlns:p14="http://schemas.microsoft.com/office/powerpoint/2010/main" val="987590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2392363"/>
          </a:xfrm>
        </p:spPr>
        <p:txBody>
          <a:bodyPr>
            <a:normAutofit fontScale="92500" lnSpcReduction="20000"/>
          </a:bodyPr>
          <a:lstStyle/>
          <a:p>
            <a:r>
              <a:rPr lang="en-US" dirty="0">
                <a:hlinkClick r:id="rId2"/>
              </a:rPr>
              <a:t>https://utopia.duth.gr/~pefraimi/research/data/2007EncOfAlg.pdf</a:t>
            </a:r>
            <a:endParaRPr lang="en-US" dirty="0"/>
          </a:p>
          <a:p>
            <a:r>
              <a:rPr lang="en-US" dirty="0"/>
              <a:t>If all items have the same probability to be selected, the problem is known as uniform RS. Uniform random sampling in one pass.</a:t>
            </a:r>
          </a:p>
          <a:p>
            <a:pPr marL="0" indent="0"/>
            <a:r>
              <a:rPr lang="en-US" dirty="0"/>
              <a:t>In weighted random sampling (WRS) the items are </a:t>
            </a:r>
            <a:r>
              <a:rPr lang="en-US" b="1" dirty="0"/>
              <a:t>weighted</a:t>
            </a:r>
            <a:r>
              <a:rPr lang="en-US" dirty="0"/>
              <a:t> and the probability of each item to be selected is determined by its relative weight. WRS can be defined with the following algorithm D:</a:t>
            </a:r>
          </a:p>
        </p:txBody>
      </p:sp>
      <p:sp>
        <p:nvSpPr>
          <p:cNvPr id="3" name="Content Placeholder 2"/>
          <p:cNvSpPr>
            <a:spLocks noGrp="1"/>
          </p:cNvSpPr>
          <p:nvPr>
            <p:ph sz="quarter" idx="10"/>
          </p:nvPr>
        </p:nvSpPr>
        <p:spPr/>
        <p:txBody>
          <a:bodyPr/>
          <a:lstStyle/>
          <a:p>
            <a:r>
              <a:rPr lang="en-US" dirty="0"/>
              <a:t>Weighted Random Sampling</a:t>
            </a:r>
          </a:p>
        </p:txBody>
      </p:sp>
      <p:pic>
        <p:nvPicPr>
          <p:cNvPr id="4" name="Picture 3"/>
          <p:cNvPicPr>
            <a:picLocks noChangeAspect="1"/>
          </p:cNvPicPr>
          <p:nvPr/>
        </p:nvPicPr>
        <p:blipFill>
          <a:blip r:embed="rId3"/>
          <a:stretch>
            <a:fillRect/>
          </a:stretch>
        </p:blipFill>
        <p:spPr>
          <a:xfrm>
            <a:off x="280851" y="4038600"/>
            <a:ext cx="8710749" cy="2214054"/>
          </a:xfrm>
          <a:prstGeom prst="rect">
            <a:avLst/>
          </a:prstGeom>
        </p:spPr>
      </p:pic>
    </p:spTree>
    <p:extLst>
      <p:ext uri="{BB962C8B-B14F-4D97-AF65-F5344CB8AC3E}">
        <p14:creationId xmlns:p14="http://schemas.microsoft.com/office/powerpoint/2010/main" val="294793030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a:t>Visual analytics is a method for exploring data visually, in real-time. A productive visual analytics experience has certain characteristics. At any moment, you can:</a:t>
            </a:r>
          </a:p>
          <a:p>
            <a:pPr>
              <a:buFont typeface="Arial" panose="020B0604020202020204" pitchFamily="34" charset="0"/>
              <a:buChar char="•"/>
            </a:pPr>
            <a:r>
              <a:rPr lang="en-US" dirty="0"/>
              <a:t>Instantly change what data you are looking at (with one click). This is important because different questions require different data.</a:t>
            </a:r>
          </a:p>
          <a:p>
            <a:pPr>
              <a:buFont typeface="Arial" panose="020B0604020202020204" pitchFamily="34" charset="0"/>
              <a:buChar char="•"/>
            </a:pPr>
            <a:r>
              <a:rPr lang="en-US" dirty="0"/>
              <a:t>Instantly change the way you are looking at it (with one click). This is important because different views of data answer different questions.</a:t>
            </a:r>
          </a:p>
          <a:p>
            <a:pPr>
              <a:buFont typeface="Arial" panose="020B0604020202020204" pitchFamily="34" charset="0"/>
              <a:buChar char="•"/>
            </a:pPr>
            <a:r>
              <a:rPr lang="en-US" dirty="0"/>
              <a:t>The meaning in your data unfolds as you create different views to answer different questions—so your exploration leads to better analysis, not dead ends.</a:t>
            </a:r>
          </a:p>
          <a:p>
            <a:pPr>
              <a:buFont typeface="Arial" panose="020B0604020202020204" pitchFamily="34" charset="0"/>
              <a:buChar char="•"/>
            </a:pPr>
            <a:r>
              <a:rPr lang="en-US" dirty="0"/>
              <a:t>Best of all, the visual analytics process can lead to visualizations that show you the unexpected. Imagine how surprise findings can stimulate your thought process, and encourage deeper analysis or a different path of exploration.</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Why is Visual Analytics Effective</a:t>
            </a:r>
          </a:p>
        </p:txBody>
      </p:sp>
    </p:spTree>
    <p:extLst>
      <p:ext uri="{BB962C8B-B14F-4D97-AF65-F5344CB8AC3E}">
        <p14:creationId xmlns:p14="http://schemas.microsoft.com/office/powerpoint/2010/main" val="363314937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 y="1284514"/>
            <a:ext cx="9067800" cy="5562600"/>
          </a:xfrm>
          <a:prstGeom prst="rect">
            <a:avLst/>
          </a:prstGeom>
        </p:spPr>
      </p:pic>
      <p:sp>
        <p:nvSpPr>
          <p:cNvPr id="3" name="Content Placeholder 2"/>
          <p:cNvSpPr>
            <a:spLocks noGrp="1"/>
          </p:cNvSpPr>
          <p:nvPr>
            <p:ph sz="quarter" idx="10"/>
          </p:nvPr>
        </p:nvSpPr>
        <p:spPr/>
        <p:txBody>
          <a:bodyPr/>
          <a:lstStyle/>
          <a:p>
            <a:r>
              <a:rPr lang="en-US" dirty="0"/>
              <a:t>Example of Visual Analytics</a:t>
            </a:r>
          </a:p>
        </p:txBody>
      </p:sp>
    </p:spTree>
    <p:extLst>
      <p:ext uri="{BB962C8B-B14F-4D97-AF65-F5344CB8AC3E}">
        <p14:creationId xmlns:p14="http://schemas.microsoft.com/office/powerpoint/2010/main" val="26412535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323703"/>
            <a:ext cx="4572000" cy="3019697"/>
          </a:xfrm>
          <a:prstGeom prst="rect">
            <a:avLst/>
          </a:prstGeom>
        </p:spPr>
      </p:pic>
      <p:sp>
        <p:nvSpPr>
          <p:cNvPr id="3" name="Content Placeholder 2"/>
          <p:cNvSpPr>
            <a:spLocks noGrp="1"/>
          </p:cNvSpPr>
          <p:nvPr>
            <p:ph sz="quarter" idx="10"/>
          </p:nvPr>
        </p:nvSpPr>
        <p:spPr>
          <a:xfrm>
            <a:off x="304800" y="180703"/>
            <a:ext cx="6324600" cy="1143000"/>
          </a:xfrm>
        </p:spPr>
        <p:txBody>
          <a:bodyPr/>
          <a:lstStyle/>
          <a:p>
            <a:r>
              <a:rPr lang="en-US" dirty="0"/>
              <a:t>Example of Visual Analytics contd..</a:t>
            </a:r>
          </a:p>
        </p:txBody>
      </p:sp>
      <p:pic>
        <p:nvPicPr>
          <p:cNvPr id="5" name="Picture 4"/>
          <p:cNvPicPr>
            <a:picLocks noChangeAspect="1"/>
          </p:cNvPicPr>
          <p:nvPr/>
        </p:nvPicPr>
        <p:blipFill>
          <a:blip r:embed="rId3"/>
          <a:stretch>
            <a:fillRect/>
          </a:stretch>
        </p:blipFill>
        <p:spPr>
          <a:xfrm>
            <a:off x="4572000" y="1323703"/>
            <a:ext cx="4419600" cy="3019697"/>
          </a:xfrm>
          <a:prstGeom prst="rect">
            <a:avLst/>
          </a:prstGeom>
        </p:spPr>
      </p:pic>
      <p:pic>
        <p:nvPicPr>
          <p:cNvPr id="6" name="Picture 5"/>
          <p:cNvPicPr>
            <a:picLocks noChangeAspect="1"/>
          </p:cNvPicPr>
          <p:nvPr/>
        </p:nvPicPr>
        <p:blipFill>
          <a:blip r:embed="rId4"/>
          <a:stretch>
            <a:fillRect/>
          </a:stretch>
        </p:blipFill>
        <p:spPr>
          <a:xfrm>
            <a:off x="152400" y="4371703"/>
            <a:ext cx="4419600" cy="2388054"/>
          </a:xfrm>
          <a:prstGeom prst="rect">
            <a:avLst/>
          </a:prstGeom>
        </p:spPr>
      </p:pic>
      <p:pic>
        <p:nvPicPr>
          <p:cNvPr id="7" name="Picture 6"/>
          <p:cNvPicPr>
            <a:picLocks noChangeAspect="1"/>
          </p:cNvPicPr>
          <p:nvPr/>
        </p:nvPicPr>
        <p:blipFill>
          <a:blip r:embed="rId5"/>
          <a:stretch>
            <a:fillRect/>
          </a:stretch>
        </p:blipFill>
        <p:spPr>
          <a:xfrm>
            <a:off x="4572000" y="4343400"/>
            <a:ext cx="4419600" cy="2416357"/>
          </a:xfrm>
          <a:prstGeom prst="rect">
            <a:avLst/>
          </a:prstGeom>
        </p:spPr>
      </p:pic>
    </p:spTree>
    <p:extLst>
      <p:ext uri="{BB962C8B-B14F-4D97-AF65-F5344CB8AC3E}">
        <p14:creationId xmlns:p14="http://schemas.microsoft.com/office/powerpoint/2010/main" val="417925543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28700" y="1371600"/>
            <a:ext cx="6134100" cy="3962400"/>
          </a:xfrm>
          <a:prstGeom prst="rect">
            <a:avLst/>
          </a:prstGeom>
        </p:spPr>
      </p:pic>
      <p:sp>
        <p:nvSpPr>
          <p:cNvPr id="3" name="Content Placeholder 2"/>
          <p:cNvSpPr>
            <a:spLocks noGrp="1"/>
          </p:cNvSpPr>
          <p:nvPr>
            <p:ph sz="quarter" idx="10"/>
          </p:nvPr>
        </p:nvSpPr>
        <p:spPr/>
        <p:txBody>
          <a:bodyPr/>
          <a:lstStyle/>
          <a:p>
            <a:r>
              <a:rPr lang="en-US" dirty="0"/>
              <a:t>Visual Analytics and Data Visualization compared</a:t>
            </a:r>
          </a:p>
        </p:txBody>
      </p:sp>
      <p:pic>
        <p:nvPicPr>
          <p:cNvPr id="5" name="Picture 4"/>
          <p:cNvPicPr>
            <a:picLocks noChangeAspect="1"/>
          </p:cNvPicPr>
          <p:nvPr/>
        </p:nvPicPr>
        <p:blipFill>
          <a:blip r:embed="rId3"/>
          <a:stretch>
            <a:fillRect/>
          </a:stretch>
        </p:blipFill>
        <p:spPr>
          <a:xfrm>
            <a:off x="1143000" y="5257800"/>
            <a:ext cx="5943600" cy="1295400"/>
          </a:xfrm>
          <a:prstGeom prst="rect">
            <a:avLst/>
          </a:prstGeom>
        </p:spPr>
      </p:pic>
    </p:spTree>
    <p:extLst>
      <p:ext uri="{BB962C8B-B14F-4D97-AF65-F5344CB8AC3E}">
        <p14:creationId xmlns:p14="http://schemas.microsoft.com/office/powerpoint/2010/main" val="20351570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Visualization Techniques</a:t>
            </a:r>
          </a:p>
        </p:txBody>
      </p:sp>
      <p:sp>
        <p:nvSpPr>
          <p:cNvPr id="5" name="Text Placeholder 4"/>
          <p:cNvSpPr>
            <a:spLocks noGrp="1"/>
          </p:cNvSpPr>
          <p:nvPr>
            <p:ph type="body" idx="1"/>
          </p:nvPr>
        </p:nvSpPr>
        <p:spPr/>
        <p:txBody>
          <a:bodyPr/>
          <a:lstStyle/>
          <a:p>
            <a:r>
              <a:rPr lang="en-US" dirty="0"/>
              <a:t>Types of Effective Visualization</a:t>
            </a:r>
          </a:p>
        </p:txBody>
      </p:sp>
    </p:spTree>
    <p:extLst>
      <p:ext uri="{BB962C8B-B14F-4D97-AF65-F5344CB8AC3E}">
        <p14:creationId xmlns:p14="http://schemas.microsoft.com/office/powerpoint/2010/main" val="14012507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8"/>
            <a:ext cx="8229600" cy="1093972"/>
          </a:xfrm>
        </p:spPr>
        <p:txBody>
          <a:bodyPr>
            <a:normAutofit fontScale="77500" lnSpcReduction="20000"/>
          </a:bodyPr>
          <a:lstStyle/>
          <a:p>
            <a:r>
              <a:rPr lang="en-US" b="1" dirty="0">
                <a:solidFill>
                  <a:schemeClr val="tx2">
                    <a:lumMod val="60000"/>
                    <a:lumOff val="40000"/>
                  </a:schemeClr>
                </a:solidFill>
              </a:rPr>
              <a:t>Trends over Time</a:t>
            </a:r>
          </a:p>
          <a:p>
            <a:r>
              <a:rPr lang="en-US" i="1" dirty="0"/>
              <a:t>Some of the best visualizations for showing trends over time are line charts, area charts, and bar charts. In addition, you should try to put time on the X-axis and the measure on the Y-axis.</a:t>
            </a:r>
            <a:endParaRPr lang="en-US" dirty="0"/>
          </a:p>
        </p:txBody>
      </p:sp>
      <p:sp>
        <p:nvSpPr>
          <p:cNvPr id="3" name="Content Placeholder 2"/>
          <p:cNvSpPr>
            <a:spLocks noGrp="1"/>
          </p:cNvSpPr>
          <p:nvPr>
            <p:ph sz="quarter" idx="10"/>
          </p:nvPr>
        </p:nvSpPr>
        <p:spPr/>
        <p:txBody>
          <a:bodyPr/>
          <a:lstStyle/>
          <a:p>
            <a:r>
              <a:rPr lang="en-US" dirty="0"/>
              <a:t>Choose the Right Chart Type </a:t>
            </a:r>
          </a:p>
        </p:txBody>
      </p:sp>
      <p:pic>
        <p:nvPicPr>
          <p:cNvPr id="4" name="Picture 3"/>
          <p:cNvPicPr>
            <a:picLocks noChangeAspect="1"/>
          </p:cNvPicPr>
          <p:nvPr/>
        </p:nvPicPr>
        <p:blipFill>
          <a:blip r:embed="rId2"/>
          <a:stretch>
            <a:fillRect/>
          </a:stretch>
        </p:blipFill>
        <p:spPr>
          <a:xfrm>
            <a:off x="304799" y="2623417"/>
            <a:ext cx="4343401" cy="2024784"/>
          </a:xfrm>
          <a:prstGeom prst="rect">
            <a:avLst/>
          </a:prstGeom>
        </p:spPr>
      </p:pic>
      <p:pic>
        <p:nvPicPr>
          <p:cNvPr id="5" name="Picture 4"/>
          <p:cNvPicPr>
            <a:picLocks noChangeAspect="1"/>
          </p:cNvPicPr>
          <p:nvPr/>
        </p:nvPicPr>
        <p:blipFill>
          <a:blip r:embed="rId3"/>
          <a:stretch>
            <a:fillRect/>
          </a:stretch>
        </p:blipFill>
        <p:spPr>
          <a:xfrm>
            <a:off x="5065726" y="2648902"/>
            <a:ext cx="4071743" cy="1973813"/>
          </a:xfrm>
          <a:prstGeom prst="rect">
            <a:avLst/>
          </a:prstGeom>
        </p:spPr>
      </p:pic>
      <p:pic>
        <p:nvPicPr>
          <p:cNvPr id="6" name="Picture 5"/>
          <p:cNvPicPr>
            <a:picLocks noChangeAspect="1"/>
          </p:cNvPicPr>
          <p:nvPr/>
        </p:nvPicPr>
        <p:blipFill>
          <a:blip r:embed="rId4"/>
          <a:stretch>
            <a:fillRect/>
          </a:stretch>
        </p:blipFill>
        <p:spPr>
          <a:xfrm>
            <a:off x="2465745" y="4799920"/>
            <a:ext cx="4364909" cy="1981969"/>
          </a:xfrm>
          <a:prstGeom prst="rect">
            <a:avLst/>
          </a:prstGeom>
        </p:spPr>
      </p:pic>
    </p:spTree>
    <p:extLst>
      <p:ext uri="{BB962C8B-B14F-4D97-AF65-F5344CB8AC3E}">
        <p14:creationId xmlns:p14="http://schemas.microsoft.com/office/powerpoint/2010/main" val="109873778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23218"/>
            <a:ext cx="8610600" cy="1249363"/>
          </a:xfrm>
        </p:spPr>
        <p:txBody>
          <a:bodyPr>
            <a:normAutofit fontScale="62500" lnSpcReduction="20000"/>
          </a:bodyPr>
          <a:lstStyle/>
          <a:p>
            <a:r>
              <a:rPr lang="en-US" b="1" dirty="0">
                <a:solidFill>
                  <a:schemeClr val="tx2">
                    <a:lumMod val="60000"/>
                    <a:lumOff val="40000"/>
                  </a:schemeClr>
                </a:solidFill>
              </a:rPr>
              <a:t>Comparison and Ranking</a:t>
            </a:r>
          </a:p>
          <a:p>
            <a:r>
              <a:rPr lang="en-US" i="1" dirty="0"/>
              <a:t>A bar chart is great for comparison and ranking because it encodes quantitative values as length on the same baseline, making it extremely easy to compare values.</a:t>
            </a:r>
          </a:p>
          <a:p>
            <a:r>
              <a:rPr lang="en-US" dirty="0"/>
              <a:t>We compare and rank countries, regions, business segments, salesmen and sports players based</a:t>
            </a:r>
          </a:p>
          <a:p>
            <a:r>
              <a:rPr lang="en-US" dirty="0"/>
              <a:t>on one or a set of criteria.</a:t>
            </a: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pic>
        <p:nvPicPr>
          <p:cNvPr id="4" name="Picture 3"/>
          <p:cNvPicPr>
            <a:picLocks noChangeAspect="1"/>
          </p:cNvPicPr>
          <p:nvPr/>
        </p:nvPicPr>
        <p:blipFill>
          <a:blip r:embed="rId2"/>
          <a:stretch>
            <a:fillRect/>
          </a:stretch>
        </p:blipFill>
        <p:spPr>
          <a:xfrm>
            <a:off x="2819400" y="3200400"/>
            <a:ext cx="3581400" cy="3306763"/>
          </a:xfrm>
          <a:prstGeom prst="rect">
            <a:avLst/>
          </a:prstGeom>
        </p:spPr>
      </p:pic>
    </p:spTree>
    <p:extLst>
      <p:ext uri="{BB962C8B-B14F-4D97-AF65-F5344CB8AC3E}">
        <p14:creationId xmlns:p14="http://schemas.microsoft.com/office/powerpoint/2010/main" val="281907553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4800600" cy="4953000"/>
          </a:xfrm>
        </p:spPr>
        <p:txBody>
          <a:bodyPr>
            <a:noAutofit/>
          </a:bodyPr>
          <a:lstStyle/>
          <a:p>
            <a:r>
              <a:rPr lang="en-US" sz="1600" b="1" dirty="0">
                <a:solidFill>
                  <a:schemeClr val="tx2">
                    <a:lumMod val="60000"/>
                    <a:lumOff val="40000"/>
                  </a:schemeClr>
                </a:solidFill>
              </a:rPr>
              <a:t>Correlation</a:t>
            </a:r>
          </a:p>
          <a:p>
            <a:r>
              <a:rPr lang="en-US" sz="1600" i="1" dirty="0"/>
              <a:t>Running a simple correlation analysis is a great place to start in identifying relationships between measures. Be mindful that correlation doesn’t guarantee a relationship.</a:t>
            </a:r>
          </a:p>
          <a:p>
            <a:r>
              <a:rPr lang="en-US" sz="1600" dirty="0"/>
              <a:t>Here is an example of how to build a simple scatter plot to detect correlations between two factors. The data is from a Deli-food wholesale company. We put sales price on the Y-axis, sales quantity on the X-axis, and include monthly sales numbers on details.</a:t>
            </a:r>
          </a:p>
          <a:p>
            <a:r>
              <a:rPr lang="en-US" sz="1600" dirty="0"/>
              <a:t>As we can see from the chart (specifically when we add a trend line), there is a clear negative correlation between sales price and quantity. When price is high, quantity is low—and vice versa. Does this mean that the company should lower prices to boost sales? Not necessarily. This is why we overlay the net profit onto the size of the cycles; it looks like the company makes the greatest profit on both ends.</a:t>
            </a:r>
            <a:endParaRPr lang="en-US" sz="1600" dirty="0">
              <a:solidFill>
                <a:schemeClr val="tx2">
                  <a:lumMod val="60000"/>
                  <a:lumOff val="40000"/>
                </a:schemeClr>
              </a:solidFill>
            </a:endParaRP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pic>
        <p:nvPicPr>
          <p:cNvPr id="4" name="Picture 3"/>
          <p:cNvPicPr>
            <a:picLocks noChangeAspect="1"/>
          </p:cNvPicPr>
          <p:nvPr/>
        </p:nvPicPr>
        <p:blipFill>
          <a:blip r:embed="rId2"/>
          <a:stretch>
            <a:fillRect/>
          </a:stretch>
        </p:blipFill>
        <p:spPr>
          <a:xfrm>
            <a:off x="4950823" y="1524001"/>
            <a:ext cx="4116977" cy="2743200"/>
          </a:xfrm>
          <a:prstGeom prst="rect">
            <a:avLst/>
          </a:prstGeom>
        </p:spPr>
      </p:pic>
      <p:pic>
        <p:nvPicPr>
          <p:cNvPr id="5" name="Picture 4"/>
          <p:cNvPicPr>
            <a:picLocks noChangeAspect="1"/>
          </p:cNvPicPr>
          <p:nvPr/>
        </p:nvPicPr>
        <p:blipFill>
          <a:blip r:embed="rId3"/>
          <a:stretch>
            <a:fillRect/>
          </a:stretch>
        </p:blipFill>
        <p:spPr>
          <a:xfrm>
            <a:off x="4950823" y="4419602"/>
            <a:ext cx="4202039" cy="2406094"/>
          </a:xfrm>
          <a:prstGeom prst="rect">
            <a:avLst/>
          </a:prstGeom>
        </p:spPr>
      </p:pic>
    </p:spTree>
    <p:extLst>
      <p:ext uri="{BB962C8B-B14F-4D97-AF65-F5344CB8AC3E}">
        <p14:creationId xmlns:p14="http://schemas.microsoft.com/office/powerpoint/2010/main" val="361158792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tx2">
                    <a:lumMod val="60000"/>
                    <a:lumOff val="40000"/>
                  </a:schemeClr>
                </a:solidFill>
              </a:rPr>
              <a:t>Distribution</a:t>
            </a:r>
          </a:p>
          <a:p>
            <a:r>
              <a:rPr lang="en-US" dirty="0"/>
              <a:t>Distribution analysis is extremely useful in data analysis because it shows how your quantitative values are distributed across their full quantitative range. For example, a hospital might want to look at their distribution of patient treatment duration.</a:t>
            </a:r>
          </a:p>
          <a:p>
            <a:endParaRPr lang="en-US" dirty="0"/>
          </a:p>
          <a:p>
            <a:r>
              <a:rPr lang="en-US" dirty="0"/>
              <a:t>One is a </a:t>
            </a:r>
            <a:r>
              <a:rPr lang="en-US" b="1" dirty="0"/>
              <a:t>box plot</a:t>
            </a:r>
            <a:r>
              <a:rPr lang="en-US" dirty="0"/>
              <a:t>, and the other is a </a:t>
            </a:r>
            <a:r>
              <a:rPr lang="en-US" b="1" dirty="0"/>
              <a:t>histogram</a:t>
            </a:r>
            <a:r>
              <a:rPr lang="en-US" dirty="0"/>
              <a:t>.</a:t>
            </a: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spTree>
    <p:extLst>
      <p:ext uri="{BB962C8B-B14F-4D97-AF65-F5344CB8AC3E}">
        <p14:creationId xmlns:p14="http://schemas.microsoft.com/office/powerpoint/2010/main" val="182937419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b="1" dirty="0"/>
              <a:t>Box plots </a:t>
            </a:r>
            <a:r>
              <a:rPr lang="en-US" dirty="0"/>
              <a:t>are excellent for displaying multiple distributions. They pack all your data points—in this case, minutes per patients—into a box and whisker display (see below). Now you can easily identify the low values, 25th-percentile values, the medians, the 75th-percentiles, and the maximum values across all categories—all at the same time. What really stands out from this box plot is that treatment length varies largely between patients in the Emergent and Non-Urgent categories because their boxes are much bigger. Why? Do some patients come in as emergent but then turn out not to be emergent? Or do they have significantly different problems and therefore receive significantly different treatments? Or maybe the doctors in the emergent rooms vary significantly in the way they treat the patients.</a:t>
            </a:r>
          </a:p>
          <a:p>
            <a:endParaRPr lang="en-US" dirty="0"/>
          </a:p>
        </p:txBody>
      </p:sp>
      <p:sp>
        <p:nvSpPr>
          <p:cNvPr id="3" name="Content Placeholder 2"/>
          <p:cNvSpPr>
            <a:spLocks noGrp="1"/>
          </p:cNvSpPr>
          <p:nvPr>
            <p:ph sz="quarter" idx="10"/>
          </p:nvPr>
        </p:nvSpPr>
        <p:spPr/>
        <p:txBody>
          <a:bodyPr/>
          <a:lstStyle/>
          <a:p>
            <a:r>
              <a:rPr lang="en-US" dirty="0">
                <a:solidFill>
                  <a:schemeClr val="tx2">
                    <a:lumMod val="60000"/>
                    <a:lumOff val="40000"/>
                  </a:schemeClr>
                </a:solidFill>
              </a:rPr>
              <a:t>Distribution – Box Plot</a:t>
            </a:r>
            <a:endParaRPr lang="en-US" dirty="0"/>
          </a:p>
        </p:txBody>
      </p:sp>
    </p:spTree>
    <p:extLst>
      <p:ext uri="{BB962C8B-B14F-4D97-AF65-F5344CB8AC3E}">
        <p14:creationId xmlns:p14="http://schemas.microsoft.com/office/powerpoint/2010/main" val="60469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Data Cleaning, Data Integration </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4089226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idx="1"/>
          </p:nvPr>
        </p:nvSpPr>
        <p:spPr/>
        <p:txBody>
          <a:bodyPr>
            <a:normAutofit lnSpcReduction="10000"/>
          </a:bodyPr>
          <a:lstStyle/>
          <a:p>
            <a:pPr eaLnBrk="1" hangingPunct="1">
              <a:lnSpc>
                <a:spcPct val="80000"/>
              </a:lnSpc>
            </a:pPr>
            <a:endParaRPr lang="en-US" altLang="en-US" b="1" dirty="0"/>
          </a:p>
          <a:p>
            <a:pPr eaLnBrk="1" hangingPunct="1">
              <a:lnSpc>
                <a:spcPct val="80000"/>
              </a:lnSpc>
            </a:pPr>
            <a:r>
              <a:rPr lang="en-US" altLang="en-US" sz="2400" b="1" dirty="0">
                <a:hlinkClick r:id="rId2" tooltip="Systematic sampling"/>
              </a:rPr>
              <a:t>Systematic sampling</a:t>
            </a:r>
            <a:r>
              <a:rPr lang="en-US" altLang="en-US" sz="2400" dirty="0"/>
              <a:t> relies on arranging the target population according to some ordering scheme and then selecting elements at regular intervals through that ordered list. </a:t>
            </a:r>
          </a:p>
          <a:p>
            <a:pPr eaLnBrk="1" hangingPunct="1">
              <a:lnSpc>
                <a:spcPct val="80000"/>
              </a:lnSpc>
            </a:pPr>
            <a:r>
              <a:rPr lang="en-US" altLang="en-US" sz="2400" dirty="0"/>
              <a:t>Systematic sampling involves a random start and then proceeds with the selection of every </a:t>
            </a:r>
            <a:r>
              <a:rPr lang="en-US" altLang="en-US" sz="2400" i="1" dirty="0"/>
              <a:t>k</a:t>
            </a:r>
            <a:r>
              <a:rPr lang="en-US" altLang="en-US" sz="2400" dirty="0"/>
              <a:t>th element from then onwards. In this case, </a:t>
            </a:r>
            <a:r>
              <a:rPr lang="en-US" altLang="en-US" sz="2400" i="1" dirty="0"/>
              <a:t>k</a:t>
            </a:r>
            <a:r>
              <a:rPr lang="en-US" altLang="en-US" sz="2400" dirty="0"/>
              <a:t>=(population size/sample size). </a:t>
            </a:r>
          </a:p>
          <a:p>
            <a:pPr eaLnBrk="1" hangingPunct="1">
              <a:lnSpc>
                <a:spcPct val="80000"/>
              </a:lnSpc>
            </a:pPr>
            <a:r>
              <a:rPr lang="en-US" altLang="en-US" sz="2400" dirty="0"/>
              <a:t>It is important that the starting point is not automatically the first in the list, but is instead randomly chosen from within the first to the </a:t>
            </a:r>
            <a:r>
              <a:rPr lang="en-US" altLang="en-US" sz="2400" i="1" dirty="0"/>
              <a:t>k</a:t>
            </a:r>
            <a:r>
              <a:rPr lang="en-US" altLang="en-US" sz="2400" dirty="0"/>
              <a:t>th element in the list. </a:t>
            </a:r>
          </a:p>
          <a:p>
            <a:pPr eaLnBrk="1" hangingPunct="1">
              <a:lnSpc>
                <a:spcPct val="80000"/>
              </a:lnSpc>
            </a:pPr>
            <a:r>
              <a:rPr lang="en-US" altLang="en-US" sz="2400" dirty="0"/>
              <a:t>A simple example would be to select every 10th name from the telephone directory (an 'every 10th' sample, also referred to as 'sampling with a skip of 10').</a:t>
            </a:r>
          </a:p>
        </p:txBody>
      </p:sp>
      <p:sp>
        <p:nvSpPr>
          <p:cNvPr id="2" name="Content Placeholder 1"/>
          <p:cNvSpPr>
            <a:spLocks noGrp="1"/>
          </p:cNvSpPr>
          <p:nvPr>
            <p:ph sz="quarter" idx="10"/>
          </p:nvPr>
        </p:nvSpPr>
        <p:spPr/>
        <p:txBody>
          <a:bodyPr/>
          <a:lstStyle/>
          <a:p>
            <a:r>
              <a:rPr lang="en-US" dirty="0"/>
              <a:t>SYSTEMATIC SAMPLING</a:t>
            </a:r>
          </a:p>
        </p:txBody>
      </p:sp>
      <p:sp>
        <p:nvSpPr>
          <p:cNvPr id="24578"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6B5429-009D-42F6-8D1B-DEF64D67756E}" type="slidenum">
              <a:rPr lang="en-US" altLang="en-US">
                <a:solidFill>
                  <a:srgbClr val="FFFFFF"/>
                </a:solidFill>
                <a:latin typeface="Franklin Gothic Book" panose="020B0503020102020204" pitchFamily="34" charset="0"/>
              </a:rPr>
              <a:pPr eaLnBrk="1" hangingPunct="1"/>
              <a:t>30</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892031652"/>
      </p:ext>
    </p:extLst>
  </p:cSld>
  <p:clrMapOvr>
    <a:masterClrMapping/>
  </p:clrMapOvr>
  <p:transition advTm="546"/>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0" y="1447800"/>
            <a:ext cx="6274020" cy="4895234"/>
          </a:xfrm>
          <a:prstGeom prst="rect">
            <a:avLst/>
          </a:prstGeom>
        </p:spPr>
      </p:pic>
      <p:sp>
        <p:nvSpPr>
          <p:cNvPr id="3" name="Content Placeholder 2"/>
          <p:cNvSpPr>
            <a:spLocks noGrp="1"/>
          </p:cNvSpPr>
          <p:nvPr>
            <p:ph sz="quarter" idx="10"/>
          </p:nvPr>
        </p:nvSpPr>
        <p:spPr/>
        <p:txBody>
          <a:bodyPr/>
          <a:lstStyle/>
          <a:p>
            <a:r>
              <a:rPr lang="en-US" dirty="0">
                <a:solidFill>
                  <a:schemeClr val="tx2">
                    <a:lumMod val="60000"/>
                    <a:lumOff val="40000"/>
                  </a:schemeClr>
                </a:solidFill>
              </a:rPr>
              <a:t>Distribution – Box Plot</a:t>
            </a:r>
            <a:endParaRPr lang="en-US" dirty="0"/>
          </a:p>
        </p:txBody>
      </p:sp>
    </p:spTree>
    <p:extLst>
      <p:ext uri="{BB962C8B-B14F-4D97-AF65-F5344CB8AC3E}">
        <p14:creationId xmlns:p14="http://schemas.microsoft.com/office/powerpoint/2010/main" val="41127039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2697163"/>
          </a:xfrm>
        </p:spPr>
        <p:txBody>
          <a:bodyPr>
            <a:normAutofit fontScale="77500" lnSpcReduction="20000"/>
          </a:bodyPr>
          <a:lstStyle/>
          <a:p>
            <a:r>
              <a:rPr lang="en-US" dirty="0"/>
              <a:t>An alternative method for displaying distributions is to use a histogram. Instead of breaking up the data by Triage Acuity category and plotting the time that each patient spends in each category, in a histogram we break the data out by time segments (or bins) and count the number of patients in each segment. This graph also shows us that the peak (or most common) treatment length is 70 minutes. We can also color the bars to show the patient count varies by Triage Acuity category. Doing this allows us to see that there are patients in multiple categories in most of the time segments, and that “Urgent” and “Less Urgent” are the most common Triage Acuity categories.</a:t>
            </a:r>
          </a:p>
        </p:txBody>
      </p:sp>
      <p:sp>
        <p:nvSpPr>
          <p:cNvPr id="3" name="Content Placeholder 2"/>
          <p:cNvSpPr>
            <a:spLocks noGrp="1"/>
          </p:cNvSpPr>
          <p:nvPr>
            <p:ph sz="quarter" idx="10"/>
          </p:nvPr>
        </p:nvSpPr>
        <p:spPr/>
        <p:txBody>
          <a:bodyPr/>
          <a:lstStyle/>
          <a:p>
            <a:r>
              <a:rPr lang="en-US" dirty="0">
                <a:solidFill>
                  <a:schemeClr val="tx2">
                    <a:lumMod val="60000"/>
                    <a:lumOff val="40000"/>
                  </a:schemeClr>
                </a:solidFill>
              </a:rPr>
              <a:t>Distribution – Histograms</a:t>
            </a:r>
            <a:endParaRPr lang="en-US" dirty="0"/>
          </a:p>
        </p:txBody>
      </p:sp>
      <p:pic>
        <p:nvPicPr>
          <p:cNvPr id="4" name="Picture 3"/>
          <p:cNvPicPr>
            <a:picLocks noChangeAspect="1"/>
          </p:cNvPicPr>
          <p:nvPr/>
        </p:nvPicPr>
        <p:blipFill>
          <a:blip r:embed="rId2"/>
          <a:stretch>
            <a:fillRect/>
          </a:stretch>
        </p:blipFill>
        <p:spPr>
          <a:xfrm>
            <a:off x="1828800" y="3962400"/>
            <a:ext cx="5867400" cy="2593196"/>
          </a:xfrm>
          <a:prstGeom prst="rect">
            <a:avLst/>
          </a:prstGeom>
        </p:spPr>
      </p:pic>
    </p:spTree>
    <p:extLst>
      <p:ext uri="{BB962C8B-B14F-4D97-AF65-F5344CB8AC3E}">
        <p14:creationId xmlns:p14="http://schemas.microsoft.com/office/powerpoint/2010/main" val="274456400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1782763"/>
          </a:xfrm>
        </p:spPr>
        <p:txBody>
          <a:bodyPr>
            <a:noAutofit/>
          </a:bodyPr>
          <a:lstStyle/>
          <a:p>
            <a:r>
              <a:rPr lang="en-US" sz="1600" b="1" dirty="0"/>
              <a:t>Part to Whole</a:t>
            </a:r>
          </a:p>
          <a:p>
            <a:r>
              <a:rPr lang="en-US" sz="1600" dirty="0"/>
              <a:t>There are occasions when you want to do a part-to-whole analysis. Although pie charts  are commonly used in this type of situation, we suggest avoiding them for two reasons: </a:t>
            </a:r>
          </a:p>
          <a:p>
            <a:pPr marL="457200" indent="-457200">
              <a:buFont typeface="+mj-lt"/>
              <a:buAutoNum type="arabicPeriod"/>
            </a:pPr>
            <a:r>
              <a:rPr lang="en-US" sz="1600" dirty="0"/>
              <a:t>The human visual system is not very good at estimating area, and </a:t>
            </a:r>
          </a:p>
          <a:p>
            <a:pPr marL="457200" indent="-457200">
              <a:buFont typeface="+mj-lt"/>
              <a:buAutoNum type="arabicPeriod"/>
            </a:pPr>
            <a:r>
              <a:rPr lang="en-US" sz="1600" dirty="0"/>
              <a:t>You can only compare slices that are right next to each other. </a:t>
            </a:r>
          </a:p>
          <a:p>
            <a:r>
              <a:rPr lang="en-US" sz="1600" dirty="0"/>
              <a:t>For example, in the chart below, can you tell which slice is the largest or how the Western region differs across age groups? It can be difficult to make these comparisons with pie charts. But what about bar charts?</a:t>
            </a: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pic>
        <p:nvPicPr>
          <p:cNvPr id="4" name="Picture 3"/>
          <p:cNvPicPr>
            <a:picLocks noChangeAspect="1"/>
          </p:cNvPicPr>
          <p:nvPr/>
        </p:nvPicPr>
        <p:blipFill>
          <a:blip r:embed="rId2"/>
          <a:stretch>
            <a:fillRect/>
          </a:stretch>
        </p:blipFill>
        <p:spPr>
          <a:xfrm>
            <a:off x="152400" y="4043619"/>
            <a:ext cx="4295503" cy="1612820"/>
          </a:xfrm>
          <a:prstGeom prst="rect">
            <a:avLst/>
          </a:prstGeom>
        </p:spPr>
      </p:pic>
      <p:pic>
        <p:nvPicPr>
          <p:cNvPr id="5" name="Picture 4"/>
          <p:cNvPicPr>
            <a:picLocks noChangeAspect="1"/>
          </p:cNvPicPr>
          <p:nvPr/>
        </p:nvPicPr>
        <p:blipFill>
          <a:blip r:embed="rId3"/>
          <a:stretch>
            <a:fillRect/>
          </a:stretch>
        </p:blipFill>
        <p:spPr>
          <a:xfrm>
            <a:off x="4610100" y="4019670"/>
            <a:ext cx="4533900" cy="2006438"/>
          </a:xfrm>
          <a:prstGeom prst="rect">
            <a:avLst/>
          </a:prstGeom>
        </p:spPr>
      </p:pic>
    </p:spTree>
    <p:extLst>
      <p:ext uri="{BB962C8B-B14F-4D97-AF65-F5344CB8AC3E}">
        <p14:creationId xmlns:p14="http://schemas.microsoft.com/office/powerpoint/2010/main" val="5444177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858963"/>
          </a:xfrm>
        </p:spPr>
        <p:txBody>
          <a:bodyPr>
            <a:normAutofit fontScale="70000" lnSpcReduction="20000"/>
          </a:bodyPr>
          <a:lstStyle/>
          <a:p>
            <a:r>
              <a:rPr lang="en-US" b="1" dirty="0">
                <a:solidFill>
                  <a:schemeClr val="tx2">
                    <a:lumMod val="60000"/>
                    <a:lumOff val="40000"/>
                  </a:schemeClr>
                </a:solidFill>
              </a:rPr>
              <a:t>Geographical Data</a:t>
            </a:r>
          </a:p>
          <a:p>
            <a:r>
              <a:rPr lang="en-US" i="1" dirty="0"/>
              <a:t>Maps are often best when paired with another chart that details what the map displays. </a:t>
            </a:r>
          </a:p>
          <a:p>
            <a:r>
              <a:rPr lang="en-US" dirty="0"/>
              <a:t>Although we do not recommend pie charts for part-to-whole relationship, we encourage the usage of pie charts on maps, such as in the website-traffic map below. By using pies on the map, we get a rough breakdown view of each country, which can be very useful when complemented by other chart types like the ones mentioned previously.</a:t>
            </a:r>
          </a:p>
        </p:txBody>
      </p:sp>
      <p:sp>
        <p:nvSpPr>
          <p:cNvPr id="3" name="Content Placeholder 2"/>
          <p:cNvSpPr>
            <a:spLocks noGrp="1"/>
          </p:cNvSpPr>
          <p:nvPr>
            <p:ph sz="quarter" idx="10"/>
          </p:nvPr>
        </p:nvSpPr>
        <p:spPr/>
        <p:txBody>
          <a:bodyPr/>
          <a:lstStyle/>
          <a:p>
            <a:r>
              <a:rPr lang="en-US" dirty="0"/>
              <a:t>Choose the Right Chart Type </a:t>
            </a:r>
          </a:p>
          <a:p>
            <a:r>
              <a:rPr lang="en-US" dirty="0"/>
              <a:t>Contd..</a:t>
            </a:r>
          </a:p>
        </p:txBody>
      </p:sp>
      <p:pic>
        <p:nvPicPr>
          <p:cNvPr id="5" name="Picture 4"/>
          <p:cNvPicPr>
            <a:picLocks noChangeAspect="1"/>
          </p:cNvPicPr>
          <p:nvPr/>
        </p:nvPicPr>
        <p:blipFill>
          <a:blip r:embed="rId2"/>
          <a:stretch>
            <a:fillRect/>
          </a:stretch>
        </p:blipFill>
        <p:spPr>
          <a:xfrm>
            <a:off x="1981200" y="3352800"/>
            <a:ext cx="5349512" cy="3424055"/>
          </a:xfrm>
          <a:prstGeom prst="rect">
            <a:avLst/>
          </a:prstGeom>
        </p:spPr>
      </p:pic>
    </p:spTree>
    <p:extLst>
      <p:ext uri="{BB962C8B-B14F-4D97-AF65-F5344CB8AC3E}">
        <p14:creationId xmlns:p14="http://schemas.microsoft.com/office/powerpoint/2010/main" val="66512220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5 Types of Data Visualization Categories</a:t>
            </a:r>
          </a:p>
          <a:p>
            <a:endParaRPr lang="en-US" dirty="0"/>
          </a:p>
        </p:txBody>
      </p:sp>
      <p:sp>
        <p:nvSpPr>
          <p:cNvPr id="3" name="Content Placeholder 2"/>
          <p:cNvSpPr>
            <a:spLocks noGrp="1"/>
          </p:cNvSpPr>
          <p:nvPr>
            <p:ph sz="quarter" idx="10"/>
          </p:nvPr>
        </p:nvSpPr>
        <p:spPr>
          <a:xfrm>
            <a:off x="304800" y="152400"/>
            <a:ext cx="6934200" cy="1143000"/>
          </a:xfrm>
        </p:spPr>
        <p:txBody>
          <a:bodyPr/>
          <a:lstStyle/>
          <a:p>
            <a:r>
              <a:rPr lang="en-US" dirty="0"/>
              <a:t>Classification of Visualization </a:t>
            </a:r>
          </a:p>
        </p:txBody>
      </p:sp>
      <p:graphicFrame>
        <p:nvGraphicFramePr>
          <p:cNvPr id="6" name="Diagram 5"/>
          <p:cNvGraphicFramePr/>
          <p:nvPr>
            <p:extLst>
              <p:ext uri="{D42A27DB-BD31-4B8C-83A1-F6EECF244321}">
                <p14:modId xmlns:p14="http://schemas.microsoft.com/office/powerpoint/2010/main" val="2828003202"/>
              </p:ext>
            </p:extLst>
          </p:nvPr>
        </p:nvGraphicFramePr>
        <p:xfrm>
          <a:off x="304800" y="1981200"/>
          <a:ext cx="4648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4" name="Content Placeholder 5"/>
          <p:cNvGraphicFramePr>
            <a:graphicFrameLocks/>
          </p:cNvGraphicFramePr>
          <p:nvPr>
            <p:extLst>
              <p:ext uri="{D42A27DB-BD31-4B8C-83A1-F6EECF244321}">
                <p14:modId xmlns:p14="http://schemas.microsoft.com/office/powerpoint/2010/main" val="1800055462"/>
              </p:ext>
            </p:extLst>
          </p:nvPr>
        </p:nvGraphicFramePr>
        <p:xfrm>
          <a:off x="5105400" y="1981200"/>
          <a:ext cx="3886200" cy="4495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8152578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6781800" cy="1143000"/>
          </a:xfrm>
        </p:spPr>
        <p:txBody>
          <a:bodyPr/>
          <a:lstStyle/>
          <a:p>
            <a:r>
              <a:rPr lang="en-US" dirty="0"/>
              <a:t>Classification of Visualization contd..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7487622"/>
              </p:ext>
            </p:extLst>
          </p:nvPr>
        </p:nvGraphicFramePr>
        <p:xfrm>
          <a:off x="0" y="1704703"/>
          <a:ext cx="92964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381000" y="6120340"/>
            <a:ext cx="8534400" cy="369332"/>
          </a:xfrm>
          <a:prstGeom prst="rect">
            <a:avLst/>
          </a:prstGeom>
        </p:spPr>
        <p:txBody>
          <a:bodyPr wrap="square">
            <a:spAutoFit/>
          </a:bodyPr>
          <a:lstStyle/>
          <a:p>
            <a:r>
              <a:rPr lang="en-US" dirty="0">
                <a:hlinkClick r:id="rId7"/>
              </a:rPr>
              <a:t>https://www.klipfolio.com/resources/articles/what-is-data-visualization</a:t>
            </a:r>
            <a:endParaRPr lang="en-US" dirty="0"/>
          </a:p>
        </p:txBody>
      </p:sp>
    </p:spTree>
    <p:extLst>
      <p:ext uri="{BB962C8B-B14F-4D97-AF65-F5344CB8AC3E}">
        <p14:creationId xmlns:p14="http://schemas.microsoft.com/office/powerpoint/2010/main" val="4007533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Elementary Visualizations</a:t>
            </a:r>
          </a:p>
        </p:txBody>
      </p:sp>
      <p:sp>
        <p:nvSpPr>
          <p:cNvPr id="5" name="Content Placeholder 4"/>
          <p:cNvSpPr>
            <a:spLocks noGrp="1"/>
          </p:cNvSpPr>
          <p:nvPr>
            <p:ph idx="1"/>
          </p:nvPr>
        </p:nvSpPr>
        <p:spPr/>
        <p:txBody>
          <a:bodyPr/>
          <a:lstStyle/>
          <a:p>
            <a:pPr marL="0" indent="0">
              <a:buNone/>
            </a:pPr>
            <a:r>
              <a:rPr lang="en-US" dirty="0"/>
              <a:t>Examples of each category </a:t>
            </a:r>
          </a:p>
          <a:p>
            <a:r>
              <a:rPr lang="en-US" dirty="0"/>
              <a:t>Temporal – Scatter Plot</a:t>
            </a:r>
          </a:p>
          <a:p>
            <a:r>
              <a:rPr lang="en-US" dirty="0"/>
              <a:t>Hierarchical – Tree Diagrams, ring charts</a:t>
            </a:r>
          </a:p>
          <a:p>
            <a:r>
              <a:rPr lang="en-US" dirty="0"/>
              <a:t>Network – Node-link diagrams</a:t>
            </a:r>
          </a:p>
          <a:p>
            <a:r>
              <a:rPr lang="en-US" dirty="0"/>
              <a:t>Multidimensional – Box plots, Histograms</a:t>
            </a:r>
          </a:p>
          <a:p>
            <a:r>
              <a:rPr lang="en-US" dirty="0"/>
              <a:t>Geospatial – Heat maps</a:t>
            </a:r>
          </a:p>
        </p:txBody>
      </p:sp>
    </p:spTree>
    <p:extLst>
      <p:ext uri="{BB962C8B-B14F-4D97-AF65-F5344CB8AC3E}">
        <p14:creationId xmlns:p14="http://schemas.microsoft.com/office/powerpoint/2010/main" val="24900035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Scatter Plots</a:t>
            </a:r>
          </a:p>
        </p:txBody>
      </p:sp>
      <p:pic>
        <p:nvPicPr>
          <p:cNvPr id="1028" name="Picture 4" descr="fig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866" y="4125297"/>
            <a:ext cx="4247535" cy="23336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fig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495168"/>
            <a:ext cx="4267200" cy="24672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2" name="Picture 8" descr="fig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495167"/>
            <a:ext cx="4495800" cy="24672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4" name="Picture 10" descr="scatterplot data visualizatio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08090" y="4125297"/>
            <a:ext cx="4483510" cy="23336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1372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Scatter Plots</a:t>
            </a:r>
          </a:p>
        </p:txBody>
      </p:sp>
      <p:sp>
        <p:nvSpPr>
          <p:cNvPr id="4" name="Content Placeholder 3"/>
          <p:cNvSpPr>
            <a:spLocks noGrp="1"/>
          </p:cNvSpPr>
          <p:nvPr>
            <p:ph idx="1"/>
          </p:nvPr>
        </p:nvSpPr>
        <p:spPr>
          <a:xfrm>
            <a:off x="304800" y="1493837"/>
            <a:ext cx="8686800" cy="5059363"/>
          </a:xfrm>
        </p:spPr>
        <p:txBody>
          <a:bodyPr>
            <a:noAutofit/>
          </a:bodyPr>
          <a:lstStyle/>
          <a:p>
            <a:r>
              <a:rPr lang="en-US" sz="1600" dirty="0"/>
              <a:t>Scatterplots are the right data visualizations to use when there are many different data points, and you want to highlight similarities in the data set. This is useful when looking for outliers or for understanding the distribution of your data.</a:t>
            </a:r>
          </a:p>
          <a:p>
            <a:r>
              <a:rPr lang="en-US" sz="1600" dirty="0"/>
              <a:t>If the data forms a band extending from lower left to upper right, there most likely a positive correlation between the two variables. If the band runs from upper left to lower right, a negative correlation is probable. If it is hard to see a pattern, there is probably no correlation.</a:t>
            </a:r>
          </a:p>
          <a:p>
            <a:r>
              <a:rPr lang="en-US" sz="1600" b="1" dirty="0"/>
              <a:t>When do I use a scatter plot visualization?</a:t>
            </a:r>
          </a:p>
          <a:p>
            <a:r>
              <a:rPr lang="en-US" sz="1600" dirty="0"/>
              <a:t>You want to show the relationship between two variables</a:t>
            </a:r>
          </a:p>
          <a:p>
            <a:r>
              <a:rPr lang="en-US" sz="1600" dirty="0"/>
              <a:t>You want a compact data visualization</a:t>
            </a:r>
          </a:p>
          <a:p>
            <a:r>
              <a:rPr lang="en-US" sz="1600" b="1" dirty="0"/>
              <a:t>Don’t use a scatterplot for the following reasons:</a:t>
            </a:r>
          </a:p>
          <a:p>
            <a:r>
              <a:rPr lang="en-US" sz="1600" dirty="0"/>
              <a:t>You want to rapidly scan information</a:t>
            </a:r>
          </a:p>
          <a:p>
            <a:r>
              <a:rPr lang="en-US" sz="1600" dirty="0"/>
              <a:t>You want clear and precise data points</a:t>
            </a:r>
            <a:endParaRPr lang="en-US" sz="1600" b="1" dirty="0"/>
          </a:p>
          <a:p>
            <a:r>
              <a:rPr lang="en-US" sz="1600" b="1" dirty="0"/>
              <a:t>Best practices for a scatter plot visualization</a:t>
            </a:r>
          </a:p>
          <a:p>
            <a:r>
              <a:rPr lang="en-US" sz="1600" b="1" dirty="0"/>
              <a:t>If you use a scatterplot, here are the key design best practices:</a:t>
            </a:r>
          </a:p>
          <a:p>
            <a:r>
              <a:rPr lang="en-US" sz="1600" dirty="0"/>
              <a:t>Although trend lines are a great way to analyze the data on a scatterplot, ensure you stick to </a:t>
            </a:r>
            <a:r>
              <a:rPr lang="en-US" sz="1600" b="1" dirty="0"/>
              <a:t>1 or 2 trend lines</a:t>
            </a:r>
            <a:r>
              <a:rPr lang="en-US" sz="1600" dirty="0"/>
              <a:t> to avoid confusion</a:t>
            </a:r>
          </a:p>
          <a:p>
            <a:r>
              <a:rPr lang="en-US" sz="1600" dirty="0"/>
              <a:t>Don’t forget to </a:t>
            </a:r>
            <a:r>
              <a:rPr lang="en-US" sz="1600" b="1" dirty="0"/>
              <a:t>start at 0</a:t>
            </a:r>
            <a:r>
              <a:rPr lang="en-US" sz="1600" dirty="0"/>
              <a:t> for the y-axis</a:t>
            </a:r>
          </a:p>
          <a:p>
            <a:endParaRPr lang="en-US" sz="1600" dirty="0"/>
          </a:p>
        </p:txBody>
      </p:sp>
    </p:spTree>
    <p:extLst>
      <p:ext uri="{BB962C8B-B14F-4D97-AF65-F5344CB8AC3E}">
        <p14:creationId xmlns:p14="http://schemas.microsoft.com/office/powerpoint/2010/main" val="12571661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Tree Diagrams</a:t>
            </a:r>
          </a:p>
        </p:txBody>
      </p:sp>
      <p:pic>
        <p:nvPicPr>
          <p:cNvPr id="3080" name="Picture 8" descr="https://dr282zn36sxxg.cloudfront.net/datastreams/f-d%3A91e7c42944a7c7262e9589c8932e3870f81c2411e4de36918f6cc243%2BIMAGE%2BIMAGE.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 y="1600200"/>
            <a:ext cx="3467100" cy="2590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3886200" y="1600199"/>
            <a:ext cx="5105401" cy="2590801"/>
          </a:xfrm>
          <a:prstGeom prst="rect">
            <a:avLst/>
          </a:prstGeom>
          <a:ln>
            <a:solidFill>
              <a:schemeClr val="accent1"/>
            </a:solidFill>
          </a:ln>
        </p:spPr>
      </p:pic>
      <p:pic>
        <p:nvPicPr>
          <p:cNvPr id="3082" name="Picture 10" descr="Image result for Tree diagra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4343400"/>
            <a:ext cx="3467100" cy="21726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84" name="Picture 12" descr="Image result for Tree diagra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199" y="4343399"/>
            <a:ext cx="5105401" cy="21726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813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idx="1"/>
          </p:nvPr>
        </p:nvSpPr>
        <p:spPr/>
        <p:txBody>
          <a:bodyPr/>
          <a:lstStyle/>
          <a:p>
            <a:pPr eaLnBrk="1" hangingPunct="1">
              <a:buFont typeface="Wingdings" panose="05000000000000000000" pitchFamily="2" charset="2"/>
              <a:buNone/>
            </a:pPr>
            <a:r>
              <a:rPr lang="en-US" altLang="en-US" sz="1900" dirty="0"/>
              <a:t>As described above, systematic sampling is an EPS method, because all elements have the same probability of selection (in the example given, one in ten). It is </a:t>
            </a:r>
            <a:r>
              <a:rPr lang="en-US" altLang="en-US" sz="1900" i="1" dirty="0"/>
              <a:t>not</a:t>
            </a:r>
            <a:r>
              <a:rPr lang="en-US" altLang="en-US" sz="1900" dirty="0"/>
              <a:t> 'simple random sampling' because different subsets of the same size have different selection probabilities - e.g. the set {4,14,24,...,994} has a one-in-ten probability of selection, but the set {4,13,24,34,...} has zero probability of selection.</a:t>
            </a:r>
          </a:p>
          <a:p>
            <a:pPr eaLnBrk="1" hangingPunct="1"/>
            <a:endParaRPr lang="en-US" altLang="en-US" sz="1900" dirty="0">
              <a:solidFill>
                <a:schemeClr val="accent2"/>
              </a:solidFill>
            </a:endParaRPr>
          </a:p>
        </p:txBody>
      </p:sp>
      <p:sp>
        <p:nvSpPr>
          <p:cNvPr id="2" name="Content Placeholder 1"/>
          <p:cNvSpPr>
            <a:spLocks noGrp="1"/>
          </p:cNvSpPr>
          <p:nvPr>
            <p:ph sz="quarter" idx="10"/>
          </p:nvPr>
        </p:nvSpPr>
        <p:spPr/>
        <p:txBody>
          <a:bodyPr/>
          <a:lstStyle/>
          <a:p>
            <a:r>
              <a:rPr lang="en-US" dirty="0"/>
              <a:t>SYSTEMATIC SAMPLING……</a:t>
            </a:r>
          </a:p>
        </p:txBody>
      </p:sp>
      <p:sp>
        <p:nvSpPr>
          <p:cNvPr id="25602"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91F8FCF-B348-4917-A4D2-EF1790254D2A}" type="slidenum">
              <a:rPr lang="en-US" altLang="en-US">
                <a:solidFill>
                  <a:srgbClr val="FFFFFF"/>
                </a:solidFill>
                <a:latin typeface="Franklin Gothic Book" panose="020B0503020102020204" pitchFamily="34" charset="0"/>
              </a:rPr>
              <a:pPr eaLnBrk="1" hangingPunct="1"/>
              <a:t>31</a:t>
            </a:fld>
            <a:endParaRPr lang="en-US" altLang="en-US">
              <a:solidFill>
                <a:srgbClr val="FFFFFF"/>
              </a:solidFill>
              <a:latin typeface="Franklin Gothic Book" panose="020B0503020102020204" pitchFamily="34" charset="0"/>
            </a:endParaRPr>
          </a:p>
        </p:txBody>
      </p:sp>
      <p:pic>
        <p:nvPicPr>
          <p:cNvPr id="28677" name="Picture 47" descr="1_S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962400"/>
            <a:ext cx="7696200"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698359"/>
      </p:ext>
    </p:extLst>
  </p:cSld>
  <p:clrMapOvr>
    <a:masterClrMapping/>
  </p:clrMapOvr>
  <p:transition advTm="717"/>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Ring Charts</a:t>
            </a:r>
          </a:p>
        </p:txBody>
      </p:sp>
      <p:pic>
        <p:nvPicPr>
          <p:cNvPr id="4098" name="Picture 2" descr="Image result for ring char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4495800" cy="28194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100" name="Picture 4" descr="https://cdn.shopify.com/s/files/1/0902/6602/files/ringsizechart_large.png?v=15294749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47800"/>
            <a:ext cx="4038600" cy="28194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102" name="Picture 6" descr="Image result for ring char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454434"/>
            <a:ext cx="2514600" cy="18192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ring char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551317"/>
            <a:ext cx="3405188" cy="162551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ring char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4589" y="4454434"/>
            <a:ext cx="2614611"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48731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Shneiderman’s</a:t>
            </a:r>
            <a:r>
              <a:rPr lang="en-US" dirty="0"/>
              <a:t> Network Visualization Nirvana</a:t>
            </a:r>
          </a:p>
          <a:p>
            <a:pPr>
              <a:buFont typeface="Arial" panose="020B0604020202020204" pitchFamily="34" charset="0"/>
              <a:buChar char="•"/>
            </a:pPr>
            <a:r>
              <a:rPr lang="en-US" dirty="0"/>
              <a:t>Every node is visible</a:t>
            </a:r>
          </a:p>
          <a:p>
            <a:pPr>
              <a:buFont typeface="Arial" panose="020B0604020202020204" pitchFamily="34" charset="0"/>
              <a:buChar char="•"/>
            </a:pPr>
            <a:r>
              <a:rPr lang="en-US" dirty="0"/>
              <a:t>For every node you can count its degree</a:t>
            </a:r>
          </a:p>
          <a:p>
            <a:pPr>
              <a:buFont typeface="Arial" panose="020B0604020202020204" pitchFamily="34" charset="0"/>
              <a:buChar char="•"/>
            </a:pPr>
            <a:r>
              <a:rPr lang="en-US" dirty="0"/>
              <a:t>For every link you can follow it from source to destination</a:t>
            </a:r>
          </a:p>
          <a:p>
            <a:pPr>
              <a:buFont typeface="Arial" panose="020B0604020202020204" pitchFamily="34" charset="0"/>
              <a:buChar char="•"/>
            </a:pPr>
            <a:r>
              <a:rPr lang="en-US" dirty="0"/>
              <a:t>Clusters and outliers are identifiable</a:t>
            </a:r>
          </a:p>
          <a:p>
            <a:endParaRPr lang="en-US" dirty="0"/>
          </a:p>
        </p:txBody>
      </p:sp>
      <p:sp>
        <p:nvSpPr>
          <p:cNvPr id="3" name="Content Placeholder 2"/>
          <p:cNvSpPr>
            <a:spLocks noGrp="1"/>
          </p:cNvSpPr>
          <p:nvPr>
            <p:ph sz="quarter" idx="10"/>
          </p:nvPr>
        </p:nvSpPr>
        <p:spPr/>
        <p:txBody>
          <a:bodyPr/>
          <a:lstStyle/>
          <a:p>
            <a:r>
              <a:rPr lang="en-US" dirty="0"/>
              <a:t>Node Link Diagrams</a:t>
            </a: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642360"/>
            <a:ext cx="7658099" cy="3191691"/>
          </a:xfrm>
          <a:prstGeom prst="rect">
            <a:avLst/>
          </a:prstGeom>
        </p:spPr>
      </p:pic>
    </p:spTree>
    <p:extLst>
      <p:ext uri="{BB962C8B-B14F-4D97-AF65-F5344CB8AC3E}">
        <p14:creationId xmlns:p14="http://schemas.microsoft.com/office/powerpoint/2010/main" val="11941550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Box Plots</a:t>
            </a:r>
          </a:p>
        </p:txBody>
      </p:sp>
      <p:pic>
        <p:nvPicPr>
          <p:cNvPr id="4" name="Picture 3"/>
          <p:cNvPicPr>
            <a:picLocks noChangeAspect="1"/>
          </p:cNvPicPr>
          <p:nvPr/>
        </p:nvPicPr>
        <p:blipFill rotWithShape="1">
          <a:blip r:embed="rId2"/>
          <a:srcRect l="13679"/>
          <a:stretch/>
        </p:blipFill>
        <p:spPr>
          <a:xfrm>
            <a:off x="304800" y="1514818"/>
            <a:ext cx="6019800" cy="4443523"/>
          </a:xfrm>
          <a:prstGeom prst="rect">
            <a:avLst/>
          </a:prstGeom>
        </p:spPr>
      </p:pic>
      <p:sp>
        <p:nvSpPr>
          <p:cNvPr id="5" name="Rectangle 4"/>
          <p:cNvSpPr/>
          <p:nvPr/>
        </p:nvSpPr>
        <p:spPr>
          <a:xfrm>
            <a:off x="6324600" y="1514818"/>
            <a:ext cx="2819400" cy="4278094"/>
          </a:xfrm>
          <a:prstGeom prst="rect">
            <a:avLst/>
          </a:prstGeom>
        </p:spPr>
        <p:txBody>
          <a:bodyPr wrap="square">
            <a:spAutoFit/>
          </a:bodyPr>
          <a:lstStyle/>
          <a:p>
            <a:r>
              <a:rPr lang="en-US" sz="1600" dirty="0"/>
              <a:t>A box plot visualization allows you to examine the distribution of data. One box plot appears for each attribute element. Each box plot displays the minimum, first quartile, median, third quartile, and maximum values. In addition, you can choose to display the mean and standard deviation as dashed lines. Outliers appear as points in the visualization. You can adjust the spacing between points (i.e., jitter) to avoid overlap. A box plot must include at least one metric and at least one attribute.</a:t>
            </a:r>
          </a:p>
        </p:txBody>
      </p:sp>
      <p:sp>
        <p:nvSpPr>
          <p:cNvPr id="7" name="Rectangle 6"/>
          <p:cNvSpPr/>
          <p:nvPr/>
        </p:nvSpPr>
        <p:spPr>
          <a:xfrm>
            <a:off x="76200" y="5958341"/>
            <a:ext cx="9067800" cy="646331"/>
          </a:xfrm>
          <a:prstGeom prst="rect">
            <a:avLst/>
          </a:prstGeom>
        </p:spPr>
        <p:txBody>
          <a:bodyPr wrap="square">
            <a:spAutoFit/>
          </a:bodyPr>
          <a:lstStyle/>
          <a:p>
            <a:r>
              <a:rPr lang="en-US" dirty="0">
                <a:hlinkClick r:id="rId3"/>
              </a:rPr>
              <a:t>https://www2.microstrategy.com/producthelp/10.11/Workstation/WebUser/WebHelp/Lang_1033/Content/Introduction_to_Box_Plot_Visualizations.htm</a:t>
            </a:r>
            <a:endParaRPr lang="en-US" dirty="0"/>
          </a:p>
        </p:txBody>
      </p:sp>
    </p:spTree>
    <p:extLst>
      <p:ext uri="{BB962C8B-B14F-4D97-AF65-F5344CB8AC3E}">
        <p14:creationId xmlns:p14="http://schemas.microsoft.com/office/powerpoint/2010/main" val="13826566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03817" y="1524000"/>
            <a:ext cx="3657600" cy="4525963"/>
          </a:xfrm>
        </p:spPr>
        <p:txBody>
          <a:bodyPr>
            <a:normAutofit/>
          </a:bodyPr>
          <a:lstStyle/>
          <a:p>
            <a:r>
              <a:rPr lang="en-US" sz="1600" dirty="0"/>
              <a:t>A histogram is a data visualization that shows the distribution of data over a continuous interval or certain time period. It's basically a combination of a vertical bar chart and a line chart. The continuous variable shown on the X-axis is broken into discrete intervals and the number of data you have in that discrete interval determines the height of the bar.</a:t>
            </a:r>
          </a:p>
          <a:p>
            <a:r>
              <a:rPr lang="en-US" sz="1600" dirty="0"/>
              <a:t>Histograms give an estimate as to where values are concentrated, what the extremes are and whether there are any gaps or unusual values throughout your data set.</a:t>
            </a:r>
          </a:p>
          <a:p>
            <a:endParaRPr lang="en-US" sz="1600" dirty="0"/>
          </a:p>
        </p:txBody>
      </p:sp>
      <p:sp>
        <p:nvSpPr>
          <p:cNvPr id="3" name="Content Placeholder 2"/>
          <p:cNvSpPr>
            <a:spLocks noGrp="1"/>
          </p:cNvSpPr>
          <p:nvPr>
            <p:ph sz="quarter" idx="10"/>
          </p:nvPr>
        </p:nvSpPr>
        <p:spPr/>
        <p:txBody>
          <a:bodyPr/>
          <a:lstStyle/>
          <a:p>
            <a:r>
              <a:rPr lang="en-US" dirty="0"/>
              <a:t>Histogram</a:t>
            </a:r>
          </a:p>
        </p:txBody>
      </p:sp>
      <p:pic>
        <p:nvPicPr>
          <p:cNvPr id="4" name="Picture 3"/>
          <p:cNvPicPr>
            <a:picLocks noChangeAspect="1"/>
          </p:cNvPicPr>
          <p:nvPr/>
        </p:nvPicPr>
        <p:blipFill>
          <a:blip r:embed="rId2"/>
          <a:stretch>
            <a:fillRect/>
          </a:stretch>
        </p:blipFill>
        <p:spPr>
          <a:xfrm>
            <a:off x="161109" y="1524000"/>
            <a:ext cx="5342708" cy="2871651"/>
          </a:xfrm>
          <a:prstGeom prst="rect">
            <a:avLst/>
          </a:prstGeom>
        </p:spPr>
      </p:pic>
      <p:sp>
        <p:nvSpPr>
          <p:cNvPr id="5" name="Rectangle 4"/>
          <p:cNvSpPr/>
          <p:nvPr/>
        </p:nvSpPr>
        <p:spPr>
          <a:xfrm>
            <a:off x="152400" y="4395651"/>
            <a:ext cx="6133012" cy="2308324"/>
          </a:xfrm>
          <a:prstGeom prst="rect">
            <a:avLst/>
          </a:prstGeom>
        </p:spPr>
        <p:txBody>
          <a:bodyPr wrap="square">
            <a:spAutoFit/>
          </a:bodyPr>
          <a:lstStyle/>
          <a:p>
            <a:r>
              <a:rPr lang="en-US" sz="1200" b="1" dirty="0">
                <a:solidFill>
                  <a:srgbClr val="333333"/>
                </a:solidFill>
                <a:latin typeface="Arial" panose="020B0604020202020204" pitchFamily="34" charset="0"/>
                <a:cs typeface="Arial" panose="020B0604020202020204" pitchFamily="34" charset="0"/>
              </a:rPr>
              <a:t>When do I use a histogram visualization?</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To make comparisons in data sets over an interval or time</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To show a distribution of data</a:t>
            </a:r>
          </a:p>
          <a:p>
            <a:r>
              <a:rPr lang="en-US" sz="1200" b="1" dirty="0">
                <a:solidFill>
                  <a:srgbClr val="333333"/>
                </a:solidFill>
                <a:latin typeface="Arial" panose="020B0604020202020204" pitchFamily="34" charset="0"/>
                <a:cs typeface="Arial" panose="020B0604020202020204" pitchFamily="34" charset="0"/>
              </a:rPr>
              <a:t>Don’t use a histogram for the following reason:</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To compare 3+ variables in data sets</a:t>
            </a:r>
          </a:p>
          <a:p>
            <a:r>
              <a:rPr lang="en-US" sz="1200" b="1" dirty="0">
                <a:solidFill>
                  <a:srgbClr val="333333"/>
                </a:solidFill>
                <a:latin typeface="Arial" panose="020B0604020202020204" pitchFamily="34" charset="0"/>
                <a:cs typeface="Arial" panose="020B0604020202020204" pitchFamily="34" charset="0"/>
              </a:rPr>
              <a:t>Best practices for a histogram visualization</a:t>
            </a:r>
          </a:p>
          <a:p>
            <a:r>
              <a:rPr lang="en-US" sz="1200" b="1" dirty="0">
                <a:solidFill>
                  <a:srgbClr val="333333"/>
                </a:solidFill>
                <a:latin typeface="Arial" panose="020B0604020202020204" pitchFamily="34" charset="0"/>
                <a:cs typeface="Arial" panose="020B0604020202020204" pitchFamily="34" charset="0"/>
              </a:rPr>
              <a:t>If you use a histogram, here are the key design best practices:</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Avoid bars that are </a:t>
            </a:r>
            <a:r>
              <a:rPr lang="en-US" sz="1200" b="1" dirty="0">
                <a:solidFill>
                  <a:srgbClr val="333333"/>
                </a:solidFill>
                <a:latin typeface="Arial" panose="020B0604020202020204" pitchFamily="34" charset="0"/>
                <a:cs typeface="Arial" panose="020B0604020202020204" pitchFamily="34" charset="0"/>
              </a:rPr>
              <a:t>too wide</a:t>
            </a:r>
            <a:r>
              <a:rPr lang="en-US" sz="1200" dirty="0">
                <a:solidFill>
                  <a:srgbClr val="333333"/>
                </a:solidFill>
                <a:latin typeface="Arial" panose="020B0604020202020204" pitchFamily="34" charset="0"/>
                <a:cs typeface="Arial" panose="020B0604020202020204" pitchFamily="34" charset="0"/>
              </a:rPr>
              <a:t> that can hide important details or </a:t>
            </a:r>
            <a:r>
              <a:rPr lang="en-US" sz="1200" b="1" dirty="0">
                <a:solidFill>
                  <a:srgbClr val="333333"/>
                </a:solidFill>
                <a:latin typeface="Arial" panose="020B0604020202020204" pitchFamily="34" charset="0"/>
                <a:cs typeface="Arial" panose="020B0604020202020204" pitchFamily="34" charset="0"/>
              </a:rPr>
              <a:t>too narrow</a:t>
            </a:r>
            <a:r>
              <a:rPr lang="en-US" sz="1200" dirty="0">
                <a:solidFill>
                  <a:srgbClr val="333333"/>
                </a:solidFill>
                <a:latin typeface="Arial" panose="020B0604020202020204" pitchFamily="34" charset="0"/>
                <a:cs typeface="Arial" panose="020B0604020202020204" pitchFamily="34" charset="0"/>
              </a:rPr>
              <a:t> that can cause a lot of noise</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Use </a:t>
            </a:r>
            <a:r>
              <a:rPr lang="en-US" sz="1200" b="1" dirty="0">
                <a:solidFill>
                  <a:srgbClr val="333333"/>
                </a:solidFill>
                <a:latin typeface="Arial" panose="020B0604020202020204" pitchFamily="34" charset="0"/>
                <a:cs typeface="Arial" panose="020B0604020202020204" pitchFamily="34" charset="0"/>
              </a:rPr>
              <a:t>equal round numbers</a:t>
            </a:r>
            <a:r>
              <a:rPr lang="en-US" sz="1200" dirty="0">
                <a:solidFill>
                  <a:srgbClr val="333333"/>
                </a:solidFill>
                <a:latin typeface="Arial" panose="020B0604020202020204" pitchFamily="34" charset="0"/>
                <a:cs typeface="Arial" panose="020B0604020202020204" pitchFamily="34" charset="0"/>
              </a:rPr>
              <a:t> to create bar sizes</a:t>
            </a:r>
          </a:p>
          <a:p>
            <a:pPr>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Use </a:t>
            </a:r>
            <a:r>
              <a:rPr lang="en-US" sz="1200" b="1" dirty="0">
                <a:solidFill>
                  <a:srgbClr val="333333"/>
                </a:solidFill>
                <a:latin typeface="Arial" panose="020B0604020202020204" pitchFamily="34" charset="0"/>
                <a:cs typeface="Arial" panose="020B0604020202020204" pitchFamily="34" charset="0"/>
              </a:rPr>
              <a:t>consistent colors and labeling</a:t>
            </a:r>
            <a:r>
              <a:rPr lang="en-US" sz="1200" dirty="0">
                <a:solidFill>
                  <a:srgbClr val="333333"/>
                </a:solidFill>
                <a:latin typeface="Arial" panose="020B0604020202020204" pitchFamily="34" charset="0"/>
                <a:cs typeface="Arial" panose="020B0604020202020204" pitchFamily="34" charset="0"/>
              </a:rPr>
              <a:t> throughout so that you can identify relationships more easily</a:t>
            </a:r>
            <a:endParaRPr lang="en-US" sz="1200" b="0" i="0" dirty="0">
              <a:solidFill>
                <a:srgbClr val="333333"/>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560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1524000"/>
            <a:ext cx="3914775" cy="2163803"/>
          </a:xfrm>
          <a:prstGeom prst="rect">
            <a:avLst/>
          </a:prstGeom>
        </p:spPr>
      </p:pic>
      <p:sp>
        <p:nvSpPr>
          <p:cNvPr id="3" name="Content Placeholder 2"/>
          <p:cNvSpPr>
            <a:spLocks noGrp="1"/>
          </p:cNvSpPr>
          <p:nvPr>
            <p:ph sz="quarter" idx="10"/>
          </p:nvPr>
        </p:nvSpPr>
        <p:spPr/>
        <p:txBody>
          <a:bodyPr/>
          <a:lstStyle/>
          <a:p>
            <a:r>
              <a:rPr lang="en-US" dirty="0"/>
              <a:t>Heat maps</a:t>
            </a:r>
          </a:p>
        </p:txBody>
      </p:sp>
      <p:pic>
        <p:nvPicPr>
          <p:cNvPr id="5" name="Picture 4"/>
          <p:cNvPicPr>
            <a:picLocks noChangeAspect="1"/>
          </p:cNvPicPr>
          <p:nvPr/>
        </p:nvPicPr>
        <p:blipFill>
          <a:blip r:embed="rId3"/>
          <a:stretch>
            <a:fillRect/>
          </a:stretch>
        </p:blipFill>
        <p:spPr>
          <a:xfrm>
            <a:off x="0" y="3947779"/>
            <a:ext cx="4067175" cy="2541542"/>
          </a:xfrm>
          <a:prstGeom prst="rect">
            <a:avLst/>
          </a:prstGeom>
        </p:spPr>
      </p:pic>
      <p:sp>
        <p:nvSpPr>
          <p:cNvPr id="6" name="Rectangle 5"/>
          <p:cNvSpPr/>
          <p:nvPr/>
        </p:nvSpPr>
        <p:spPr>
          <a:xfrm>
            <a:off x="4038872" y="1524000"/>
            <a:ext cx="4952728" cy="4862870"/>
          </a:xfrm>
          <a:prstGeom prst="rect">
            <a:avLst/>
          </a:prstGeom>
        </p:spPr>
        <p:txBody>
          <a:bodyPr wrap="square">
            <a:spAutoFit/>
          </a:bodyPr>
          <a:lstStyle/>
          <a:p>
            <a:r>
              <a:rPr lang="en-US" sz="1400" dirty="0"/>
              <a:t>A heat map or choropleth map is a data visualization that shows the relationship between two measures and provides rating information. The rating information is displayed using varying colors or saturation and can exhibit ratings such as high to low or bad to awesome, and needs improvement to working well.</a:t>
            </a:r>
          </a:p>
          <a:p>
            <a:endParaRPr lang="en-US" sz="1400" dirty="0"/>
          </a:p>
          <a:p>
            <a:r>
              <a:rPr lang="en-US" sz="1400" dirty="0"/>
              <a:t>It can also be a thematic map in which the area inside recognized boundaries is shaded in proportion to the data being represented.</a:t>
            </a:r>
          </a:p>
          <a:p>
            <a:endParaRPr lang="en-US" sz="1400" dirty="0"/>
          </a:p>
          <a:p>
            <a:r>
              <a:rPr lang="en-US" sz="1600" b="1" dirty="0"/>
              <a:t>When do I use a heat map visualization?</a:t>
            </a:r>
          </a:p>
          <a:p>
            <a:r>
              <a:rPr lang="en-US" sz="1400" dirty="0"/>
              <a:t>To show a relationship between two measures</a:t>
            </a:r>
          </a:p>
          <a:p>
            <a:r>
              <a:rPr lang="en-US" sz="1400" dirty="0"/>
              <a:t>To illustrate an important detail</a:t>
            </a:r>
          </a:p>
          <a:p>
            <a:r>
              <a:rPr lang="en-US" sz="1400" dirty="0"/>
              <a:t>To use a rating system</a:t>
            </a:r>
          </a:p>
          <a:p>
            <a:r>
              <a:rPr lang="en-US" sz="1400" b="1" dirty="0"/>
              <a:t>Don’t use a heat map for the following reason:</a:t>
            </a:r>
          </a:p>
          <a:p>
            <a:r>
              <a:rPr lang="en-US" sz="1400" dirty="0"/>
              <a:t>To visualize individual, unconnected metrics</a:t>
            </a:r>
          </a:p>
          <a:p>
            <a:r>
              <a:rPr lang="en-US" sz="1400" b="1" dirty="0"/>
              <a:t>Best practices for a heat map visualization</a:t>
            </a:r>
          </a:p>
          <a:p>
            <a:r>
              <a:rPr lang="en-US" sz="1400" dirty="0"/>
              <a:t>If you use a heat map, here are the key design best practices:</a:t>
            </a:r>
          </a:p>
          <a:p>
            <a:endParaRPr lang="en-US" sz="1400" dirty="0"/>
          </a:p>
          <a:p>
            <a:r>
              <a:rPr lang="en-US" sz="1400" dirty="0"/>
              <a:t>Use a simple map outline to avoid distracting from the data</a:t>
            </a:r>
          </a:p>
          <a:p>
            <a:r>
              <a:rPr lang="en-US" sz="1400" dirty="0"/>
              <a:t>Use a single color in varying shades to show changes in data</a:t>
            </a:r>
          </a:p>
          <a:p>
            <a:r>
              <a:rPr lang="en-US" sz="1400" dirty="0"/>
              <a:t>Avoid using multiple patterns</a:t>
            </a:r>
          </a:p>
        </p:txBody>
      </p:sp>
    </p:spTree>
    <p:extLst>
      <p:ext uri="{BB962C8B-B14F-4D97-AF65-F5344CB8AC3E}">
        <p14:creationId xmlns:p14="http://schemas.microsoft.com/office/powerpoint/2010/main" val="407439299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u="sng" dirty="0">
                <a:hlinkClick r:id="rId2"/>
              </a:rPr>
              <a:t>http://www.sthda.com/english/wiki/visualize-correlation-matrix-using-correlogram</a:t>
            </a:r>
            <a:endParaRPr lang="en-US" dirty="0"/>
          </a:p>
          <a:p>
            <a:pPr>
              <a:buFont typeface="Arial" panose="020B0604020202020204" pitchFamily="34" charset="0"/>
              <a:buChar char="•"/>
            </a:pPr>
            <a:r>
              <a:rPr lang="en-US" u="sng" dirty="0">
                <a:hlinkClick r:id="rId3"/>
              </a:rPr>
              <a:t>https://datavizcatalogue.com/search/relationships.html</a:t>
            </a:r>
            <a:endParaRPr lang="en-US" dirty="0"/>
          </a:p>
          <a:p>
            <a:pPr>
              <a:buFont typeface="Arial" panose="020B0604020202020204" pitchFamily="34" charset="0"/>
              <a:buChar char="•"/>
            </a:pPr>
            <a:r>
              <a:rPr lang="en-US" u="sng" dirty="0">
                <a:hlinkClick r:id="rId4"/>
              </a:rPr>
              <a:t>https://www.khanacademy.org/math/pre-algebra/pre-algebra-equations-expressions/pre-algebra-dependent-independent/v/dependent-and-independent-variables-exercise-example-2</a:t>
            </a:r>
            <a:endParaRPr lang="en-US" u="sng" dirty="0"/>
          </a:p>
          <a:p>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t>How to depict Dependent and independent variables in data? How to depict data correlation?</a:t>
            </a:r>
          </a:p>
        </p:txBody>
      </p:sp>
    </p:spTree>
    <p:extLst>
      <p:ext uri="{BB962C8B-B14F-4D97-AF65-F5344CB8AC3E}">
        <p14:creationId xmlns:p14="http://schemas.microsoft.com/office/powerpoint/2010/main" val="25673253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Data Visualizations </a:t>
            </a:r>
            <a:endParaRPr lang="en-US" dirty="0"/>
          </a:p>
          <a:p>
            <a:r>
              <a:rPr lang="en-US" dirty="0"/>
              <a:t> Data Need for visualization </a:t>
            </a:r>
          </a:p>
          <a:p>
            <a:r>
              <a:rPr lang="en-US" dirty="0"/>
              <a:t> Exploratory vs Explanatory Analysis </a:t>
            </a:r>
          </a:p>
          <a:p>
            <a:r>
              <a:rPr lang="en-US" dirty="0"/>
              <a:t> Tables , Axis based Visualization and Statistical Plots </a:t>
            </a:r>
          </a:p>
          <a:p>
            <a:r>
              <a:rPr lang="en-US" b="1" dirty="0"/>
              <a:t> </a:t>
            </a:r>
            <a:r>
              <a:rPr lang="en-US" b="1" dirty="0">
                <a:solidFill>
                  <a:schemeClr val="accent1"/>
                </a:solidFill>
              </a:rPr>
              <a:t>Lessons in Data Visualization Design </a:t>
            </a:r>
          </a:p>
          <a:p>
            <a:r>
              <a:rPr lang="en-US" b="1" dirty="0">
                <a:solidFill>
                  <a:schemeClr val="accent1"/>
                </a:solidFill>
              </a:rPr>
              <a:t> The Data Visualization Design Process </a:t>
            </a:r>
          </a:p>
          <a:p>
            <a:r>
              <a:rPr lang="en-US" b="1" dirty="0">
                <a:solidFill>
                  <a:schemeClr val="accent1"/>
                </a:solidFill>
              </a:rPr>
              <a:t> Stories and Dashboards </a:t>
            </a:r>
          </a:p>
          <a:p>
            <a:r>
              <a:rPr lang="en-US" dirty="0"/>
              <a:t>	</a:t>
            </a:r>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6138205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1493837"/>
            <a:ext cx="4672148" cy="4983163"/>
          </a:xfrm>
        </p:spPr>
        <p:txBody>
          <a:bodyPr>
            <a:noAutofit/>
          </a:bodyPr>
          <a:lstStyle/>
          <a:p>
            <a:r>
              <a:rPr lang="en-US" sz="1400" dirty="0"/>
              <a:t>Even if you have chosen the best chart type(s) for your analysis, effective views do not always come naturally. Creating effective views requires effort, intuition, attention to detail—and trial and error.</a:t>
            </a:r>
          </a:p>
          <a:p>
            <a:pPr marL="514350" indent="-514350">
              <a:buFont typeface="+mj-lt"/>
              <a:buAutoNum type="arabicPeriod"/>
            </a:pPr>
            <a:r>
              <a:rPr lang="en-US" sz="1400" b="1" dirty="0">
                <a:solidFill>
                  <a:schemeClr val="tx2">
                    <a:lumMod val="60000"/>
                    <a:lumOff val="40000"/>
                  </a:schemeClr>
                </a:solidFill>
              </a:rPr>
              <a:t>Emphasize the most important data</a:t>
            </a:r>
          </a:p>
          <a:p>
            <a:pPr lvl="1">
              <a:buFont typeface="Arial" panose="020B0604020202020204" pitchFamily="34" charset="0"/>
              <a:buChar char="•"/>
            </a:pPr>
            <a:r>
              <a:rPr lang="en-US" sz="1400" dirty="0"/>
              <a:t>Many chart types let you put multiple measures and dimensions in one view. In scatter plots, for example, you can put measures on the X-or Y-axis, as well as on the marks for color, size, or shape. Choosing where to put each measure depends on what kind of analysis you are doing and what you are trying to emphasize. </a:t>
            </a:r>
            <a:r>
              <a:rPr lang="en-US" sz="1400" b="1" i="1" dirty="0"/>
              <a:t>However, a rule of thumb is to put the most important data on the X- or Y- axis and less important data on color, size, or shape.</a:t>
            </a:r>
          </a:p>
          <a:p>
            <a:pPr lvl="1">
              <a:buFont typeface="Arial" panose="020B0604020202020204" pitchFamily="34" charset="0"/>
              <a:buChar char="•"/>
            </a:pPr>
            <a:r>
              <a:rPr lang="en-US" sz="1400" dirty="0"/>
              <a:t>Here, you will see a view we produced for home buyers. Its purpose is to help them understand the relationship between home price, home size, lot size, and the type of home they are interested in. What is the first relationship you see in this view?</a:t>
            </a:r>
          </a:p>
        </p:txBody>
      </p:sp>
      <p:sp>
        <p:nvSpPr>
          <p:cNvPr id="3" name="Content Placeholder 2"/>
          <p:cNvSpPr>
            <a:spLocks noGrp="1"/>
          </p:cNvSpPr>
          <p:nvPr>
            <p:ph sz="quarter" idx="10"/>
          </p:nvPr>
        </p:nvSpPr>
        <p:spPr/>
        <p:txBody>
          <a:bodyPr/>
          <a:lstStyle/>
          <a:p>
            <a:r>
              <a:rPr lang="en-US" dirty="0"/>
              <a:t>Creating Effective Views</a:t>
            </a:r>
          </a:p>
        </p:txBody>
      </p:sp>
      <p:pic>
        <p:nvPicPr>
          <p:cNvPr id="4" name="Picture 3"/>
          <p:cNvPicPr>
            <a:picLocks noChangeAspect="1"/>
          </p:cNvPicPr>
          <p:nvPr/>
        </p:nvPicPr>
        <p:blipFill>
          <a:blip r:embed="rId2"/>
          <a:stretch>
            <a:fillRect/>
          </a:stretch>
        </p:blipFill>
        <p:spPr>
          <a:xfrm>
            <a:off x="4953000" y="1752600"/>
            <a:ext cx="4184469" cy="3319756"/>
          </a:xfrm>
          <a:prstGeom prst="rect">
            <a:avLst/>
          </a:prstGeom>
        </p:spPr>
      </p:pic>
    </p:spTree>
    <p:extLst>
      <p:ext uri="{BB962C8B-B14F-4D97-AF65-F5344CB8AC3E}">
        <p14:creationId xmlns:p14="http://schemas.microsoft.com/office/powerpoint/2010/main" val="23848232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2239963"/>
          </a:xfrm>
        </p:spPr>
        <p:txBody>
          <a:bodyPr>
            <a:normAutofit fontScale="92500"/>
          </a:bodyPr>
          <a:lstStyle/>
          <a:p>
            <a:r>
              <a:rPr lang="en-US" dirty="0"/>
              <a:t>Yes, the relationship between price and lot size is pretty clear. But is this the most important information for home buyers? </a:t>
            </a:r>
            <a:r>
              <a:rPr lang="en-US" b="1" dirty="0"/>
              <a:t>Probably not; </a:t>
            </a:r>
            <a:r>
              <a:rPr lang="en-US" i="1" dirty="0"/>
              <a:t>the relationship between price and home size probably takes precedence</a:t>
            </a:r>
            <a:r>
              <a:rPr lang="en-US" dirty="0"/>
              <a:t>. For most  homebuyers, finding a home with the right livable space takes priority over the lot size. This is why the chart below is more effective.</a:t>
            </a: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2133600" y="3581400"/>
            <a:ext cx="4724400" cy="2933681"/>
          </a:xfrm>
          <a:prstGeom prst="rect">
            <a:avLst/>
          </a:prstGeom>
        </p:spPr>
      </p:pic>
    </p:spTree>
    <p:extLst>
      <p:ext uri="{BB962C8B-B14F-4D97-AF65-F5344CB8AC3E}">
        <p14:creationId xmlns:p14="http://schemas.microsoft.com/office/powerpoint/2010/main" val="16934165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554163"/>
          </a:xfrm>
        </p:spPr>
        <p:txBody>
          <a:bodyPr>
            <a:normAutofit/>
          </a:bodyPr>
          <a:lstStyle/>
          <a:p>
            <a:pPr marL="457200" indent="-457200">
              <a:buFont typeface="+mj-lt"/>
              <a:buAutoNum type="arabicPeriod" startAt="2"/>
            </a:pPr>
            <a:r>
              <a:rPr lang="en-US" sz="2000" b="1" dirty="0">
                <a:solidFill>
                  <a:schemeClr val="tx2">
                    <a:lumMod val="60000"/>
                    <a:lumOff val="40000"/>
                  </a:schemeClr>
                </a:solidFill>
              </a:rPr>
              <a:t>Orient your views for legibility</a:t>
            </a:r>
          </a:p>
          <a:p>
            <a:r>
              <a:rPr lang="en-US" sz="2000" dirty="0"/>
              <a:t>Sometimes, simple changes can go a very long way toward making your visualizations easy to interact with. For example, take a look at the view below:</a:t>
            </a: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1981200" y="2895600"/>
            <a:ext cx="4876800" cy="3721254"/>
          </a:xfrm>
          <a:prstGeom prst="rect">
            <a:avLst/>
          </a:prstGeom>
        </p:spPr>
      </p:pic>
    </p:spTree>
    <p:extLst>
      <p:ext uri="{BB962C8B-B14F-4D97-AF65-F5344CB8AC3E}">
        <p14:creationId xmlns:p14="http://schemas.microsoft.com/office/powerpoint/2010/main" val="1515198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p:cNvSpPr>
            <a:spLocks noGrp="1" noChangeArrowheads="1"/>
          </p:cNvSpPr>
          <p:nvPr>
            <p:ph idx="1"/>
          </p:nvPr>
        </p:nvSpPr>
        <p:spPr/>
        <p:txBody>
          <a:bodyPr/>
          <a:lstStyle/>
          <a:p>
            <a:pPr eaLnBrk="1" hangingPunct="1"/>
            <a:r>
              <a:rPr lang="en-US" altLang="en-US" sz="2100" b="1" dirty="0"/>
              <a:t>ADVANTAGES:</a:t>
            </a:r>
          </a:p>
          <a:p>
            <a:pPr eaLnBrk="1" hangingPunct="1"/>
            <a:r>
              <a:rPr lang="en-US" altLang="en-US" sz="2100" dirty="0"/>
              <a:t>Sample easy to select</a:t>
            </a:r>
          </a:p>
          <a:p>
            <a:pPr eaLnBrk="1" hangingPunct="1"/>
            <a:r>
              <a:rPr lang="en-US" altLang="en-US" sz="2100" dirty="0"/>
              <a:t>Suitable sampling frame can be identified easily</a:t>
            </a:r>
          </a:p>
          <a:p>
            <a:pPr eaLnBrk="1" hangingPunct="1"/>
            <a:r>
              <a:rPr lang="en-US" altLang="en-US" sz="2100" dirty="0"/>
              <a:t>Sample evenly spread over entire reference population</a:t>
            </a:r>
          </a:p>
          <a:p>
            <a:pPr eaLnBrk="1" hangingPunct="1"/>
            <a:r>
              <a:rPr lang="en-US" altLang="en-US" sz="2100" b="1" dirty="0"/>
              <a:t>DISADVANTAGES:</a:t>
            </a:r>
          </a:p>
          <a:p>
            <a:pPr eaLnBrk="1" hangingPunct="1"/>
            <a:r>
              <a:rPr lang="en-US" altLang="en-US" sz="2100" dirty="0"/>
              <a:t>Sample may be biased if hidden periodicity in population coincides with that of selection.</a:t>
            </a:r>
          </a:p>
          <a:p>
            <a:pPr eaLnBrk="1" hangingPunct="1"/>
            <a:r>
              <a:rPr lang="en-US" altLang="en-US" sz="2100" dirty="0"/>
              <a:t>Difficult to assess precision of estimate from one survey.</a:t>
            </a:r>
          </a:p>
          <a:p>
            <a:pPr eaLnBrk="1" hangingPunct="1"/>
            <a:endParaRPr lang="en-US" altLang="en-US" sz="2100" dirty="0"/>
          </a:p>
        </p:txBody>
      </p:sp>
      <p:sp>
        <p:nvSpPr>
          <p:cNvPr id="2" name="Content Placeholder 1"/>
          <p:cNvSpPr>
            <a:spLocks noGrp="1"/>
          </p:cNvSpPr>
          <p:nvPr>
            <p:ph sz="quarter" idx="10"/>
          </p:nvPr>
        </p:nvSpPr>
        <p:spPr/>
        <p:txBody>
          <a:bodyPr/>
          <a:lstStyle/>
          <a:p>
            <a:r>
              <a:rPr lang="en-US" dirty="0"/>
              <a:t>SYSTEMATIC SAMPLING……</a:t>
            </a:r>
          </a:p>
        </p:txBody>
      </p:sp>
      <p:sp>
        <p:nvSpPr>
          <p:cNvPr id="26626"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C63D622-1449-4DFF-8D8B-FF20F6017B7F}" type="slidenum">
              <a:rPr lang="en-US" altLang="en-US">
                <a:solidFill>
                  <a:srgbClr val="FFFFFF"/>
                </a:solidFill>
                <a:latin typeface="Franklin Gothic Book" panose="020B0503020102020204" pitchFamily="34" charset="0"/>
              </a:rPr>
              <a:pPr eaLnBrk="1" hangingPunct="1"/>
              <a:t>32</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1770092965"/>
      </p:ext>
    </p:extLst>
  </p:cSld>
  <p:clrMapOvr>
    <a:masterClrMapping/>
  </p:clrMapOvr>
  <p:transition advTm="655"/>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Creating Effective Views contd..</a:t>
            </a:r>
          </a:p>
        </p:txBody>
      </p:sp>
      <p:pic>
        <p:nvPicPr>
          <p:cNvPr id="4" name="Content Placeholder 3"/>
          <p:cNvPicPr>
            <a:picLocks noGrp="1" noChangeAspect="1"/>
          </p:cNvPicPr>
          <p:nvPr>
            <p:ph idx="1"/>
          </p:nvPr>
        </p:nvPicPr>
        <p:blipFill>
          <a:blip r:embed="rId2"/>
          <a:stretch>
            <a:fillRect/>
          </a:stretch>
        </p:blipFill>
        <p:spPr>
          <a:xfrm>
            <a:off x="1600200" y="1752600"/>
            <a:ext cx="6066559" cy="4495800"/>
          </a:xfrm>
          <a:prstGeom prst="rect">
            <a:avLst/>
          </a:prstGeom>
        </p:spPr>
      </p:pic>
    </p:spTree>
    <p:extLst>
      <p:ext uri="{BB962C8B-B14F-4D97-AF65-F5344CB8AC3E}">
        <p14:creationId xmlns:p14="http://schemas.microsoft.com/office/powerpoint/2010/main" val="123732306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lnSpc>
                <a:spcPct val="110000"/>
              </a:lnSpc>
              <a:buFont typeface="+mj-lt"/>
              <a:buAutoNum type="arabicPeriod" startAt="3"/>
            </a:pPr>
            <a:r>
              <a:rPr lang="en-US" sz="1800" b="1" dirty="0">
                <a:solidFill>
                  <a:schemeClr val="tx2">
                    <a:lumMod val="60000"/>
                    <a:lumOff val="40000"/>
                  </a:schemeClr>
                </a:solidFill>
              </a:rPr>
              <a:t>Organize your views</a:t>
            </a:r>
          </a:p>
          <a:p>
            <a:pPr marL="0" indent="0">
              <a:lnSpc>
                <a:spcPct val="110000"/>
              </a:lnSpc>
            </a:pPr>
            <a:r>
              <a:rPr lang="en-US" sz="1600" dirty="0"/>
              <a:t>Let’s say we want to evaluate a sales team by comparing their sales with their quotas. Our intuition tells us that we should put the two measures close together or side-by-side. This might lead to the chart shown below. But in this view, is it easy to see how well Greg Powell has performed? We know he is above quota… but by how much, exactly? With two side-by-side horizontal bars, it can be very difficult to make comparisons like this.</a:t>
            </a: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2177" y="3663872"/>
            <a:ext cx="4670021" cy="2552188"/>
          </a:xfrm>
          <a:prstGeom prst="rect">
            <a:avLst/>
          </a:prstGeom>
        </p:spPr>
      </p:pic>
      <p:pic>
        <p:nvPicPr>
          <p:cNvPr id="5" name="Picture 4"/>
          <p:cNvPicPr>
            <a:picLocks noChangeAspect="1"/>
          </p:cNvPicPr>
          <p:nvPr/>
        </p:nvPicPr>
        <p:blipFill>
          <a:blip r:embed="rId3"/>
          <a:stretch>
            <a:fillRect/>
          </a:stretch>
        </p:blipFill>
        <p:spPr>
          <a:xfrm>
            <a:off x="4974821" y="3429000"/>
            <a:ext cx="4167002" cy="3429000"/>
          </a:xfrm>
          <a:prstGeom prst="rect">
            <a:avLst/>
          </a:prstGeom>
        </p:spPr>
      </p:pic>
    </p:spTree>
    <p:extLst>
      <p:ext uri="{BB962C8B-B14F-4D97-AF65-F5344CB8AC3E}">
        <p14:creationId xmlns:p14="http://schemas.microsoft.com/office/powerpoint/2010/main" val="33850966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800" y="1828800"/>
            <a:ext cx="7149989" cy="4114800"/>
          </a:xfrm>
          <a:prstGeom prst="rect">
            <a:avLst/>
          </a:prstGeom>
        </p:spPr>
      </p:pic>
      <p:sp>
        <p:nvSpPr>
          <p:cNvPr id="3" name="Content Placeholder 2"/>
          <p:cNvSpPr>
            <a:spLocks noGrp="1"/>
          </p:cNvSpPr>
          <p:nvPr>
            <p:ph sz="quarter" idx="10"/>
          </p:nvPr>
        </p:nvSpPr>
        <p:spPr/>
        <p:txBody>
          <a:bodyPr/>
          <a:lstStyle/>
          <a:p>
            <a:r>
              <a:rPr lang="en-US" dirty="0"/>
              <a:t>Creating Effective Views contd..</a:t>
            </a:r>
          </a:p>
        </p:txBody>
      </p:sp>
    </p:spTree>
    <p:extLst>
      <p:ext uri="{BB962C8B-B14F-4D97-AF65-F5344CB8AC3E}">
        <p14:creationId xmlns:p14="http://schemas.microsoft.com/office/powerpoint/2010/main" val="262563186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554163"/>
          </a:xfrm>
        </p:spPr>
        <p:txBody>
          <a:bodyPr>
            <a:normAutofit/>
          </a:bodyPr>
          <a:lstStyle/>
          <a:p>
            <a:pPr marL="457200" indent="-457200">
              <a:lnSpc>
                <a:spcPct val="110000"/>
              </a:lnSpc>
              <a:buFont typeface="+mj-lt"/>
              <a:buAutoNum type="arabicPeriod" startAt="4"/>
            </a:pPr>
            <a:r>
              <a:rPr lang="en-US" sz="1800" b="1" dirty="0">
                <a:solidFill>
                  <a:schemeClr val="tx2">
                    <a:lumMod val="60000"/>
                    <a:lumOff val="40000"/>
                  </a:schemeClr>
                </a:solidFill>
              </a:rPr>
              <a:t>Avoid overloading your views</a:t>
            </a:r>
          </a:p>
          <a:p>
            <a:r>
              <a:rPr lang="en-US" sz="1600" dirty="0"/>
              <a:t>Overloading a view is one of the most common mistakes people make in data visualization. Look at the view below. Can you tell how well India is doing in terms of sales and profits per customer and department? Well, probably not because there are simply too many measures and dimensions shown in this view.</a:t>
            </a:r>
            <a:endParaRPr lang="en-US" sz="1200" b="1" dirty="0">
              <a:solidFill>
                <a:schemeClr val="tx2">
                  <a:lumMod val="60000"/>
                  <a:lumOff val="40000"/>
                </a:schemeClr>
              </a:solidFill>
            </a:endParaRP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1371600" y="2895600"/>
            <a:ext cx="6477000" cy="3740767"/>
          </a:xfrm>
          <a:prstGeom prst="rect">
            <a:avLst/>
          </a:prstGeom>
        </p:spPr>
      </p:pic>
    </p:spTree>
    <p:extLst>
      <p:ext uri="{BB962C8B-B14F-4D97-AF65-F5344CB8AC3E}">
        <p14:creationId xmlns:p14="http://schemas.microsoft.com/office/powerpoint/2010/main" val="41003004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676400"/>
            <a:ext cx="7901750" cy="4648200"/>
          </a:xfrm>
          <a:prstGeom prst="rect">
            <a:avLst/>
          </a:prstGeom>
        </p:spPr>
      </p:pic>
      <p:sp>
        <p:nvSpPr>
          <p:cNvPr id="3" name="Content Placeholder 2"/>
          <p:cNvSpPr>
            <a:spLocks noGrp="1"/>
          </p:cNvSpPr>
          <p:nvPr>
            <p:ph sz="quarter" idx="10"/>
          </p:nvPr>
        </p:nvSpPr>
        <p:spPr/>
        <p:txBody>
          <a:bodyPr/>
          <a:lstStyle/>
          <a:p>
            <a:r>
              <a:rPr lang="en-US" dirty="0"/>
              <a:t>Creating Effective Views contd..</a:t>
            </a:r>
          </a:p>
        </p:txBody>
      </p:sp>
    </p:spTree>
    <p:extLst>
      <p:ext uri="{BB962C8B-B14F-4D97-AF65-F5344CB8AC3E}">
        <p14:creationId xmlns:p14="http://schemas.microsoft.com/office/powerpoint/2010/main" val="16322320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startAt="5"/>
            </a:pPr>
            <a:r>
              <a:rPr lang="en-US" sz="2000" b="1" dirty="0">
                <a:solidFill>
                  <a:schemeClr val="tx2">
                    <a:lumMod val="60000"/>
                    <a:lumOff val="40000"/>
                  </a:schemeClr>
                </a:solidFill>
              </a:rPr>
              <a:t>Limit the number of colors and shapes in a single view</a:t>
            </a:r>
          </a:p>
          <a:p>
            <a:r>
              <a:rPr lang="en-US" sz="2000" dirty="0"/>
              <a:t>Effective use of color and shape can help us see and understand patterns more easily. However, too many colors and shapes in one view usually defeats that purpose.</a:t>
            </a:r>
          </a:p>
          <a:p>
            <a:endParaRPr lang="en-US" sz="2000" dirty="0">
              <a:solidFill>
                <a:schemeClr val="tx2">
                  <a:lumMod val="60000"/>
                  <a:lumOff val="40000"/>
                </a:schemeClr>
              </a:solidFill>
            </a:endParaRPr>
          </a:p>
          <a:p>
            <a:r>
              <a:rPr lang="en-US" sz="1800" i="1" dirty="0"/>
              <a:t>Note- Limit the number of</a:t>
            </a:r>
          </a:p>
          <a:p>
            <a:r>
              <a:rPr lang="en-US" sz="1800" i="1" dirty="0"/>
              <a:t>colors and shapes in</a:t>
            </a:r>
          </a:p>
          <a:p>
            <a:r>
              <a:rPr lang="en-US" sz="1800" i="1" dirty="0"/>
              <a:t>one view to 7-10 so</a:t>
            </a:r>
          </a:p>
          <a:p>
            <a:r>
              <a:rPr lang="en-US" sz="1800" i="1" dirty="0"/>
              <a:t>that you can distinguish</a:t>
            </a:r>
          </a:p>
          <a:p>
            <a:r>
              <a:rPr lang="en-US" sz="1800" i="1" dirty="0"/>
              <a:t>them and see</a:t>
            </a:r>
          </a:p>
          <a:p>
            <a:r>
              <a:rPr lang="en-US" sz="1800" i="1" dirty="0"/>
              <a:t>important patterns.</a:t>
            </a:r>
            <a:endParaRPr lang="en-US" sz="1600" dirty="0">
              <a:solidFill>
                <a:schemeClr val="tx2">
                  <a:lumMod val="60000"/>
                  <a:lumOff val="40000"/>
                </a:schemeClr>
              </a:solidFill>
            </a:endParaRP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3714750" y="2971800"/>
            <a:ext cx="4819650" cy="3409950"/>
          </a:xfrm>
          <a:prstGeom prst="rect">
            <a:avLst/>
          </a:prstGeom>
        </p:spPr>
      </p:pic>
    </p:spTree>
    <p:extLst>
      <p:ext uri="{BB962C8B-B14F-4D97-AF65-F5344CB8AC3E}">
        <p14:creationId xmlns:p14="http://schemas.microsoft.com/office/powerpoint/2010/main" val="154873420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0" y="1600200"/>
            <a:ext cx="7709890" cy="4267200"/>
          </a:xfrm>
          <a:prstGeom prst="rect">
            <a:avLst/>
          </a:prstGeom>
        </p:spPr>
      </p:pic>
      <p:sp>
        <p:nvSpPr>
          <p:cNvPr id="3" name="Content Placeholder 2"/>
          <p:cNvSpPr>
            <a:spLocks noGrp="1"/>
          </p:cNvSpPr>
          <p:nvPr>
            <p:ph sz="quarter" idx="10"/>
          </p:nvPr>
        </p:nvSpPr>
        <p:spPr/>
        <p:txBody>
          <a:bodyPr/>
          <a:lstStyle/>
          <a:p>
            <a:r>
              <a:rPr lang="en-US" dirty="0"/>
              <a:t>Creating Effective Views contd..</a:t>
            </a:r>
          </a:p>
        </p:txBody>
      </p:sp>
    </p:spTree>
    <p:extLst>
      <p:ext uri="{BB962C8B-B14F-4D97-AF65-F5344CB8AC3E}">
        <p14:creationId xmlns:p14="http://schemas.microsoft.com/office/powerpoint/2010/main" val="11438084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AutoNum type="arabicPeriod"/>
            </a:pPr>
            <a:r>
              <a:rPr lang="en-US" dirty="0"/>
              <a:t>Emphasize the most important data</a:t>
            </a:r>
          </a:p>
          <a:p>
            <a:pPr marL="457200" indent="-457200">
              <a:buAutoNum type="arabicPeriod"/>
            </a:pPr>
            <a:r>
              <a:rPr lang="en-US" dirty="0"/>
              <a:t>Orient your views legibly</a:t>
            </a:r>
          </a:p>
          <a:p>
            <a:pPr marL="457200" indent="-457200">
              <a:buAutoNum type="arabicPeriod"/>
            </a:pPr>
            <a:r>
              <a:rPr lang="en-US" dirty="0"/>
              <a:t>Arrange your views properly</a:t>
            </a:r>
          </a:p>
          <a:p>
            <a:pPr marL="457200" indent="-457200">
              <a:buAutoNum type="arabicPeriod"/>
            </a:pPr>
            <a:r>
              <a:rPr lang="en-US" dirty="0"/>
              <a:t>Avoid overloading your views</a:t>
            </a:r>
          </a:p>
          <a:p>
            <a:pPr marL="457200" indent="-457200">
              <a:buAutoNum type="arabicPeriod"/>
            </a:pPr>
            <a:r>
              <a:rPr lang="en-US" dirty="0"/>
              <a:t>Limit the number of colors and shapes in a single view</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
        <p:nvSpPr>
          <p:cNvPr id="3" name="Content Placeholder 2"/>
          <p:cNvSpPr>
            <a:spLocks noGrp="1"/>
          </p:cNvSpPr>
          <p:nvPr>
            <p:ph sz="quarter" idx="10"/>
          </p:nvPr>
        </p:nvSpPr>
        <p:spPr/>
        <p:txBody>
          <a:bodyPr/>
          <a:lstStyle/>
          <a:p>
            <a:r>
              <a:rPr lang="en-US" dirty="0"/>
              <a:t>Creating Effective Views- Summary</a:t>
            </a:r>
          </a:p>
        </p:txBody>
      </p:sp>
    </p:spTree>
    <p:extLst>
      <p:ext uri="{BB962C8B-B14F-4D97-AF65-F5344CB8AC3E}">
        <p14:creationId xmlns:p14="http://schemas.microsoft.com/office/powerpoint/2010/main" val="111590390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A dashboard is a collection of several related visualizations shown on a single page—and usually tied together through interactivity. Dashboards increase the analytical power of your visualization by showing multiple perspectives in the same location. They can also be used to combine multiple types of data in a single location.</a:t>
            </a:r>
          </a:p>
          <a:p>
            <a:r>
              <a:rPr lang="en-US" b="1" dirty="0">
                <a:solidFill>
                  <a:schemeClr val="accent1"/>
                </a:solidFill>
              </a:rPr>
              <a:t>1. General guidelines</a:t>
            </a:r>
          </a:p>
          <a:p>
            <a:r>
              <a:rPr lang="en-US" dirty="0"/>
              <a:t>When designing a dashboard it’s </a:t>
            </a:r>
            <a:r>
              <a:rPr lang="en-US" b="1" dirty="0"/>
              <a:t>important to structure </a:t>
            </a:r>
            <a:r>
              <a:rPr lang="en-US" dirty="0"/>
              <a:t>it in a way that is accessible to your audience. For example, in below example, this dashboard guides you sequentially through each important piece of the story: the crime locations, the day of the week, and the crime frequency. In addition, it’s hard to miss the interactive panel on the top right and the interactive instructions that are subtly embedded in the titles.</a:t>
            </a:r>
          </a:p>
        </p:txBody>
      </p:sp>
      <p:sp>
        <p:nvSpPr>
          <p:cNvPr id="3" name="Content Placeholder 2"/>
          <p:cNvSpPr>
            <a:spLocks noGrp="1"/>
          </p:cNvSpPr>
          <p:nvPr>
            <p:ph sz="quarter" idx="10"/>
          </p:nvPr>
        </p:nvSpPr>
        <p:spPr/>
        <p:txBody>
          <a:bodyPr/>
          <a:lstStyle/>
          <a:p>
            <a:r>
              <a:rPr lang="en-US" dirty="0"/>
              <a:t>Design Holistic Dashboards 1/</a:t>
            </a:r>
          </a:p>
        </p:txBody>
      </p:sp>
    </p:spTree>
    <p:extLst>
      <p:ext uri="{BB962C8B-B14F-4D97-AF65-F5344CB8AC3E}">
        <p14:creationId xmlns:p14="http://schemas.microsoft.com/office/powerpoint/2010/main" val="1506525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0" y="1306286"/>
            <a:ext cx="7924800" cy="5428890"/>
          </a:xfrm>
          <a:prstGeom prst="rect">
            <a:avLst/>
          </a:prstGeom>
        </p:spPr>
      </p:pic>
      <p:sp>
        <p:nvSpPr>
          <p:cNvPr id="3" name="Content Placeholder 2"/>
          <p:cNvSpPr>
            <a:spLocks noGrp="1"/>
          </p:cNvSpPr>
          <p:nvPr>
            <p:ph sz="quarter" idx="10"/>
          </p:nvPr>
        </p:nvSpPr>
        <p:spPr/>
        <p:txBody>
          <a:bodyPr/>
          <a:lstStyle/>
          <a:p>
            <a:r>
              <a:rPr lang="en-US" dirty="0"/>
              <a:t>Design Holistic Dashboards 2/</a:t>
            </a:r>
          </a:p>
        </p:txBody>
      </p:sp>
    </p:spTree>
    <p:extLst>
      <p:ext uri="{BB962C8B-B14F-4D97-AF65-F5344CB8AC3E}">
        <p14:creationId xmlns:p14="http://schemas.microsoft.com/office/powerpoint/2010/main" val="99422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78" descr="1_Stra"/>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04800" y="2504681"/>
            <a:ext cx="8229600" cy="2504276"/>
          </a:xfrm>
          <a:noFill/>
        </p:spPr>
      </p:pic>
      <p:sp>
        <p:nvSpPr>
          <p:cNvPr id="2" name="Content Placeholder 1"/>
          <p:cNvSpPr>
            <a:spLocks noGrp="1"/>
          </p:cNvSpPr>
          <p:nvPr>
            <p:ph sz="quarter" idx="10"/>
          </p:nvPr>
        </p:nvSpPr>
        <p:spPr/>
        <p:txBody>
          <a:bodyPr/>
          <a:lstStyle/>
          <a:p>
            <a:r>
              <a:rPr lang="en-US" dirty="0"/>
              <a:t>STRATIFIED SAMPLING</a:t>
            </a:r>
          </a:p>
        </p:txBody>
      </p:sp>
      <p:sp>
        <p:nvSpPr>
          <p:cNvPr id="29698"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43856E-EE70-4326-A191-2A66446B5EEA}" type="slidenum">
              <a:rPr lang="en-US" altLang="en-US">
                <a:solidFill>
                  <a:srgbClr val="FFFFFF"/>
                </a:solidFill>
                <a:latin typeface="Franklin Gothic Book" panose="020B0503020102020204" pitchFamily="34" charset="0"/>
              </a:rPr>
              <a:pPr eaLnBrk="1" hangingPunct="1"/>
              <a:t>33</a:t>
            </a:fld>
            <a:endParaRPr lang="en-US" altLang="en-US">
              <a:solidFill>
                <a:srgbClr val="FFFFFF"/>
              </a:solidFill>
              <a:latin typeface="Franklin Gothic Book" panose="020B0503020102020204" pitchFamily="34" charset="0"/>
            </a:endParaRPr>
          </a:p>
        </p:txBody>
      </p:sp>
      <p:sp>
        <p:nvSpPr>
          <p:cNvPr id="32773" name="Rectangle 4"/>
          <p:cNvSpPr>
            <a:spLocks noChangeArrowheads="1"/>
          </p:cNvSpPr>
          <p:nvPr/>
        </p:nvSpPr>
        <p:spPr bwMode="auto">
          <a:xfrm>
            <a:off x="609600" y="1676400"/>
            <a:ext cx="6248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3" eaLnBrk="1" hangingPunct="1"/>
            <a:endParaRPr lang="en-US" altLang="ko-KR" sz="2000" u="sng" dirty="0">
              <a:ea typeface="굴림" panose="020B0600000101010101" pitchFamily="34" charset="-127"/>
              <a:cs typeface="Arial" panose="020B0604020202020204" pitchFamily="34" charset="0"/>
            </a:endParaRPr>
          </a:p>
          <a:p>
            <a:pPr lvl="4" eaLnBrk="1" hangingPunct="1"/>
            <a:r>
              <a:rPr lang="en-US" altLang="ko-KR" sz="2000" dirty="0">
                <a:latin typeface="Comic Sans MS" panose="030F0702030302020204" pitchFamily="66" charset="0"/>
                <a:ea typeface="굴림" panose="020B0600000101010101" pitchFamily="34" charset="-127"/>
                <a:cs typeface="Arial" panose="020B0604020202020204" pitchFamily="34" charset="0"/>
              </a:rPr>
              <a:t>Draw a sample from each stratum</a:t>
            </a:r>
          </a:p>
          <a:p>
            <a:pPr lvl="4" eaLnBrk="1" hangingPunct="1">
              <a:lnSpc>
                <a:spcPct val="80000"/>
              </a:lnSpc>
              <a:spcBef>
                <a:spcPct val="50000"/>
              </a:spcBef>
            </a:pPr>
            <a:endParaRPr lang="en-US" altLang="ko-KR" sz="1900" u="sng" dirty="0">
              <a:latin typeface="Comic Sans MS" panose="030F0702030302020204" pitchFamily="66" charset="0"/>
              <a:ea typeface="굴림" panose="020B0600000101010101" pitchFamily="34" charset="-127"/>
              <a:cs typeface="Arial" panose="020B0604020202020204" pitchFamily="34" charset="0"/>
            </a:endParaRPr>
          </a:p>
        </p:txBody>
      </p:sp>
    </p:spTree>
    <p:extLst>
      <p:ext uri="{BB962C8B-B14F-4D97-AF65-F5344CB8AC3E}">
        <p14:creationId xmlns:p14="http://schemas.microsoft.com/office/powerpoint/2010/main" val="4282125316"/>
      </p:ext>
    </p:extLst>
  </p:cSld>
  <p:clrMapOvr>
    <a:masterClrMapping/>
  </p:clrMapOvr>
  <p:transition advTm="452"/>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Autofit/>
          </a:bodyPr>
          <a:lstStyle/>
          <a:p>
            <a:r>
              <a:rPr lang="en-US" sz="1600" b="1" dirty="0"/>
              <a:t>The following guidelines will help you design great dashboards:</a:t>
            </a:r>
          </a:p>
          <a:p>
            <a:endParaRPr lang="en-US" sz="1600" b="1" dirty="0"/>
          </a:p>
          <a:p>
            <a:pPr>
              <a:buFont typeface="Arial" panose="020B0604020202020204" pitchFamily="34" charset="0"/>
              <a:buChar char="•"/>
            </a:pPr>
            <a:r>
              <a:rPr lang="en-US" sz="1600" dirty="0"/>
              <a:t>Place the most important view at the top of your dashboard, or in the upper left corner. When looking at a dashboard, your eye is usually drawn to that corner first.</a:t>
            </a:r>
          </a:p>
          <a:p>
            <a:pPr>
              <a:buFont typeface="Arial" panose="020B0604020202020204" pitchFamily="34" charset="0"/>
              <a:buChar char="•"/>
            </a:pPr>
            <a:r>
              <a:rPr lang="en-US" sz="1600" dirty="0"/>
              <a:t>If your visualization has chained interactivity (the first view filters the next view which filters the last view, etc.), structure them from top to bottom and left to right. That way, the final view to be filtered will be on the bottom, or bottom right.</a:t>
            </a:r>
          </a:p>
          <a:p>
            <a:pPr>
              <a:buFont typeface="Arial" panose="020B0604020202020204" pitchFamily="34" charset="0"/>
              <a:buChar char="•"/>
            </a:pPr>
            <a:r>
              <a:rPr lang="en-US" sz="1600" dirty="0"/>
              <a:t>Unless there is an absolute need to add more, limit the number of views in your dashboard to three or four. If you add too many views, the big picture can get lost in the details. Remember, you can always use multiple dashboards to tell one story!</a:t>
            </a:r>
          </a:p>
          <a:p>
            <a:pPr>
              <a:buFont typeface="Arial" panose="020B0604020202020204" pitchFamily="34" charset="0"/>
              <a:buChar char="•"/>
            </a:pPr>
            <a:r>
              <a:rPr lang="en-US" sz="1600" dirty="0"/>
              <a:t>Avoid using multiple color schemes in a dashboard—unless there are natural’ and independent color schemes in your data.</a:t>
            </a:r>
          </a:p>
          <a:p>
            <a:pPr>
              <a:buFont typeface="Arial" panose="020B0604020202020204" pitchFamily="34" charset="0"/>
              <a:buChar char="•"/>
            </a:pPr>
            <a:r>
              <a:rPr lang="en-US" sz="1600" dirty="0"/>
              <a:t>If you have multiple filters, try to group them together with a layout container. A light border around them gives a subtle visual cue that they have shared features. The right, top, and left sides of the dashboard are all great places to put your filters.</a:t>
            </a:r>
          </a:p>
          <a:p>
            <a:pPr>
              <a:buFont typeface="Arial" panose="020B0604020202020204" pitchFamily="34" charset="0"/>
              <a:buChar char="•"/>
            </a:pPr>
            <a:r>
              <a:rPr lang="en-US" sz="1600" dirty="0"/>
              <a:t>If a legend applies to all of your views, place them together with all of your filters. If a legend applies to one or a few more views, place it as close to those views as possible.</a:t>
            </a:r>
          </a:p>
        </p:txBody>
      </p:sp>
      <p:sp>
        <p:nvSpPr>
          <p:cNvPr id="3" name="Content Placeholder 2"/>
          <p:cNvSpPr>
            <a:spLocks noGrp="1"/>
          </p:cNvSpPr>
          <p:nvPr>
            <p:ph sz="quarter" idx="10"/>
          </p:nvPr>
        </p:nvSpPr>
        <p:spPr/>
        <p:txBody>
          <a:bodyPr/>
          <a:lstStyle/>
          <a:p>
            <a:r>
              <a:rPr lang="en-US" dirty="0"/>
              <a:t>Design Holistic Dashboards 3/</a:t>
            </a:r>
          </a:p>
        </p:txBody>
      </p:sp>
    </p:spTree>
    <p:extLst>
      <p:ext uri="{BB962C8B-B14F-4D97-AF65-F5344CB8AC3E}">
        <p14:creationId xmlns:p14="http://schemas.microsoft.com/office/powerpoint/2010/main" val="302616505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5059363"/>
          </a:xfrm>
        </p:spPr>
        <p:txBody>
          <a:bodyPr>
            <a:noAutofit/>
          </a:bodyPr>
          <a:lstStyle/>
          <a:p>
            <a:r>
              <a:rPr lang="en-US" sz="2000" b="1" dirty="0">
                <a:solidFill>
                  <a:schemeClr val="accent1"/>
                </a:solidFill>
              </a:rPr>
              <a:t>2. Give the wheel to your users with interactivity</a:t>
            </a:r>
          </a:p>
          <a:p>
            <a:r>
              <a:rPr lang="en-US" sz="1600" dirty="0"/>
              <a:t>How to use interactivity well, but remember that interactive views should only be used when it is necessary: you need to guide a story, encourage user exploration, or there is too much detail to show all at once.</a:t>
            </a:r>
          </a:p>
          <a:p>
            <a:r>
              <a:rPr lang="en-US" sz="1600" dirty="0"/>
              <a:t>In the views below, sub-headings suggest interactivity by using verbs such as “</a:t>
            </a:r>
            <a:r>
              <a:rPr lang="en-US" sz="1600" b="1" dirty="0"/>
              <a:t>Select</a:t>
            </a:r>
            <a:r>
              <a:rPr lang="en-US" sz="1600" dirty="0"/>
              <a:t>,” “</a:t>
            </a:r>
            <a:r>
              <a:rPr lang="en-US" sz="1600" b="1" dirty="0"/>
              <a:t>Highlight</a:t>
            </a:r>
            <a:r>
              <a:rPr lang="en-US" sz="1600" dirty="0"/>
              <a:t>” and “</a:t>
            </a:r>
            <a:r>
              <a:rPr lang="en-US" sz="1600" b="1" dirty="0"/>
              <a:t>Click</a:t>
            </a:r>
            <a:r>
              <a:rPr lang="en-US" sz="1600" dirty="0"/>
              <a:t>.”</a:t>
            </a:r>
          </a:p>
          <a:p>
            <a:endParaRPr lang="en-US" sz="1600" dirty="0"/>
          </a:p>
          <a:p>
            <a:r>
              <a:rPr lang="en-US" sz="1600" b="1" i="1" dirty="0">
                <a:solidFill>
                  <a:schemeClr val="accent1"/>
                </a:solidFill>
              </a:rPr>
              <a:t>2.1 Highlighting</a:t>
            </a:r>
          </a:p>
          <a:p>
            <a:r>
              <a:rPr lang="en-US" sz="1600" i="1" dirty="0"/>
              <a:t>Highlights let you quickly show relationships between values in a specific area or category—even across multiple views. </a:t>
            </a:r>
            <a:r>
              <a:rPr lang="en-US" sz="1600" dirty="0"/>
              <a:t>One of the best things about highlighting is that it preserves the context of the rest of the points (unlike filtering which we will discuss later).</a:t>
            </a:r>
          </a:p>
          <a:p>
            <a:r>
              <a:rPr lang="en-US" sz="1600" dirty="0"/>
              <a:t>While designing highlights on a dashboard, ask yourself these questions: What</a:t>
            </a:r>
          </a:p>
          <a:p>
            <a:r>
              <a:rPr lang="en-US" sz="1600" dirty="0"/>
              <a:t>are your users interested in? Will a highlight function help them see patterns</a:t>
            </a:r>
          </a:p>
          <a:p>
            <a:r>
              <a:rPr lang="en-US" sz="1600" dirty="0"/>
              <a:t>in your data more easily? Are there relationships in your data that you’d like to</a:t>
            </a:r>
          </a:p>
          <a:p>
            <a:r>
              <a:rPr lang="en-US" sz="1600" dirty="0"/>
              <a:t>emphasize? Which views or data fields do you want to build your highlights upon?</a:t>
            </a:r>
          </a:p>
          <a:p>
            <a:r>
              <a:rPr lang="en-US" sz="1600" dirty="0"/>
              <a:t>Would it help you make a particular point by having something highlighted initially</a:t>
            </a:r>
          </a:p>
          <a:p>
            <a:r>
              <a:rPr lang="en-US" sz="1600" dirty="0"/>
              <a:t>when you publish?</a:t>
            </a:r>
          </a:p>
        </p:txBody>
      </p:sp>
      <p:sp>
        <p:nvSpPr>
          <p:cNvPr id="3" name="Content Placeholder 2"/>
          <p:cNvSpPr>
            <a:spLocks noGrp="1"/>
          </p:cNvSpPr>
          <p:nvPr>
            <p:ph sz="quarter" idx="10"/>
          </p:nvPr>
        </p:nvSpPr>
        <p:spPr/>
        <p:txBody>
          <a:bodyPr/>
          <a:lstStyle/>
          <a:p>
            <a:r>
              <a:rPr lang="en-US" dirty="0"/>
              <a:t>Design Holistic Dashboards 4/</a:t>
            </a:r>
          </a:p>
        </p:txBody>
      </p:sp>
    </p:spTree>
    <p:extLst>
      <p:ext uri="{BB962C8B-B14F-4D97-AF65-F5344CB8AC3E}">
        <p14:creationId xmlns:p14="http://schemas.microsoft.com/office/powerpoint/2010/main" val="364730382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229600" cy="4525963"/>
          </a:xfrm>
        </p:spPr>
        <p:txBody>
          <a:bodyPr>
            <a:normAutofit/>
          </a:bodyPr>
          <a:lstStyle/>
          <a:p>
            <a:r>
              <a:rPr lang="en-US" sz="1600" dirty="0"/>
              <a:t>In this example, we make the highlight function available across all views by </a:t>
            </a:r>
            <a:r>
              <a:rPr lang="en-US" sz="1600" b="1" dirty="0"/>
              <a:t>crime type</a:t>
            </a:r>
            <a:r>
              <a:rPr lang="en-US" sz="1600" dirty="0"/>
              <a:t>, meaning that when you click on a particular crime type in any view, the data related to that crime type gets highlighted in all the other views. Now we can more easily see where robbery occurs in the city—as well as the number of occurrences each day and its percentage of total crime—all at the same time.</a:t>
            </a:r>
          </a:p>
          <a:p>
            <a:endParaRPr lang="en-US" sz="1600" dirty="0"/>
          </a:p>
        </p:txBody>
      </p:sp>
      <p:sp>
        <p:nvSpPr>
          <p:cNvPr id="3" name="Content Placeholder 2"/>
          <p:cNvSpPr>
            <a:spLocks noGrp="1"/>
          </p:cNvSpPr>
          <p:nvPr>
            <p:ph sz="quarter" idx="10"/>
          </p:nvPr>
        </p:nvSpPr>
        <p:spPr/>
        <p:txBody>
          <a:bodyPr/>
          <a:lstStyle/>
          <a:p>
            <a:r>
              <a:rPr lang="en-US" dirty="0"/>
              <a:t>Design Holistic Dashboards 5/</a:t>
            </a:r>
          </a:p>
        </p:txBody>
      </p:sp>
      <p:pic>
        <p:nvPicPr>
          <p:cNvPr id="4" name="Picture 3"/>
          <p:cNvPicPr>
            <a:picLocks noChangeAspect="1"/>
          </p:cNvPicPr>
          <p:nvPr/>
        </p:nvPicPr>
        <p:blipFill>
          <a:blip r:embed="rId2"/>
          <a:stretch>
            <a:fillRect/>
          </a:stretch>
        </p:blipFill>
        <p:spPr>
          <a:xfrm>
            <a:off x="1371600" y="2871251"/>
            <a:ext cx="6400800" cy="4012875"/>
          </a:xfrm>
          <a:prstGeom prst="rect">
            <a:avLst/>
          </a:prstGeom>
        </p:spPr>
      </p:pic>
    </p:spTree>
    <p:extLst>
      <p:ext uri="{BB962C8B-B14F-4D97-AF65-F5344CB8AC3E}">
        <p14:creationId xmlns:p14="http://schemas.microsoft.com/office/powerpoint/2010/main" val="42525861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b="1" i="1" dirty="0">
                <a:solidFill>
                  <a:schemeClr val="accent1"/>
                </a:solidFill>
              </a:rPr>
              <a:t>2.2 Filters</a:t>
            </a:r>
          </a:p>
          <a:p>
            <a:r>
              <a:rPr lang="en-US" sz="2000" i="1" dirty="0"/>
              <a:t>Filters are great ways to enable multi-level data exploration and user driven data analysis. </a:t>
            </a:r>
            <a:r>
              <a:rPr lang="en-US" sz="2000" dirty="0"/>
              <a:t>Filters let you slice data from different angles or drill down to a more detailed level. The following steps will help you create effective filters:</a:t>
            </a:r>
          </a:p>
          <a:p>
            <a:pPr marL="457200" indent="-457200">
              <a:buFont typeface="+mj-lt"/>
              <a:buAutoNum type="arabicPeriod"/>
            </a:pPr>
            <a:r>
              <a:rPr lang="en-US" sz="2000" dirty="0"/>
              <a:t>Think about what you want your filters to do. </a:t>
            </a:r>
          </a:p>
          <a:p>
            <a:pPr marL="457200" indent="-457200">
              <a:buFont typeface="+mj-lt"/>
              <a:buAutoNum type="arabicPeriod"/>
            </a:pPr>
            <a:r>
              <a:rPr lang="en-US" sz="2000" dirty="0"/>
              <a:t>Determine which types of filters to add.</a:t>
            </a:r>
          </a:p>
          <a:p>
            <a:pPr marL="0" indent="0"/>
            <a:endParaRPr lang="en-US" sz="2000" dirty="0"/>
          </a:p>
        </p:txBody>
      </p:sp>
      <p:sp>
        <p:nvSpPr>
          <p:cNvPr id="3" name="Content Placeholder 2"/>
          <p:cNvSpPr>
            <a:spLocks noGrp="1"/>
          </p:cNvSpPr>
          <p:nvPr>
            <p:ph sz="quarter" idx="10"/>
          </p:nvPr>
        </p:nvSpPr>
        <p:spPr/>
        <p:txBody>
          <a:bodyPr/>
          <a:lstStyle/>
          <a:p>
            <a:r>
              <a:rPr lang="en-US" dirty="0"/>
              <a:t>Design Holistic Dashboards 6/</a:t>
            </a:r>
          </a:p>
        </p:txBody>
      </p:sp>
      <p:pic>
        <p:nvPicPr>
          <p:cNvPr id="4" name="Picture 3"/>
          <p:cNvPicPr>
            <a:picLocks noChangeAspect="1"/>
          </p:cNvPicPr>
          <p:nvPr/>
        </p:nvPicPr>
        <p:blipFill>
          <a:blip r:embed="rId2"/>
          <a:stretch>
            <a:fillRect/>
          </a:stretch>
        </p:blipFill>
        <p:spPr>
          <a:xfrm>
            <a:off x="2171700" y="3962400"/>
            <a:ext cx="4495800" cy="2593688"/>
          </a:xfrm>
          <a:prstGeom prst="rect">
            <a:avLst/>
          </a:prstGeom>
        </p:spPr>
      </p:pic>
    </p:spTree>
    <p:extLst>
      <p:ext uri="{BB962C8B-B14F-4D97-AF65-F5344CB8AC3E}">
        <p14:creationId xmlns:p14="http://schemas.microsoft.com/office/powerpoint/2010/main" val="11183465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763000" cy="5146766"/>
          </a:xfrm>
        </p:spPr>
        <p:txBody>
          <a:bodyPr>
            <a:noAutofit/>
          </a:bodyPr>
          <a:lstStyle/>
          <a:p>
            <a:r>
              <a:rPr lang="en-US" sz="1600" b="1" dirty="0"/>
              <a:t>In addition to these steps for creating effective filters, the following tips will help you optimize the efficacy of your filters:</a:t>
            </a:r>
          </a:p>
          <a:p>
            <a:pPr>
              <a:buFont typeface="Arial" panose="020B0604020202020204" pitchFamily="34" charset="0"/>
              <a:buChar char="•"/>
            </a:pPr>
            <a:r>
              <a:rPr lang="en-US" sz="1600" dirty="0"/>
              <a:t>Try to apply filters to all the views in one dashboard unless there is a strong reason to have separate filters for each view--in which cases filters should be placed as close as possible to the views it filters. In situations where you have multiple dashboards, a conscious decision has to be made as to how you would like your filters to apply to your views Arrange your filters in meaningful orders, such as by date, country, state, city, or business segment. Make sure you turn on the Show Less Value button if your filters have a cascading effect. For example, you have State as the first filter and then City as the second filter, you should turn on Show Less Value button on the City filter—that way, you will only see cities in the state your users select.</a:t>
            </a:r>
          </a:p>
          <a:p>
            <a:pPr>
              <a:buFont typeface="Arial" panose="020B0604020202020204" pitchFamily="34" charset="0"/>
              <a:buChar char="•"/>
            </a:pPr>
            <a:r>
              <a:rPr lang="en-US" sz="1600" dirty="0"/>
              <a:t>Make sure the values in the quick filter are ordered in a way that makes sense for your data. For example, instead of listing classes alphabetically, you might order them by popularity. </a:t>
            </a:r>
          </a:p>
          <a:p>
            <a:pPr>
              <a:buFont typeface="Arial" panose="020B0604020202020204" pitchFamily="34" charset="0"/>
              <a:buChar char="•"/>
            </a:pPr>
            <a:r>
              <a:rPr lang="en-US" sz="1600" dirty="0"/>
              <a:t>Add dynamic titles that represent the current filter selections. That way your users always know what views are being filtered as well as what the selections are.</a:t>
            </a:r>
          </a:p>
          <a:p>
            <a:pPr>
              <a:buFont typeface="Arial" panose="020B0604020202020204" pitchFamily="34" charset="0"/>
              <a:buChar char="•"/>
            </a:pPr>
            <a:r>
              <a:rPr lang="en-US" sz="1600" dirty="0"/>
              <a:t>Remember that a field does not have to be in use in order for you to filter by it. In other words, you can have a bar chart showing the GDP of twenty countries, and then add a filter on population to show only those countries with a population over 100 million. These “slicing” filters are very powerful. </a:t>
            </a:r>
          </a:p>
        </p:txBody>
      </p:sp>
      <p:sp>
        <p:nvSpPr>
          <p:cNvPr id="3" name="Content Placeholder 2"/>
          <p:cNvSpPr>
            <a:spLocks noGrp="1"/>
          </p:cNvSpPr>
          <p:nvPr>
            <p:ph sz="quarter" idx="10"/>
          </p:nvPr>
        </p:nvSpPr>
        <p:spPr/>
        <p:txBody>
          <a:bodyPr/>
          <a:lstStyle/>
          <a:p>
            <a:r>
              <a:rPr lang="en-US" dirty="0"/>
              <a:t>Design Holistic Dashboards 7/</a:t>
            </a:r>
          </a:p>
        </p:txBody>
      </p:sp>
    </p:spTree>
    <p:extLst>
      <p:ext uri="{BB962C8B-B14F-4D97-AF65-F5344CB8AC3E}">
        <p14:creationId xmlns:p14="http://schemas.microsoft.com/office/powerpoint/2010/main" val="402400366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5059363"/>
          </a:xfrm>
        </p:spPr>
        <p:txBody>
          <a:bodyPr>
            <a:noAutofit/>
          </a:bodyPr>
          <a:lstStyle/>
          <a:p>
            <a:pPr>
              <a:buFont typeface="Arial" panose="020B0604020202020204" pitchFamily="34" charset="0"/>
              <a:buChar char="•"/>
            </a:pPr>
            <a:r>
              <a:rPr lang="en-US" sz="1600" dirty="0"/>
              <a:t>Hide filters from your audience if they don’t add value to your view. Not all filters have to be shown to your audience. For example, a common way to clean up extraneous data is to exclude null values. That’s a filter that you probably don’t want to show on the dashboard.</a:t>
            </a:r>
          </a:p>
          <a:p>
            <a:pPr>
              <a:buFont typeface="Arial" panose="020B0604020202020204" pitchFamily="34" charset="0"/>
              <a:buChar char="•"/>
            </a:pPr>
            <a:r>
              <a:rPr lang="en-US" sz="1600" dirty="0"/>
              <a:t>Consider including a “apply” button to your filter if the list of choices in your filter is long and each click results in automatically update which causes a lag for the users.</a:t>
            </a:r>
          </a:p>
          <a:p>
            <a:pPr>
              <a:buFont typeface="Arial" panose="020B0604020202020204" pitchFamily="34" charset="0"/>
              <a:buChar char="•"/>
            </a:pPr>
            <a:r>
              <a:rPr lang="en-US" sz="1600" dirty="0"/>
              <a:t>Decide if you want users to be able to select “All” in your filter—or just be able to go to one. Tableau allows for both, so figure out which makes sense and set your filter settings accordingly.</a:t>
            </a:r>
          </a:p>
          <a:p>
            <a:pPr>
              <a:buFont typeface="Arial" panose="020B0604020202020204" pitchFamily="34" charset="0"/>
              <a:buChar char="•"/>
            </a:pPr>
            <a:r>
              <a:rPr lang="en-US" sz="1600" dirty="0"/>
              <a:t>Remember that slider filters are great for date and numerical values—while list filters are better for categorical data.</a:t>
            </a:r>
          </a:p>
          <a:p>
            <a:pPr>
              <a:buFont typeface="Arial" panose="020B0604020202020204" pitchFamily="34" charset="0"/>
              <a:buChar char="•"/>
            </a:pPr>
            <a:r>
              <a:rPr lang="en-US" sz="1600" dirty="0"/>
              <a:t>Always test your filters after applying them to your dashboards. Try out as many different combinations (including weird, nonsensical selections) just to make sure nothing bizarre happens with filter interactions. You can easily get into a situation where the combination of filters returns no result – that can be disorienting for users and we should try to prevent it.</a:t>
            </a:r>
          </a:p>
          <a:p>
            <a:pPr>
              <a:buFont typeface="Arial" panose="020B0604020202020204" pitchFamily="34" charset="0"/>
              <a:buChar char="•"/>
            </a:pPr>
            <a:r>
              <a:rPr lang="en-US" sz="1600" dirty="0"/>
              <a:t>Don’t forget to check the initial state of your views before publishing. Be deliberate about the first impression you create for your viewers. Sometimes it is also a good technique to publish with selections so users discover interactivity sooner. If a single point is already clicked, they might be more likely to interact.</a:t>
            </a:r>
          </a:p>
        </p:txBody>
      </p:sp>
      <p:sp>
        <p:nvSpPr>
          <p:cNvPr id="3" name="Content Placeholder 2"/>
          <p:cNvSpPr>
            <a:spLocks noGrp="1"/>
          </p:cNvSpPr>
          <p:nvPr>
            <p:ph sz="quarter" idx="10"/>
          </p:nvPr>
        </p:nvSpPr>
        <p:spPr/>
        <p:txBody>
          <a:bodyPr/>
          <a:lstStyle/>
          <a:p>
            <a:r>
              <a:rPr lang="en-US" dirty="0"/>
              <a:t>Design Holistic Dashboards 8/</a:t>
            </a:r>
          </a:p>
        </p:txBody>
      </p:sp>
    </p:spTree>
    <p:extLst>
      <p:ext uri="{BB962C8B-B14F-4D97-AF65-F5344CB8AC3E}">
        <p14:creationId xmlns:p14="http://schemas.microsoft.com/office/powerpoint/2010/main" val="38216633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229600" cy="4525963"/>
          </a:xfrm>
        </p:spPr>
        <p:txBody>
          <a:bodyPr>
            <a:normAutofit fontScale="70000" lnSpcReduction="20000"/>
          </a:bodyPr>
          <a:lstStyle/>
          <a:p>
            <a:r>
              <a:rPr lang="en-US" b="1" i="1" dirty="0">
                <a:solidFill>
                  <a:schemeClr val="accent1"/>
                </a:solidFill>
              </a:rPr>
              <a:t>2.3 Hyperlinking and using the power of the web</a:t>
            </a:r>
          </a:p>
          <a:p>
            <a:r>
              <a:rPr lang="en-US" dirty="0"/>
              <a:t>URL actions allow you to embed a hyperlink that points from your dashboards to a Web page, file, or other web-based resource. You can use URL actions to link to information hosted outside of your data source.</a:t>
            </a:r>
          </a:p>
          <a:p>
            <a:endParaRPr lang="en-US" dirty="0"/>
          </a:p>
          <a:p>
            <a:r>
              <a:rPr lang="en-US" b="1" dirty="0">
                <a:solidFill>
                  <a:schemeClr val="accent1"/>
                </a:solidFill>
              </a:rPr>
              <a:t>3. Sizing: Making sure your visualization is visible</a:t>
            </a:r>
          </a:p>
          <a:p>
            <a:r>
              <a:rPr lang="en-US" dirty="0"/>
              <a:t>Dashboards are set to a fixed default size that is intended to work well on a typical computer desktop. However, when you publish (to the web, in a blog, for a presentation, etc.) you may find yourself more limited. No matter where you are publishing, be sure to construct your visualization at the size that you will eventually publish at—and use the Range sizing feature to avoid scrollbars or scrunched views.</a:t>
            </a:r>
          </a:p>
          <a:p>
            <a:endParaRPr lang="en-US" dirty="0"/>
          </a:p>
          <a:p>
            <a:r>
              <a:rPr lang="en-US" b="1" dirty="0">
                <a:solidFill>
                  <a:schemeClr val="accent1"/>
                </a:solidFill>
              </a:rPr>
              <a:t>4. Scrollbars</a:t>
            </a:r>
          </a:p>
          <a:p>
            <a:r>
              <a:rPr lang="en-US" dirty="0"/>
              <a:t>When you republish a visualization at a different size than the original, you often end up with scroll bars like the ones shown below. If you are changing the size of a visualization that you have already embedded in a website, make sure to re-embed it with the new code.</a:t>
            </a:r>
          </a:p>
          <a:p>
            <a:r>
              <a:rPr lang="en-US" dirty="0"/>
              <a:t>Be careful while resizing your views; you don’t want them to become “</a:t>
            </a:r>
            <a:r>
              <a:rPr lang="en-US" b="1" dirty="0"/>
              <a:t>scrunched</a:t>
            </a:r>
            <a:r>
              <a:rPr lang="en-US" dirty="0"/>
              <a:t>.”</a:t>
            </a:r>
          </a:p>
        </p:txBody>
      </p:sp>
      <p:sp>
        <p:nvSpPr>
          <p:cNvPr id="3" name="Content Placeholder 2"/>
          <p:cNvSpPr>
            <a:spLocks noGrp="1"/>
          </p:cNvSpPr>
          <p:nvPr>
            <p:ph sz="quarter" idx="10"/>
          </p:nvPr>
        </p:nvSpPr>
        <p:spPr/>
        <p:txBody>
          <a:bodyPr/>
          <a:lstStyle/>
          <a:p>
            <a:r>
              <a:rPr lang="en-US" dirty="0"/>
              <a:t>Design Holistic Dashboards 9/</a:t>
            </a:r>
          </a:p>
        </p:txBody>
      </p:sp>
    </p:spTree>
    <p:extLst>
      <p:ext uri="{BB962C8B-B14F-4D97-AF65-F5344CB8AC3E}">
        <p14:creationId xmlns:p14="http://schemas.microsoft.com/office/powerpoint/2010/main" val="19878460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a:pPr>
            <a:r>
              <a:rPr lang="en-US" dirty="0">
                <a:solidFill>
                  <a:schemeClr val="accent1"/>
                </a:solidFill>
              </a:rPr>
              <a:t>Color TV looks better than black and white: Use color visualizations</a:t>
            </a:r>
          </a:p>
          <a:p>
            <a:pPr marL="685800" lvl="1"/>
            <a:r>
              <a:rPr lang="en-US" dirty="0"/>
              <a:t>Try to use no more than two color palettes. Make sure to use non-overlapping scales like the ones shown below.</a:t>
            </a:r>
          </a:p>
          <a:p>
            <a:pPr marL="457200" indent="-457200">
              <a:buFont typeface="Arial" panose="020B0604020202020204" pitchFamily="34" charset="0"/>
              <a:buChar char="•"/>
            </a:pPr>
            <a:endParaRPr lang="en-US" dirty="0"/>
          </a:p>
          <a:p>
            <a:pPr marL="685800" lvl="1"/>
            <a:r>
              <a:rPr lang="en-US" dirty="0"/>
              <a:t>Select semantically meaningful colors if they apply to the context of your data.</a:t>
            </a:r>
          </a:p>
          <a:p>
            <a:pPr marL="685800" lvl="1"/>
            <a:r>
              <a:rPr lang="en-US" dirty="0"/>
              <a:t>If the meaning behind your color choice isn’t obvious, or your visualization does not obviously label the color, make sure to include a legend.</a:t>
            </a:r>
          </a:p>
          <a:p>
            <a:pPr marL="685800" lvl="1"/>
            <a:r>
              <a:rPr lang="en-US" dirty="0"/>
              <a:t>When using a diverging color palette, the midpoint and end points should be meaningful. Zero is often a meaningful midpoint.</a:t>
            </a:r>
          </a:p>
          <a:p>
            <a:pPr marL="685800" lvl="1"/>
            <a:r>
              <a:rPr lang="en-US" dirty="0"/>
              <a:t>Avoid adding color encoding to more than 12 distinct values.</a:t>
            </a:r>
          </a:p>
        </p:txBody>
      </p:sp>
      <p:sp>
        <p:nvSpPr>
          <p:cNvPr id="3" name="Content Placeholder 2"/>
          <p:cNvSpPr>
            <a:spLocks noGrp="1"/>
          </p:cNvSpPr>
          <p:nvPr>
            <p:ph sz="quarter" idx="10"/>
          </p:nvPr>
        </p:nvSpPr>
        <p:spPr/>
        <p:txBody>
          <a:bodyPr>
            <a:normAutofit/>
          </a:bodyPr>
          <a:lstStyle/>
          <a:p>
            <a:r>
              <a:rPr lang="en-US" dirty="0"/>
              <a:t>Tips Summary for Perfect Dashboards 1/</a:t>
            </a:r>
          </a:p>
        </p:txBody>
      </p:sp>
      <p:pic>
        <p:nvPicPr>
          <p:cNvPr id="4" name="Picture 3"/>
          <p:cNvPicPr>
            <a:picLocks noChangeAspect="1"/>
          </p:cNvPicPr>
          <p:nvPr/>
        </p:nvPicPr>
        <p:blipFill>
          <a:blip r:embed="rId2"/>
          <a:stretch>
            <a:fillRect/>
          </a:stretch>
        </p:blipFill>
        <p:spPr>
          <a:xfrm>
            <a:off x="2057989" y="2819400"/>
            <a:ext cx="4723222" cy="383344"/>
          </a:xfrm>
          <a:prstGeom prst="rect">
            <a:avLst/>
          </a:prstGeom>
        </p:spPr>
      </p:pic>
    </p:spTree>
    <p:extLst>
      <p:ext uri="{BB962C8B-B14F-4D97-AF65-F5344CB8AC3E}">
        <p14:creationId xmlns:p14="http://schemas.microsoft.com/office/powerpoint/2010/main" val="244101649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sz="2600" dirty="0">
                <a:solidFill>
                  <a:schemeClr val="accent1"/>
                </a:solidFill>
              </a:rPr>
              <a:t>2. Fonts</a:t>
            </a:r>
          </a:p>
          <a:p>
            <a:pPr>
              <a:buFont typeface="Arial" panose="020B0604020202020204" pitchFamily="34" charset="0"/>
              <a:buChar char="•"/>
            </a:pPr>
            <a:r>
              <a:rPr lang="en-US" dirty="0"/>
              <a:t>The following have been selected by our resident “visualization wizards” for their readability and visual appeal:</a:t>
            </a:r>
          </a:p>
          <a:p>
            <a:pPr lvl="1">
              <a:buFont typeface="Arial" panose="020B0604020202020204" pitchFamily="34" charset="0"/>
              <a:buChar char="•"/>
            </a:pPr>
            <a:r>
              <a:rPr lang="en-US" dirty="0"/>
              <a:t>Trebuchet MS or Verdana (especially for tables and numbers)</a:t>
            </a:r>
          </a:p>
          <a:p>
            <a:pPr lvl="1">
              <a:buFont typeface="Arial" panose="020B0604020202020204" pitchFamily="34" charset="0"/>
              <a:buChar char="•"/>
            </a:pPr>
            <a:r>
              <a:rPr lang="en-US" dirty="0"/>
              <a:t>Arial</a:t>
            </a:r>
          </a:p>
          <a:p>
            <a:pPr lvl="1">
              <a:buFont typeface="Arial" panose="020B0604020202020204" pitchFamily="34" charset="0"/>
              <a:buChar char="•"/>
            </a:pPr>
            <a:r>
              <a:rPr lang="en-US" dirty="0"/>
              <a:t>Georgia</a:t>
            </a:r>
          </a:p>
          <a:p>
            <a:pPr lvl="1">
              <a:buFont typeface="Arial" panose="020B0604020202020204" pitchFamily="34" charset="0"/>
              <a:buChar char="•"/>
            </a:pPr>
            <a:r>
              <a:rPr lang="en-US" dirty="0"/>
              <a:t>Tahoma</a:t>
            </a:r>
          </a:p>
          <a:p>
            <a:pPr lvl="1">
              <a:buFont typeface="Arial" panose="020B0604020202020204" pitchFamily="34" charset="0"/>
              <a:buChar char="•"/>
            </a:pPr>
            <a:r>
              <a:rPr lang="en-US" dirty="0"/>
              <a:t>Times New Roman</a:t>
            </a:r>
          </a:p>
          <a:p>
            <a:pPr lvl="1">
              <a:buFont typeface="Arial" panose="020B0604020202020204" pitchFamily="34" charset="0"/>
              <a:buChar char="•"/>
            </a:pPr>
            <a:r>
              <a:rPr lang="en-US" dirty="0"/>
              <a:t>Lucida sans</a:t>
            </a:r>
          </a:p>
          <a:p>
            <a:pPr lvl="1">
              <a:buFont typeface="Arial" panose="020B0604020202020204" pitchFamily="34" charset="0"/>
              <a:buChar char="•"/>
            </a:pPr>
            <a:r>
              <a:rPr lang="en-US" dirty="0"/>
              <a:t>In addition, </a:t>
            </a:r>
            <a:r>
              <a:rPr lang="en-US" b="1" dirty="0"/>
              <a:t>Calibri </a:t>
            </a:r>
            <a:r>
              <a:rPr lang="en-US" dirty="0"/>
              <a:t>and </a:t>
            </a:r>
            <a:r>
              <a:rPr lang="en-US" b="1" dirty="0"/>
              <a:t>Cambria </a:t>
            </a:r>
            <a:r>
              <a:rPr lang="en-US" dirty="0"/>
              <a:t>are suitable for tooltips (see below), but are not recommended for use in any other part of a visualization.</a:t>
            </a:r>
          </a:p>
          <a:p>
            <a:pPr>
              <a:buFont typeface="Arial" panose="020B0604020202020204" pitchFamily="34" charset="0"/>
              <a:buChar char="•"/>
            </a:pPr>
            <a:r>
              <a:rPr lang="en-US" dirty="0"/>
              <a:t>It’s important to consider the color of your fonts. As a general rule, axes and labels should be dark grey (this keeps them from distracting viewers’ attention away from the visualization). Try to keep it to 2-3 (Font) colors per page.</a:t>
            </a:r>
          </a:p>
          <a:p>
            <a:pPr>
              <a:buFont typeface="Arial" panose="020B0604020202020204" pitchFamily="34" charset="0"/>
              <a:buChar char="•"/>
            </a:pPr>
            <a:r>
              <a:rPr lang="en-US" dirty="0"/>
              <a:t>If you use different fonts and styles throughout your visualization, make sure to check back over it to make sure the formatting is consistent.</a:t>
            </a:r>
          </a:p>
          <a:p>
            <a:pPr>
              <a:buFont typeface="Arial" panose="020B0604020202020204" pitchFamily="34" charset="0"/>
              <a:buChar char="•"/>
            </a:pPr>
            <a:r>
              <a:rPr lang="en-US" dirty="0"/>
              <a:t>Lastly, never make a change in adjacent text that modifies more than one attribute of a font (such as size, boldness, color, or serif quality).</a:t>
            </a:r>
          </a:p>
        </p:txBody>
      </p:sp>
      <p:sp>
        <p:nvSpPr>
          <p:cNvPr id="3" name="Content Placeholder 2"/>
          <p:cNvSpPr>
            <a:spLocks noGrp="1"/>
          </p:cNvSpPr>
          <p:nvPr>
            <p:ph sz="quarter" idx="10"/>
          </p:nvPr>
        </p:nvSpPr>
        <p:spPr/>
        <p:txBody>
          <a:bodyPr/>
          <a:lstStyle/>
          <a:p>
            <a:r>
              <a:rPr lang="en-US" dirty="0"/>
              <a:t>Tips Summary for Perfect Dashboards 2/</a:t>
            </a:r>
          </a:p>
        </p:txBody>
      </p:sp>
    </p:spTree>
    <p:extLst>
      <p:ext uri="{BB962C8B-B14F-4D97-AF65-F5344CB8AC3E}">
        <p14:creationId xmlns:p14="http://schemas.microsoft.com/office/powerpoint/2010/main" val="36178599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85000" lnSpcReduction="20000"/>
          </a:bodyPr>
          <a:lstStyle/>
          <a:p>
            <a:r>
              <a:rPr lang="en-US" sz="2800" dirty="0">
                <a:solidFill>
                  <a:schemeClr val="accent1"/>
                </a:solidFill>
              </a:rPr>
              <a:t>3. Tooltips tell the story</a:t>
            </a:r>
          </a:p>
          <a:p>
            <a:r>
              <a:rPr lang="en-US" sz="2000" dirty="0"/>
              <a:t>Tooltips—the text boxes that pop up when you hover over an object—can make the difference between a user loving your visualization and not understanding it.</a:t>
            </a:r>
          </a:p>
          <a:p>
            <a:endParaRPr lang="en-US" sz="2000" b="1" dirty="0"/>
          </a:p>
          <a:p>
            <a:r>
              <a:rPr lang="en-US" sz="2000" b="1" dirty="0"/>
              <a:t>The following step-by-step example provides tips for improving a basic tooltip:</a:t>
            </a:r>
          </a:p>
          <a:p>
            <a:pPr marL="457200" indent="-457200">
              <a:buAutoNum type="arabicPeriod"/>
            </a:pPr>
            <a:r>
              <a:rPr lang="en-US" sz="2000" dirty="0"/>
              <a:t>Begin with the basic tooltip. Use the front that anti-aliases properly (or does not get pixelated) online. Calibri and Cambria typically work well, but the default, Arial, is not bad either.</a:t>
            </a:r>
          </a:p>
          <a:p>
            <a:pPr marL="457200" indent="-457200">
              <a:buFont typeface="Arial" pitchFamily="34" charset="0"/>
              <a:buAutoNum type="arabicPeriod"/>
            </a:pPr>
            <a:r>
              <a:rPr lang="en-US" sz="2000" dirty="0"/>
              <a:t>Next, identify the most important part of the tool tip and make that your title. In this example, the United States is clearly the subject of the tooltip, so it has been bolded and displayed in 16-point font. You can also add data to the title when applicable. For instance, if we were looking at states as well as countries, we could format the title to read “United States – Wyoming.” Think of it as you would a sports card (e.g., “Kobe Bryant – Los Angeles Lakers”).</a:t>
            </a:r>
          </a:p>
          <a:p>
            <a:pPr marL="457200" indent="-457200">
              <a:buFont typeface="Arial" pitchFamily="34" charset="0"/>
              <a:buAutoNum type="arabicPeriod"/>
            </a:pPr>
            <a:r>
              <a:rPr lang="en-US" sz="2000" dirty="0"/>
              <a:t>Next, change the measure names to make them specific and understandable. “Number of records” does not mean much, but “Number of Planes” is very descriptive. “Value” is also abroad term that can raise more questions than answers. “Average Price could be better.”</a:t>
            </a:r>
          </a:p>
          <a:p>
            <a:pPr marL="457200" indent="-457200">
              <a:buFont typeface="Arial" pitchFamily="34" charset="0"/>
              <a:buAutoNum type="arabicPeriod"/>
            </a:pPr>
            <a:r>
              <a:rPr lang="en-US" sz="2100" dirty="0"/>
              <a:t>Last but not least, make sure that units are included for all numbers in your tooltips.</a:t>
            </a:r>
          </a:p>
        </p:txBody>
      </p:sp>
      <p:sp>
        <p:nvSpPr>
          <p:cNvPr id="3" name="Content Placeholder 2"/>
          <p:cNvSpPr>
            <a:spLocks noGrp="1"/>
          </p:cNvSpPr>
          <p:nvPr>
            <p:ph sz="quarter" idx="10"/>
          </p:nvPr>
        </p:nvSpPr>
        <p:spPr/>
        <p:txBody>
          <a:bodyPr/>
          <a:lstStyle/>
          <a:p>
            <a:r>
              <a:rPr lang="en-US" dirty="0"/>
              <a:t>Tips Summary for Perfect Dashboards 3/</a:t>
            </a:r>
          </a:p>
        </p:txBody>
      </p:sp>
    </p:spTree>
    <p:extLst>
      <p:ext uri="{BB962C8B-B14F-4D97-AF65-F5344CB8AC3E}">
        <p14:creationId xmlns:p14="http://schemas.microsoft.com/office/powerpoint/2010/main" val="1581600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5364163"/>
          </a:xfrm>
        </p:spPr>
        <p:txBody>
          <a:bodyPr>
            <a:noAutofit/>
          </a:bodyPr>
          <a:lstStyle/>
          <a:p>
            <a:r>
              <a:rPr lang="en-US" sz="1600" dirty="0"/>
              <a:t>When the population consists of different types of objects, with widely different numbers of objects, simple random sampling can fail to adequately represent those types of objects that are less frequent. This can cause problems when the analysis requires proper representation of all object types. For example, when building classification models for rare classes, it is critical that the rare classes be adequately represented in the sample. Hence, a sampling scheme that can accommodate differing frequencies for the items of interest is needed. </a:t>
            </a:r>
          </a:p>
          <a:p>
            <a:r>
              <a:rPr lang="en-US" sz="1600" b="1" dirty="0"/>
              <a:t>Stratified sampling</a:t>
            </a:r>
            <a:r>
              <a:rPr lang="en-US" sz="1600" dirty="0"/>
              <a:t>, which starts with pre-specified groups of objects, is such an approach. In the simplest version, equal numbers of objects are drawn from each group even though the groups are of different sizes. In another variation, the number of objects drawn from each group is proportional to the size of that group.</a:t>
            </a:r>
          </a:p>
          <a:p>
            <a:pPr>
              <a:buFont typeface="Arial" panose="020B0604020202020204" pitchFamily="34" charset="0"/>
              <a:buChar char="•"/>
            </a:pPr>
            <a:r>
              <a:rPr lang="en-US" sz="1600" dirty="0"/>
              <a:t>Where population embraces a number of distinct categories, the frame can be organized into separate "strata." Each stratum is then sampled as an independent sub-population, out of which individual elements can be randomly selected. </a:t>
            </a:r>
          </a:p>
          <a:p>
            <a:pPr lvl="1">
              <a:buFont typeface="Arial" panose="020B0604020202020204" pitchFamily="34" charset="0"/>
              <a:buChar char="•"/>
            </a:pPr>
            <a:r>
              <a:rPr lang="en-US" sz="1400" dirty="0"/>
              <a:t>Every unit in a stratum has same chance of being selected.</a:t>
            </a:r>
          </a:p>
          <a:p>
            <a:pPr lvl="1">
              <a:buFont typeface="Arial" panose="020B0604020202020204" pitchFamily="34" charset="0"/>
              <a:buChar char="•"/>
            </a:pPr>
            <a:r>
              <a:rPr lang="en-US" sz="1400" dirty="0"/>
              <a:t>Using same sampling fraction for all strata ensures proportionate representation in the sample.</a:t>
            </a:r>
          </a:p>
          <a:p>
            <a:pPr lvl="1">
              <a:buFont typeface="Arial" panose="020B0604020202020204" pitchFamily="34" charset="0"/>
              <a:buChar char="•"/>
            </a:pPr>
            <a:r>
              <a:rPr lang="en-US" sz="1400" dirty="0"/>
              <a:t>Adequate representation of minority subgroups of interest can be ensured by stratification &amp; varying sampling fraction between strata as required.</a:t>
            </a:r>
          </a:p>
          <a:p>
            <a:pPr lvl="1">
              <a:buFont typeface="Arial" panose="020B0604020202020204" pitchFamily="34" charset="0"/>
              <a:buChar char="•"/>
            </a:pPr>
            <a:r>
              <a:rPr lang="en-US" sz="1400" dirty="0"/>
              <a:t>Finally, since each stratum is treated as an independent population, different sampling approaches can be applied to different strata.</a:t>
            </a:r>
          </a:p>
          <a:p>
            <a:pPr lvl="1">
              <a:buFont typeface="Arial" panose="020B0604020202020204" pitchFamily="34" charset="0"/>
              <a:buChar char="•"/>
            </a:pPr>
            <a:endParaRPr lang="en-US" sz="1400" dirty="0"/>
          </a:p>
        </p:txBody>
      </p:sp>
      <p:sp>
        <p:nvSpPr>
          <p:cNvPr id="3" name="Content Placeholder 2"/>
          <p:cNvSpPr>
            <a:spLocks noGrp="1"/>
          </p:cNvSpPr>
          <p:nvPr>
            <p:ph sz="quarter" idx="10"/>
          </p:nvPr>
        </p:nvSpPr>
        <p:spPr/>
        <p:txBody>
          <a:bodyPr/>
          <a:lstStyle/>
          <a:p>
            <a:r>
              <a:rPr lang="en-US" dirty="0"/>
              <a:t>Stratified Sampling ….</a:t>
            </a:r>
          </a:p>
        </p:txBody>
      </p:sp>
    </p:spTree>
    <p:extLst>
      <p:ext uri="{BB962C8B-B14F-4D97-AF65-F5344CB8AC3E}">
        <p14:creationId xmlns:p14="http://schemas.microsoft.com/office/powerpoint/2010/main" val="53698980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800" dirty="0">
                <a:solidFill>
                  <a:schemeClr val="accent1"/>
                </a:solidFill>
              </a:rPr>
              <a:t>4. Make intelligent axes or you’ll just have pretty rectangles</a:t>
            </a:r>
          </a:p>
          <a:p>
            <a:r>
              <a:rPr lang="en-US" sz="1600" dirty="0"/>
              <a:t>The following components can help you create intelligent axes:</a:t>
            </a:r>
          </a:p>
          <a:p>
            <a:pPr>
              <a:buFont typeface="Arial" panose="020B0604020202020204" pitchFamily="34" charset="0"/>
              <a:buChar char="•"/>
            </a:pPr>
            <a:r>
              <a:rPr lang="en-US" sz="1600" b="1" dirty="0"/>
              <a:t>Fixed axes</a:t>
            </a:r>
            <a:r>
              <a:rPr lang="en-US" sz="1600" dirty="0"/>
              <a:t>: By default, the axis range automatically adjusts based on the data in your view. If that view is going to be filtered and changed (such as with quick filters or filter actions), your audience might not notice the resulting change in the axis range, and could therefore be misled. Changing axes also makes visual comparison very difficult. You can set the axis to a specific, fixed range to avoid any potential confusion.</a:t>
            </a:r>
          </a:p>
          <a:p>
            <a:pPr>
              <a:buFont typeface="Arial" panose="020B0604020202020204" pitchFamily="34" charset="0"/>
              <a:buChar char="•"/>
            </a:pPr>
            <a:r>
              <a:rPr lang="en-US" sz="1600" b="1" dirty="0"/>
              <a:t>Axis gridlines</a:t>
            </a:r>
            <a:r>
              <a:rPr lang="en-US" sz="1600" dirty="0"/>
              <a:t>: If it isn’t practical to create fixed axes (such as if you’re dealing with a large range of data), add gridlines to the view. Doing so can signal to the reader that the axes are changing. Reference lines can are also very effective at achieving the same result. However, they should be kept relatively subtle—you don’t want to distract users from key elements of your view.</a:t>
            </a:r>
          </a:p>
          <a:p>
            <a:pPr>
              <a:buFont typeface="Arial" panose="020B0604020202020204" pitchFamily="34" charset="0"/>
              <a:buChar char="•"/>
            </a:pPr>
            <a:r>
              <a:rPr lang="en-US" sz="1600" b="1" dirty="0"/>
              <a:t>Axis labels</a:t>
            </a:r>
            <a:r>
              <a:rPr lang="en-US" sz="1600" dirty="0"/>
              <a:t>: Make sure that axis labels are appropriate and include units when necessary.</a:t>
            </a:r>
          </a:p>
          <a:p>
            <a:pPr>
              <a:buFont typeface="Arial" panose="020B0604020202020204" pitchFamily="34" charset="0"/>
              <a:buChar char="•"/>
            </a:pPr>
            <a:r>
              <a:rPr lang="en-US" sz="1600" b="1" dirty="0"/>
              <a:t>Axis tick labels: </a:t>
            </a:r>
            <a:r>
              <a:rPr lang="en-US" sz="1600" dirty="0"/>
              <a:t>Make sure that the values </a:t>
            </a:r>
          </a:p>
          <a:p>
            <a:pPr marL="0" indent="0"/>
            <a:r>
              <a:rPr lang="en-US" sz="1600" dirty="0"/>
              <a:t>on your tick marks are also formatted properly</a:t>
            </a:r>
          </a:p>
          <a:p>
            <a:pPr marL="0" indent="0"/>
            <a:r>
              <a:rPr lang="en-US" sz="1600" dirty="0"/>
              <a:t>(e.g., currency should have a symbol and the </a:t>
            </a:r>
          </a:p>
          <a:p>
            <a:pPr marL="0" indent="0"/>
            <a:r>
              <a:rPr lang="en-US" sz="1600" dirty="0"/>
              <a:t>right number of decimal places).</a:t>
            </a:r>
          </a:p>
        </p:txBody>
      </p:sp>
      <p:sp>
        <p:nvSpPr>
          <p:cNvPr id="3" name="Content Placeholder 2"/>
          <p:cNvSpPr>
            <a:spLocks noGrp="1"/>
          </p:cNvSpPr>
          <p:nvPr>
            <p:ph sz="quarter" idx="10"/>
          </p:nvPr>
        </p:nvSpPr>
        <p:spPr/>
        <p:txBody>
          <a:bodyPr/>
          <a:lstStyle/>
          <a:p>
            <a:r>
              <a:rPr lang="en-US" dirty="0"/>
              <a:t>Tips Summary for Perfect Dashboards 5/</a:t>
            </a:r>
          </a:p>
        </p:txBody>
      </p:sp>
      <p:pic>
        <p:nvPicPr>
          <p:cNvPr id="4" name="Picture 3"/>
          <p:cNvPicPr>
            <a:picLocks noChangeAspect="1"/>
          </p:cNvPicPr>
          <p:nvPr/>
        </p:nvPicPr>
        <p:blipFill>
          <a:blip r:embed="rId2"/>
          <a:stretch>
            <a:fillRect/>
          </a:stretch>
        </p:blipFill>
        <p:spPr>
          <a:xfrm>
            <a:off x="4724401" y="5257800"/>
            <a:ext cx="4243918" cy="1487389"/>
          </a:xfrm>
          <a:prstGeom prst="rect">
            <a:avLst/>
          </a:prstGeom>
        </p:spPr>
      </p:pic>
    </p:spTree>
    <p:extLst>
      <p:ext uri="{BB962C8B-B14F-4D97-AF65-F5344CB8AC3E}">
        <p14:creationId xmlns:p14="http://schemas.microsoft.com/office/powerpoint/2010/main" val="37854482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3840" y="1524000"/>
            <a:ext cx="8229600" cy="4525963"/>
          </a:xfrm>
        </p:spPr>
        <p:txBody>
          <a:bodyPr>
            <a:normAutofit/>
          </a:bodyPr>
          <a:lstStyle/>
          <a:p>
            <a:r>
              <a:rPr lang="en-US" sz="2000" dirty="0">
                <a:solidFill>
                  <a:schemeClr val="accent1"/>
                </a:solidFill>
              </a:rPr>
              <a:t>5. Labeling your visualization in all the right places</a:t>
            </a:r>
          </a:p>
          <a:p>
            <a:r>
              <a:rPr lang="en-US" sz="1800" dirty="0"/>
              <a:t>Mark labels (the labels on your data points) can help you tell your story quickly and succinctly. It is often much easier to read a mark label than to mouse over a data point for its tooltip. Select </a:t>
            </a:r>
            <a:r>
              <a:rPr lang="en-US" sz="1800" b="1" dirty="0"/>
              <a:t>Format &gt; Mark Labels </a:t>
            </a:r>
            <a:r>
              <a:rPr lang="en-US" sz="1800" dirty="0"/>
              <a:t>to turn on labels.</a:t>
            </a:r>
          </a:p>
          <a:p>
            <a:r>
              <a:rPr lang="en-US" sz="1800" dirty="0"/>
              <a:t>You can select from the following mark label options:</a:t>
            </a:r>
          </a:p>
          <a:p>
            <a:pPr lvl="1"/>
            <a:r>
              <a:rPr lang="en-US" sz="1200" b="1" dirty="0"/>
              <a:t>Labels on selection: </a:t>
            </a:r>
            <a:r>
              <a:rPr lang="en-US" sz="1200" dirty="0"/>
              <a:t>This labels the selected marks in the view. If several marks that are close together, you may want to select a different option to avoid clutter. This also applies to labels on highlight.</a:t>
            </a:r>
          </a:p>
          <a:p>
            <a:pPr lvl="1"/>
            <a:r>
              <a:rPr lang="en-US" sz="1200" b="1" dirty="0"/>
              <a:t>Labels on min/max: </a:t>
            </a:r>
            <a:r>
              <a:rPr lang="en-US" sz="1200" dirty="0"/>
              <a:t>This labels the outliers by marking the minimum and maximum values in the view.</a:t>
            </a:r>
          </a:p>
          <a:p>
            <a:pPr lvl="1"/>
            <a:r>
              <a:rPr lang="en-US" sz="1200" b="1" dirty="0"/>
              <a:t>Labels on highlight: </a:t>
            </a:r>
            <a:r>
              <a:rPr lang="en-US" sz="1200" dirty="0"/>
              <a:t>This labels the highlighted marks in the view.</a:t>
            </a:r>
          </a:p>
          <a:p>
            <a:pPr lvl="1"/>
            <a:r>
              <a:rPr lang="en-US" sz="1200" b="1" dirty="0"/>
              <a:t>Labels on line ends: </a:t>
            </a:r>
            <a:r>
              <a:rPr lang="en-US" sz="1200" dirty="0"/>
              <a:t>This labels the ends of the lines in the view. You can specify which ends to label (just the beginning, just the end, or both ends).</a:t>
            </a:r>
          </a:p>
          <a:p>
            <a:endParaRPr lang="en-US" sz="1800" dirty="0"/>
          </a:p>
        </p:txBody>
      </p:sp>
      <p:sp>
        <p:nvSpPr>
          <p:cNvPr id="3" name="Content Placeholder 2"/>
          <p:cNvSpPr>
            <a:spLocks noGrp="1"/>
          </p:cNvSpPr>
          <p:nvPr>
            <p:ph sz="quarter" idx="10"/>
          </p:nvPr>
        </p:nvSpPr>
        <p:spPr/>
        <p:txBody>
          <a:bodyPr/>
          <a:lstStyle/>
          <a:p>
            <a:r>
              <a:rPr lang="en-US" dirty="0"/>
              <a:t>Tips Summary for Perfect Dashboards 6/</a:t>
            </a:r>
          </a:p>
        </p:txBody>
      </p:sp>
      <p:pic>
        <p:nvPicPr>
          <p:cNvPr id="4" name="Picture 3"/>
          <p:cNvPicPr>
            <a:picLocks noChangeAspect="1"/>
          </p:cNvPicPr>
          <p:nvPr/>
        </p:nvPicPr>
        <p:blipFill>
          <a:blip r:embed="rId2"/>
          <a:stretch>
            <a:fillRect/>
          </a:stretch>
        </p:blipFill>
        <p:spPr>
          <a:xfrm>
            <a:off x="1752600" y="4761500"/>
            <a:ext cx="5667866" cy="1517063"/>
          </a:xfrm>
          <a:prstGeom prst="rect">
            <a:avLst/>
          </a:prstGeom>
        </p:spPr>
      </p:pic>
    </p:spTree>
    <p:extLst>
      <p:ext uri="{BB962C8B-B14F-4D97-AF65-F5344CB8AC3E}">
        <p14:creationId xmlns:p14="http://schemas.microsoft.com/office/powerpoint/2010/main" val="23933668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92500" lnSpcReduction="10000"/>
          </a:bodyPr>
          <a:lstStyle/>
          <a:p>
            <a:r>
              <a:rPr lang="en-US" dirty="0"/>
              <a:t>Once you’ve designed each important component of your visualization, it’s time to take a step back and evaluate your masterpiece. Are all the elements of your design working together well? Checklist –</a:t>
            </a:r>
          </a:p>
          <a:p>
            <a:pPr marL="457200" indent="-457200">
              <a:buAutoNum type="arabicPeriod"/>
            </a:pPr>
            <a:r>
              <a:rPr lang="en-US" b="1" dirty="0"/>
              <a:t>What questions are you trying to answer?</a:t>
            </a:r>
          </a:p>
          <a:p>
            <a:pPr lvl="1">
              <a:buFont typeface="Arial" panose="020B0604020202020204" pitchFamily="34" charset="0"/>
              <a:buChar char="•"/>
            </a:pPr>
            <a:r>
              <a:rPr lang="en-US" dirty="0"/>
              <a:t>Does this visualization answer all of your questions?</a:t>
            </a:r>
          </a:p>
          <a:p>
            <a:pPr lvl="1">
              <a:buFont typeface="Arial" panose="020B0604020202020204" pitchFamily="34" charset="0"/>
              <a:buChar char="•"/>
            </a:pPr>
            <a:r>
              <a:rPr lang="en-US" dirty="0"/>
              <a:t>Is the purpose of the visualization clearly explained in its title or surrounding text?</a:t>
            </a:r>
          </a:p>
          <a:p>
            <a:pPr lvl="1">
              <a:buFont typeface="Arial" panose="020B0604020202020204" pitchFamily="34" charset="0"/>
              <a:buChar char="•"/>
            </a:pPr>
            <a:r>
              <a:rPr lang="en-US" dirty="0"/>
              <a:t>Can you understand the visualization in 30 seconds or less, without additional information?</a:t>
            </a:r>
          </a:p>
          <a:p>
            <a:pPr lvl="1">
              <a:buFont typeface="Arial" panose="020B0604020202020204" pitchFamily="34" charset="0"/>
              <a:buChar char="•"/>
            </a:pPr>
            <a:r>
              <a:rPr lang="en-US" dirty="0"/>
              <a:t>Does your visualization include a title? Is that title simple, informative, and eye-catching?</a:t>
            </a:r>
          </a:p>
          <a:p>
            <a:pPr lvl="1">
              <a:buFont typeface="Arial" panose="020B0604020202020204" pitchFamily="34" charset="0"/>
              <a:buChar char="•"/>
            </a:pPr>
            <a:r>
              <a:rPr lang="en-US" dirty="0"/>
              <a:t>Does your visualization include subtitles to guide your viewers?</a:t>
            </a:r>
            <a:endParaRPr lang="en-US" b="1" dirty="0"/>
          </a:p>
          <a:p>
            <a:pPr marL="457200" indent="-457200">
              <a:buAutoNum type="arabicPeriod"/>
            </a:pPr>
            <a:r>
              <a:rPr lang="en-US" b="1" dirty="0"/>
              <a:t>Do you have the right chart type for your analysis?</a:t>
            </a:r>
          </a:p>
          <a:p>
            <a:pPr lvl="1">
              <a:buFont typeface="Arial" panose="020B0604020202020204" pitchFamily="34" charset="0"/>
              <a:buChar char="•"/>
            </a:pPr>
            <a:r>
              <a:rPr lang="en-US" dirty="0"/>
              <a:t>What types of analysis are you performing?</a:t>
            </a:r>
          </a:p>
          <a:p>
            <a:pPr lvl="1">
              <a:buFont typeface="Arial" panose="020B0604020202020204" pitchFamily="34" charset="0"/>
              <a:buChar char="•"/>
            </a:pPr>
            <a:r>
              <a:rPr lang="en-US" dirty="0"/>
              <a:t>Have you selected the most suitable chart type(s) for your types of analysis?</a:t>
            </a:r>
          </a:p>
          <a:p>
            <a:pPr lvl="1">
              <a:buFont typeface="Arial" panose="020B0604020202020204" pitchFamily="34" charset="0"/>
              <a:buChar char="•"/>
            </a:pPr>
            <a:r>
              <a:rPr lang="en-US" dirty="0"/>
              <a:t>Have you considered alternative chart types that could work better than the ones you have chosen?</a:t>
            </a:r>
            <a:endParaRPr lang="en-US" b="1" dirty="0"/>
          </a:p>
        </p:txBody>
      </p:sp>
      <p:sp>
        <p:nvSpPr>
          <p:cNvPr id="3" name="Content Placeholder 2"/>
          <p:cNvSpPr>
            <a:spLocks noGrp="1"/>
          </p:cNvSpPr>
          <p:nvPr>
            <p:ph sz="quarter" idx="10"/>
          </p:nvPr>
        </p:nvSpPr>
        <p:spPr/>
        <p:txBody>
          <a:bodyPr/>
          <a:lstStyle/>
          <a:p>
            <a:r>
              <a:rPr lang="en-US" b="0" dirty="0"/>
              <a:t>Evaluating Your Masterpiece 1/</a:t>
            </a:r>
            <a:endParaRPr lang="en-US" dirty="0"/>
          </a:p>
        </p:txBody>
      </p:sp>
    </p:spTree>
    <p:extLst>
      <p:ext uri="{BB962C8B-B14F-4D97-AF65-F5344CB8AC3E}">
        <p14:creationId xmlns:p14="http://schemas.microsoft.com/office/powerpoint/2010/main" val="146204913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startAt="3"/>
            </a:pPr>
            <a:r>
              <a:rPr lang="en-US" b="1" dirty="0"/>
              <a:t>Are your views effective?</a:t>
            </a:r>
          </a:p>
          <a:p>
            <a:pPr>
              <a:buFont typeface="Arial" panose="020B0604020202020204" pitchFamily="34" charset="0"/>
              <a:buChar char="•"/>
            </a:pPr>
            <a:r>
              <a:rPr lang="en-US" dirty="0"/>
              <a:t>Are your most important data shown on the X- and Y-axes and your less important data encoded in color or shape attributes?</a:t>
            </a:r>
          </a:p>
          <a:p>
            <a:pPr>
              <a:buFont typeface="Arial" panose="020B0604020202020204" pitchFamily="34" charset="0"/>
              <a:buChar char="•"/>
            </a:pPr>
            <a:r>
              <a:rPr lang="en-US" dirty="0"/>
              <a:t>Are your views oriented intuitively—do they cater to the way your viewers read and perceive data?</a:t>
            </a:r>
          </a:p>
          <a:p>
            <a:pPr>
              <a:buFont typeface="Arial" panose="020B0604020202020204" pitchFamily="34" charset="0"/>
              <a:buChar char="•"/>
            </a:pPr>
            <a:r>
              <a:rPr lang="en-US" dirty="0"/>
              <a:t>Have you limited the number of measures or dimensions in a single view so that your users can see your data?</a:t>
            </a:r>
          </a:p>
          <a:p>
            <a:pPr>
              <a:buFont typeface="Arial" panose="020B0604020202020204" pitchFamily="34" charset="0"/>
              <a:buChar char="•"/>
            </a:pPr>
            <a:r>
              <a:rPr lang="en-US" dirty="0"/>
              <a:t>Have you limited your usage of colors and shapes so that your users can distinguish them and see patterns?</a:t>
            </a:r>
          </a:p>
          <a:p>
            <a:pPr marL="457200" indent="-457200">
              <a:buAutoNum type="arabicPeriod" startAt="3"/>
            </a:pPr>
            <a:endParaRPr lang="en-US" b="1" dirty="0"/>
          </a:p>
          <a:p>
            <a:endParaRPr lang="en-US" dirty="0"/>
          </a:p>
        </p:txBody>
      </p:sp>
      <p:sp>
        <p:nvSpPr>
          <p:cNvPr id="3" name="Content Placeholder 2"/>
          <p:cNvSpPr>
            <a:spLocks noGrp="1"/>
          </p:cNvSpPr>
          <p:nvPr>
            <p:ph sz="quarter" idx="10"/>
          </p:nvPr>
        </p:nvSpPr>
        <p:spPr/>
        <p:txBody>
          <a:bodyPr/>
          <a:lstStyle/>
          <a:p>
            <a:r>
              <a:rPr lang="en-US" b="0" dirty="0"/>
              <a:t>Evaluating Your Masterpiece 2/</a:t>
            </a:r>
            <a:endParaRPr lang="en-US" dirty="0"/>
          </a:p>
        </p:txBody>
      </p:sp>
    </p:spTree>
    <p:extLst>
      <p:ext uri="{BB962C8B-B14F-4D97-AF65-F5344CB8AC3E}">
        <p14:creationId xmlns:p14="http://schemas.microsoft.com/office/powerpoint/2010/main" val="14604902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525963"/>
          </a:xfrm>
        </p:spPr>
        <p:txBody>
          <a:bodyPr>
            <a:noAutofit/>
          </a:bodyPr>
          <a:lstStyle/>
          <a:p>
            <a:pPr marL="457200" indent="-457200">
              <a:buFont typeface="+mj-lt"/>
              <a:buAutoNum type="arabicPeriod" startAt="4"/>
            </a:pPr>
            <a:r>
              <a:rPr lang="en-US" sz="1400" b="1" dirty="0"/>
              <a:t>Is your dashboard holistic?</a:t>
            </a:r>
          </a:p>
          <a:p>
            <a:pPr>
              <a:buFont typeface="Arial" panose="020B0604020202020204" pitchFamily="34" charset="0"/>
              <a:buChar char="•"/>
            </a:pPr>
            <a:r>
              <a:rPr lang="en-US" sz="1400" dirty="0"/>
              <a:t>Do all your views fit together to tell a single story?</a:t>
            </a:r>
          </a:p>
          <a:p>
            <a:pPr>
              <a:buFont typeface="Arial" panose="020B0604020202020204" pitchFamily="34" charset="0"/>
              <a:buChar char="•"/>
            </a:pPr>
            <a:r>
              <a:rPr lang="en-US" sz="1400" dirty="0"/>
              <a:t>Do all your views flow well from one to the next? Are they in a good order?</a:t>
            </a:r>
          </a:p>
          <a:p>
            <a:pPr>
              <a:buFont typeface="Arial" panose="020B0604020202020204" pitchFamily="34" charset="0"/>
              <a:buChar char="•"/>
            </a:pPr>
            <a:r>
              <a:rPr lang="en-US" sz="1400" dirty="0"/>
              <a:t>Do your most important views appear in the top or top-left corner?</a:t>
            </a:r>
          </a:p>
          <a:p>
            <a:pPr>
              <a:buFont typeface="Arial" panose="020B0604020202020204" pitchFamily="34" charset="0"/>
              <a:buChar char="•"/>
            </a:pPr>
            <a:r>
              <a:rPr lang="en-US" sz="1400" dirty="0"/>
              <a:t>Are secondary elements in your dashboard placed well so they support the views without interrupting them?</a:t>
            </a:r>
          </a:p>
          <a:p>
            <a:pPr>
              <a:buFont typeface="Arial" panose="020B0604020202020204" pitchFamily="34" charset="0"/>
              <a:buChar char="•"/>
            </a:pPr>
            <a:r>
              <a:rPr lang="en-US" sz="1400" dirty="0"/>
              <a:t>Are your filters in the right locations?</a:t>
            </a:r>
          </a:p>
          <a:p>
            <a:pPr>
              <a:buFont typeface="Arial" panose="020B0604020202020204" pitchFamily="34" charset="0"/>
              <a:buChar char="•"/>
            </a:pPr>
            <a:r>
              <a:rPr lang="en-US" sz="1400" dirty="0"/>
              <a:t>Do your filters work correctly? Do views become blank or downright confusing if you apply a filter?</a:t>
            </a:r>
          </a:p>
          <a:p>
            <a:pPr>
              <a:buFont typeface="Arial" panose="020B0604020202020204" pitchFamily="34" charset="0"/>
              <a:buChar char="•"/>
            </a:pPr>
            <a:r>
              <a:rPr lang="en-US" sz="1400" dirty="0"/>
              <a:t>Do your filters apply to the right scope?</a:t>
            </a:r>
          </a:p>
          <a:p>
            <a:pPr>
              <a:buFont typeface="Arial" panose="020B0604020202020204" pitchFamily="34" charset="0"/>
              <a:buChar char="•"/>
            </a:pPr>
            <a:r>
              <a:rPr lang="en-US" sz="1400" dirty="0"/>
              <a:t>Are your filter titles informative? Can viewers easily understand how to interactive with your filters?</a:t>
            </a:r>
          </a:p>
          <a:p>
            <a:pPr>
              <a:buFont typeface="Arial" panose="020B0604020202020204" pitchFamily="34" charset="0"/>
              <a:buChar char="•"/>
            </a:pPr>
            <a:r>
              <a:rPr lang="en-US" sz="1400" dirty="0"/>
              <a:t>Are your legends close to the views they apply to?</a:t>
            </a:r>
          </a:p>
          <a:p>
            <a:pPr>
              <a:buFont typeface="Arial" panose="020B0604020202020204" pitchFamily="34" charset="0"/>
              <a:buChar char="•"/>
            </a:pPr>
            <a:r>
              <a:rPr lang="en-US" sz="1400" dirty="0"/>
              <a:t>Is your legend highlight button set to “on” or “off” according to your preference?</a:t>
            </a:r>
          </a:p>
          <a:p>
            <a:pPr>
              <a:buFont typeface="Arial" panose="020B0604020202020204" pitchFamily="34" charset="0"/>
              <a:buChar char="•"/>
            </a:pPr>
            <a:r>
              <a:rPr lang="en-US" sz="1400" dirty="0"/>
              <a:t>Do you have filter, highlight or URL actions? If so, do they work?</a:t>
            </a:r>
          </a:p>
          <a:p>
            <a:pPr>
              <a:buFont typeface="Arial" panose="020B0604020202020204" pitchFamily="34" charset="0"/>
              <a:buChar char="•"/>
            </a:pPr>
            <a:r>
              <a:rPr lang="en-US" sz="1400" dirty="0"/>
              <a:t>Are your legends and filters grouped and placed intuitively?</a:t>
            </a:r>
          </a:p>
          <a:p>
            <a:pPr>
              <a:buFont typeface="Arial" panose="020B0604020202020204" pitchFamily="34" charset="0"/>
              <a:buChar char="•"/>
            </a:pPr>
            <a:r>
              <a:rPr lang="en-US" sz="1400" dirty="0"/>
              <a:t>Do you have scrollbars in your views? If so, are they acceptable ones?</a:t>
            </a:r>
          </a:p>
          <a:p>
            <a:pPr>
              <a:buFont typeface="Arial" panose="020B0604020202020204" pitchFamily="34" charset="0"/>
              <a:buChar char="•"/>
            </a:pPr>
            <a:r>
              <a:rPr lang="en-US" sz="1400" dirty="0"/>
              <a:t>Are your views scrunched?</a:t>
            </a:r>
          </a:p>
          <a:p>
            <a:pPr>
              <a:buFont typeface="Arial" panose="020B0604020202020204" pitchFamily="34" charset="0"/>
              <a:buChar char="•"/>
            </a:pPr>
            <a:r>
              <a:rPr lang="en-US" sz="1400" dirty="0"/>
              <a:t>Do your views fit consistently well when you apply filters?</a:t>
            </a:r>
          </a:p>
        </p:txBody>
      </p:sp>
      <p:sp>
        <p:nvSpPr>
          <p:cNvPr id="3" name="Content Placeholder 2"/>
          <p:cNvSpPr>
            <a:spLocks noGrp="1"/>
          </p:cNvSpPr>
          <p:nvPr>
            <p:ph sz="quarter" idx="10"/>
          </p:nvPr>
        </p:nvSpPr>
        <p:spPr/>
        <p:txBody>
          <a:bodyPr/>
          <a:lstStyle/>
          <a:p>
            <a:r>
              <a:rPr lang="en-US" b="0" dirty="0"/>
              <a:t>Evaluating Your Masterpiece 3/</a:t>
            </a:r>
            <a:endParaRPr lang="en-US" dirty="0"/>
          </a:p>
        </p:txBody>
      </p:sp>
    </p:spTree>
    <p:extLst>
      <p:ext uri="{BB962C8B-B14F-4D97-AF65-F5344CB8AC3E}">
        <p14:creationId xmlns:p14="http://schemas.microsoft.com/office/powerpoint/2010/main" val="16037237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startAt="5"/>
            </a:pPr>
            <a:r>
              <a:rPr lang="en-US" b="1" dirty="0"/>
              <a:t>Did you perfect your work?</a:t>
            </a:r>
            <a:endParaRPr lang="en-US" dirty="0"/>
          </a:p>
          <a:p>
            <a:pPr>
              <a:buFont typeface="Arial" panose="020B0604020202020204" pitchFamily="34" charset="0"/>
              <a:buChar char="•"/>
            </a:pPr>
            <a:r>
              <a:rPr lang="en-US" dirty="0"/>
              <a:t>Do all the colors on your dashboard go together without clashing?</a:t>
            </a:r>
          </a:p>
          <a:p>
            <a:pPr>
              <a:buFont typeface="Arial" panose="020B0604020202020204" pitchFamily="34" charset="0"/>
              <a:buChar char="•"/>
            </a:pPr>
            <a:r>
              <a:rPr lang="en-US" dirty="0"/>
              <a:t>Do you have less than 7-10 colors on your dashboards?</a:t>
            </a:r>
          </a:p>
          <a:p>
            <a:pPr>
              <a:buFont typeface="Arial" panose="020B0604020202020204" pitchFamily="34" charset="0"/>
              <a:buChar char="•"/>
            </a:pPr>
            <a:r>
              <a:rPr lang="en-US" dirty="0"/>
              <a:t>Do you use fonts consistently in all of your views and no more than three different fonts on one dashboard?</a:t>
            </a:r>
          </a:p>
          <a:p>
            <a:pPr>
              <a:buFont typeface="Arial" panose="020B0604020202020204" pitchFamily="34" charset="0"/>
              <a:buChar char="•"/>
            </a:pPr>
            <a:r>
              <a:rPr lang="en-US" dirty="0"/>
              <a:t>Are you labels clear and concise? Are they placed optimally to help guide your viewers? Make sure subtitles are formatted to be subordinate to the main title.</a:t>
            </a:r>
          </a:p>
          <a:p>
            <a:pPr>
              <a:buFont typeface="Arial" panose="020B0604020202020204" pitchFamily="34" charset="0"/>
              <a:buChar char="•"/>
            </a:pPr>
            <a:r>
              <a:rPr lang="en-US" dirty="0"/>
              <a:t>Are you tooltips informative? Do they have the right format so that they’re easy for viewers to use?</a:t>
            </a:r>
          </a:p>
        </p:txBody>
      </p:sp>
      <p:sp>
        <p:nvSpPr>
          <p:cNvPr id="3" name="Content Placeholder 2"/>
          <p:cNvSpPr>
            <a:spLocks noGrp="1"/>
          </p:cNvSpPr>
          <p:nvPr>
            <p:ph sz="quarter" idx="10"/>
          </p:nvPr>
        </p:nvSpPr>
        <p:spPr/>
        <p:txBody>
          <a:bodyPr/>
          <a:lstStyle/>
          <a:p>
            <a:r>
              <a:rPr lang="en-US" b="0" dirty="0"/>
              <a:t>Evaluating Your Masterpiece 4/</a:t>
            </a:r>
            <a:endParaRPr lang="en-US" dirty="0"/>
          </a:p>
        </p:txBody>
      </p:sp>
    </p:spTree>
    <p:extLst>
      <p:ext uri="{BB962C8B-B14F-4D97-AF65-F5344CB8AC3E}">
        <p14:creationId xmlns:p14="http://schemas.microsoft.com/office/powerpoint/2010/main" val="27439813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7"/>
            <a:ext cx="8991600" cy="5135563"/>
          </a:xfrm>
        </p:spPr>
        <p:txBody>
          <a:bodyPr>
            <a:noAutofit/>
          </a:bodyPr>
          <a:lstStyle/>
          <a:p>
            <a:r>
              <a:rPr lang="en-US" sz="1400" b="1" dirty="0"/>
              <a:t>Lesson 1:</a:t>
            </a:r>
          </a:p>
          <a:p>
            <a:r>
              <a:rPr lang="en-US" sz="1400" dirty="0"/>
              <a:t>Trust is a key design issue. If you do not design your views properly, they will likely not be trusted by the savvy people who are looking at them.</a:t>
            </a:r>
          </a:p>
          <a:p>
            <a:r>
              <a:rPr lang="en-US" sz="1400" b="1" dirty="0"/>
              <a:t>Lesson 2:</a:t>
            </a:r>
          </a:p>
          <a:p>
            <a:r>
              <a:rPr lang="en-US" sz="1400" dirty="0"/>
              <a:t>Make sure that your visuals are Expressive and that they convey the data accurately.</a:t>
            </a:r>
          </a:p>
          <a:p>
            <a:r>
              <a:rPr lang="en-US" sz="1400" b="1" dirty="0"/>
              <a:t>Lesson 3:</a:t>
            </a:r>
          </a:p>
          <a:p>
            <a:r>
              <a:rPr lang="en-US" sz="1400" dirty="0"/>
              <a:t>Make Effective use of your visuals by exploiting human perception. The following rules will help you to make Effective visuals:</a:t>
            </a:r>
          </a:p>
          <a:p>
            <a:pPr>
              <a:buFont typeface="Arial" panose="020B0604020202020204" pitchFamily="34" charset="0"/>
              <a:buChar char="•"/>
            </a:pPr>
            <a:r>
              <a:rPr lang="en-US" sz="1200" dirty="0"/>
              <a:t>Use graphical vocabulary properly.</a:t>
            </a:r>
          </a:p>
          <a:p>
            <a:pPr>
              <a:buFont typeface="Arial" panose="020B0604020202020204" pitchFamily="34" charset="0"/>
              <a:buChar char="•"/>
            </a:pPr>
            <a:r>
              <a:rPr lang="en-US" sz="1200" dirty="0"/>
              <a:t>Utilize white space.</a:t>
            </a:r>
          </a:p>
          <a:p>
            <a:pPr>
              <a:buFont typeface="Arial" panose="020B0604020202020204" pitchFamily="34" charset="0"/>
              <a:buChar char="•"/>
            </a:pPr>
            <a:r>
              <a:rPr lang="en-US" sz="1200" dirty="0"/>
              <a:t>Avoid unnecessary material and clutter.</a:t>
            </a:r>
          </a:p>
          <a:p>
            <a:r>
              <a:rPr lang="en-US" sz="1400" b="1" dirty="0"/>
              <a:t>Lesson 4:</a:t>
            </a:r>
          </a:p>
          <a:p>
            <a:r>
              <a:rPr lang="en-US" sz="1400" dirty="0"/>
              <a:t>Make sure your views include Context. Titles, captions, units, commentary – all these things help your audience to better understand your data view. Always strive to tell stories with your data and your visuals. Understand that good stories involve more than just data and consider the following:</a:t>
            </a:r>
          </a:p>
          <a:p>
            <a:pPr>
              <a:buFont typeface="Arial" panose="020B0604020202020204" pitchFamily="34" charset="0"/>
              <a:buChar char="•"/>
            </a:pPr>
            <a:r>
              <a:rPr lang="en-US" sz="1200" dirty="0"/>
              <a:t>Mind your aesthetics and know that what is effective is often affective. In other words, an effective view can create an emotional response and a genuine communication to your audience.</a:t>
            </a:r>
          </a:p>
          <a:p>
            <a:pPr>
              <a:buFont typeface="Arial" panose="020B0604020202020204" pitchFamily="34" charset="0"/>
              <a:buChar char="•"/>
            </a:pPr>
            <a:r>
              <a:rPr lang="en-US" sz="1200" dirty="0"/>
              <a:t>Style is also important. Make sure that your views are consistent and pleasing to the eye. Your views are representative of who you are and what you care about.</a:t>
            </a:r>
          </a:p>
          <a:p>
            <a:pPr>
              <a:buFont typeface="Arial" panose="020B0604020202020204" pitchFamily="34" charset="0"/>
              <a:buChar char="•"/>
            </a:pPr>
            <a:r>
              <a:rPr lang="en-US" sz="1200" dirty="0"/>
              <a:t>Views can be playful. Interactive views that people can play with are very engaging. Interactive elements allow your audience to manipulate the data, ask and answer questions, and arrive at findings on their own. This helps to foster Trust in your data.</a:t>
            </a:r>
          </a:p>
          <a:p>
            <a:pPr>
              <a:buFont typeface="Arial" panose="020B0604020202020204" pitchFamily="34" charset="0"/>
              <a:buChar char="•"/>
            </a:pPr>
            <a:r>
              <a:rPr lang="en-US" sz="1200" dirty="0"/>
              <a:t>Make your views vivid and memorable. Pay attention to structure and context.</a:t>
            </a:r>
            <a:endParaRPr lang="en-US" sz="1400" dirty="0"/>
          </a:p>
        </p:txBody>
      </p:sp>
      <p:sp>
        <p:nvSpPr>
          <p:cNvPr id="3" name="Content Placeholder 2"/>
          <p:cNvSpPr>
            <a:spLocks noGrp="1"/>
          </p:cNvSpPr>
          <p:nvPr>
            <p:ph sz="quarter" idx="10"/>
          </p:nvPr>
        </p:nvSpPr>
        <p:spPr>
          <a:xfrm>
            <a:off x="304800" y="152400"/>
            <a:ext cx="6553200" cy="1143000"/>
          </a:xfrm>
        </p:spPr>
        <p:txBody>
          <a:bodyPr>
            <a:normAutofit/>
          </a:bodyPr>
          <a:lstStyle/>
          <a:p>
            <a:r>
              <a:rPr lang="en-US" dirty="0"/>
              <a:t>Taking Stock: Lessons Learned</a:t>
            </a:r>
          </a:p>
        </p:txBody>
      </p:sp>
    </p:spTree>
    <p:extLst>
      <p:ext uri="{BB962C8B-B14F-4D97-AF65-F5344CB8AC3E}">
        <p14:creationId xmlns:p14="http://schemas.microsoft.com/office/powerpoint/2010/main" val="20993996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hlinkClick r:id="rId2"/>
              </a:rPr>
              <a:t>https://www.tableau.com/sites/default/files/media/designing-great-visualizations.pdf</a:t>
            </a:r>
            <a:endParaRPr lang="en-US" dirty="0"/>
          </a:p>
          <a:p>
            <a:pPr>
              <a:buFont typeface="Arial" panose="020B0604020202020204" pitchFamily="34" charset="0"/>
              <a:buChar char="•"/>
            </a:pPr>
            <a:r>
              <a:rPr lang="en-US" dirty="0">
                <a:hlinkClick r:id="rId3"/>
              </a:rPr>
              <a:t>https://www.tableau.com/sites/default/files/whitepapers/752750_core_why_visual_analytics_whitepaper_0.pdf</a:t>
            </a:r>
            <a:endParaRPr lang="en-US" dirty="0"/>
          </a:p>
          <a:p>
            <a:pPr>
              <a:buFont typeface="Arial" panose="020B0604020202020204" pitchFamily="34" charset="0"/>
              <a:buChar char="•"/>
            </a:pPr>
            <a:r>
              <a:rPr lang="en-US" dirty="0">
                <a:hlinkClick r:id="rId4"/>
              </a:rPr>
              <a:t>http://cdnlarge.tableausoftware.com/sites/default/files/whitepapers/visual_analysis_for-everyone.pdf</a:t>
            </a:r>
            <a:endParaRPr lang="en-US" dirty="0"/>
          </a:p>
          <a:p>
            <a:pPr>
              <a:buFont typeface="Arial" panose="020B0604020202020204" pitchFamily="34" charset="0"/>
              <a:buChar char="•"/>
            </a:pPr>
            <a:r>
              <a:rPr lang="en-US" dirty="0">
                <a:hlinkClick r:id="rId5"/>
              </a:rPr>
              <a:t>http://www.tableau.com/sites/default/files/media/whitepaper_visual-analysis-guidebook_0.pdf</a:t>
            </a:r>
            <a:endParaRPr lang="en-US" dirty="0"/>
          </a:p>
          <a:p>
            <a:pPr>
              <a:buFont typeface="Arial" panose="020B0604020202020204" pitchFamily="34" charset="0"/>
              <a:buChar char="•"/>
            </a:pPr>
            <a:endParaRPr lang="en-US" dirty="0"/>
          </a:p>
          <a:p>
            <a:endParaRPr lang="en-US" dirty="0"/>
          </a:p>
          <a:p>
            <a:endParaRPr lang="en-US" dirty="0"/>
          </a:p>
        </p:txBody>
      </p:sp>
      <p:sp>
        <p:nvSpPr>
          <p:cNvPr id="3" name="Content Placeholder 2"/>
          <p:cNvSpPr>
            <a:spLocks noGrp="1"/>
          </p:cNvSpPr>
          <p:nvPr>
            <p:ph sz="quarter" idx="10"/>
          </p:nvPr>
        </p:nvSpPr>
        <p:spPr/>
        <p:txBody>
          <a:bodyPr/>
          <a:lstStyle/>
          <a:p>
            <a:r>
              <a:rPr lang="en-US" dirty="0"/>
              <a:t>More Detailed Papers</a:t>
            </a:r>
          </a:p>
        </p:txBody>
      </p:sp>
    </p:spTree>
    <p:extLst>
      <p:ext uri="{BB962C8B-B14F-4D97-AF65-F5344CB8AC3E}">
        <p14:creationId xmlns:p14="http://schemas.microsoft.com/office/powerpoint/2010/main" val="42435483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Extra Reading</a:t>
            </a:r>
          </a:p>
        </p:txBody>
      </p:sp>
      <p:sp>
        <p:nvSpPr>
          <p:cNvPr id="9" name="Text Placeholder 8"/>
          <p:cNvSpPr>
            <a:spLocks noGrp="1"/>
          </p:cNvSpPr>
          <p:nvPr>
            <p:ph type="body" idx="1"/>
          </p:nvPr>
        </p:nvSpPr>
        <p:spPr/>
        <p:txBody>
          <a:bodyPr/>
          <a:lstStyle/>
          <a:p>
            <a:r>
              <a:rPr lang="en-US" dirty="0"/>
              <a:t>Data Visualization Tools</a:t>
            </a:r>
          </a:p>
        </p:txBody>
      </p:sp>
    </p:spTree>
    <p:extLst>
      <p:ext uri="{BB962C8B-B14F-4D97-AF65-F5344CB8AC3E}">
        <p14:creationId xmlns:p14="http://schemas.microsoft.com/office/powerpoint/2010/main" val="155025663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 Tools</a:t>
            </a:r>
          </a:p>
        </p:txBody>
      </p:sp>
      <p:sp>
        <p:nvSpPr>
          <p:cNvPr id="5" name="Content Placeholder 4"/>
          <p:cNvSpPr>
            <a:spLocks noGrp="1"/>
          </p:cNvSpPr>
          <p:nvPr>
            <p:ph idx="1"/>
          </p:nvPr>
        </p:nvSpPr>
        <p:spPr>
          <a:xfrm>
            <a:off x="628650" y="2262555"/>
            <a:ext cx="7981950" cy="3914409"/>
          </a:xfrm>
        </p:spPr>
        <p:txBody>
          <a:bodyPr>
            <a:noAutofit/>
          </a:bodyPr>
          <a:lstStyle/>
          <a:p>
            <a:r>
              <a:rPr lang="en-US" sz="2000" dirty="0"/>
              <a:t>Key Features required in Data Visualization Tools</a:t>
            </a:r>
          </a:p>
          <a:p>
            <a:r>
              <a:rPr lang="en-US" sz="2000" dirty="0"/>
              <a:t>Types of Data Visualization Tools</a:t>
            </a:r>
          </a:p>
          <a:p>
            <a:r>
              <a:rPr lang="en-US" sz="2000" dirty="0"/>
              <a:t>Popular Commercial tools</a:t>
            </a:r>
          </a:p>
          <a:p>
            <a:r>
              <a:rPr lang="en-US" sz="2000" dirty="0"/>
              <a:t>Popular Python Libraries for Data Visualization</a:t>
            </a:r>
          </a:p>
        </p:txBody>
      </p:sp>
    </p:spTree>
    <p:extLst>
      <p:ext uri="{BB962C8B-B14F-4D97-AF65-F5344CB8AC3E}">
        <p14:creationId xmlns:p14="http://schemas.microsoft.com/office/powerpoint/2010/main" val="1766745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dirty="0"/>
              <a:t>Drawbacks to using stratified sampling</a:t>
            </a:r>
            <a:r>
              <a:rPr lang="en-US" dirty="0"/>
              <a:t>.</a:t>
            </a:r>
          </a:p>
          <a:p>
            <a:r>
              <a:rPr lang="en-US" dirty="0"/>
              <a:t> First, sampling frame of entire population has to be prepared separately for each stratum</a:t>
            </a:r>
          </a:p>
          <a:p>
            <a:r>
              <a:rPr lang="en-US" dirty="0"/>
              <a:t>Second, when examining multiple criteria, stratifying variables may be related to some, but not to others, further complicating the design, and potentially reducing the utility of the strata.</a:t>
            </a:r>
          </a:p>
          <a:p>
            <a:r>
              <a:rPr lang="en-US" dirty="0"/>
              <a:t> Finally, in some cases (such as designs with a large number of strata, or those with a specified minimum sample size per group), stratified sampling can potentially require a larger sample than would other methods</a:t>
            </a:r>
          </a:p>
          <a:p>
            <a:endParaRPr lang="en-US" dirty="0"/>
          </a:p>
        </p:txBody>
      </p:sp>
      <p:sp>
        <p:nvSpPr>
          <p:cNvPr id="3" name="Content Placeholder 2"/>
          <p:cNvSpPr>
            <a:spLocks noGrp="1"/>
          </p:cNvSpPr>
          <p:nvPr>
            <p:ph sz="quarter" idx="10"/>
          </p:nvPr>
        </p:nvSpPr>
        <p:spPr/>
        <p:txBody>
          <a:bodyPr/>
          <a:lstStyle/>
          <a:p>
            <a:r>
              <a:rPr lang="en-US" dirty="0"/>
              <a:t>Stratified Sampling ….</a:t>
            </a:r>
          </a:p>
        </p:txBody>
      </p:sp>
    </p:spTree>
    <p:extLst>
      <p:ext uri="{BB962C8B-B14F-4D97-AF65-F5344CB8AC3E}">
        <p14:creationId xmlns:p14="http://schemas.microsoft.com/office/powerpoint/2010/main" val="338244866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b="1" dirty="0"/>
              <a:t>Overview</a:t>
            </a:r>
            <a:r>
              <a:rPr lang="en-US" dirty="0"/>
              <a:t>: Gain an overview of the entire collection</a:t>
            </a:r>
          </a:p>
          <a:p>
            <a:pPr>
              <a:buFont typeface="Arial" panose="020B0604020202020204" pitchFamily="34" charset="0"/>
              <a:buChar char="•"/>
            </a:pPr>
            <a:r>
              <a:rPr lang="en-US" b="1" dirty="0"/>
              <a:t>Zoom</a:t>
            </a:r>
            <a:r>
              <a:rPr lang="en-US" dirty="0"/>
              <a:t> : Zoom in on items of interest</a:t>
            </a:r>
          </a:p>
          <a:p>
            <a:pPr>
              <a:buFont typeface="Arial" panose="020B0604020202020204" pitchFamily="34" charset="0"/>
              <a:buChar char="•"/>
            </a:pPr>
            <a:r>
              <a:rPr lang="en-US" b="1" dirty="0"/>
              <a:t>Filter</a:t>
            </a:r>
            <a:r>
              <a:rPr lang="en-US" dirty="0"/>
              <a:t>: Filter out uninteresting items</a:t>
            </a:r>
          </a:p>
          <a:p>
            <a:pPr>
              <a:buFont typeface="Arial" panose="020B0604020202020204" pitchFamily="34" charset="0"/>
              <a:buChar char="•"/>
            </a:pPr>
            <a:r>
              <a:rPr lang="en-US" b="1" dirty="0"/>
              <a:t>Details-on-demand:</a:t>
            </a:r>
            <a:r>
              <a:rPr lang="en-US" dirty="0"/>
              <a:t> Select an item or group and get details when needed</a:t>
            </a:r>
          </a:p>
          <a:p>
            <a:pPr>
              <a:buFont typeface="Arial" panose="020B0604020202020204" pitchFamily="34" charset="0"/>
              <a:buChar char="•"/>
            </a:pPr>
            <a:r>
              <a:rPr lang="en-US" b="1" dirty="0"/>
              <a:t>Relate</a:t>
            </a:r>
            <a:r>
              <a:rPr lang="en-US" dirty="0"/>
              <a:t>: View relationships among items</a:t>
            </a:r>
          </a:p>
          <a:p>
            <a:pPr>
              <a:buFont typeface="Arial" panose="020B0604020202020204" pitchFamily="34" charset="0"/>
              <a:buChar char="•"/>
            </a:pPr>
            <a:r>
              <a:rPr lang="en-US" b="1" dirty="0"/>
              <a:t>History</a:t>
            </a:r>
            <a:r>
              <a:rPr lang="en-US" dirty="0"/>
              <a:t>: Keep a history of actions to support undo, replay, and progressive refinement</a:t>
            </a:r>
          </a:p>
          <a:p>
            <a:pPr>
              <a:buFont typeface="Arial" panose="020B0604020202020204" pitchFamily="34" charset="0"/>
              <a:buChar char="•"/>
            </a:pPr>
            <a:r>
              <a:rPr lang="en-US" b="1" dirty="0"/>
              <a:t>Extract</a:t>
            </a:r>
            <a:r>
              <a:rPr lang="en-US" dirty="0"/>
              <a:t>: Allow extraction of sub-collections and of the query parameters</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Content Placeholder 2"/>
          <p:cNvSpPr>
            <a:spLocks noGrp="1"/>
          </p:cNvSpPr>
          <p:nvPr>
            <p:ph sz="quarter" idx="10"/>
          </p:nvPr>
        </p:nvSpPr>
        <p:spPr/>
        <p:txBody>
          <a:bodyPr/>
          <a:lstStyle/>
          <a:p>
            <a:r>
              <a:rPr lang="en-US" dirty="0"/>
              <a:t>Data Visualization Tools - Key Features</a:t>
            </a:r>
          </a:p>
        </p:txBody>
      </p:sp>
      <p:sp>
        <p:nvSpPr>
          <p:cNvPr id="4" name="text 1"/>
          <p:cNvSpPr txBox="1"/>
          <p:nvPr/>
        </p:nvSpPr>
        <p:spPr>
          <a:xfrm>
            <a:off x="5898824" y="6056811"/>
            <a:ext cx="1948885" cy="341642"/>
          </a:xfrm>
          <a:prstGeom prst="rect">
            <a:avLst/>
          </a:prstGeom>
        </p:spPr>
        <p:txBody>
          <a:bodyPr vert="horz" wrap="none" lIns="0" tIns="0" rIns="0" bIns="0" rtlCol="0">
            <a:spAutoFit/>
          </a:bodyPr>
          <a:lstStyle/>
          <a:p>
            <a:pPr marL="0">
              <a:lnSpc>
                <a:spcPct val="100000"/>
              </a:lnSpc>
            </a:pPr>
            <a:r>
              <a:rPr sz="2200" spc="10" dirty="0">
                <a:solidFill>
                  <a:srgbClr val="7F7F7F"/>
                </a:solidFill>
                <a:latin typeface="Century Gothic"/>
                <a:cs typeface="Century Gothic"/>
              </a:rPr>
              <a:t>Shneiderman,</a:t>
            </a:r>
            <a:endParaRPr sz="2200" dirty="0">
              <a:latin typeface="Century Gothic"/>
              <a:cs typeface="Century Gothic"/>
            </a:endParaRPr>
          </a:p>
        </p:txBody>
      </p:sp>
      <p:sp>
        <p:nvSpPr>
          <p:cNvPr id="5" name="text 1"/>
          <p:cNvSpPr txBox="1"/>
          <p:nvPr/>
        </p:nvSpPr>
        <p:spPr>
          <a:xfrm>
            <a:off x="7849744" y="6056811"/>
            <a:ext cx="693365" cy="341642"/>
          </a:xfrm>
          <a:prstGeom prst="rect">
            <a:avLst/>
          </a:prstGeom>
        </p:spPr>
        <p:txBody>
          <a:bodyPr vert="horz" wrap="none" lIns="0" tIns="0" rIns="0" bIns="0" rtlCol="0">
            <a:spAutoFit/>
          </a:bodyPr>
          <a:lstStyle/>
          <a:p>
            <a:pPr marL="0">
              <a:lnSpc>
                <a:spcPct val="100000"/>
              </a:lnSpc>
            </a:pPr>
            <a:r>
              <a:rPr sz="2200" spc="10" dirty="0">
                <a:solidFill>
                  <a:srgbClr val="7F7F7F"/>
                </a:solidFill>
                <a:latin typeface="Century Gothic"/>
                <a:cs typeface="Century Gothic"/>
              </a:rPr>
              <a:t>1996</a:t>
            </a:r>
            <a:endParaRPr sz="2200" dirty="0">
              <a:latin typeface="Century Gothic"/>
              <a:cs typeface="Century Gothic"/>
            </a:endParaRPr>
          </a:p>
        </p:txBody>
      </p:sp>
    </p:spTree>
    <p:extLst>
      <p:ext uri="{BB962C8B-B14F-4D97-AF65-F5344CB8AC3E}">
        <p14:creationId xmlns:p14="http://schemas.microsoft.com/office/powerpoint/2010/main" val="339586993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 Main Types:</a:t>
            </a:r>
          </a:p>
          <a:p>
            <a:pPr>
              <a:buFont typeface="Arial" panose="020B0604020202020204" pitchFamily="34" charset="0"/>
              <a:buChar char="•"/>
            </a:pPr>
            <a:r>
              <a:rPr lang="en-US" dirty="0"/>
              <a:t>Systems providing visualizations</a:t>
            </a:r>
          </a:p>
          <a:p>
            <a:pPr lvl="1">
              <a:buFont typeface="Arial" panose="020B0604020202020204" pitchFamily="34" charset="0"/>
              <a:buChar char="•"/>
            </a:pPr>
            <a:r>
              <a:rPr lang="en-US" dirty="0"/>
              <a:t>Tableau</a:t>
            </a:r>
          </a:p>
          <a:p>
            <a:pPr lvl="1">
              <a:buFont typeface="Arial" panose="020B0604020202020204" pitchFamily="34" charset="0"/>
              <a:buChar char="•"/>
            </a:pPr>
            <a:r>
              <a:rPr lang="en-US" dirty="0" err="1"/>
              <a:t>PowerBI</a:t>
            </a:r>
            <a:endParaRPr lang="en-US" dirty="0"/>
          </a:p>
          <a:p>
            <a:pPr lvl="1">
              <a:buFont typeface="Arial" panose="020B0604020202020204" pitchFamily="34" charset="0"/>
              <a:buChar char="•"/>
            </a:pPr>
            <a:r>
              <a:rPr lang="en-US" dirty="0" err="1"/>
              <a:t>Gephi</a:t>
            </a:r>
            <a:endParaRPr lang="en-US" dirty="0"/>
          </a:p>
          <a:p>
            <a:pPr lvl="1">
              <a:buFont typeface="Arial" panose="020B0604020202020204" pitchFamily="34" charset="0"/>
              <a:buChar char="•"/>
            </a:pPr>
            <a:r>
              <a:rPr lang="en-US" dirty="0" err="1"/>
              <a:t>Pajek</a:t>
            </a:r>
            <a:endParaRPr lang="en-US" dirty="0"/>
          </a:p>
          <a:p>
            <a:pPr lvl="1">
              <a:buFont typeface="Arial" panose="020B0604020202020204" pitchFamily="34" charset="0"/>
              <a:buChar char="•"/>
            </a:pPr>
            <a:r>
              <a:rPr lang="en-US" dirty="0" err="1"/>
              <a:t>NodeXL</a:t>
            </a:r>
            <a:endParaRPr lang="en-US" dirty="0"/>
          </a:p>
          <a:p>
            <a:pPr lvl="1">
              <a:buFont typeface="Arial" panose="020B0604020202020204" pitchFamily="34" charset="0"/>
              <a:buChar char="•"/>
            </a:pPr>
            <a:r>
              <a:rPr lang="en-US" dirty="0" err="1"/>
              <a:t>TouchGraph</a:t>
            </a:r>
            <a:endParaRPr lang="en-US" dirty="0"/>
          </a:p>
          <a:p>
            <a:pPr lvl="1">
              <a:buFont typeface="Arial" panose="020B0604020202020204" pitchFamily="34" charset="0"/>
              <a:buChar char="•"/>
            </a:pPr>
            <a:endParaRPr lang="en-US" dirty="0"/>
          </a:p>
          <a:p>
            <a:pPr>
              <a:buFont typeface="Arial" panose="020B0604020202020204" pitchFamily="34" charset="0"/>
              <a:buChar char="•"/>
            </a:pPr>
            <a:r>
              <a:rPr lang="en-US" dirty="0"/>
              <a:t>Toolkits that can be used to build systems</a:t>
            </a:r>
          </a:p>
          <a:p>
            <a:endParaRPr lang="en-US" dirty="0"/>
          </a:p>
        </p:txBody>
      </p:sp>
      <p:sp>
        <p:nvSpPr>
          <p:cNvPr id="3" name="Content Placeholder 2"/>
          <p:cNvSpPr>
            <a:spLocks noGrp="1"/>
          </p:cNvSpPr>
          <p:nvPr>
            <p:ph sz="quarter" idx="10"/>
          </p:nvPr>
        </p:nvSpPr>
        <p:spPr/>
        <p:txBody>
          <a:bodyPr/>
          <a:lstStyle/>
          <a:p>
            <a:r>
              <a:rPr lang="en-US" dirty="0"/>
              <a:t>Tool Types</a:t>
            </a:r>
          </a:p>
        </p:txBody>
      </p:sp>
    </p:spTree>
    <p:extLst>
      <p:ext uri="{BB962C8B-B14F-4D97-AF65-F5344CB8AC3E}">
        <p14:creationId xmlns:p14="http://schemas.microsoft.com/office/powerpoint/2010/main" val="25879558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1600200"/>
            <a:ext cx="3895725" cy="1724025"/>
          </a:xfrm>
          <a:prstGeom prst="rect">
            <a:avLst/>
          </a:prstGeom>
        </p:spPr>
      </p:pic>
      <p:sp>
        <p:nvSpPr>
          <p:cNvPr id="3" name="Content Placeholder 2"/>
          <p:cNvSpPr>
            <a:spLocks noGrp="1"/>
          </p:cNvSpPr>
          <p:nvPr>
            <p:ph sz="quarter" idx="10"/>
          </p:nvPr>
        </p:nvSpPr>
        <p:spPr/>
        <p:txBody>
          <a:bodyPr/>
          <a:lstStyle/>
          <a:p>
            <a:r>
              <a:rPr lang="en-US" dirty="0"/>
              <a:t>Tableau</a:t>
            </a:r>
          </a:p>
        </p:txBody>
      </p:sp>
      <p:pic>
        <p:nvPicPr>
          <p:cNvPr id="5" name="Picture 4"/>
          <p:cNvPicPr>
            <a:picLocks noChangeAspect="1"/>
          </p:cNvPicPr>
          <p:nvPr/>
        </p:nvPicPr>
        <p:blipFill>
          <a:blip r:embed="rId3"/>
          <a:stretch>
            <a:fillRect/>
          </a:stretch>
        </p:blipFill>
        <p:spPr>
          <a:xfrm>
            <a:off x="4362450" y="1608909"/>
            <a:ext cx="4457700" cy="2371725"/>
          </a:xfrm>
          <a:prstGeom prst="rect">
            <a:avLst/>
          </a:prstGeom>
        </p:spPr>
      </p:pic>
      <p:pic>
        <p:nvPicPr>
          <p:cNvPr id="6" name="Picture 5"/>
          <p:cNvPicPr>
            <a:picLocks noChangeAspect="1"/>
          </p:cNvPicPr>
          <p:nvPr/>
        </p:nvPicPr>
        <p:blipFill>
          <a:blip r:embed="rId4"/>
          <a:stretch>
            <a:fillRect/>
          </a:stretch>
        </p:blipFill>
        <p:spPr>
          <a:xfrm>
            <a:off x="304800" y="3479754"/>
            <a:ext cx="4124325" cy="1600200"/>
          </a:xfrm>
          <a:prstGeom prst="rect">
            <a:avLst/>
          </a:prstGeom>
        </p:spPr>
      </p:pic>
      <p:pic>
        <p:nvPicPr>
          <p:cNvPr id="7" name="Picture 6"/>
          <p:cNvPicPr>
            <a:picLocks noChangeAspect="1"/>
          </p:cNvPicPr>
          <p:nvPr/>
        </p:nvPicPr>
        <p:blipFill>
          <a:blip r:embed="rId5"/>
          <a:stretch>
            <a:fillRect/>
          </a:stretch>
        </p:blipFill>
        <p:spPr>
          <a:xfrm>
            <a:off x="476249" y="5235484"/>
            <a:ext cx="4010025" cy="1323975"/>
          </a:xfrm>
          <a:prstGeom prst="rect">
            <a:avLst/>
          </a:prstGeom>
        </p:spPr>
      </p:pic>
      <p:pic>
        <p:nvPicPr>
          <p:cNvPr id="8" name="Picture 7"/>
          <p:cNvPicPr>
            <a:picLocks noChangeAspect="1"/>
          </p:cNvPicPr>
          <p:nvPr/>
        </p:nvPicPr>
        <p:blipFill>
          <a:blip r:embed="rId6"/>
          <a:stretch>
            <a:fillRect/>
          </a:stretch>
        </p:blipFill>
        <p:spPr>
          <a:xfrm>
            <a:off x="4362450" y="4103709"/>
            <a:ext cx="3733800" cy="1333500"/>
          </a:xfrm>
          <a:prstGeom prst="rect">
            <a:avLst/>
          </a:prstGeom>
        </p:spPr>
      </p:pic>
      <p:pic>
        <p:nvPicPr>
          <p:cNvPr id="9" name="Picture 8"/>
          <p:cNvPicPr>
            <a:picLocks noChangeAspect="1"/>
          </p:cNvPicPr>
          <p:nvPr/>
        </p:nvPicPr>
        <p:blipFill>
          <a:blip r:embed="rId7"/>
          <a:stretch>
            <a:fillRect/>
          </a:stretch>
        </p:blipFill>
        <p:spPr>
          <a:xfrm>
            <a:off x="7940260" y="5363597"/>
            <a:ext cx="1177614" cy="1161028"/>
          </a:xfrm>
          <a:prstGeom prst="rect">
            <a:avLst/>
          </a:prstGeom>
        </p:spPr>
      </p:pic>
      <p:sp>
        <p:nvSpPr>
          <p:cNvPr id="10" name="Rectangle 9"/>
          <p:cNvSpPr/>
          <p:nvPr/>
        </p:nvSpPr>
        <p:spPr>
          <a:xfrm>
            <a:off x="4676204" y="5657751"/>
            <a:ext cx="3074126" cy="646331"/>
          </a:xfrm>
          <a:prstGeom prst="rect">
            <a:avLst/>
          </a:prstGeom>
        </p:spPr>
        <p:txBody>
          <a:bodyPr wrap="square">
            <a:spAutoFit/>
          </a:bodyPr>
          <a:lstStyle/>
          <a:p>
            <a:r>
              <a:rPr lang="en-US" dirty="0">
                <a:hlinkClick r:id="rId8"/>
              </a:rPr>
              <a:t>https://www.slideshare.net/seethaBTS/tableau-ppt</a:t>
            </a:r>
            <a:endParaRPr lang="en-US" dirty="0"/>
          </a:p>
        </p:txBody>
      </p:sp>
    </p:spTree>
    <p:extLst>
      <p:ext uri="{BB962C8B-B14F-4D97-AF65-F5344CB8AC3E}">
        <p14:creationId xmlns:p14="http://schemas.microsoft.com/office/powerpoint/2010/main" val="2662540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13253" y="1753662"/>
            <a:ext cx="3067464" cy="4095080"/>
            <a:chOff x="426046" y="1218686"/>
            <a:chExt cx="4171964" cy="5569594"/>
          </a:xfrm>
        </p:grpSpPr>
        <p:sp>
          <p:nvSpPr>
            <p:cNvPr id="18" name="Rectangle 17"/>
            <p:cNvSpPr/>
            <p:nvPr/>
          </p:nvSpPr>
          <p:spPr>
            <a:xfrm>
              <a:off x="429386" y="21330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19" name="Group 455"/>
            <p:cNvGrpSpPr>
              <a:grpSpLocks/>
            </p:cNvGrpSpPr>
            <p:nvPr/>
          </p:nvGrpSpPr>
          <p:grpSpPr bwMode="auto">
            <a:xfrm>
              <a:off x="657986" y="2361686"/>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20" name="Rectangle 19"/>
            <p:cNvSpPr/>
            <p:nvPr/>
          </p:nvSpPr>
          <p:spPr>
            <a:xfrm>
              <a:off x="429386" y="30474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21" name="Group 34"/>
            <p:cNvGrpSpPr>
              <a:grpSpLocks/>
            </p:cNvGrpSpPr>
            <p:nvPr/>
          </p:nvGrpSpPr>
          <p:grpSpPr bwMode="auto">
            <a:xfrm>
              <a:off x="657986" y="3276086"/>
              <a:ext cx="457200" cy="457200"/>
              <a:chOff x="-3781305" y="3065460"/>
              <a:chExt cx="1777999" cy="1777999"/>
            </a:xfrm>
          </p:grpSpPr>
          <p:sp>
            <p:nvSpPr>
              <p:cNvPr id="4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4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22" name="Rectangle 21"/>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24" name="Group 39"/>
            <p:cNvGrpSpPr>
              <a:grpSpLocks/>
            </p:cNvGrpSpPr>
            <p:nvPr/>
          </p:nvGrpSpPr>
          <p:grpSpPr bwMode="auto">
            <a:xfrm>
              <a:off x="657986" y="4190486"/>
              <a:ext cx="457200" cy="457200"/>
              <a:chOff x="-3781305" y="3065460"/>
              <a:chExt cx="1777999" cy="1777999"/>
            </a:xfrm>
          </p:grpSpPr>
          <p:sp>
            <p:nvSpPr>
              <p:cNvPr id="3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3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29" name="Rectangle 28"/>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defRPr/>
              </a:pPr>
              <a:endParaRPr lang="en-US" sz="1350"/>
            </a:p>
          </p:txBody>
        </p:sp>
        <p:grpSp>
          <p:nvGrpSpPr>
            <p:cNvPr id="30" name="Group 44"/>
            <p:cNvGrpSpPr>
              <a:grpSpLocks/>
            </p:cNvGrpSpPr>
            <p:nvPr/>
          </p:nvGrpSpPr>
          <p:grpSpPr bwMode="auto">
            <a:xfrm>
              <a:off x="657986" y="5104886"/>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31" name="TextBox 30"/>
            <p:cNvSpPr txBox="1"/>
            <p:nvPr/>
          </p:nvSpPr>
          <p:spPr>
            <a:xfrm>
              <a:off x="1454911" y="2246223"/>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Shared Queries</a:t>
              </a:r>
            </a:p>
          </p:txBody>
        </p:sp>
        <p:sp>
          <p:nvSpPr>
            <p:cNvPr id="32" name="TextBox 31"/>
            <p:cNvSpPr txBox="1"/>
            <p:nvPr/>
          </p:nvSpPr>
          <p:spPr>
            <a:xfrm>
              <a:off x="1454911" y="3171734"/>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Data Refresh</a:t>
              </a:r>
            </a:p>
          </p:txBody>
        </p:sp>
        <p:sp>
          <p:nvSpPr>
            <p:cNvPr id="33" name="TextBox 32"/>
            <p:cNvSpPr txBox="1"/>
            <p:nvPr/>
          </p:nvSpPr>
          <p:spPr>
            <a:xfrm>
              <a:off x="1454911" y="4039303"/>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Data Search</a:t>
              </a:r>
            </a:p>
          </p:txBody>
        </p:sp>
        <p:sp>
          <p:nvSpPr>
            <p:cNvPr id="34" name="TextBox 33"/>
            <p:cNvSpPr txBox="1"/>
            <p:nvPr/>
          </p:nvSpPr>
          <p:spPr>
            <a:xfrm>
              <a:off x="1454911" y="5005297"/>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Mobile Access</a:t>
              </a:r>
            </a:p>
          </p:txBody>
        </p:sp>
        <p:sp>
          <p:nvSpPr>
            <p:cNvPr id="73" name="Rectangle 72"/>
            <p:cNvSpPr/>
            <p:nvPr/>
          </p:nvSpPr>
          <p:spPr>
            <a:xfrm>
              <a:off x="426046" y="12186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defRPr/>
              </a:pPr>
              <a:endParaRPr lang="en-US" sz="1350"/>
            </a:p>
          </p:txBody>
        </p:sp>
        <p:grpSp>
          <p:nvGrpSpPr>
            <p:cNvPr id="74" name="Group 44"/>
            <p:cNvGrpSpPr>
              <a:grpSpLocks/>
            </p:cNvGrpSpPr>
            <p:nvPr/>
          </p:nvGrpSpPr>
          <p:grpSpPr bwMode="auto">
            <a:xfrm>
              <a:off x="657986" y="1447286"/>
              <a:ext cx="457200" cy="457200"/>
              <a:chOff x="-3781305" y="3065460"/>
              <a:chExt cx="1777999" cy="1777999"/>
            </a:xfrm>
          </p:grpSpPr>
          <p:sp>
            <p:nvSpPr>
              <p:cNvPr id="7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7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75" name="TextBox 74"/>
            <p:cNvSpPr txBox="1"/>
            <p:nvPr/>
          </p:nvSpPr>
          <p:spPr>
            <a:xfrm>
              <a:off x="1466850" y="1347697"/>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BI Sites</a:t>
              </a:r>
            </a:p>
          </p:txBody>
        </p:sp>
        <p:sp>
          <p:nvSpPr>
            <p:cNvPr id="119" name="Rectangle 118"/>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120" name="Group 44"/>
            <p:cNvGrpSpPr>
              <a:grpSpLocks/>
            </p:cNvGrpSpPr>
            <p:nvPr/>
          </p:nvGrpSpPr>
          <p:grpSpPr bwMode="auto">
            <a:xfrm>
              <a:off x="657986" y="6010554"/>
              <a:ext cx="457200" cy="457200"/>
              <a:chOff x="-3781305" y="3065460"/>
              <a:chExt cx="1777999" cy="1777999"/>
            </a:xfrm>
          </p:grpSpPr>
          <p:sp>
            <p:nvSpPr>
              <p:cNvPr id="12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12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123" name="TextBox 122"/>
            <p:cNvSpPr txBox="1"/>
            <p:nvPr/>
          </p:nvSpPr>
          <p:spPr>
            <a:xfrm>
              <a:off x="1466850" y="5717013"/>
              <a:ext cx="3131160" cy="1071267"/>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Natural Language Questions</a:t>
              </a:r>
            </a:p>
          </p:txBody>
        </p:sp>
      </p:grpSp>
      <p:sp useBgFill="1">
        <p:nvSpPr>
          <p:cNvPr id="7" name="Rectangle 6"/>
          <p:cNvSpPr/>
          <p:nvPr/>
        </p:nvSpPr>
        <p:spPr>
          <a:xfrm>
            <a:off x="1" y="857616"/>
            <a:ext cx="314882" cy="51427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sp>
        <p:nvSpPr>
          <p:cNvPr id="3" name="Content Placeholder 2"/>
          <p:cNvSpPr>
            <a:spLocks noGrp="1"/>
          </p:cNvSpPr>
          <p:nvPr>
            <p:ph idx="1"/>
          </p:nvPr>
        </p:nvSpPr>
        <p:spPr/>
        <p:txBody>
          <a:bodyPr/>
          <a:lstStyle/>
          <a:p>
            <a:endParaRPr lang="en-US" dirty="0"/>
          </a:p>
        </p:txBody>
      </p:sp>
      <p:sp>
        <p:nvSpPr>
          <p:cNvPr id="5" name="Content Placeholder 4"/>
          <p:cNvSpPr>
            <a:spLocks noGrp="1"/>
          </p:cNvSpPr>
          <p:nvPr>
            <p:ph sz="quarter" idx="10"/>
          </p:nvPr>
        </p:nvSpPr>
        <p:spPr/>
        <p:txBody>
          <a:bodyPr/>
          <a:lstStyle/>
          <a:p>
            <a:r>
              <a:rPr lang="en-US" dirty="0"/>
              <a:t>Share &amp; collaborate with Power BI for Office 365</a:t>
            </a:r>
          </a:p>
        </p:txBody>
      </p:sp>
      <p:grpSp>
        <p:nvGrpSpPr>
          <p:cNvPr id="9" name="Group 8"/>
          <p:cNvGrpSpPr/>
          <p:nvPr/>
        </p:nvGrpSpPr>
        <p:grpSpPr>
          <a:xfrm>
            <a:off x="3589779" y="1770215"/>
            <a:ext cx="5419404" cy="4010939"/>
            <a:chOff x="4973789" y="1371830"/>
            <a:chExt cx="7208842" cy="5335314"/>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73789" y="2166284"/>
              <a:ext cx="7208842" cy="4324766"/>
            </a:xfrm>
            <a:prstGeom prst="rect">
              <a:avLst/>
            </a:prstGeom>
          </p:spPr>
        </p:pic>
        <p:grpSp>
          <p:nvGrpSpPr>
            <p:cNvPr id="112" name="Group 111"/>
            <p:cNvGrpSpPr/>
            <p:nvPr/>
          </p:nvGrpSpPr>
          <p:grpSpPr>
            <a:xfrm>
              <a:off x="4979976" y="1377360"/>
              <a:ext cx="7202655" cy="792594"/>
              <a:chOff x="4296161" y="1524072"/>
              <a:chExt cx="7291210" cy="731520"/>
            </a:xfrm>
          </p:grpSpPr>
          <p:sp>
            <p:nvSpPr>
              <p:cNvPr id="113"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60515" tIns="30258" rIns="60515" bIns="30258" numCol="1" anchor="t" anchorCtr="0" compatLnSpc="1">
                <a:prstTxWarp prst="textNoShape">
                  <a:avLst/>
                </a:prstTxWarp>
              </a:bodyPr>
              <a:lstStyle/>
              <a:p>
                <a:endParaRPr lang="en-US" sz="1176">
                  <a:solidFill>
                    <a:srgbClr val="505050"/>
                  </a:solidFill>
                </a:endParaRPr>
              </a:p>
            </p:txBody>
          </p:sp>
          <p:sp>
            <p:nvSpPr>
              <p:cNvPr id="114" name="Rectangle 113"/>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68567" tIns="67232" rIns="68567" bIns="67232" numCol="1" rtlCol="0" anchor="ctr" anchorCtr="0" compatLnSpc="1">
                <a:prstTxWarp prst="textNoShape">
                  <a:avLst/>
                </a:prstTxWarp>
              </a:bodyPr>
              <a:lstStyle/>
              <a:p>
                <a:pPr defTabSz="685513" fontAlgn="base">
                  <a:spcBef>
                    <a:spcPts val="1765"/>
                  </a:spcBef>
                  <a:spcAft>
                    <a:spcPct val="0"/>
                  </a:spcAft>
                  <a:defRPr/>
                </a:pPr>
                <a:r>
                  <a:rPr lang="en-US" sz="1765" dirty="0">
                    <a:gradFill>
                      <a:gsLst>
                        <a:gs pos="0">
                          <a:srgbClr val="FFFFFF"/>
                        </a:gs>
                        <a:gs pos="100000">
                          <a:srgbClr val="FFFFFF"/>
                        </a:gs>
                      </a:gsLst>
                      <a:lin ang="5400000" scaled="0"/>
                    </a:gradFill>
                  </a:rPr>
                  <a:t>  Quickly create collaborative BI sites</a:t>
                </a: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6" name="Rectangle 11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118" name="Right Brace 117"/>
          <p:cNvSpPr/>
          <p:nvPr/>
        </p:nvSpPr>
        <p:spPr>
          <a:xfrm>
            <a:off x="3097087" y="2038407"/>
            <a:ext cx="330987" cy="361088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 name="Rectangle 1"/>
          <p:cNvSpPr/>
          <p:nvPr/>
        </p:nvSpPr>
        <p:spPr>
          <a:xfrm>
            <a:off x="176362" y="5919510"/>
            <a:ext cx="8967637" cy="646331"/>
          </a:xfrm>
          <a:prstGeom prst="rect">
            <a:avLst/>
          </a:prstGeom>
        </p:spPr>
        <p:txBody>
          <a:bodyPr wrap="square">
            <a:spAutoFit/>
          </a:bodyPr>
          <a:lstStyle/>
          <a:p>
            <a:r>
              <a:rPr lang="en-US" dirty="0"/>
              <a:t>http://download.microsoft.com/download/7/C/A/7CA1E397-15A1-4667-BE6E-AE530BDB995E/Power-BI%20_%20GA-deck.pptx</a:t>
            </a:r>
          </a:p>
        </p:txBody>
      </p:sp>
    </p:spTree>
    <p:extLst>
      <p:ext uri="{BB962C8B-B14F-4D97-AF65-F5344CB8AC3E}">
        <p14:creationId xmlns:p14="http://schemas.microsoft.com/office/powerpoint/2010/main" val="92977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1000"/>
                                        <p:tgtEl>
                                          <p:spTgt spid="118"/>
                                        </p:tgtEl>
                                      </p:cBhvr>
                                    </p:animEffect>
                                  </p:childTnLst>
                                </p:cTn>
                              </p:par>
                              <p:par>
                                <p:cTn id="12" presetID="2" presetClass="entr" presetSubtype="2" decel="98000" fill="hold" nodeType="withEffect">
                                  <p:stCondLst>
                                    <p:cond delay="25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1444018"/>
            <a:ext cx="7984863" cy="4336676"/>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8" name="Content Placeholder 7"/>
          <p:cNvSpPr>
            <a:spLocks noGrp="1"/>
          </p:cNvSpPr>
          <p:nvPr>
            <p:ph sz="quarter" idx="10"/>
          </p:nvPr>
        </p:nvSpPr>
        <p:spPr/>
        <p:txBody>
          <a:bodyPr/>
          <a:lstStyle/>
          <a:p>
            <a:r>
              <a:rPr lang="en-US" dirty="0" err="1"/>
              <a:t>Gephi</a:t>
            </a:r>
            <a:endParaRPr lang="en-US" dirty="0"/>
          </a:p>
        </p:txBody>
      </p:sp>
      <p:sp>
        <p:nvSpPr>
          <p:cNvPr id="3" name="object 3"/>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354</a:t>
            </a:fld>
            <a:endParaRPr dirty="0"/>
          </a:p>
        </p:txBody>
      </p:sp>
      <p:sp>
        <p:nvSpPr>
          <p:cNvPr id="4" name="object 4"/>
          <p:cNvSpPr txBox="1">
            <a:spLocks noGrp="1"/>
          </p:cNvSpPr>
          <p:nvPr>
            <p:ph type="ftr" sz="quarter" idx="4294967295"/>
          </p:nvPr>
        </p:nvSpPr>
        <p:spPr>
          <a:xfrm>
            <a:off x="0" y="5929313"/>
            <a:ext cx="2613025" cy="338137"/>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302513888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1935" y="794721"/>
            <a:ext cx="7741472" cy="5269901"/>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3" name="object 3"/>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355</a:t>
            </a:fld>
            <a:endParaRPr dirty="0"/>
          </a:p>
        </p:txBody>
      </p:sp>
      <p:sp>
        <p:nvSpPr>
          <p:cNvPr id="4" name="object 4"/>
          <p:cNvSpPr txBox="1">
            <a:spLocks noGrp="1"/>
          </p:cNvSpPr>
          <p:nvPr>
            <p:ph type="ftr" sz="quarter" idx="4294967295"/>
          </p:nvPr>
        </p:nvSpPr>
        <p:spPr>
          <a:xfrm>
            <a:off x="0" y="6172200"/>
            <a:ext cx="2613025" cy="338138"/>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19150697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600" y="1427966"/>
            <a:ext cx="6872792" cy="4506109"/>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6" name="Content Placeholder 5"/>
          <p:cNvSpPr>
            <a:spLocks noGrp="1"/>
          </p:cNvSpPr>
          <p:nvPr>
            <p:ph sz="quarter" idx="10"/>
          </p:nvPr>
        </p:nvSpPr>
        <p:spPr/>
        <p:txBody>
          <a:bodyPr/>
          <a:lstStyle/>
          <a:p>
            <a:r>
              <a:rPr lang="en-US" dirty="0" err="1"/>
              <a:t>NodeXL</a:t>
            </a:r>
            <a:endParaRPr lang="en-US" dirty="0"/>
          </a:p>
        </p:txBody>
      </p:sp>
      <p:sp>
        <p:nvSpPr>
          <p:cNvPr id="3" name="object 3"/>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356</a:t>
            </a:fld>
            <a:endParaRPr dirty="0"/>
          </a:p>
        </p:txBody>
      </p:sp>
      <p:sp>
        <p:nvSpPr>
          <p:cNvPr id="4" name="object 4"/>
          <p:cNvSpPr txBox="1">
            <a:spLocks noGrp="1"/>
          </p:cNvSpPr>
          <p:nvPr>
            <p:ph type="ftr" sz="quarter" idx="4294967295"/>
          </p:nvPr>
        </p:nvSpPr>
        <p:spPr>
          <a:xfrm>
            <a:off x="0" y="5954713"/>
            <a:ext cx="2613025" cy="338137"/>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3058532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4483" indent="-302575" defTabSz="806867">
              <a:spcBef>
                <a:spcPts val="88"/>
              </a:spcBef>
              <a:buFont typeface="Arial"/>
              <a:buChar char="•"/>
              <a:tabLst>
                <a:tab pos="313221" algn="l"/>
                <a:tab pos="313781" algn="l"/>
              </a:tabLst>
            </a:pPr>
            <a:r>
              <a:rPr lang="en-US" sz="2118" i="1" spc="-4" dirty="0" err="1">
                <a:solidFill>
                  <a:srgbClr val="7E7E7E"/>
                </a:solidFill>
                <a:latin typeface="Century Gothic"/>
                <a:cs typeface="Century Gothic"/>
              </a:rPr>
              <a:t>TouchGraph</a:t>
            </a:r>
            <a:r>
              <a:rPr lang="en-US" sz="2118" i="1" spc="-4" dirty="0">
                <a:solidFill>
                  <a:srgbClr val="7E7E7E"/>
                </a:solidFill>
                <a:latin typeface="Century Gothic"/>
                <a:cs typeface="Century Gothic"/>
              </a:rPr>
              <a:t> </a:t>
            </a:r>
            <a:r>
              <a:rPr lang="en-US" sz="2118" spc="-4" dirty="0">
                <a:solidFill>
                  <a:srgbClr val="7E7E7E"/>
                </a:solidFill>
                <a:latin typeface="Century Gothic"/>
                <a:cs typeface="Century Gothic"/>
              </a:rPr>
              <a:t>allows </a:t>
            </a:r>
            <a:r>
              <a:rPr lang="en-US" sz="2118" dirty="0">
                <a:solidFill>
                  <a:srgbClr val="7E7E7E"/>
                </a:solidFill>
                <a:latin typeface="Century Gothic"/>
                <a:cs typeface="Century Gothic"/>
              </a:rPr>
              <a:t>for the creation and navigation  of </a:t>
            </a:r>
            <a:r>
              <a:rPr lang="en-US" sz="2118" spc="-4" dirty="0" err="1">
                <a:solidFill>
                  <a:srgbClr val="7E7E7E"/>
                </a:solidFill>
                <a:latin typeface="Century Gothic"/>
                <a:cs typeface="Century Gothic"/>
              </a:rPr>
              <a:t>ineractive</a:t>
            </a:r>
            <a:r>
              <a:rPr lang="en-US" sz="2118" spc="-31" dirty="0">
                <a:solidFill>
                  <a:srgbClr val="7E7E7E"/>
                </a:solidFill>
                <a:latin typeface="Century Gothic"/>
                <a:cs typeface="Century Gothic"/>
              </a:rPr>
              <a:t> </a:t>
            </a:r>
            <a:r>
              <a:rPr lang="en-US" sz="2118" spc="-4" dirty="0">
                <a:solidFill>
                  <a:srgbClr val="7E7E7E"/>
                </a:solidFill>
                <a:latin typeface="Century Gothic"/>
                <a:cs typeface="Century Gothic"/>
              </a:rPr>
              <a:t>graphs.</a:t>
            </a:r>
            <a:endParaRPr lang="en-US" sz="2118" dirty="0">
              <a:solidFill>
                <a:prstClr val="black"/>
              </a:solidFill>
              <a:latin typeface="Century Gothic"/>
              <a:cs typeface="Century Gothic"/>
            </a:endParaRPr>
          </a:p>
          <a:p>
            <a:pPr marL="313781" indent="-302575" defTabSz="806867">
              <a:spcBef>
                <a:spcPts val="507"/>
              </a:spcBef>
              <a:buFont typeface="Arial"/>
              <a:buChar char="•"/>
              <a:tabLst>
                <a:tab pos="313221" algn="l"/>
                <a:tab pos="313781" algn="l"/>
              </a:tabLst>
            </a:pPr>
            <a:r>
              <a:rPr lang="en-US" sz="2118" dirty="0">
                <a:solidFill>
                  <a:srgbClr val="7E7E7E"/>
                </a:solidFill>
                <a:latin typeface="Century Gothic"/>
                <a:cs typeface="Century Gothic"/>
              </a:rPr>
              <a:t>Commercial</a:t>
            </a:r>
            <a:r>
              <a:rPr lang="en-US" sz="2118" spc="-53" dirty="0">
                <a:solidFill>
                  <a:srgbClr val="7E7E7E"/>
                </a:solidFill>
                <a:latin typeface="Century Gothic"/>
                <a:cs typeface="Century Gothic"/>
              </a:rPr>
              <a:t> </a:t>
            </a:r>
            <a:r>
              <a:rPr lang="en-US" sz="2118" spc="-4" dirty="0">
                <a:solidFill>
                  <a:srgbClr val="7E7E7E"/>
                </a:solidFill>
                <a:latin typeface="Century Gothic"/>
                <a:cs typeface="Century Gothic"/>
              </a:rPr>
              <a:t>system</a:t>
            </a:r>
            <a:endParaRPr lang="en-US" sz="2118" dirty="0">
              <a:solidFill>
                <a:prstClr val="black"/>
              </a:solidFill>
              <a:latin typeface="Century Gothic"/>
              <a:cs typeface="Century Gothic"/>
            </a:endParaRPr>
          </a:p>
          <a:p>
            <a:pPr marL="667346" lvl="1" indent="-253827" defTabSz="806867">
              <a:spcBef>
                <a:spcPts val="344"/>
              </a:spcBef>
              <a:buClr>
                <a:srgbClr val="7E7E7E"/>
              </a:buClr>
              <a:buFont typeface="Wingdings"/>
              <a:buChar char=""/>
              <a:tabLst>
                <a:tab pos="667346" algn="l"/>
                <a:tab pos="667906" algn="l"/>
              </a:tabLst>
            </a:pPr>
            <a:r>
              <a:rPr lang="en-US" sz="1412" u="sng" spc="-9" dirty="0">
                <a:solidFill>
                  <a:srgbClr val="3299FF"/>
                </a:solidFill>
                <a:uFill>
                  <a:solidFill>
                    <a:srgbClr val="3298FF"/>
                  </a:solidFill>
                </a:uFill>
                <a:latin typeface="Century Gothic"/>
                <a:cs typeface="Century Gothic"/>
                <a:hlinkClick r:id="rId2"/>
              </a:rPr>
              <a:t>http://www.touchgraph.com</a:t>
            </a:r>
            <a:endParaRPr lang="en-US" sz="1412" dirty="0">
              <a:solidFill>
                <a:prstClr val="black"/>
              </a:solidFill>
              <a:latin typeface="Century Gothic"/>
              <a:cs typeface="Century Gothic"/>
            </a:endParaRPr>
          </a:p>
          <a:p>
            <a:pPr marL="313221" marR="324988" indent="-302575" defTabSz="806867">
              <a:spcBef>
                <a:spcPts val="503"/>
              </a:spcBef>
              <a:buFont typeface="Arial"/>
              <a:buChar char="•"/>
              <a:tabLst>
                <a:tab pos="313221" algn="l"/>
                <a:tab pos="313781" algn="l"/>
              </a:tabLst>
            </a:pPr>
            <a:r>
              <a:rPr lang="en-US" sz="2118" spc="-4" dirty="0">
                <a:solidFill>
                  <a:srgbClr val="7E7E7E"/>
                </a:solidFill>
                <a:latin typeface="Century Gothic"/>
                <a:cs typeface="Century Gothic"/>
              </a:rPr>
              <a:t>Older free system </a:t>
            </a:r>
            <a:r>
              <a:rPr lang="en-US" sz="2118" dirty="0">
                <a:solidFill>
                  <a:srgbClr val="7E7E7E"/>
                </a:solidFill>
                <a:latin typeface="Century Gothic"/>
                <a:cs typeface="Century Gothic"/>
              </a:rPr>
              <a:t>for a set of interfaces for </a:t>
            </a:r>
            <a:r>
              <a:rPr lang="en-US" sz="2118" spc="-4" dirty="0">
                <a:solidFill>
                  <a:srgbClr val="7E7E7E"/>
                </a:solidFill>
                <a:latin typeface="Century Gothic"/>
                <a:cs typeface="Century Gothic"/>
              </a:rPr>
              <a:t>graph  </a:t>
            </a:r>
            <a:r>
              <a:rPr lang="en-US" sz="2118" dirty="0">
                <a:solidFill>
                  <a:srgbClr val="7E7E7E"/>
                </a:solidFill>
                <a:latin typeface="Century Gothic"/>
                <a:cs typeface="Century Gothic"/>
              </a:rPr>
              <a:t>visualization </a:t>
            </a:r>
            <a:r>
              <a:rPr lang="en-US" sz="2118" spc="4" dirty="0">
                <a:solidFill>
                  <a:srgbClr val="7E7E7E"/>
                </a:solidFill>
                <a:latin typeface="Century Gothic"/>
                <a:cs typeface="Century Gothic"/>
              </a:rPr>
              <a:t>using </a:t>
            </a:r>
            <a:r>
              <a:rPr lang="en-US" sz="2118" spc="-4" dirty="0">
                <a:solidFill>
                  <a:srgbClr val="7E7E7E"/>
                </a:solidFill>
                <a:latin typeface="Century Gothic"/>
                <a:cs typeface="Century Gothic"/>
              </a:rPr>
              <a:t>force-based layout </a:t>
            </a:r>
            <a:r>
              <a:rPr lang="en-US" sz="2118" dirty="0">
                <a:solidFill>
                  <a:srgbClr val="7E7E7E"/>
                </a:solidFill>
                <a:latin typeface="Century Gothic"/>
                <a:cs typeface="Century Gothic"/>
              </a:rPr>
              <a:t>and  </a:t>
            </a:r>
            <a:r>
              <a:rPr lang="en-US" sz="2118" dirty="0" err="1">
                <a:solidFill>
                  <a:srgbClr val="7E7E7E"/>
                </a:solidFill>
                <a:latin typeface="Century Gothic"/>
                <a:cs typeface="Century Gothic"/>
              </a:rPr>
              <a:t>focus+context</a:t>
            </a:r>
            <a:r>
              <a:rPr lang="en-US" sz="2118" spc="-31" dirty="0">
                <a:solidFill>
                  <a:srgbClr val="7E7E7E"/>
                </a:solidFill>
                <a:latin typeface="Century Gothic"/>
                <a:cs typeface="Century Gothic"/>
              </a:rPr>
              <a:t> </a:t>
            </a:r>
            <a:r>
              <a:rPr lang="en-US" sz="2118" dirty="0">
                <a:solidFill>
                  <a:srgbClr val="7E7E7E"/>
                </a:solidFill>
                <a:latin typeface="Century Gothic"/>
                <a:cs typeface="Century Gothic"/>
              </a:rPr>
              <a:t>techniques</a:t>
            </a:r>
            <a:endParaRPr lang="en-US" sz="2118" dirty="0">
              <a:solidFill>
                <a:prstClr val="black"/>
              </a:solidFill>
              <a:latin typeface="Century Gothic"/>
              <a:cs typeface="Century Gothic"/>
            </a:endParaRPr>
          </a:p>
          <a:p>
            <a:pPr marL="667346" lvl="1" indent="-253827" defTabSz="806867">
              <a:spcBef>
                <a:spcPts val="344"/>
              </a:spcBef>
              <a:buClr>
                <a:srgbClr val="7E7E7E"/>
              </a:buClr>
              <a:buFont typeface="Wingdings"/>
              <a:buChar char=""/>
              <a:tabLst>
                <a:tab pos="667346" algn="l"/>
                <a:tab pos="667906" algn="l"/>
              </a:tabLst>
            </a:pPr>
            <a:r>
              <a:rPr lang="en-US" sz="1412" u="sng" spc="-4" dirty="0">
                <a:solidFill>
                  <a:srgbClr val="3299FF"/>
                </a:solidFill>
                <a:uFill>
                  <a:solidFill>
                    <a:srgbClr val="3298FF"/>
                  </a:solidFill>
                </a:uFill>
                <a:latin typeface="Century Gothic"/>
                <a:cs typeface="Century Gothic"/>
                <a:hlinkClick r:id="rId3"/>
              </a:rPr>
              <a:t>http://sourceforge.net/projects/touchgraph/</a:t>
            </a:r>
            <a:endParaRPr lang="en-US" sz="1412" dirty="0">
              <a:solidFill>
                <a:prstClr val="black"/>
              </a:solidFill>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40" dirty="0" err="1"/>
              <a:t>TouchGraph</a:t>
            </a:r>
            <a:endParaRPr lang="en-US" dirty="0"/>
          </a:p>
        </p:txBody>
      </p:sp>
      <p:sp>
        <p:nvSpPr>
          <p:cNvPr id="4" name="object 4"/>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357</a:t>
            </a:fld>
            <a:endParaRPr dirty="0"/>
          </a:p>
        </p:txBody>
      </p:sp>
      <p:sp>
        <p:nvSpPr>
          <p:cNvPr id="5" name="object 5"/>
          <p:cNvSpPr txBox="1">
            <a:spLocks noGrp="1"/>
          </p:cNvSpPr>
          <p:nvPr>
            <p:ph type="ftr" sz="quarter" idx="4294967295"/>
          </p:nvPr>
        </p:nvSpPr>
        <p:spPr>
          <a:xfrm>
            <a:off x="854075" y="5595937"/>
            <a:ext cx="2613025" cy="338138"/>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342738554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123271" indent="-302575">
              <a:lnSpc>
                <a:spcPts val="2285"/>
              </a:lnSpc>
              <a:spcBef>
                <a:spcPts val="375"/>
              </a:spcBef>
              <a:buFont typeface="Arial"/>
              <a:buChar char="•"/>
              <a:tabLst>
                <a:tab pos="313221" algn="l"/>
                <a:tab pos="313781" algn="l"/>
              </a:tabLst>
            </a:pPr>
            <a:r>
              <a:rPr lang="en-US" dirty="0">
                <a:solidFill>
                  <a:srgbClr val="7E7E7E"/>
                </a:solidFill>
                <a:latin typeface="Century Gothic"/>
                <a:cs typeface="Century Gothic"/>
              </a:rPr>
              <a:t>Set of </a:t>
            </a:r>
            <a:r>
              <a:rPr lang="en-US" spc="-4" dirty="0">
                <a:solidFill>
                  <a:srgbClr val="7E7E7E"/>
                </a:solidFill>
                <a:latin typeface="Century Gothic"/>
                <a:cs typeface="Century Gothic"/>
              </a:rPr>
              <a:t>components </a:t>
            </a:r>
            <a:r>
              <a:rPr lang="en-US" dirty="0">
                <a:solidFill>
                  <a:srgbClr val="7E7E7E"/>
                </a:solidFill>
                <a:latin typeface="Century Gothic"/>
                <a:cs typeface="Century Gothic"/>
              </a:rPr>
              <a:t>or </a:t>
            </a:r>
            <a:r>
              <a:rPr lang="en-US" spc="-4" dirty="0">
                <a:solidFill>
                  <a:srgbClr val="7E7E7E"/>
                </a:solidFill>
                <a:latin typeface="Century Gothic"/>
                <a:cs typeface="Century Gothic"/>
              </a:rPr>
              <a:t>capabilities </a:t>
            </a:r>
            <a:r>
              <a:rPr lang="en-US" dirty="0">
                <a:solidFill>
                  <a:srgbClr val="7E7E7E"/>
                </a:solidFill>
                <a:latin typeface="Century Gothic"/>
                <a:cs typeface="Century Gothic"/>
              </a:rPr>
              <a:t>that </a:t>
            </a:r>
            <a:r>
              <a:rPr lang="en-US" spc="-4" dirty="0">
                <a:solidFill>
                  <a:srgbClr val="7E7E7E"/>
                </a:solidFill>
                <a:latin typeface="Century Gothic"/>
                <a:cs typeface="Century Gothic"/>
              </a:rPr>
              <a:t>allow others  </a:t>
            </a:r>
            <a:r>
              <a:rPr lang="en-US" dirty="0">
                <a:solidFill>
                  <a:srgbClr val="7E7E7E"/>
                </a:solidFill>
                <a:latin typeface="Century Gothic"/>
                <a:cs typeface="Century Gothic"/>
              </a:rPr>
              <a:t>to </a:t>
            </a:r>
            <a:r>
              <a:rPr lang="en-US" spc="-4" dirty="0">
                <a:solidFill>
                  <a:srgbClr val="7E7E7E"/>
                </a:solidFill>
                <a:latin typeface="Century Gothic"/>
                <a:cs typeface="Century Gothic"/>
              </a:rPr>
              <a:t>put </a:t>
            </a:r>
            <a:r>
              <a:rPr lang="en-US" dirty="0">
                <a:solidFill>
                  <a:srgbClr val="7E7E7E"/>
                </a:solidFill>
                <a:latin typeface="Century Gothic"/>
                <a:cs typeface="Century Gothic"/>
              </a:rPr>
              <a:t>together </a:t>
            </a:r>
            <a:r>
              <a:rPr lang="en-US" spc="-4" dirty="0">
                <a:solidFill>
                  <a:srgbClr val="7E7E7E"/>
                </a:solidFill>
                <a:latin typeface="Century Gothic"/>
                <a:cs typeface="Century Gothic"/>
              </a:rPr>
              <a:t>visualization</a:t>
            </a:r>
            <a:r>
              <a:rPr lang="en-US" spc="-40" dirty="0">
                <a:solidFill>
                  <a:srgbClr val="7E7E7E"/>
                </a:solidFill>
                <a:latin typeface="Century Gothic"/>
                <a:cs typeface="Century Gothic"/>
              </a:rPr>
              <a:t> </a:t>
            </a:r>
            <a:r>
              <a:rPr lang="en-US" spc="-4" dirty="0">
                <a:solidFill>
                  <a:srgbClr val="7E7E7E"/>
                </a:solidFill>
                <a:latin typeface="Century Gothic"/>
                <a:cs typeface="Century Gothic"/>
              </a:rPr>
              <a:t>systems</a:t>
            </a:r>
            <a:endParaRPr lang="en-US" dirty="0">
              <a:latin typeface="Century Gothic"/>
              <a:cs typeface="Century Gothic"/>
            </a:endParaRPr>
          </a:p>
          <a:p>
            <a:pPr marL="313221" marR="1218705" indent="-302575">
              <a:lnSpc>
                <a:spcPts val="2285"/>
              </a:lnSpc>
              <a:spcBef>
                <a:spcPts val="512"/>
              </a:spcBef>
              <a:buFont typeface="Arial"/>
              <a:buChar char="•"/>
              <a:tabLst>
                <a:tab pos="313221" algn="l"/>
                <a:tab pos="313781" algn="l"/>
              </a:tabLst>
            </a:pPr>
            <a:r>
              <a:rPr lang="en-US" spc="-4" dirty="0">
                <a:solidFill>
                  <a:srgbClr val="7E7E7E"/>
                </a:solidFill>
                <a:latin typeface="Century Gothic"/>
                <a:cs typeface="Century Gothic"/>
              </a:rPr>
              <a:t>Coherent software </a:t>
            </a:r>
            <a:r>
              <a:rPr lang="en-US" dirty="0">
                <a:solidFill>
                  <a:srgbClr val="7E7E7E"/>
                </a:solidFill>
                <a:latin typeface="Century Gothic"/>
                <a:cs typeface="Century Gothic"/>
              </a:rPr>
              <a:t>architecture and set of  programming</a:t>
            </a:r>
            <a:r>
              <a:rPr lang="en-US" spc="-49" dirty="0">
                <a:solidFill>
                  <a:srgbClr val="7E7E7E"/>
                </a:solidFill>
                <a:latin typeface="Century Gothic"/>
                <a:cs typeface="Century Gothic"/>
              </a:rPr>
              <a:t> </a:t>
            </a:r>
            <a:r>
              <a:rPr lang="en-US" spc="-4" dirty="0">
                <a:solidFill>
                  <a:srgbClr val="7E7E7E"/>
                </a:solidFill>
                <a:latin typeface="Century Gothic"/>
                <a:cs typeface="Century Gothic"/>
              </a:rPr>
              <a:t>components</a:t>
            </a:r>
            <a:endParaRPr lang="en-US" dirty="0">
              <a:latin typeface="Century Gothic"/>
              <a:cs typeface="Century Gothic"/>
            </a:endParaRPr>
          </a:p>
          <a:p>
            <a:pPr marL="313781" indent="-302575">
              <a:spcBef>
                <a:spcPts val="224"/>
              </a:spcBef>
              <a:buFont typeface="Arial"/>
              <a:buChar char="•"/>
              <a:tabLst>
                <a:tab pos="313221" algn="l"/>
                <a:tab pos="313781" algn="l"/>
              </a:tabLst>
            </a:pPr>
            <a:r>
              <a:rPr lang="en-US" dirty="0">
                <a:solidFill>
                  <a:srgbClr val="7E7E7E"/>
                </a:solidFill>
                <a:latin typeface="Century Gothic"/>
                <a:cs typeface="Century Gothic"/>
              </a:rPr>
              <a:t>Data </a:t>
            </a:r>
            <a:r>
              <a:rPr lang="en-US" spc="-4" dirty="0">
                <a:solidFill>
                  <a:srgbClr val="7E7E7E"/>
                </a:solidFill>
                <a:latin typeface="Century Gothic"/>
                <a:cs typeface="Century Gothic"/>
              </a:rPr>
              <a:t>structure </a:t>
            </a:r>
            <a:r>
              <a:rPr lang="en-US" spc="9" dirty="0">
                <a:solidFill>
                  <a:srgbClr val="7E7E7E"/>
                </a:solidFill>
                <a:latin typeface="Century Gothic"/>
                <a:cs typeface="Century Gothic"/>
              </a:rPr>
              <a:t>is </a:t>
            </a:r>
            <a:r>
              <a:rPr lang="en-US" dirty="0">
                <a:solidFill>
                  <a:srgbClr val="7E7E7E"/>
                </a:solidFill>
                <a:latin typeface="Century Gothic"/>
                <a:cs typeface="Century Gothic"/>
              </a:rPr>
              <a:t>a</a:t>
            </a:r>
            <a:r>
              <a:rPr lang="en-US" spc="-57" dirty="0">
                <a:solidFill>
                  <a:srgbClr val="7E7E7E"/>
                </a:solidFill>
                <a:latin typeface="Century Gothic"/>
                <a:cs typeface="Century Gothic"/>
              </a:rPr>
              <a:t> </a:t>
            </a:r>
            <a:r>
              <a:rPr lang="en-US" spc="-4" dirty="0">
                <a:solidFill>
                  <a:srgbClr val="7E7E7E"/>
                </a:solidFill>
                <a:latin typeface="Century Gothic"/>
                <a:cs typeface="Century Gothic"/>
              </a:rPr>
              <a:t>table</a:t>
            </a:r>
            <a:endParaRPr lang="en-US" dirty="0">
              <a:latin typeface="Century Gothic"/>
              <a:cs typeface="Century Gothic"/>
            </a:endParaRPr>
          </a:p>
          <a:p>
            <a:pPr marL="313221" marR="4483" indent="-302575">
              <a:lnSpc>
                <a:spcPts val="2285"/>
              </a:lnSpc>
              <a:spcBef>
                <a:spcPts val="543"/>
              </a:spcBef>
              <a:buFont typeface="Arial"/>
              <a:buChar char="•"/>
              <a:tabLst>
                <a:tab pos="313221" algn="l"/>
                <a:tab pos="313781" algn="l"/>
              </a:tabLst>
            </a:pPr>
            <a:r>
              <a:rPr lang="en-US" dirty="0">
                <a:solidFill>
                  <a:srgbClr val="7E7E7E"/>
                </a:solidFill>
                <a:latin typeface="Century Gothic"/>
                <a:cs typeface="Century Gothic"/>
              </a:rPr>
              <a:t>Views: time series, </a:t>
            </a:r>
            <a:r>
              <a:rPr lang="en-US" spc="-4" dirty="0">
                <a:solidFill>
                  <a:srgbClr val="7E7E7E"/>
                </a:solidFill>
                <a:latin typeface="Century Gothic"/>
                <a:cs typeface="Century Gothic"/>
              </a:rPr>
              <a:t>parallel </a:t>
            </a:r>
            <a:r>
              <a:rPr lang="en-US" dirty="0">
                <a:solidFill>
                  <a:srgbClr val="7E7E7E"/>
                </a:solidFill>
                <a:latin typeface="Century Gothic"/>
                <a:cs typeface="Century Gothic"/>
              </a:rPr>
              <a:t>coordinates, </a:t>
            </a:r>
            <a:r>
              <a:rPr lang="en-US" spc="-4" dirty="0">
                <a:solidFill>
                  <a:srgbClr val="7E7E7E"/>
                </a:solidFill>
                <a:latin typeface="Century Gothic"/>
                <a:cs typeface="Century Gothic"/>
              </a:rPr>
              <a:t>scatterplots,  </a:t>
            </a:r>
            <a:r>
              <a:rPr lang="en-US" dirty="0">
                <a:solidFill>
                  <a:srgbClr val="7E7E7E"/>
                </a:solidFill>
                <a:latin typeface="Century Gothic"/>
                <a:cs typeface="Century Gothic"/>
              </a:rPr>
              <a:t>node-link diagrams,</a:t>
            </a:r>
            <a:r>
              <a:rPr lang="en-US" spc="-57" dirty="0">
                <a:solidFill>
                  <a:srgbClr val="7E7E7E"/>
                </a:solidFill>
                <a:latin typeface="Century Gothic"/>
                <a:cs typeface="Century Gothic"/>
              </a:rPr>
              <a:t> </a:t>
            </a:r>
            <a:r>
              <a:rPr lang="en-US" spc="-4" dirty="0" err="1">
                <a:solidFill>
                  <a:srgbClr val="7E7E7E"/>
                </a:solidFill>
                <a:latin typeface="Century Gothic"/>
                <a:cs typeface="Century Gothic"/>
              </a:rPr>
              <a:t>treemaps</a:t>
            </a:r>
            <a:endParaRPr lang="en-US" dirty="0">
              <a:latin typeface="Century Gothic"/>
              <a:cs typeface="Century Gothic"/>
            </a:endParaRPr>
          </a:p>
          <a:p>
            <a:pPr marL="313221" marR="36421" indent="-302575">
              <a:lnSpc>
                <a:spcPts val="2285"/>
              </a:lnSpc>
              <a:spcBef>
                <a:spcPts val="512"/>
              </a:spcBef>
              <a:buFont typeface="Arial"/>
              <a:buChar char="•"/>
              <a:tabLst>
                <a:tab pos="313221" algn="l"/>
                <a:tab pos="313781" algn="l"/>
              </a:tabLst>
            </a:pPr>
            <a:r>
              <a:rPr lang="en-US" spc="-4" dirty="0">
                <a:solidFill>
                  <a:srgbClr val="7E7E7E"/>
                </a:solidFill>
                <a:latin typeface="Century Gothic"/>
                <a:cs typeface="Century Gothic"/>
              </a:rPr>
              <a:t>Added capabilities </a:t>
            </a:r>
            <a:r>
              <a:rPr lang="en-US" spc="9" dirty="0">
                <a:solidFill>
                  <a:srgbClr val="7E7E7E"/>
                </a:solidFill>
                <a:latin typeface="Century Gothic"/>
                <a:cs typeface="Century Gothic"/>
              </a:rPr>
              <a:t>in </a:t>
            </a:r>
            <a:r>
              <a:rPr lang="en-US" spc="-4" dirty="0">
                <a:solidFill>
                  <a:srgbClr val="7E7E7E"/>
                </a:solidFill>
                <a:latin typeface="Century Gothic"/>
                <a:cs typeface="Century Gothic"/>
              </a:rPr>
              <a:t>color </a:t>
            </a:r>
            <a:r>
              <a:rPr lang="en-US" dirty="0">
                <a:solidFill>
                  <a:srgbClr val="7E7E7E"/>
                </a:solidFill>
                <a:latin typeface="Century Gothic"/>
                <a:cs typeface="Century Gothic"/>
              </a:rPr>
              <a:t>management, </a:t>
            </a:r>
            <a:r>
              <a:rPr lang="en-US" spc="-4" dirty="0">
                <a:solidFill>
                  <a:srgbClr val="7E7E7E"/>
                </a:solidFill>
                <a:latin typeface="Century Gothic"/>
                <a:cs typeface="Century Gothic"/>
              </a:rPr>
              <a:t>labeling,  </a:t>
            </a:r>
            <a:r>
              <a:rPr lang="en-US" dirty="0">
                <a:solidFill>
                  <a:srgbClr val="7E7E7E"/>
                </a:solidFill>
                <a:latin typeface="Century Gothic"/>
                <a:cs typeface="Century Gothic"/>
              </a:rPr>
              <a:t>dynamic queries,</a:t>
            </a:r>
            <a:r>
              <a:rPr lang="en-US" spc="-57" dirty="0">
                <a:solidFill>
                  <a:srgbClr val="7E7E7E"/>
                </a:solidFill>
                <a:latin typeface="Century Gothic"/>
                <a:cs typeface="Century Gothic"/>
              </a:rPr>
              <a:t> </a:t>
            </a:r>
            <a:r>
              <a:rPr lang="en-US" dirty="0">
                <a:solidFill>
                  <a:srgbClr val="7E7E7E"/>
                </a:solidFill>
                <a:latin typeface="Century Gothic"/>
                <a:cs typeface="Century Gothic"/>
              </a:rPr>
              <a:t>…</a:t>
            </a:r>
            <a:endParaRPr lang="en-US" dirty="0">
              <a:latin typeface="Century Gothic"/>
              <a:cs typeface="Century Gothic"/>
            </a:endParaRPr>
          </a:p>
          <a:p>
            <a:pPr marL="313781" indent="-302575">
              <a:spcBef>
                <a:spcPts val="221"/>
              </a:spcBef>
              <a:buFont typeface="Arial"/>
              <a:buChar char="•"/>
              <a:tabLst>
                <a:tab pos="313221" algn="l"/>
                <a:tab pos="313781" algn="l"/>
              </a:tabLst>
            </a:pPr>
            <a:r>
              <a:rPr lang="en-US" dirty="0">
                <a:solidFill>
                  <a:srgbClr val="7E7E7E"/>
                </a:solidFill>
                <a:latin typeface="Century Gothic"/>
                <a:cs typeface="Century Gothic"/>
              </a:rPr>
              <a:t>Advantage: Much </a:t>
            </a:r>
            <a:r>
              <a:rPr lang="en-US" spc="-4" dirty="0">
                <a:solidFill>
                  <a:srgbClr val="7E7E7E"/>
                </a:solidFill>
                <a:latin typeface="Century Gothic"/>
                <a:cs typeface="Century Gothic"/>
              </a:rPr>
              <a:t>more</a:t>
            </a:r>
            <a:r>
              <a:rPr lang="en-US" spc="-53" dirty="0">
                <a:solidFill>
                  <a:srgbClr val="7E7E7E"/>
                </a:solidFill>
                <a:latin typeface="Century Gothic"/>
                <a:cs typeface="Century Gothic"/>
              </a:rPr>
              <a:t> </a:t>
            </a:r>
            <a:r>
              <a:rPr lang="en-US" spc="-4" dirty="0">
                <a:solidFill>
                  <a:srgbClr val="7E7E7E"/>
                </a:solidFill>
                <a:latin typeface="Century Gothic"/>
                <a:cs typeface="Century Gothic"/>
              </a:rPr>
              <a:t>control</a:t>
            </a:r>
            <a:endParaRPr lang="en-US" dirty="0">
              <a:latin typeface="Century Gothic"/>
              <a:cs typeface="Century Gothic"/>
            </a:endParaRPr>
          </a:p>
          <a:p>
            <a:pPr marL="313781" indent="-302575">
              <a:spcBef>
                <a:spcPts val="256"/>
              </a:spcBef>
              <a:buFont typeface="Arial"/>
              <a:buChar char="•"/>
              <a:tabLst>
                <a:tab pos="313221" algn="l"/>
                <a:tab pos="313781" algn="l"/>
              </a:tabLst>
            </a:pPr>
            <a:r>
              <a:rPr lang="en-US" spc="-4" dirty="0">
                <a:solidFill>
                  <a:srgbClr val="7E7E7E"/>
                </a:solidFill>
                <a:latin typeface="Century Gothic"/>
                <a:cs typeface="Century Gothic"/>
              </a:rPr>
              <a:t>Disadvantage: </a:t>
            </a:r>
            <a:r>
              <a:rPr lang="en-US" dirty="0">
                <a:solidFill>
                  <a:srgbClr val="7E7E7E"/>
                </a:solidFill>
                <a:latin typeface="Century Gothic"/>
                <a:cs typeface="Century Gothic"/>
              </a:rPr>
              <a:t>Learning</a:t>
            </a:r>
            <a:r>
              <a:rPr lang="en-US" spc="-62" dirty="0">
                <a:solidFill>
                  <a:srgbClr val="7E7E7E"/>
                </a:solidFill>
                <a:latin typeface="Century Gothic"/>
                <a:cs typeface="Century Gothic"/>
              </a:rPr>
              <a:t> </a:t>
            </a:r>
            <a:r>
              <a:rPr lang="en-US" dirty="0">
                <a:solidFill>
                  <a:srgbClr val="7E7E7E"/>
                </a:solidFill>
                <a:latin typeface="Century Gothic"/>
                <a:cs typeface="Century Gothic"/>
              </a:rPr>
              <a:t>curve</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53" dirty="0"/>
              <a:t>Toolkits </a:t>
            </a:r>
            <a:r>
              <a:rPr lang="en-US" spc="-4" dirty="0"/>
              <a:t>&amp;</a:t>
            </a:r>
            <a:r>
              <a:rPr lang="en-US" spc="13" dirty="0"/>
              <a:t> </a:t>
            </a:r>
            <a:r>
              <a:rPr lang="en-US" spc="-4" dirty="0"/>
              <a:t>Infrastructures</a:t>
            </a:r>
            <a:endParaRPr lang="en-US" dirty="0"/>
          </a:p>
        </p:txBody>
      </p:sp>
      <p:sp>
        <p:nvSpPr>
          <p:cNvPr id="5" name="object 5"/>
          <p:cNvSpPr txBox="1">
            <a:spLocks noGrp="1"/>
          </p:cNvSpPr>
          <p:nvPr>
            <p:ph type="ftr" sz="quarter" idx="4294967295"/>
          </p:nvPr>
        </p:nvSpPr>
        <p:spPr>
          <a:xfrm>
            <a:off x="0" y="5899150"/>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
        <p:nvSpPr>
          <p:cNvPr id="4" name="object 4"/>
          <p:cNvSpPr txBox="1"/>
          <p:nvPr/>
        </p:nvSpPr>
        <p:spPr>
          <a:xfrm>
            <a:off x="8078093" y="6067875"/>
            <a:ext cx="132790" cy="544832"/>
          </a:xfrm>
          <a:prstGeom prst="rect">
            <a:avLst/>
          </a:prstGeom>
        </p:spPr>
        <p:txBody>
          <a:bodyPr vert="horz" wrap="square" lIns="0" tIns="6163" rIns="0" bIns="0" rtlCol="0">
            <a:spAutoFit/>
          </a:bodyPr>
          <a:lstStyle/>
          <a:p>
            <a:pPr marL="22413">
              <a:lnSpc>
                <a:spcPts val="1363"/>
              </a:lnSpc>
              <a:spcBef>
                <a:spcPts val="49"/>
              </a:spcBef>
            </a:pPr>
            <a:fld id="{81D60167-4931-47E6-BA6A-407CBD079E47}" type="slidenum">
              <a:rPr sz="1235" b="1" dirty="0">
                <a:solidFill>
                  <a:srgbClr val="FFFFFF"/>
                </a:solidFill>
                <a:latin typeface="Arial"/>
                <a:cs typeface="Arial"/>
              </a:rPr>
              <a:pPr marL="22413">
                <a:lnSpc>
                  <a:spcPts val="1363"/>
                </a:lnSpc>
                <a:spcBef>
                  <a:spcPts val="49"/>
                </a:spcBef>
              </a:pPr>
              <a:t>358</a:t>
            </a:fld>
            <a:endParaRPr sz="1235" dirty="0">
              <a:latin typeface="Arial"/>
              <a:cs typeface="Arial"/>
            </a:endParaRPr>
          </a:p>
        </p:txBody>
      </p:sp>
    </p:spTree>
    <p:extLst>
      <p:ext uri="{BB962C8B-B14F-4D97-AF65-F5344CB8AC3E}">
        <p14:creationId xmlns:p14="http://schemas.microsoft.com/office/powerpoint/2010/main" val="42304162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781" indent="-302575">
              <a:spcBef>
                <a:spcPts val="596"/>
              </a:spcBef>
              <a:buFont typeface="Arial"/>
              <a:buChar char="•"/>
              <a:tabLst>
                <a:tab pos="313221" algn="l"/>
                <a:tab pos="313781" algn="l"/>
              </a:tabLst>
            </a:pPr>
            <a:r>
              <a:rPr lang="en-US" b="1" spc="-4" dirty="0" err="1">
                <a:solidFill>
                  <a:srgbClr val="7E7E7E"/>
                </a:solidFill>
                <a:latin typeface="Century Gothic"/>
                <a:cs typeface="Century Gothic"/>
              </a:rPr>
              <a:t>Prefuse</a:t>
            </a:r>
            <a:r>
              <a:rPr lang="en-US" b="1" spc="-4" dirty="0">
                <a:solidFill>
                  <a:srgbClr val="7E7E7E"/>
                </a:solidFill>
                <a:latin typeface="Century Gothic"/>
                <a:cs typeface="Century Gothic"/>
              </a:rPr>
              <a:t> </a:t>
            </a:r>
            <a:r>
              <a:rPr lang="en-US" dirty="0">
                <a:solidFill>
                  <a:srgbClr val="7E7E7E"/>
                </a:solidFill>
                <a:latin typeface="Century Gothic"/>
                <a:cs typeface="Century Gothic"/>
              </a:rPr>
              <a:t>(Java and</a:t>
            </a:r>
            <a:r>
              <a:rPr lang="en-US" spc="-57" dirty="0">
                <a:solidFill>
                  <a:srgbClr val="7E7E7E"/>
                </a:solidFill>
                <a:latin typeface="Century Gothic"/>
                <a:cs typeface="Century Gothic"/>
              </a:rPr>
              <a:t> </a:t>
            </a:r>
            <a:r>
              <a:rPr lang="en-US" spc="-4" dirty="0">
                <a:solidFill>
                  <a:srgbClr val="7E7E7E"/>
                </a:solidFill>
                <a:latin typeface="Century Gothic"/>
                <a:cs typeface="Century Gothic"/>
              </a:rPr>
              <a:t>Flash)</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b="1" spc="-4" dirty="0" err="1">
                <a:solidFill>
                  <a:srgbClr val="7E7E7E"/>
                </a:solidFill>
                <a:latin typeface="Century Gothic"/>
                <a:cs typeface="Century Gothic"/>
              </a:rPr>
              <a:t>Cytoscape</a:t>
            </a:r>
            <a:r>
              <a:rPr lang="en-US" b="1" spc="-9" dirty="0">
                <a:solidFill>
                  <a:srgbClr val="7E7E7E"/>
                </a:solidFill>
                <a:latin typeface="Century Gothic"/>
                <a:cs typeface="Century Gothic"/>
              </a:rPr>
              <a:t> </a:t>
            </a:r>
            <a:r>
              <a:rPr lang="en-US" dirty="0">
                <a:solidFill>
                  <a:srgbClr val="7E7E7E"/>
                </a:solidFill>
                <a:latin typeface="Century Gothic"/>
                <a:cs typeface="Century Gothic"/>
              </a:rPr>
              <a:t>(Java)</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b="1" spc="-4" dirty="0">
                <a:solidFill>
                  <a:srgbClr val="7E7E7E"/>
                </a:solidFill>
                <a:latin typeface="Century Gothic"/>
                <a:cs typeface="Century Gothic"/>
              </a:rPr>
              <a:t>D3</a:t>
            </a:r>
            <a:r>
              <a:rPr lang="en-US" b="1" spc="-18" dirty="0">
                <a:solidFill>
                  <a:srgbClr val="7E7E7E"/>
                </a:solidFill>
                <a:latin typeface="Century Gothic"/>
                <a:cs typeface="Century Gothic"/>
              </a:rPr>
              <a:t> </a:t>
            </a:r>
            <a:r>
              <a:rPr lang="en-US" dirty="0">
                <a:solidFill>
                  <a:srgbClr val="7E7E7E"/>
                </a:solidFill>
                <a:latin typeface="Century Gothic"/>
                <a:cs typeface="Century Gothic"/>
              </a:rPr>
              <a:t>(</a:t>
            </a:r>
            <a:r>
              <a:rPr lang="en-US" dirty="0" err="1">
                <a:solidFill>
                  <a:srgbClr val="7E7E7E"/>
                </a:solidFill>
                <a:latin typeface="Century Gothic"/>
                <a:cs typeface="Century Gothic"/>
              </a:rPr>
              <a:t>Javascript</a:t>
            </a:r>
            <a:r>
              <a:rPr lang="en-US" dirty="0">
                <a:solidFill>
                  <a:srgbClr val="7E7E7E"/>
                </a:solidFill>
                <a:latin typeface="Century Gothic"/>
                <a:cs typeface="Century Gothic"/>
              </a:rPr>
              <a:t>)</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b="1" dirty="0">
                <a:solidFill>
                  <a:srgbClr val="7E7E7E"/>
                </a:solidFill>
                <a:latin typeface="Century Gothic"/>
                <a:cs typeface="Century Gothic"/>
              </a:rPr>
              <a:t>SNAP </a:t>
            </a:r>
            <a:r>
              <a:rPr lang="en-US" dirty="0">
                <a:solidFill>
                  <a:srgbClr val="7E7E7E"/>
                </a:solidFill>
                <a:latin typeface="Century Gothic"/>
                <a:cs typeface="Century Gothic"/>
              </a:rPr>
              <a:t>(C++)</a:t>
            </a:r>
            <a:endParaRPr lang="en-US" dirty="0">
              <a:latin typeface="Century Gothic"/>
              <a:cs typeface="Century Gothic"/>
            </a:endParaRPr>
          </a:p>
          <a:p>
            <a:pPr marL="313781" indent="-302575">
              <a:spcBef>
                <a:spcPts val="512"/>
              </a:spcBef>
              <a:buFont typeface="Arial"/>
              <a:buChar char="•"/>
              <a:tabLst>
                <a:tab pos="313221" algn="l"/>
                <a:tab pos="313781" algn="l"/>
              </a:tabLst>
            </a:pPr>
            <a:r>
              <a:rPr lang="en-US" b="1" spc="-4" dirty="0">
                <a:solidFill>
                  <a:srgbClr val="7E7E7E"/>
                </a:solidFill>
                <a:latin typeface="Century Gothic"/>
                <a:cs typeface="Century Gothic"/>
              </a:rPr>
              <a:t>Network </a:t>
            </a:r>
            <a:r>
              <a:rPr lang="en-US" b="1" dirty="0">
                <a:solidFill>
                  <a:srgbClr val="7E7E7E"/>
                </a:solidFill>
                <a:latin typeface="Century Gothic"/>
                <a:cs typeface="Century Gothic"/>
              </a:rPr>
              <a:t>X</a:t>
            </a:r>
            <a:r>
              <a:rPr lang="en-US" b="1" spc="-13" dirty="0">
                <a:solidFill>
                  <a:srgbClr val="7E7E7E"/>
                </a:solidFill>
                <a:latin typeface="Century Gothic"/>
                <a:cs typeface="Century Gothic"/>
              </a:rPr>
              <a:t> </a:t>
            </a:r>
            <a:r>
              <a:rPr lang="en-US" spc="-4" dirty="0">
                <a:solidFill>
                  <a:srgbClr val="7E7E7E"/>
                </a:solidFill>
                <a:latin typeface="Century Gothic"/>
                <a:cs typeface="Century Gothic"/>
              </a:rPr>
              <a:t>(Python)</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57" dirty="0"/>
              <a:t>Toolkits </a:t>
            </a:r>
            <a:r>
              <a:rPr lang="en-US" dirty="0"/>
              <a:t>&amp;</a:t>
            </a:r>
            <a:r>
              <a:rPr lang="en-US" spc="84" dirty="0"/>
              <a:t> </a:t>
            </a:r>
            <a:r>
              <a:rPr lang="en-US" spc="-4" dirty="0"/>
              <a:t>Infrastructures</a:t>
            </a:r>
            <a:endParaRPr lang="en-US" dirty="0"/>
          </a:p>
        </p:txBody>
      </p:sp>
      <p:sp>
        <p:nvSpPr>
          <p:cNvPr id="5" name="object 5"/>
          <p:cNvSpPr txBox="1">
            <a:spLocks noGrp="1"/>
          </p:cNvSpPr>
          <p:nvPr>
            <p:ph type="ftr" sz="quarter" idx="4294967295"/>
          </p:nvPr>
        </p:nvSpPr>
        <p:spPr>
          <a:xfrm>
            <a:off x="0" y="5362575"/>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
        <p:nvSpPr>
          <p:cNvPr id="4" name="object 4"/>
          <p:cNvSpPr txBox="1"/>
          <p:nvPr/>
        </p:nvSpPr>
        <p:spPr>
          <a:xfrm>
            <a:off x="8078093" y="6067875"/>
            <a:ext cx="220195" cy="185760"/>
          </a:xfrm>
          <a:prstGeom prst="rect">
            <a:avLst/>
          </a:prstGeom>
        </p:spPr>
        <p:txBody>
          <a:bodyPr vert="horz" wrap="square" lIns="0" tIns="6163" rIns="0" bIns="0" rtlCol="0">
            <a:spAutoFit/>
          </a:bodyPr>
          <a:lstStyle/>
          <a:p>
            <a:pPr marL="22413">
              <a:lnSpc>
                <a:spcPts val="1363"/>
              </a:lnSpc>
              <a:spcBef>
                <a:spcPts val="49"/>
              </a:spcBef>
            </a:pPr>
            <a:fld id="{81D60167-4931-47E6-BA6A-407CBD079E47}" type="slidenum">
              <a:rPr sz="1235" b="1" dirty="0">
                <a:solidFill>
                  <a:srgbClr val="FFFFFF"/>
                </a:solidFill>
                <a:latin typeface="Arial"/>
                <a:cs typeface="Arial"/>
              </a:rPr>
              <a:pPr marL="22413">
                <a:lnSpc>
                  <a:spcPts val="1363"/>
                </a:lnSpc>
                <a:spcBef>
                  <a:spcPts val="49"/>
                </a:spcBef>
              </a:pPr>
              <a:t>359</a:t>
            </a:fld>
            <a:endParaRPr sz="1235" dirty="0">
              <a:latin typeface="Arial"/>
              <a:cs typeface="Arial"/>
            </a:endParaRPr>
          </a:p>
        </p:txBody>
      </p:sp>
    </p:spTree>
    <p:extLst>
      <p:ext uri="{BB962C8B-B14F-4D97-AF65-F5344CB8AC3E}">
        <p14:creationId xmlns:p14="http://schemas.microsoft.com/office/powerpoint/2010/main" val="2112224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idx="1"/>
          </p:nvPr>
        </p:nvSpPr>
        <p:spPr/>
        <p:txBody>
          <a:bodyPr>
            <a:normAutofit fontScale="92500" lnSpcReduction="10000"/>
          </a:bodyPr>
          <a:lstStyle/>
          <a:p>
            <a:pPr eaLnBrk="1" hangingPunct="1"/>
            <a:r>
              <a:rPr lang="en-US" altLang="en-US" sz="2800" dirty="0">
                <a:hlinkClick r:id="rId2" tooltip="Cluster sampling"/>
              </a:rPr>
              <a:t>Cluster sampling</a:t>
            </a:r>
            <a:r>
              <a:rPr lang="en-US" altLang="en-US" sz="2800" dirty="0"/>
              <a:t> is an example of 'two-stage sampling' . </a:t>
            </a:r>
          </a:p>
          <a:p>
            <a:pPr eaLnBrk="1" hangingPunct="1"/>
            <a:r>
              <a:rPr lang="en-US" altLang="en-US" sz="2800" dirty="0"/>
              <a:t> </a:t>
            </a:r>
            <a:r>
              <a:rPr lang="en-US" altLang="en-US" sz="2800" b="1" dirty="0"/>
              <a:t>First stage </a:t>
            </a:r>
            <a:r>
              <a:rPr lang="en-US" altLang="en-US" sz="2800" dirty="0"/>
              <a:t>a sample of areas is chosen;</a:t>
            </a:r>
          </a:p>
          <a:p>
            <a:pPr eaLnBrk="1" hangingPunct="1"/>
            <a:r>
              <a:rPr lang="en-US" altLang="en-US" sz="2800" dirty="0"/>
              <a:t> </a:t>
            </a:r>
            <a:r>
              <a:rPr lang="en-US" altLang="en-US" sz="2800" b="1" dirty="0"/>
              <a:t>Second stage </a:t>
            </a:r>
            <a:r>
              <a:rPr lang="en-US" altLang="en-US" sz="2800" dirty="0"/>
              <a:t>a sample of respondents </a:t>
            </a:r>
            <a:r>
              <a:rPr lang="en-US" altLang="en-US" sz="2800" i="1" dirty="0"/>
              <a:t>within</a:t>
            </a:r>
            <a:r>
              <a:rPr lang="en-US" altLang="en-US" sz="2800" dirty="0"/>
              <a:t> those areas is selected.</a:t>
            </a:r>
          </a:p>
          <a:p>
            <a:pPr marL="457200" indent="-457200" eaLnBrk="1" hangingPunct="1">
              <a:buFont typeface="Arial" panose="020B0604020202020204" pitchFamily="34" charset="0"/>
              <a:buChar char="•"/>
            </a:pPr>
            <a:r>
              <a:rPr lang="en-US" altLang="en-US" sz="2800" dirty="0"/>
              <a:t>Population divided into clusters of homogeneous units, usually based on geographical contiguity.</a:t>
            </a:r>
          </a:p>
          <a:p>
            <a:pPr marL="457200" indent="-457200" eaLnBrk="1" hangingPunct="1">
              <a:buFont typeface="Arial" panose="020B0604020202020204" pitchFamily="34" charset="0"/>
              <a:buChar char="•"/>
            </a:pPr>
            <a:r>
              <a:rPr lang="en-US" altLang="en-US" sz="2800" dirty="0"/>
              <a:t>Sampling units are groups rather than individuals.</a:t>
            </a:r>
          </a:p>
          <a:p>
            <a:pPr marL="457200" indent="-457200" eaLnBrk="1" hangingPunct="1">
              <a:buFont typeface="Arial" panose="020B0604020202020204" pitchFamily="34" charset="0"/>
              <a:buChar char="•"/>
            </a:pPr>
            <a:r>
              <a:rPr lang="en-US" altLang="en-US" sz="2800" dirty="0"/>
              <a:t>A sample of such clusters is then selected.</a:t>
            </a:r>
          </a:p>
          <a:p>
            <a:pPr marL="457200" indent="-457200" eaLnBrk="1" hangingPunct="1">
              <a:buFont typeface="Arial" panose="020B0604020202020204" pitchFamily="34" charset="0"/>
              <a:buChar char="•"/>
            </a:pPr>
            <a:r>
              <a:rPr lang="en-US" altLang="en-US" sz="2800" dirty="0"/>
              <a:t>All units from the selected clusters are studied.</a:t>
            </a:r>
          </a:p>
          <a:p>
            <a:pPr eaLnBrk="1" hangingPunct="1"/>
            <a:endParaRPr lang="en-US" altLang="en-US" sz="2800" dirty="0"/>
          </a:p>
        </p:txBody>
      </p:sp>
      <p:sp>
        <p:nvSpPr>
          <p:cNvPr id="2" name="Content Placeholder 1"/>
          <p:cNvSpPr>
            <a:spLocks noGrp="1"/>
          </p:cNvSpPr>
          <p:nvPr>
            <p:ph sz="quarter" idx="10"/>
          </p:nvPr>
        </p:nvSpPr>
        <p:spPr/>
        <p:txBody>
          <a:bodyPr/>
          <a:lstStyle/>
          <a:p>
            <a:r>
              <a:rPr lang="en-US" dirty="0"/>
              <a:t>CLUSTER SAMPLING</a:t>
            </a:r>
          </a:p>
        </p:txBody>
      </p:sp>
      <p:sp>
        <p:nvSpPr>
          <p:cNvPr id="32770"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664FC78-D8ED-472C-BCA7-80CEAAC1FFFB}" type="slidenum">
              <a:rPr lang="en-US" altLang="en-US">
                <a:solidFill>
                  <a:srgbClr val="FFFFFF"/>
                </a:solidFill>
                <a:latin typeface="Franklin Gothic Book" panose="020B0503020102020204" pitchFamily="34" charset="0"/>
              </a:rPr>
              <a:pPr eaLnBrk="1" hangingPunct="1"/>
              <a:t>36</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633547781"/>
      </p:ext>
    </p:extLst>
  </p:cSld>
  <p:clrMapOvr>
    <a:masterClrMapping/>
  </p:clrMapOvr>
  <p:transition advTm="702"/>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1032117" indent="-302575">
              <a:spcBef>
                <a:spcPts val="84"/>
              </a:spcBef>
              <a:buFont typeface="Wingdings"/>
              <a:buChar char=""/>
              <a:tabLst>
                <a:tab pos="313221" algn="l"/>
                <a:tab pos="313781" algn="l"/>
              </a:tabLst>
            </a:pPr>
            <a:r>
              <a:rPr lang="en-US" sz="1941" spc="-9" dirty="0" err="1">
                <a:solidFill>
                  <a:srgbClr val="7E7E7E"/>
                </a:solidFill>
                <a:latin typeface="Century Gothic"/>
                <a:cs typeface="Century Gothic"/>
              </a:rPr>
              <a:t>Prefuse</a:t>
            </a:r>
            <a:r>
              <a:rPr lang="en-US" sz="1941" spc="-9" dirty="0">
                <a:solidFill>
                  <a:srgbClr val="7E7E7E"/>
                </a:solidFill>
                <a:latin typeface="Century Gothic"/>
                <a:cs typeface="Century Gothic"/>
              </a:rPr>
              <a:t> </a:t>
            </a:r>
            <a:r>
              <a:rPr lang="en-US" sz="1941" spc="4" dirty="0">
                <a:solidFill>
                  <a:srgbClr val="7E7E7E"/>
                </a:solidFill>
                <a:latin typeface="Century Gothic"/>
                <a:cs typeface="Century Gothic"/>
              </a:rPr>
              <a:t>is </a:t>
            </a:r>
            <a:r>
              <a:rPr lang="en-US" sz="1941" spc="-4" dirty="0">
                <a:solidFill>
                  <a:srgbClr val="7E7E7E"/>
                </a:solidFill>
                <a:latin typeface="Century Gothic"/>
                <a:cs typeface="Century Gothic"/>
              </a:rPr>
              <a:t>a set of software </a:t>
            </a:r>
            <a:r>
              <a:rPr lang="en-US" sz="1941" dirty="0">
                <a:solidFill>
                  <a:srgbClr val="7E7E7E"/>
                </a:solidFill>
                <a:latin typeface="Century Gothic"/>
                <a:cs typeface="Century Gothic"/>
              </a:rPr>
              <a:t>tools </a:t>
            </a:r>
            <a:r>
              <a:rPr lang="en-US" sz="1941" spc="-4" dirty="0">
                <a:solidFill>
                  <a:srgbClr val="7E7E7E"/>
                </a:solidFill>
                <a:latin typeface="Century Gothic"/>
                <a:cs typeface="Century Gothic"/>
              </a:rPr>
              <a:t>for </a:t>
            </a:r>
            <a:r>
              <a:rPr lang="en-US" sz="1941" dirty="0">
                <a:solidFill>
                  <a:srgbClr val="7E7E7E"/>
                </a:solidFill>
                <a:latin typeface="Century Gothic"/>
                <a:cs typeface="Century Gothic"/>
              </a:rPr>
              <a:t>creating rich  interactive </a:t>
            </a:r>
            <a:r>
              <a:rPr lang="en-US" sz="1941" spc="-4" dirty="0">
                <a:solidFill>
                  <a:srgbClr val="7E7E7E"/>
                </a:solidFill>
                <a:latin typeface="Century Gothic"/>
                <a:cs typeface="Century Gothic"/>
              </a:rPr>
              <a:t>data</a:t>
            </a:r>
            <a:r>
              <a:rPr lang="en-US" sz="1941" spc="-26" dirty="0">
                <a:solidFill>
                  <a:srgbClr val="7E7E7E"/>
                </a:solidFill>
                <a:latin typeface="Century Gothic"/>
                <a:cs typeface="Century Gothic"/>
              </a:rPr>
              <a:t> </a:t>
            </a:r>
            <a:r>
              <a:rPr lang="en-US" sz="1941" spc="-4" dirty="0">
                <a:solidFill>
                  <a:srgbClr val="7E7E7E"/>
                </a:solidFill>
                <a:latin typeface="Century Gothic"/>
                <a:cs typeface="Century Gothic"/>
              </a:rPr>
              <a:t>visualizations.</a:t>
            </a:r>
            <a:endParaRPr lang="en-US" sz="1941" dirty="0">
              <a:latin typeface="Century Gothic"/>
              <a:cs typeface="Century Gothic"/>
            </a:endParaRPr>
          </a:p>
          <a:p>
            <a:pPr marL="313221" marR="66118" indent="-302575">
              <a:spcBef>
                <a:spcPts val="463"/>
              </a:spcBef>
              <a:buFont typeface="Wingdings"/>
              <a:buChar char=""/>
              <a:tabLst>
                <a:tab pos="313221" algn="l"/>
                <a:tab pos="313781" algn="l"/>
              </a:tabLst>
            </a:pPr>
            <a:r>
              <a:rPr lang="en-US" sz="1941" spc="-9" dirty="0">
                <a:solidFill>
                  <a:srgbClr val="7E7E7E"/>
                </a:solidFill>
                <a:latin typeface="Century Gothic"/>
                <a:cs typeface="Century Gothic"/>
              </a:rPr>
              <a:t>The </a:t>
            </a:r>
            <a:r>
              <a:rPr lang="en-US" sz="1941" dirty="0">
                <a:solidFill>
                  <a:srgbClr val="7E7E7E"/>
                </a:solidFill>
                <a:latin typeface="Century Gothic"/>
                <a:cs typeface="Century Gothic"/>
              </a:rPr>
              <a:t>original </a:t>
            </a:r>
            <a:r>
              <a:rPr lang="en-US" sz="1941" b="1" spc="-4" dirty="0" err="1">
                <a:solidFill>
                  <a:srgbClr val="7E7E7E"/>
                </a:solidFill>
                <a:latin typeface="Century Gothic"/>
                <a:cs typeface="Century Gothic"/>
              </a:rPr>
              <a:t>prefuse</a:t>
            </a:r>
            <a:r>
              <a:rPr lang="en-US" sz="1941" b="1" spc="-4" dirty="0">
                <a:solidFill>
                  <a:srgbClr val="7E7E7E"/>
                </a:solidFill>
                <a:latin typeface="Century Gothic"/>
                <a:cs typeface="Century Gothic"/>
              </a:rPr>
              <a:t> </a:t>
            </a:r>
            <a:r>
              <a:rPr lang="en-US" sz="1941" dirty="0">
                <a:solidFill>
                  <a:srgbClr val="7E7E7E"/>
                </a:solidFill>
                <a:latin typeface="Century Gothic"/>
                <a:cs typeface="Century Gothic"/>
              </a:rPr>
              <a:t>toolkit provides </a:t>
            </a:r>
            <a:r>
              <a:rPr lang="en-US" sz="1941" spc="-4" dirty="0">
                <a:solidFill>
                  <a:srgbClr val="7E7E7E"/>
                </a:solidFill>
                <a:latin typeface="Century Gothic"/>
                <a:cs typeface="Century Gothic"/>
              </a:rPr>
              <a:t>a visualization  framework for </a:t>
            </a:r>
            <a:r>
              <a:rPr lang="en-US" sz="1941" dirty="0">
                <a:solidFill>
                  <a:srgbClr val="7E7E7E"/>
                </a:solidFill>
                <a:latin typeface="Century Gothic"/>
                <a:cs typeface="Century Gothic"/>
              </a:rPr>
              <a:t>the </a:t>
            </a:r>
            <a:r>
              <a:rPr lang="en-US" sz="1941" spc="-4" dirty="0">
                <a:solidFill>
                  <a:srgbClr val="7E7E7E"/>
                </a:solidFill>
                <a:latin typeface="Century Gothic"/>
                <a:cs typeface="Century Gothic"/>
              </a:rPr>
              <a:t>Java programming language. </a:t>
            </a:r>
            <a:r>
              <a:rPr lang="en-US" sz="1941" spc="-9" dirty="0">
                <a:solidFill>
                  <a:srgbClr val="7E7E7E"/>
                </a:solidFill>
                <a:latin typeface="Century Gothic"/>
                <a:cs typeface="Century Gothic"/>
              </a:rPr>
              <a:t>The </a:t>
            </a:r>
            <a:r>
              <a:rPr lang="en-US" sz="1941" u="heavy" spc="-9" dirty="0">
                <a:solidFill>
                  <a:srgbClr val="3299FF"/>
                </a:solidFill>
                <a:uFill>
                  <a:solidFill>
                    <a:srgbClr val="3298FF"/>
                  </a:solidFill>
                </a:uFill>
                <a:latin typeface="Century Gothic"/>
                <a:cs typeface="Century Gothic"/>
              </a:rPr>
              <a:t> </a:t>
            </a:r>
            <a:r>
              <a:rPr lang="en-US" sz="1941" u="heavy" spc="-4" dirty="0" err="1">
                <a:solidFill>
                  <a:srgbClr val="3299FF"/>
                </a:solidFill>
                <a:uFill>
                  <a:solidFill>
                    <a:srgbClr val="3298FF"/>
                  </a:solidFill>
                </a:uFill>
                <a:latin typeface="Century Gothic"/>
                <a:cs typeface="Century Gothic"/>
              </a:rPr>
              <a:t>prefuse</a:t>
            </a:r>
            <a:r>
              <a:rPr lang="en-US" sz="1941" u="heavy" spc="-4" dirty="0">
                <a:solidFill>
                  <a:srgbClr val="3299FF"/>
                </a:solidFill>
                <a:uFill>
                  <a:solidFill>
                    <a:srgbClr val="3298FF"/>
                  </a:solidFill>
                </a:uFill>
                <a:latin typeface="Century Gothic"/>
                <a:cs typeface="Century Gothic"/>
              </a:rPr>
              <a:t> flare</a:t>
            </a:r>
            <a:r>
              <a:rPr lang="en-US" sz="1941" spc="-4" dirty="0">
                <a:solidFill>
                  <a:srgbClr val="3299FF"/>
                </a:solidFill>
                <a:latin typeface="Century Gothic"/>
                <a:cs typeface="Century Gothic"/>
              </a:rPr>
              <a:t> </a:t>
            </a:r>
            <a:r>
              <a:rPr lang="en-US" sz="1941" dirty="0">
                <a:solidFill>
                  <a:srgbClr val="7E7E7E"/>
                </a:solidFill>
                <a:latin typeface="Century Gothic"/>
                <a:cs typeface="Century Gothic"/>
              </a:rPr>
              <a:t>toolkit provides </a:t>
            </a:r>
            <a:r>
              <a:rPr lang="en-US" sz="1941" spc="-4" dirty="0">
                <a:solidFill>
                  <a:srgbClr val="7E7E7E"/>
                </a:solidFill>
                <a:latin typeface="Century Gothic"/>
                <a:cs typeface="Century Gothic"/>
              </a:rPr>
              <a:t>visualization and </a:t>
            </a:r>
            <a:r>
              <a:rPr lang="en-US" sz="1941" dirty="0">
                <a:solidFill>
                  <a:srgbClr val="7E7E7E"/>
                </a:solidFill>
                <a:latin typeface="Century Gothic"/>
                <a:cs typeface="Century Gothic"/>
              </a:rPr>
              <a:t>animation  tools </a:t>
            </a:r>
            <a:r>
              <a:rPr lang="en-US" sz="1941" spc="-4" dirty="0">
                <a:solidFill>
                  <a:srgbClr val="7E7E7E"/>
                </a:solidFill>
                <a:latin typeface="Century Gothic"/>
                <a:cs typeface="Century Gothic"/>
              </a:rPr>
              <a:t>for ActionScript and </a:t>
            </a:r>
            <a:r>
              <a:rPr lang="en-US" sz="1941" dirty="0">
                <a:solidFill>
                  <a:srgbClr val="7E7E7E"/>
                </a:solidFill>
                <a:latin typeface="Century Gothic"/>
                <a:cs typeface="Century Gothic"/>
              </a:rPr>
              <a:t>the </a:t>
            </a:r>
            <a:r>
              <a:rPr lang="en-US" sz="1941" spc="-9" dirty="0">
                <a:solidFill>
                  <a:srgbClr val="7E7E7E"/>
                </a:solidFill>
                <a:latin typeface="Century Gothic"/>
                <a:cs typeface="Century Gothic"/>
              </a:rPr>
              <a:t>Adobe </a:t>
            </a:r>
            <a:r>
              <a:rPr lang="en-US" sz="1941" spc="-4" dirty="0">
                <a:solidFill>
                  <a:srgbClr val="7E7E7E"/>
                </a:solidFill>
                <a:latin typeface="Century Gothic"/>
                <a:cs typeface="Century Gothic"/>
              </a:rPr>
              <a:t>Flash</a:t>
            </a:r>
            <a:r>
              <a:rPr lang="en-US" sz="1941" spc="18" dirty="0">
                <a:solidFill>
                  <a:srgbClr val="7E7E7E"/>
                </a:solidFill>
                <a:latin typeface="Century Gothic"/>
                <a:cs typeface="Century Gothic"/>
              </a:rPr>
              <a:t> </a:t>
            </a:r>
            <a:r>
              <a:rPr lang="en-US" sz="1941" spc="-9" dirty="0">
                <a:solidFill>
                  <a:srgbClr val="7E7E7E"/>
                </a:solidFill>
                <a:latin typeface="Century Gothic"/>
                <a:cs typeface="Century Gothic"/>
              </a:rPr>
              <a:t>Player.</a:t>
            </a:r>
            <a:endParaRPr lang="en-US" sz="1941" dirty="0">
              <a:latin typeface="Century Gothic"/>
              <a:cs typeface="Century Gothic"/>
            </a:endParaRPr>
          </a:p>
          <a:p>
            <a:pPr marL="313221" marR="4483" indent="-302575">
              <a:spcBef>
                <a:spcPts val="468"/>
              </a:spcBef>
              <a:buFont typeface="Wingdings"/>
              <a:buChar char=""/>
              <a:tabLst>
                <a:tab pos="313221" algn="l"/>
                <a:tab pos="313781" algn="l"/>
              </a:tabLst>
            </a:pPr>
            <a:r>
              <a:rPr lang="en-US" sz="1941" spc="-9" dirty="0" err="1">
                <a:solidFill>
                  <a:srgbClr val="7E7E7E"/>
                </a:solidFill>
                <a:latin typeface="Century Gothic"/>
                <a:cs typeface="Century Gothic"/>
              </a:rPr>
              <a:t>Prefuse</a:t>
            </a:r>
            <a:r>
              <a:rPr lang="en-US" sz="1941" spc="-9" dirty="0">
                <a:solidFill>
                  <a:srgbClr val="7E7E7E"/>
                </a:solidFill>
                <a:latin typeface="Century Gothic"/>
                <a:cs typeface="Century Gothic"/>
              </a:rPr>
              <a:t> </a:t>
            </a:r>
            <a:r>
              <a:rPr lang="en-US" sz="1941" spc="-4" dirty="0">
                <a:solidFill>
                  <a:srgbClr val="7E7E7E"/>
                </a:solidFill>
                <a:latin typeface="Century Gothic"/>
                <a:cs typeface="Century Gothic"/>
              </a:rPr>
              <a:t>supports a </a:t>
            </a:r>
            <a:r>
              <a:rPr lang="en-US" sz="1941" dirty="0">
                <a:solidFill>
                  <a:srgbClr val="7E7E7E"/>
                </a:solidFill>
                <a:latin typeface="Century Gothic"/>
                <a:cs typeface="Century Gothic"/>
              </a:rPr>
              <a:t>rich </a:t>
            </a:r>
            <a:r>
              <a:rPr lang="en-US" sz="1941" spc="-4" dirty="0">
                <a:solidFill>
                  <a:srgbClr val="7E7E7E"/>
                </a:solidFill>
                <a:latin typeface="Century Gothic"/>
                <a:cs typeface="Century Gothic"/>
              </a:rPr>
              <a:t>set of features for data modeling,  visualization, and</a:t>
            </a:r>
            <a:r>
              <a:rPr lang="en-US" sz="1941" spc="-18" dirty="0">
                <a:solidFill>
                  <a:srgbClr val="7E7E7E"/>
                </a:solidFill>
                <a:latin typeface="Century Gothic"/>
                <a:cs typeface="Century Gothic"/>
              </a:rPr>
              <a:t> </a:t>
            </a:r>
            <a:r>
              <a:rPr lang="en-US" sz="1941" spc="-4" dirty="0">
                <a:solidFill>
                  <a:srgbClr val="7E7E7E"/>
                </a:solidFill>
                <a:latin typeface="Century Gothic"/>
                <a:cs typeface="Century Gothic"/>
              </a:rPr>
              <a:t>interaction.</a:t>
            </a:r>
            <a:endParaRPr lang="en-US" sz="1941" dirty="0">
              <a:latin typeface="Century Gothic"/>
              <a:cs typeface="Century Gothic"/>
            </a:endParaRPr>
          </a:p>
          <a:p>
            <a:pPr marL="667346" lvl="1" indent="-253827">
              <a:spcBef>
                <a:spcPts val="331"/>
              </a:spcBef>
              <a:buFont typeface="Arial"/>
              <a:buChar char="•"/>
              <a:tabLst>
                <a:tab pos="667346" algn="l"/>
                <a:tab pos="667906" algn="l"/>
              </a:tabLst>
            </a:pPr>
            <a:r>
              <a:rPr lang="en-US" sz="1324" dirty="0">
                <a:solidFill>
                  <a:srgbClr val="7E7E7E"/>
                </a:solidFill>
                <a:latin typeface="Century Gothic"/>
                <a:cs typeface="Century Gothic"/>
              </a:rPr>
              <a:t>Optimized data structures </a:t>
            </a:r>
            <a:r>
              <a:rPr lang="en-US" sz="1324" spc="-4" dirty="0">
                <a:solidFill>
                  <a:srgbClr val="7E7E7E"/>
                </a:solidFill>
                <a:latin typeface="Century Gothic"/>
                <a:cs typeface="Century Gothic"/>
              </a:rPr>
              <a:t>for </a:t>
            </a:r>
            <a:r>
              <a:rPr lang="en-US" sz="1324" dirty="0">
                <a:solidFill>
                  <a:srgbClr val="7E7E7E"/>
                </a:solidFill>
                <a:latin typeface="Century Gothic"/>
                <a:cs typeface="Century Gothic"/>
              </a:rPr>
              <a:t>tables, </a:t>
            </a:r>
            <a:r>
              <a:rPr lang="en-US" sz="1324" spc="-4" dirty="0">
                <a:solidFill>
                  <a:srgbClr val="7E7E7E"/>
                </a:solidFill>
                <a:latin typeface="Century Gothic"/>
                <a:cs typeface="Century Gothic"/>
              </a:rPr>
              <a:t>graphs, and</a:t>
            </a:r>
            <a:r>
              <a:rPr lang="en-US" sz="1324" spc="-40" dirty="0">
                <a:solidFill>
                  <a:srgbClr val="7E7E7E"/>
                </a:solidFill>
                <a:latin typeface="Century Gothic"/>
                <a:cs typeface="Century Gothic"/>
              </a:rPr>
              <a:t> </a:t>
            </a:r>
            <a:r>
              <a:rPr lang="en-US" sz="1324" dirty="0">
                <a:solidFill>
                  <a:srgbClr val="7E7E7E"/>
                </a:solidFill>
                <a:latin typeface="Century Gothic"/>
                <a:cs typeface="Century Gothic"/>
              </a:rPr>
              <a:t>trees</a:t>
            </a:r>
            <a:endParaRPr lang="en-US" sz="1324" dirty="0">
              <a:latin typeface="Century Gothic"/>
              <a:cs typeface="Century Gothic"/>
            </a:endParaRPr>
          </a:p>
          <a:p>
            <a:pPr marL="667346" lvl="1" indent="-253827">
              <a:spcBef>
                <a:spcPts val="318"/>
              </a:spcBef>
              <a:buFont typeface="Arial"/>
              <a:buChar char="•"/>
              <a:tabLst>
                <a:tab pos="667346" algn="l"/>
                <a:tab pos="667906" algn="l"/>
              </a:tabLst>
            </a:pPr>
            <a:r>
              <a:rPr lang="en-US" sz="1324" dirty="0">
                <a:solidFill>
                  <a:srgbClr val="7E7E7E"/>
                </a:solidFill>
                <a:latin typeface="Century Gothic"/>
                <a:cs typeface="Century Gothic"/>
              </a:rPr>
              <a:t>A host of layout </a:t>
            </a:r>
            <a:r>
              <a:rPr lang="en-US" sz="1324" spc="-4" dirty="0">
                <a:solidFill>
                  <a:srgbClr val="7E7E7E"/>
                </a:solidFill>
                <a:latin typeface="Century Gothic"/>
                <a:cs typeface="Century Gothic"/>
              </a:rPr>
              <a:t>and </a:t>
            </a:r>
            <a:r>
              <a:rPr lang="en-US" sz="1324" spc="4" dirty="0">
                <a:solidFill>
                  <a:srgbClr val="7E7E7E"/>
                </a:solidFill>
                <a:latin typeface="Century Gothic"/>
                <a:cs typeface="Century Gothic"/>
              </a:rPr>
              <a:t>visual </a:t>
            </a:r>
            <a:r>
              <a:rPr lang="en-US" sz="1324" spc="-4" dirty="0">
                <a:solidFill>
                  <a:srgbClr val="7E7E7E"/>
                </a:solidFill>
                <a:latin typeface="Century Gothic"/>
                <a:cs typeface="Century Gothic"/>
              </a:rPr>
              <a:t>encoding</a:t>
            </a:r>
            <a:r>
              <a:rPr lang="en-US" sz="1324" spc="-44" dirty="0">
                <a:solidFill>
                  <a:srgbClr val="7E7E7E"/>
                </a:solidFill>
                <a:latin typeface="Century Gothic"/>
                <a:cs typeface="Century Gothic"/>
              </a:rPr>
              <a:t> </a:t>
            </a:r>
            <a:r>
              <a:rPr lang="en-US" sz="1324" spc="-4" dirty="0">
                <a:solidFill>
                  <a:srgbClr val="7E7E7E"/>
                </a:solidFill>
                <a:latin typeface="Century Gothic"/>
                <a:cs typeface="Century Gothic"/>
              </a:rPr>
              <a:t>techniques</a:t>
            </a:r>
            <a:endParaRPr lang="en-US" sz="1324" dirty="0">
              <a:latin typeface="Century Gothic"/>
              <a:cs typeface="Century Gothic"/>
            </a:endParaRPr>
          </a:p>
          <a:p>
            <a:pPr marL="667346" marR="332832" lvl="1" indent="-253266">
              <a:spcBef>
                <a:spcPts val="318"/>
              </a:spcBef>
              <a:buFont typeface="Arial"/>
              <a:buChar char="•"/>
              <a:tabLst>
                <a:tab pos="667346" algn="l"/>
                <a:tab pos="667906" algn="l"/>
              </a:tabLst>
            </a:pPr>
            <a:r>
              <a:rPr lang="en-US" sz="1324" spc="-4" dirty="0">
                <a:solidFill>
                  <a:srgbClr val="7E7E7E"/>
                </a:solidFill>
                <a:latin typeface="Century Gothic"/>
                <a:cs typeface="Century Gothic"/>
              </a:rPr>
              <a:t>Support for </a:t>
            </a:r>
            <a:r>
              <a:rPr lang="en-US" sz="1324" dirty="0">
                <a:solidFill>
                  <a:srgbClr val="7E7E7E"/>
                </a:solidFill>
                <a:latin typeface="Century Gothic"/>
                <a:cs typeface="Century Gothic"/>
              </a:rPr>
              <a:t>animation, </a:t>
            </a:r>
            <a:r>
              <a:rPr lang="en-US" sz="1324" spc="-4" dirty="0">
                <a:solidFill>
                  <a:srgbClr val="7E7E7E"/>
                </a:solidFill>
                <a:latin typeface="Century Gothic"/>
                <a:cs typeface="Century Gothic"/>
              </a:rPr>
              <a:t>dynamic </a:t>
            </a:r>
            <a:r>
              <a:rPr lang="en-US" sz="1324" dirty="0">
                <a:solidFill>
                  <a:srgbClr val="7E7E7E"/>
                </a:solidFill>
                <a:latin typeface="Century Gothic"/>
                <a:cs typeface="Century Gothic"/>
              </a:rPr>
              <a:t>queries, integrated </a:t>
            </a:r>
            <a:r>
              <a:rPr lang="en-US" sz="1324" spc="-4" dirty="0">
                <a:solidFill>
                  <a:srgbClr val="7E7E7E"/>
                </a:solidFill>
                <a:latin typeface="Century Gothic"/>
                <a:cs typeface="Century Gothic"/>
              </a:rPr>
              <a:t>search, and database  </a:t>
            </a:r>
            <a:r>
              <a:rPr lang="en-US" sz="1324" dirty="0">
                <a:solidFill>
                  <a:srgbClr val="7E7E7E"/>
                </a:solidFill>
                <a:latin typeface="Century Gothic"/>
                <a:cs typeface="Century Gothic"/>
              </a:rPr>
              <a:t>connectivity</a:t>
            </a:r>
            <a:endParaRPr lang="en-US" sz="1324" dirty="0">
              <a:latin typeface="Century Gothic"/>
              <a:cs typeface="Century Gothic"/>
            </a:endParaRPr>
          </a:p>
          <a:p>
            <a:pPr marL="313781" indent="-302575">
              <a:spcBef>
                <a:spcPts val="454"/>
              </a:spcBef>
              <a:buClr>
                <a:srgbClr val="7E7E7E"/>
              </a:buClr>
              <a:buFont typeface="Wingdings"/>
              <a:buChar char=""/>
              <a:tabLst>
                <a:tab pos="313221" algn="l"/>
                <a:tab pos="313781" algn="l"/>
              </a:tabLst>
            </a:pPr>
            <a:r>
              <a:rPr lang="en-US" sz="1941" u="heavy" spc="-4" dirty="0">
                <a:solidFill>
                  <a:srgbClr val="3299FF"/>
                </a:solidFill>
                <a:uFill>
                  <a:solidFill>
                    <a:srgbClr val="3298FF"/>
                  </a:solidFill>
                </a:uFill>
                <a:latin typeface="Century Gothic"/>
                <a:cs typeface="Century Gothic"/>
                <a:hlinkClick r:id="rId2"/>
              </a:rPr>
              <a:t>http://prefuse.org/</a:t>
            </a:r>
            <a:endParaRPr lang="en-US" sz="1941"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dirty="0" err="1"/>
              <a:t>Pr</a:t>
            </a:r>
            <a:r>
              <a:rPr lang="en-US" spc="4" dirty="0" err="1"/>
              <a:t>e</a:t>
            </a:r>
            <a:r>
              <a:rPr lang="en-US" dirty="0" err="1"/>
              <a:t>f</a:t>
            </a:r>
            <a:r>
              <a:rPr lang="en-US" spc="-4" dirty="0" err="1"/>
              <a:t>u</a:t>
            </a:r>
            <a:r>
              <a:rPr lang="en-US" dirty="0" err="1"/>
              <a:t>se</a:t>
            </a:r>
            <a:endParaRPr lang="en-US" dirty="0"/>
          </a:p>
        </p:txBody>
      </p:sp>
      <p:sp>
        <p:nvSpPr>
          <p:cNvPr id="5" name="object 5"/>
          <p:cNvSpPr txBox="1">
            <a:spLocks noGrp="1"/>
          </p:cNvSpPr>
          <p:nvPr>
            <p:ph type="ftr" sz="quarter" idx="4294967295"/>
          </p:nvPr>
        </p:nvSpPr>
        <p:spPr>
          <a:xfrm>
            <a:off x="6248400" y="5991686"/>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
        <p:nvSpPr>
          <p:cNvPr id="4" name="object 4"/>
          <p:cNvSpPr txBox="1"/>
          <p:nvPr/>
        </p:nvSpPr>
        <p:spPr>
          <a:xfrm>
            <a:off x="8078093" y="6067875"/>
            <a:ext cx="220195" cy="185760"/>
          </a:xfrm>
          <a:prstGeom prst="rect">
            <a:avLst/>
          </a:prstGeom>
        </p:spPr>
        <p:txBody>
          <a:bodyPr vert="horz" wrap="square" lIns="0" tIns="6163" rIns="0" bIns="0" rtlCol="0">
            <a:spAutoFit/>
          </a:bodyPr>
          <a:lstStyle/>
          <a:p>
            <a:pPr marL="22413">
              <a:lnSpc>
                <a:spcPts val="1363"/>
              </a:lnSpc>
              <a:spcBef>
                <a:spcPts val="49"/>
              </a:spcBef>
            </a:pPr>
            <a:fld id="{81D60167-4931-47E6-BA6A-407CBD079E47}" type="slidenum">
              <a:rPr sz="1235" b="1" dirty="0">
                <a:solidFill>
                  <a:srgbClr val="FFFFFF"/>
                </a:solidFill>
                <a:latin typeface="Arial"/>
                <a:cs typeface="Arial"/>
              </a:rPr>
              <a:pPr marL="22413">
                <a:lnSpc>
                  <a:spcPts val="1363"/>
                </a:lnSpc>
                <a:spcBef>
                  <a:spcPts val="49"/>
                </a:spcBef>
              </a:pPr>
              <a:t>360</a:t>
            </a:fld>
            <a:endParaRPr sz="1235" dirty="0">
              <a:latin typeface="Arial"/>
              <a:cs typeface="Arial"/>
            </a:endParaRPr>
          </a:p>
        </p:txBody>
      </p:sp>
    </p:spTree>
    <p:extLst>
      <p:ext uri="{BB962C8B-B14F-4D97-AF65-F5344CB8AC3E}">
        <p14:creationId xmlns:p14="http://schemas.microsoft.com/office/powerpoint/2010/main" val="16932055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781" marR="121030" indent="-302575">
              <a:lnSpc>
                <a:spcPct val="80000"/>
              </a:lnSpc>
              <a:spcBef>
                <a:spcPts val="512"/>
              </a:spcBef>
              <a:buFont typeface="Arial"/>
              <a:buChar char="•"/>
              <a:tabLst>
                <a:tab pos="313221" algn="l"/>
                <a:tab pos="313781" algn="l"/>
              </a:tabLst>
            </a:pPr>
            <a:r>
              <a:rPr lang="en-US" sz="1765" b="1" i="1" spc="-4" dirty="0" err="1">
                <a:solidFill>
                  <a:srgbClr val="7E7E7E"/>
                </a:solidFill>
                <a:latin typeface="Century Gothic"/>
                <a:cs typeface="Century Gothic"/>
              </a:rPr>
              <a:t>Cytoscape</a:t>
            </a:r>
            <a:r>
              <a:rPr lang="en-US" sz="1765" b="1" i="1" spc="-4" dirty="0">
                <a:solidFill>
                  <a:srgbClr val="7E7E7E"/>
                </a:solidFill>
                <a:latin typeface="Century Gothic"/>
                <a:cs typeface="Century Gothic"/>
              </a:rPr>
              <a:t> </a:t>
            </a:r>
            <a:r>
              <a:rPr lang="en-US" sz="1765" spc="-4" dirty="0">
                <a:solidFill>
                  <a:srgbClr val="7E7E7E"/>
                </a:solidFill>
                <a:latin typeface="Century Gothic"/>
                <a:cs typeface="Century Gothic"/>
              </a:rPr>
              <a:t>is </a:t>
            </a:r>
            <a:r>
              <a:rPr lang="en-US" sz="1765" dirty="0">
                <a:solidFill>
                  <a:srgbClr val="7E7E7E"/>
                </a:solidFill>
                <a:latin typeface="Century Gothic"/>
                <a:cs typeface="Century Gothic"/>
              </a:rPr>
              <a:t>an open source software platform </a:t>
            </a:r>
            <a:r>
              <a:rPr lang="en-US" sz="1765" spc="-4" dirty="0">
                <a:solidFill>
                  <a:srgbClr val="7E7E7E"/>
                </a:solidFill>
                <a:latin typeface="Century Gothic"/>
                <a:cs typeface="Century Gothic"/>
              </a:rPr>
              <a:t>for </a:t>
            </a:r>
            <a:r>
              <a:rPr lang="en-US" sz="1765" b="1" i="1" spc="-4" dirty="0">
                <a:solidFill>
                  <a:srgbClr val="7E7E7E"/>
                </a:solidFill>
                <a:latin typeface="Century Gothic"/>
                <a:cs typeface="Century Gothic"/>
              </a:rPr>
              <a:t>visualizing  </a:t>
            </a:r>
            <a:r>
              <a:rPr lang="en-US" sz="1765" dirty="0">
                <a:solidFill>
                  <a:srgbClr val="7E7E7E"/>
                </a:solidFill>
                <a:latin typeface="Century Gothic"/>
                <a:cs typeface="Century Gothic"/>
              </a:rPr>
              <a:t>molecular interaction networks and </a:t>
            </a:r>
            <a:r>
              <a:rPr lang="en-US" sz="1765" spc="-4" dirty="0">
                <a:solidFill>
                  <a:srgbClr val="7E7E7E"/>
                </a:solidFill>
                <a:latin typeface="Century Gothic"/>
                <a:cs typeface="Century Gothic"/>
              </a:rPr>
              <a:t>biological </a:t>
            </a:r>
            <a:r>
              <a:rPr lang="en-US" sz="1765" dirty="0">
                <a:solidFill>
                  <a:srgbClr val="7E7E7E"/>
                </a:solidFill>
                <a:latin typeface="Century Gothic"/>
                <a:cs typeface="Century Gothic"/>
              </a:rPr>
              <a:t>pathways and  </a:t>
            </a:r>
            <a:r>
              <a:rPr lang="en-US" sz="1765" b="1" i="1" spc="-4" dirty="0">
                <a:solidFill>
                  <a:srgbClr val="7E7E7E"/>
                </a:solidFill>
                <a:latin typeface="Century Gothic"/>
                <a:cs typeface="Century Gothic"/>
              </a:rPr>
              <a:t>integrating </a:t>
            </a:r>
            <a:r>
              <a:rPr lang="en-US" sz="1765" spc="4" dirty="0">
                <a:solidFill>
                  <a:srgbClr val="7E7E7E"/>
                </a:solidFill>
                <a:latin typeface="Century Gothic"/>
                <a:cs typeface="Century Gothic"/>
              </a:rPr>
              <a:t>these </a:t>
            </a:r>
            <a:r>
              <a:rPr lang="en-US" sz="1765" dirty="0">
                <a:solidFill>
                  <a:srgbClr val="7E7E7E"/>
                </a:solidFill>
                <a:latin typeface="Century Gothic"/>
                <a:cs typeface="Century Gothic"/>
              </a:rPr>
              <a:t>networks with annotations, gene expression  </a:t>
            </a:r>
            <a:r>
              <a:rPr lang="en-US" sz="1765" spc="-4" dirty="0">
                <a:solidFill>
                  <a:srgbClr val="7E7E7E"/>
                </a:solidFill>
                <a:latin typeface="Century Gothic"/>
                <a:cs typeface="Century Gothic"/>
              </a:rPr>
              <a:t>profiles </a:t>
            </a:r>
            <a:r>
              <a:rPr lang="en-US" sz="1765" dirty="0">
                <a:solidFill>
                  <a:srgbClr val="7E7E7E"/>
                </a:solidFill>
                <a:latin typeface="Century Gothic"/>
                <a:cs typeface="Century Gothic"/>
              </a:rPr>
              <a:t>and </a:t>
            </a:r>
            <a:r>
              <a:rPr lang="en-US" sz="1765" spc="4" dirty="0">
                <a:solidFill>
                  <a:srgbClr val="7E7E7E"/>
                </a:solidFill>
                <a:latin typeface="Century Gothic"/>
                <a:cs typeface="Century Gothic"/>
              </a:rPr>
              <a:t>other </a:t>
            </a:r>
            <a:r>
              <a:rPr lang="en-US" sz="1765" dirty="0">
                <a:solidFill>
                  <a:srgbClr val="7E7E7E"/>
                </a:solidFill>
                <a:latin typeface="Century Gothic"/>
                <a:cs typeface="Century Gothic"/>
              </a:rPr>
              <a:t>state</a:t>
            </a:r>
            <a:r>
              <a:rPr lang="en-US" sz="1765" spc="-97" dirty="0">
                <a:solidFill>
                  <a:srgbClr val="7E7E7E"/>
                </a:solidFill>
                <a:latin typeface="Century Gothic"/>
                <a:cs typeface="Century Gothic"/>
              </a:rPr>
              <a:t> </a:t>
            </a:r>
            <a:r>
              <a:rPr lang="en-US" sz="1765" dirty="0">
                <a:solidFill>
                  <a:srgbClr val="7E7E7E"/>
                </a:solidFill>
                <a:latin typeface="Century Gothic"/>
                <a:cs typeface="Century Gothic"/>
              </a:rPr>
              <a:t>data.</a:t>
            </a:r>
            <a:endParaRPr lang="en-US" sz="1765" dirty="0">
              <a:latin typeface="Century Gothic"/>
              <a:cs typeface="Century Gothic"/>
            </a:endParaRPr>
          </a:p>
          <a:p>
            <a:pPr marL="313781" marR="454422" indent="-302575" algn="just">
              <a:lnSpc>
                <a:spcPct val="80000"/>
              </a:lnSpc>
              <a:spcBef>
                <a:spcPts val="424"/>
              </a:spcBef>
              <a:buFont typeface="Arial"/>
              <a:buChar char="•"/>
              <a:tabLst>
                <a:tab pos="313781" algn="l"/>
              </a:tabLst>
            </a:pPr>
            <a:r>
              <a:rPr lang="en-US" sz="1765" dirty="0">
                <a:solidFill>
                  <a:srgbClr val="7E7E7E"/>
                </a:solidFill>
                <a:latin typeface="Century Gothic"/>
                <a:cs typeface="Century Gothic"/>
              </a:rPr>
              <a:t>Although </a:t>
            </a:r>
            <a:r>
              <a:rPr lang="en-US" sz="1765" dirty="0" err="1">
                <a:solidFill>
                  <a:srgbClr val="7E7E7E"/>
                </a:solidFill>
                <a:latin typeface="Century Gothic"/>
                <a:cs typeface="Century Gothic"/>
              </a:rPr>
              <a:t>Cytoscape</a:t>
            </a:r>
            <a:r>
              <a:rPr lang="en-US" sz="1765" dirty="0">
                <a:solidFill>
                  <a:srgbClr val="7E7E7E"/>
                </a:solidFill>
                <a:latin typeface="Century Gothic"/>
                <a:cs typeface="Century Gothic"/>
              </a:rPr>
              <a:t> was </a:t>
            </a:r>
            <a:r>
              <a:rPr lang="en-US" sz="1765" spc="-4" dirty="0">
                <a:solidFill>
                  <a:srgbClr val="7E7E7E"/>
                </a:solidFill>
                <a:latin typeface="Century Gothic"/>
                <a:cs typeface="Century Gothic"/>
              </a:rPr>
              <a:t>originally </a:t>
            </a:r>
            <a:r>
              <a:rPr lang="en-US" sz="1765" dirty="0">
                <a:solidFill>
                  <a:srgbClr val="7E7E7E"/>
                </a:solidFill>
                <a:latin typeface="Century Gothic"/>
                <a:cs typeface="Century Gothic"/>
              </a:rPr>
              <a:t>designed </a:t>
            </a:r>
            <a:r>
              <a:rPr lang="en-US" sz="1765" spc="-4" dirty="0">
                <a:solidFill>
                  <a:srgbClr val="7E7E7E"/>
                </a:solidFill>
                <a:latin typeface="Century Gothic"/>
                <a:cs typeface="Century Gothic"/>
              </a:rPr>
              <a:t>for biological  </a:t>
            </a:r>
            <a:r>
              <a:rPr lang="en-US" sz="1765" dirty="0">
                <a:solidFill>
                  <a:srgbClr val="7E7E7E"/>
                </a:solidFill>
                <a:latin typeface="Century Gothic"/>
                <a:cs typeface="Century Gothic"/>
              </a:rPr>
              <a:t>research, now </a:t>
            </a:r>
            <a:r>
              <a:rPr lang="en-US" sz="1765" spc="-4" dirty="0">
                <a:solidFill>
                  <a:srgbClr val="7E7E7E"/>
                </a:solidFill>
                <a:latin typeface="Century Gothic"/>
                <a:cs typeface="Century Gothic"/>
              </a:rPr>
              <a:t>it is </a:t>
            </a:r>
            <a:r>
              <a:rPr lang="en-US" sz="1765" dirty="0">
                <a:solidFill>
                  <a:srgbClr val="7E7E7E"/>
                </a:solidFill>
                <a:latin typeface="Century Gothic"/>
                <a:cs typeface="Century Gothic"/>
              </a:rPr>
              <a:t>a general platform </a:t>
            </a:r>
            <a:r>
              <a:rPr lang="en-US" sz="1765" spc="-4" dirty="0">
                <a:solidFill>
                  <a:srgbClr val="7E7E7E"/>
                </a:solidFill>
                <a:latin typeface="Century Gothic"/>
                <a:cs typeface="Century Gothic"/>
              </a:rPr>
              <a:t>for </a:t>
            </a:r>
            <a:r>
              <a:rPr lang="en-US" sz="1765" dirty="0">
                <a:solidFill>
                  <a:srgbClr val="7E7E7E"/>
                </a:solidFill>
                <a:latin typeface="Century Gothic"/>
                <a:cs typeface="Century Gothic"/>
              </a:rPr>
              <a:t>complex network  </a:t>
            </a:r>
            <a:r>
              <a:rPr lang="en-US" sz="1765" spc="-4" dirty="0">
                <a:solidFill>
                  <a:srgbClr val="7E7E7E"/>
                </a:solidFill>
                <a:latin typeface="Century Gothic"/>
                <a:cs typeface="Century Gothic"/>
              </a:rPr>
              <a:t>analysis </a:t>
            </a:r>
            <a:r>
              <a:rPr lang="en-US" sz="1765" dirty="0">
                <a:solidFill>
                  <a:srgbClr val="7E7E7E"/>
                </a:solidFill>
                <a:latin typeface="Century Gothic"/>
                <a:cs typeface="Century Gothic"/>
              </a:rPr>
              <a:t>and</a:t>
            </a:r>
            <a:r>
              <a:rPr lang="en-US" sz="1765" spc="-26" dirty="0">
                <a:solidFill>
                  <a:srgbClr val="7E7E7E"/>
                </a:solidFill>
                <a:latin typeface="Century Gothic"/>
                <a:cs typeface="Century Gothic"/>
              </a:rPr>
              <a:t> </a:t>
            </a:r>
            <a:r>
              <a:rPr lang="en-US" sz="1765" spc="-4" dirty="0">
                <a:solidFill>
                  <a:srgbClr val="7E7E7E"/>
                </a:solidFill>
                <a:latin typeface="Century Gothic"/>
                <a:cs typeface="Century Gothic"/>
              </a:rPr>
              <a:t>visualization.</a:t>
            </a:r>
            <a:endParaRPr lang="en-US" sz="1765" dirty="0">
              <a:latin typeface="Century Gothic"/>
              <a:cs typeface="Century Gothic"/>
            </a:endParaRPr>
          </a:p>
          <a:p>
            <a:pPr marL="313781" marR="4483" indent="-302575" algn="just">
              <a:lnSpc>
                <a:spcPts val="1694"/>
              </a:lnSpc>
              <a:spcBef>
                <a:spcPts val="410"/>
              </a:spcBef>
              <a:buFont typeface="Arial"/>
              <a:buChar char="•"/>
              <a:tabLst>
                <a:tab pos="313781" algn="l"/>
              </a:tabLst>
            </a:pPr>
            <a:r>
              <a:rPr lang="en-US" sz="1765" dirty="0" err="1">
                <a:solidFill>
                  <a:srgbClr val="7E7E7E"/>
                </a:solidFill>
                <a:latin typeface="Century Gothic"/>
                <a:cs typeface="Century Gothic"/>
              </a:rPr>
              <a:t>Cytoscape</a:t>
            </a:r>
            <a:r>
              <a:rPr lang="en-US" sz="1765" dirty="0">
                <a:solidFill>
                  <a:srgbClr val="7E7E7E"/>
                </a:solidFill>
                <a:latin typeface="Century Gothic"/>
                <a:cs typeface="Century Gothic"/>
              </a:rPr>
              <a:t> </a:t>
            </a:r>
            <a:r>
              <a:rPr lang="en-US" sz="1765" i="1" spc="-4" dirty="0">
                <a:solidFill>
                  <a:srgbClr val="7E7E7E"/>
                </a:solidFill>
                <a:latin typeface="Century Gothic"/>
                <a:cs typeface="Century Gothic"/>
              </a:rPr>
              <a:t>core </a:t>
            </a:r>
            <a:r>
              <a:rPr lang="en-US" sz="1765" dirty="0">
                <a:solidFill>
                  <a:srgbClr val="7E7E7E"/>
                </a:solidFill>
                <a:latin typeface="Century Gothic"/>
                <a:cs typeface="Century Gothic"/>
              </a:rPr>
              <a:t>distribution provides a </a:t>
            </a:r>
            <a:r>
              <a:rPr lang="en-US" sz="1765" spc="-4" dirty="0">
                <a:solidFill>
                  <a:srgbClr val="7E7E7E"/>
                </a:solidFill>
                <a:latin typeface="Century Gothic"/>
                <a:cs typeface="Century Gothic"/>
              </a:rPr>
              <a:t>basic </a:t>
            </a:r>
            <a:r>
              <a:rPr lang="en-US" sz="1765" dirty="0">
                <a:solidFill>
                  <a:srgbClr val="7E7E7E"/>
                </a:solidFill>
                <a:latin typeface="Century Gothic"/>
                <a:cs typeface="Century Gothic"/>
              </a:rPr>
              <a:t>set </a:t>
            </a:r>
            <a:r>
              <a:rPr lang="en-US" sz="1765" spc="-4" dirty="0">
                <a:solidFill>
                  <a:srgbClr val="7E7E7E"/>
                </a:solidFill>
                <a:latin typeface="Century Gothic"/>
                <a:cs typeface="Century Gothic"/>
              </a:rPr>
              <a:t>of </a:t>
            </a:r>
            <a:r>
              <a:rPr lang="en-US" sz="1765" dirty="0">
                <a:solidFill>
                  <a:srgbClr val="7E7E7E"/>
                </a:solidFill>
                <a:latin typeface="Century Gothic"/>
                <a:cs typeface="Century Gothic"/>
              </a:rPr>
              <a:t>features</a:t>
            </a:r>
            <a:r>
              <a:rPr lang="en-US" sz="1765" spc="-172" dirty="0">
                <a:solidFill>
                  <a:srgbClr val="7E7E7E"/>
                </a:solidFill>
                <a:latin typeface="Century Gothic"/>
                <a:cs typeface="Century Gothic"/>
              </a:rPr>
              <a:t> </a:t>
            </a:r>
            <a:r>
              <a:rPr lang="en-US" sz="1765" spc="-4" dirty="0">
                <a:solidFill>
                  <a:srgbClr val="7E7E7E"/>
                </a:solidFill>
                <a:latin typeface="Century Gothic"/>
                <a:cs typeface="Century Gothic"/>
              </a:rPr>
              <a:t>for  </a:t>
            </a:r>
            <a:r>
              <a:rPr lang="en-US" sz="1765" dirty="0">
                <a:solidFill>
                  <a:srgbClr val="7E7E7E"/>
                </a:solidFill>
                <a:latin typeface="Century Gothic"/>
                <a:cs typeface="Century Gothic"/>
              </a:rPr>
              <a:t>data integration, </a:t>
            </a:r>
            <a:r>
              <a:rPr lang="en-US" sz="1765" spc="-4" dirty="0">
                <a:solidFill>
                  <a:srgbClr val="7E7E7E"/>
                </a:solidFill>
                <a:latin typeface="Century Gothic"/>
                <a:cs typeface="Century Gothic"/>
              </a:rPr>
              <a:t>analysis, </a:t>
            </a:r>
            <a:r>
              <a:rPr lang="en-US" sz="1765" dirty="0">
                <a:solidFill>
                  <a:srgbClr val="7E7E7E"/>
                </a:solidFill>
                <a:latin typeface="Century Gothic"/>
                <a:cs typeface="Century Gothic"/>
              </a:rPr>
              <a:t>and</a:t>
            </a:r>
            <a:r>
              <a:rPr lang="en-US" sz="1765" spc="-79" dirty="0">
                <a:solidFill>
                  <a:srgbClr val="7E7E7E"/>
                </a:solidFill>
                <a:latin typeface="Century Gothic"/>
                <a:cs typeface="Century Gothic"/>
              </a:rPr>
              <a:t> </a:t>
            </a:r>
            <a:r>
              <a:rPr lang="en-US" sz="1765" spc="-4" dirty="0">
                <a:solidFill>
                  <a:srgbClr val="7E7E7E"/>
                </a:solidFill>
                <a:latin typeface="Century Gothic"/>
                <a:cs typeface="Century Gothic"/>
              </a:rPr>
              <a:t>visualization.</a:t>
            </a:r>
            <a:endParaRPr lang="en-US" sz="1765" dirty="0">
              <a:latin typeface="Century Gothic"/>
              <a:cs typeface="Century Gothic"/>
            </a:endParaRPr>
          </a:p>
          <a:p>
            <a:pPr marL="313781" indent="-302575" algn="just">
              <a:lnSpc>
                <a:spcPts val="1906"/>
              </a:lnSpc>
              <a:spcBef>
                <a:spcPts val="13"/>
              </a:spcBef>
              <a:buFont typeface="Arial"/>
              <a:buChar char="•"/>
              <a:tabLst>
                <a:tab pos="313781" algn="l"/>
              </a:tabLst>
            </a:pPr>
            <a:r>
              <a:rPr lang="en-US" sz="1765" spc="-4" dirty="0">
                <a:solidFill>
                  <a:srgbClr val="7E7E7E"/>
                </a:solidFill>
                <a:latin typeface="Century Gothic"/>
                <a:cs typeface="Century Gothic"/>
              </a:rPr>
              <a:t>Additional </a:t>
            </a:r>
            <a:r>
              <a:rPr lang="en-US" sz="1765" dirty="0">
                <a:solidFill>
                  <a:srgbClr val="7E7E7E"/>
                </a:solidFill>
                <a:latin typeface="Century Gothic"/>
                <a:cs typeface="Century Gothic"/>
              </a:rPr>
              <a:t>features </a:t>
            </a:r>
            <a:r>
              <a:rPr lang="en-US" sz="1765" spc="-4" dirty="0">
                <a:solidFill>
                  <a:srgbClr val="7E7E7E"/>
                </a:solidFill>
                <a:latin typeface="Century Gothic"/>
                <a:cs typeface="Century Gothic"/>
              </a:rPr>
              <a:t>are </a:t>
            </a:r>
            <a:r>
              <a:rPr lang="en-US" sz="1765" dirty="0">
                <a:solidFill>
                  <a:srgbClr val="7E7E7E"/>
                </a:solidFill>
                <a:latin typeface="Century Gothic"/>
                <a:cs typeface="Century Gothic"/>
              </a:rPr>
              <a:t>available </a:t>
            </a:r>
            <a:r>
              <a:rPr lang="en-US" sz="1765" spc="-4" dirty="0">
                <a:solidFill>
                  <a:srgbClr val="7E7E7E"/>
                </a:solidFill>
                <a:latin typeface="Century Gothic"/>
                <a:cs typeface="Century Gothic"/>
              </a:rPr>
              <a:t>as </a:t>
            </a:r>
            <a:r>
              <a:rPr lang="en-US" sz="1765" b="1" i="1" dirty="0">
                <a:solidFill>
                  <a:srgbClr val="7E7E7E"/>
                </a:solidFill>
                <a:latin typeface="Century Gothic"/>
                <a:cs typeface="Century Gothic"/>
              </a:rPr>
              <a:t>Apps </a:t>
            </a:r>
            <a:r>
              <a:rPr lang="en-US" sz="1765" spc="-4" dirty="0">
                <a:solidFill>
                  <a:srgbClr val="7E7E7E"/>
                </a:solidFill>
                <a:latin typeface="Century Gothic"/>
                <a:cs typeface="Century Gothic"/>
              </a:rPr>
              <a:t>(formerly</a:t>
            </a:r>
            <a:r>
              <a:rPr lang="en-US" sz="1765" spc="-97" dirty="0">
                <a:solidFill>
                  <a:srgbClr val="7E7E7E"/>
                </a:solidFill>
                <a:latin typeface="Century Gothic"/>
                <a:cs typeface="Century Gothic"/>
              </a:rPr>
              <a:t> </a:t>
            </a:r>
            <a:r>
              <a:rPr lang="en-US" sz="1765" dirty="0">
                <a:solidFill>
                  <a:srgbClr val="7E7E7E"/>
                </a:solidFill>
                <a:latin typeface="Century Gothic"/>
                <a:cs typeface="Century Gothic"/>
              </a:rPr>
              <a:t>called</a:t>
            </a:r>
            <a:endParaRPr lang="en-US" sz="1765" dirty="0">
              <a:latin typeface="Century Gothic"/>
              <a:cs typeface="Century Gothic"/>
            </a:endParaRPr>
          </a:p>
          <a:p>
            <a:pPr marL="313221">
              <a:lnSpc>
                <a:spcPts val="1906"/>
              </a:lnSpc>
            </a:pPr>
            <a:r>
              <a:rPr lang="en-US" sz="1765" i="1" dirty="0">
                <a:solidFill>
                  <a:srgbClr val="7E7E7E"/>
                </a:solidFill>
                <a:latin typeface="Century Gothic"/>
                <a:cs typeface="Century Gothic"/>
              </a:rPr>
              <a:t>Plugins</a:t>
            </a:r>
            <a:r>
              <a:rPr lang="en-US" sz="1765" dirty="0">
                <a:solidFill>
                  <a:srgbClr val="7E7E7E"/>
                </a:solidFill>
                <a:latin typeface="Century Gothic"/>
                <a:cs typeface="Century Gothic"/>
              </a:rPr>
              <a:t>).</a:t>
            </a:r>
            <a:endParaRPr lang="en-US" sz="1765" dirty="0">
              <a:latin typeface="Century Gothic"/>
              <a:cs typeface="Century Gothic"/>
            </a:endParaRPr>
          </a:p>
          <a:p>
            <a:pPr marL="667346" marR="558083" lvl="1" indent="-253266">
              <a:lnSpc>
                <a:spcPts val="1182"/>
              </a:lnSpc>
              <a:spcBef>
                <a:spcPts val="300"/>
              </a:spcBef>
              <a:buFont typeface="Wingdings"/>
              <a:buChar char=""/>
              <a:tabLst>
                <a:tab pos="667346" algn="l"/>
                <a:tab pos="667906" algn="l"/>
              </a:tabLst>
            </a:pPr>
            <a:r>
              <a:rPr lang="en-US" sz="1235" spc="4" dirty="0">
                <a:solidFill>
                  <a:srgbClr val="7E7E7E"/>
                </a:solidFill>
                <a:latin typeface="Century Gothic"/>
                <a:cs typeface="Century Gothic"/>
              </a:rPr>
              <a:t>Apps </a:t>
            </a:r>
            <a:r>
              <a:rPr lang="en-US" sz="1235" dirty="0">
                <a:solidFill>
                  <a:srgbClr val="7E7E7E"/>
                </a:solidFill>
                <a:latin typeface="Century Gothic"/>
                <a:cs typeface="Century Gothic"/>
              </a:rPr>
              <a:t>are available for network and molecular </a:t>
            </a:r>
            <a:r>
              <a:rPr lang="en-US" sz="1235" spc="-4" dirty="0">
                <a:solidFill>
                  <a:srgbClr val="7E7E7E"/>
                </a:solidFill>
                <a:latin typeface="Century Gothic"/>
                <a:cs typeface="Century Gothic"/>
              </a:rPr>
              <a:t>profiling analyses, new layouts,  </a:t>
            </a:r>
            <a:r>
              <a:rPr lang="en-US" sz="1235" dirty="0">
                <a:solidFill>
                  <a:srgbClr val="7E7E7E"/>
                </a:solidFill>
                <a:latin typeface="Century Gothic"/>
                <a:cs typeface="Century Gothic"/>
              </a:rPr>
              <a:t>additional </a:t>
            </a:r>
            <a:r>
              <a:rPr lang="en-US" sz="1235" spc="4" dirty="0">
                <a:solidFill>
                  <a:srgbClr val="7E7E7E"/>
                </a:solidFill>
                <a:latin typeface="Century Gothic"/>
                <a:cs typeface="Century Gothic"/>
              </a:rPr>
              <a:t>file </a:t>
            </a:r>
            <a:r>
              <a:rPr lang="en-US" sz="1235" dirty="0">
                <a:solidFill>
                  <a:srgbClr val="7E7E7E"/>
                </a:solidFill>
                <a:latin typeface="Century Gothic"/>
                <a:cs typeface="Century Gothic"/>
              </a:rPr>
              <a:t>format </a:t>
            </a:r>
            <a:r>
              <a:rPr lang="en-US" sz="1235" spc="-4" dirty="0">
                <a:solidFill>
                  <a:srgbClr val="7E7E7E"/>
                </a:solidFill>
                <a:latin typeface="Century Gothic"/>
                <a:cs typeface="Century Gothic"/>
              </a:rPr>
              <a:t>support, scripting, </a:t>
            </a:r>
            <a:r>
              <a:rPr lang="en-US" sz="1235" dirty="0">
                <a:solidFill>
                  <a:srgbClr val="7E7E7E"/>
                </a:solidFill>
                <a:latin typeface="Century Gothic"/>
                <a:cs typeface="Century Gothic"/>
              </a:rPr>
              <a:t>and </a:t>
            </a:r>
            <a:r>
              <a:rPr lang="en-US" sz="1235" spc="-4" dirty="0">
                <a:solidFill>
                  <a:srgbClr val="7E7E7E"/>
                </a:solidFill>
                <a:latin typeface="Century Gothic"/>
                <a:cs typeface="Century Gothic"/>
              </a:rPr>
              <a:t>connection </a:t>
            </a:r>
            <a:r>
              <a:rPr lang="en-US" sz="1235" dirty="0">
                <a:solidFill>
                  <a:srgbClr val="7E7E7E"/>
                </a:solidFill>
                <a:latin typeface="Century Gothic"/>
                <a:cs typeface="Century Gothic"/>
              </a:rPr>
              <a:t>with</a:t>
            </a:r>
            <a:r>
              <a:rPr lang="en-US" sz="1235" spc="-190" dirty="0">
                <a:solidFill>
                  <a:srgbClr val="7E7E7E"/>
                </a:solidFill>
                <a:latin typeface="Century Gothic"/>
                <a:cs typeface="Century Gothic"/>
              </a:rPr>
              <a:t> </a:t>
            </a:r>
            <a:r>
              <a:rPr lang="en-US" sz="1235" spc="-4" dirty="0">
                <a:solidFill>
                  <a:srgbClr val="7E7E7E"/>
                </a:solidFill>
                <a:latin typeface="Century Gothic"/>
                <a:cs typeface="Century Gothic"/>
              </a:rPr>
              <a:t>databases.</a:t>
            </a:r>
            <a:endParaRPr lang="en-US" sz="1235" dirty="0">
              <a:latin typeface="Century Gothic"/>
              <a:cs typeface="Century Gothic"/>
            </a:endParaRPr>
          </a:p>
          <a:p>
            <a:pPr marL="313221" marR="559203" indent="-302575" algn="just">
              <a:lnSpc>
                <a:spcPct val="80000"/>
              </a:lnSpc>
              <a:spcBef>
                <a:spcPts val="427"/>
              </a:spcBef>
              <a:buFont typeface="Arial"/>
              <a:buChar char="•"/>
              <a:tabLst>
                <a:tab pos="313781" algn="l"/>
              </a:tabLst>
            </a:pPr>
            <a:r>
              <a:rPr lang="en-US" sz="1765" dirty="0">
                <a:solidFill>
                  <a:srgbClr val="7E7E7E"/>
                </a:solidFill>
                <a:latin typeface="Century Gothic"/>
                <a:cs typeface="Century Gothic"/>
              </a:rPr>
              <a:t>They may be developed by </a:t>
            </a:r>
            <a:r>
              <a:rPr lang="en-US" sz="1765" spc="-4" dirty="0">
                <a:solidFill>
                  <a:srgbClr val="7E7E7E"/>
                </a:solidFill>
                <a:latin typeface="Century Gothic"/>
                <a:cs typeface="Century Gothic"/>
              </a:rPr>
              <a:t>anyone </a:t>
            </a:r>
            <a:r>
              <a:rPr lang="en-US" sz="1765" dirty="0">
                <a:solidFill>
                  <a:srgbClr val="7E7E7E"/>
                </a:solidFill>
                <a:latin typeface="Century Gothic"/>
                <a:cs typeface="Century Gothic"/>
              </a:rPr>
              <a:t>using </a:t>
            </a:r>
            <a:r>
              <a:rPr lang="en-US" sz="1765" spc="4" dirty="0">
                <a:solidFill>
                  <a:srgbClr val="7E7E7E"/>
                </a:solidFill>
                <a:latin typeface="Century Gothic"/>
                <a:cs typeface="Century Gothic"/>
              </a:rPr>
              <a:t>the</a:t>
            </a:r>
            <a:r>
              <a:rPr lang="en-US" sz="1765" spc="-115" dirty="0">
                <a:solidFill>
                  <a:srgbClr val="7E7E7E"/>
                </a:solidFill>
                <a:latin typeface="Century Gothic"/>
                <a:cs typeface="Century Gothic"/>
              </a:rPr>
              <a:t> </a:t>
            </a:r>
            <a:r>
              <a:rPr lang="en-US" sz="1765" dirty="0" err="1">
                <a:solidFill>
                  <a:srgbClr val="7E7E7E"/>
                </a:solidFill>
                <a:latin typeface="Century Gothic"/>
                <a:cs typeface="Century Gothic"/>
              </a:rPr>
              <a:t>Cytoscape</a:t>
            </a:r>
            <a:r>
              <a:rPr lang="en-US" sz="1765" dirty="0">
                <a:solidFill>
                  <a:srgbClr val="7E7E7E"/>
                </a:solidFill>
                <a:latin typeface="Century Gothic"/>
                <a:cs typeface="Century Gothic"/>
              </a:rPr>
              <a:t>  open </a:t>
            </a:r>
            <a:r>
              <a:rPr lang="en-US" sz="1765" spc="-4" dirty="0">
                <a:solidFill>
                  <a:srgbClr val="7E7E7E"/>
                </a:solidFill>
                <a:latin typeface="Century Gothic"/>
                <a:cs typeface="Century Gothic"/>
              </a:rPr>
              <a:t>API </a:t>
            </a:r>
            <a:r>
              <a:rPr lang="en-US" sz="1765" dirty="0">
                <a:solidFill>
                  <a:srgbClr val="7E7E7E"/>
                </a:solidFill>
                <a:latin typeface="Century Gothic"/>
                <a:cs typeface="Century Gothic"/>
              </a:rPr>
              <a:t>based on</a:t>
            </a:r>
            <a:r>
              <a:rPr lang="en-US" sz="1765" dirty="0">
                <a:solidFill>
                  <a:srgbClr val="3299FF"/>
                </a:solidFill>
                <a:latin typeface="Century Gothic"/>
                <a:cs typeface="Century Gothic"/>
              </a:rPr>
              <a:t> </a:t>
            </a:r>
            <a:r>
              <a:rPr lang="en-US" sz="1765" u="heavy" dirty="0">
                <a:solidFill>
                  <a:srgbClr val="3299FF"/>
                </a:solidFill>
                <a:uFill>
                  <a:solidFill>
                    <a:srgbClr val="3298FF"/>
                  </a:solidFill>
                </a:uFill>
                <a:latin typeface="Century Gothic"/>
                <a:cs typeface="Century Gothic"/>
              </a:rPr>
              <a:t>Java™</a:t>
            </a:r>
            <a:r>
              <a:rPr lang="en-US" sz="1765" spc="-71" dirty="0">
                <a:solidFill>
                  <a:srgbClr val="3299FF"/>
                </a:solidFill>
                <a:latin typeface="Century Gothic"/>
                <a:cs typeface="Century Gothic"/>
              </a:rPr>
              <a:t> </a:t>
            </a:r>
            <a:r>
              <a:rPr lang="en-US" sz="1765" dirty="0">
                <a:solidFill>
                  <a:srgbClr val="7E7E7E"/>
                </a:solidFill>
                <a:latin typeface="Century Gothic"/>
                <a:cs typeface="Century Gothic"/>
              </a:rPr>
              <a:t>technology</a:t>
            </a:r>
            <a:endParaRPr lang="en-US" sz="1765" dirty="0">
              <a:latin typeface="Century Gothic"/>
              <a:cs typeface="Century Gothic"/>
            </a:endParaRPr>
          </a:p>
          <a:p>
            <a:pPr marL="313781" indent="-302575" algn="just">
              <a:buClr>
                <a:srgbClr val="7E7E7E"/>
              </a:buClr>
              <a:buFont typeface="Arial"/>
              <a:buChar char="•"/>
              <a:tabLst>
                <a:tab pos="313781" algn="l"/>
              </a:tabLst>
            </a:pPr>
            <a:r>
              <a:rPr lang="en-US" sz="1765" u="heavy" spc="-4" dirty="0">
                <a:solidFill>
                  <a:srgbClr val="3299FF"/>
                </a:solidFill>
                <a:uFill>
                  <a:solidFill>
                    <a:srgbClr val="3298FF"/>
                  </a:solidFill>
                </a:uFill>
                <a:latin typeface="Century Gothic"/>
                <a:cs typeface="Century Gothic"/>
                <a:hlinkClick r:id="rId2"/>
              </a:rPr>
              <a:t>http://www.cytoscape.org/</a:t>
            </a:r>
            <a:endParaRPr lang="en-US" sz="1765"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4" dirty="0" err="1"/>
              <a:t>Cytoscape</a:t>
            </a:r>
            <a:endParaRPr lang="en-US" dirty="0"/>
          </a:p>
        </p:txBody>
      </p:sp>
      <p:sp>
        <p:nvSpPr>
          <p:cNvPr id="5" name="object 5"/>
          <p:cNvSpPr txBox="1">
            <a:spLocks noGrp="1"/>
          </p:cNvSpPr>
          <p:nvPr>
            <p:ph type="ftr" sz="quarter" idx="4294967295"/>
          </p:nvPr>
        </p:nvSpPr>
        <p:spPr>
          <a:xfrm>
            <a:off x="6324600" y="5681662"/>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675502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1160431" indent="-302575">
              <a:spcBef>
                <a:spcPts val="88"/>
              </a:spcBef>
              <a:buFont typeface="Arial"/>
              <a:buChar char="•"/>
              <a:tabLst>
                <a:tab pos="313221" algn="l"/>
                <a:tab pos="313781" algn="l"/>
              </a:tabLst>
            </a:pPr>
            <a:r>
              <a:rPr lang="en-US" b="1" spc="-4" dirty="0">
                <a:solidFill>
                  <a:srgbClr val="7E7E7E"/>
                </a:solidFill>
                <a:latin typeface="Century Gothic"/>
                <a:cs typeface="Century Gothic"/>
              </a:rPr>
              <a:t>D3.js </a:t>
            </a:r>
            <a:r>
              <a:rPr lang="en-US" spc="9" dirty="0">
                <a:solidFill>
                  <a:srgbClr val="7E7E7E"/>
                </a:solidFill>
                <a:latin typeface="Century Gothic"/>
                <a:cs typeface="Century Gothic"/>
              </a:rPr>
              <a:t>is </a:t>
            </a:r>
            <a:r>
              <a:rPr lang="en-US" dirty="0">
                <a:solidFill>
                  <a:srgbClr val="7E7E7E"/>
                </a:solidFill>
                <a:latin typeface="Century Gothic"/>
                <a:cs typeface="Century Gothic"/>
              </a:rPr>
              <a:t>a JavaScript </a:t>
            </a:r>
            <a:r>
              <a:rPr lang="en-US" spc="-4" dirty="0">
                <a:solidFill>
                  <a:srgbClr val="7E7E7E"/>
                </a:solidFill>
                <a:latin typeface="Century Gothic"/>
                <a:cs typeface="Century Gothic"/>
              </a:rPr>
              <a:t>library </a:t>
            </a:r>
            <a:r>
              <a:rPr lang="en-US" dirty="0">
                <a:solidFill>
                  <a:srgbClr val="7E7E7E"/>
                </a:solidFill>
                <a:latin typeface="Century Gothic"/>
                <a:cs typeface="Century Gothic"/>
              </a:rPr>
              <a:t>for</a:t>
            </a:r>
            <a:r>
              <a:rPr lang="en-US" spc="-115" dirty="0">
                <a:solidFill>
                  <a:srgbClr val="7E7E7E"/>
                </a:solidFill>
                <a:latin typeface="Century Gothic"/>
                <a:cs typeface="Century Gothic"/>
              </a:rPr>
              <a:t> </a:t>
            </a:r>
            <a:r>
              <a:rPr lang="en-US" spc="-4" dirty="0">
                <a:solidFill>
                  <a:srgbClr val="7E7E7E"/>
                </a:solidFill>
                <a:latin typeface="Century Gothic"/>
                <a:cs typeface="Century Gothic"/>
              </a:rPr>
              <a:t>manipulating  documents based </a:t>
            </a:r>
            <a:r>
              <a:rPr lang="en-US" dirty="0">
                <a:solidFill>
                  <a:srgbClr val="7E7E7E"/>
                </a:solidFill>
                <a:latin typeface="Century Gothic"/>
                <a:cs typeface="Century Gothic"/>
              </a:rPr>
              <a:t>on</a:t>
            </a:r>
            <a:r>
              <a:rPr lang="en-US" spc="9" dirty="0">
                <a:solidFill>
                  <a:srgbClr val="7E7E7E"/>
                </a:solidFill>
                <a:latin typeface="Century Gothic"/>
                <a:cs typeface="Century Gothic"/>
              </a:rPr>
              <a:t> </a:t>
            </a:r>
            <a:r>
              <a:rPr lang="en-US" spc="-4" dirty="0">
                <a:solidFill>
                  <a:srgbClr val="7E7E7E"/>
                </a:solidFill>
                <a:latin typeface="Century Gothic"/>
                <a:cs typeface="Century Gothic"/>
              </a:rPr>
              <a:t>data.</a:t>
            </a:r>
            <a:endParaRPr lang="en-US" dirty="0">
              <a:latin typeface="Century Gothic"/>
              <a:cs typeface="Century Gothic"/>
            </a:endParaRPr>
          </a:p>
          <a:p>
            <a:pPr marL="313221" marR="4483" indent="-302575">
              <a:spcBef>
                <a:spcPts val="507"/>
              </a:spcBef>
              <a:buFont typeface="Arial"/>
              <a:buChar char="•"/>
              <a:tabLst>
                <a:tab pos="313221" algn="l"/>
                <a:tab pos="313781" algn="l"/>
              </a:tabLst>
            </a:pPr>
            <a:r>
              <a:rPr lang="en-US" b="1" spc="-4" dirty="0">
                <a:solidFill>
                  <a:srgbClr val="7E7E7E"/>
                </a:solidFill>
                <a:latin typeface="Century Gothic"/>
                <a:cs typeface="Century Gothic"/>
              </a:rPr>
              <a:t>D3 </a:t>
            </a:r>
            <a:r>
              <a:rPr lang="en-US" spc="-4" dirty="0">
                <a:solidFill>
                  <a:srgbClr val="7E7E7E"/>
                </a:solidFill>
                <a:latin typeface="Century Gothic"/>
                <a:cs typeface="Century Gothic"/>
              </a:rPr>
              <a:t>helps you </a:t>
            </a:r>
            <a:r>
              <a:rPr lang="en-US" dirty="0">
                <a:solidFill>
                  <a:srgbClr val="7E7E7E"/>
                </a:solidFill>
                <a:latin typeface="Century Gothic"/>
                <a:cs typeface="Century Gothic"/>
              </a:rPr>
              <a:t>bring </a:t>
            </a:r>
            <a:r>
              <a:rPr lang="en-US" spc="-4" dirty="0">
                <a:solidFill>
                  <a:srgbClr val="7E7E7E"/>
                </a:solidFill>
                <a:latin typeface="Century Gothic"/>
                <a:cs typeface="Century Gothic"/>
              </a:rPr>
              <a:t>data </a:t>
            </a:r>
            <a:r>
              <a:rPr lang="en-US" dirty="0">
                <a:solidFill>
                  <a:srgbClr val="7E7E7E"/>
                </a:solidFill>
                <a:latin typeface="Century Gothic"/>
                <a:cs typeface="Century Gothic"/>
              </a:rPr>
              <a:t>to life </a:t>
            </a:r>
            <a:r>
              <a:rPr lang="en-US" spc="4" dirty="0">
                <a:solidFill>
                  <a:srgbClr val="7E7E7E"/>
                </a:solidFill>
                <a:latin typeface="Century Gothic"/>
                <a:cs typeface="Century Gothic"/>
              </a:rPr>
              <a:t>using </a:t>
            </a:r>
            <a:r>
              <a:rPr lang="en-US" spc="-4" dirty="0">
                <a:solidFill>
                  <a:srgbClr val="7E7E7E"/>
                </a:solidFill>
                <a:latin typeface="Century Gothic"/>
                <a:cs typeface="Century Gothic"/>
              </a:rPr>
              <a:t>HTML, SVG,</a:t>
            </a:r>
            <a:r>
              <a:rPr lang="en-US" spc="-115" dirty="0">
                <a:solidFill>
                  <a:srgbClr val="7E7E7E"/>
                </a:solidFill>
                <a:latin typeface="Century Gothic"/>
                <a:cs typeface="Century Gothic"/>
              </a:rPr>
              <a:t> </a:t>
            </a:r>
            <a:r>
              <a:rPr lang="en-US" dirty="0">
                <a:solidFill>
                  <a:srgbClr val="7E7E7E"/>
                </a:solidFill>
                <a:latin typeface="Century Gothic"/>
                <a:cs typeface="Century Gothic"/>
              </a:rPr>
              <a:t>and  CSS.</a:t>
            </a:r>
            <a:endParaRPr lang="en-US" dirty="0">
              <a:latin typeface="Century Gothic"/>
              <a:cs typeface="Century Gothic"/>
            </a:endParaRPr>
          </a:p>
          <a:p>
            <a:pPr marL="313221" marR="261671" indent="-302575">
              <a:spcBef>
                <a:spcPts val="507"/>
              </a:spcBef>
              <a:buFont typeface="Arial"/>
              <a:buChar char="•"/>
              <a:tabLst>
                <a:tab pos="313221" algn="l"/>
                <a:tab pos="313781" algn="l"/>
              </a:tabLst>
            </a:pPr>
            <a:r>
              <a:rPr lang="en-US" spc="-4" dirty="0">
                <a:solidFill>
                  <a:srgbClr val="7E7E7E"/>
                </a:solidFill>
                <a:latin typeface="Century Gothic"/>
                <a:cs typeface="Century Gothic"/>
              </a:rPr>
              <a:t>D3’s </a:t>
            </a:r>
            <a:r>
              <a:rPr lang="en-US" dirty="0">
                <a:solidFill>
                  <a:srgbClr val="7E7E7E"/>
                </a:solidFill>
                <a:latin typeface="Century Gothic"/>
                <a:cs typeface="Century Gothic"/>
              </a:rPr>
              <a:t>emphasis on </a:t>
            </a:r>
            <a:r>
              <a:rPr lang="en-US" spc="-4" dirty="0">
                <a:solidFill>
                  <a:srgbClr val="7E7E7E"/>
                </a:solidFill>
                <a:latin typeface="Century Gothic"/>
                <a:cs typeface="Century Gothic"/>
              </a:rPr>
              <a:t>web standards </a:t>
            </a:r>
            <a:r>
              <a:rPr lang="en-US" spc="4" dirty="0">
                <a:solidFill>
                  <a:srgbClr val="7E7E7E"/>
                </a:solidFill>
                <a:latin typeface="Century Gothic"/>
                <a:cs typeface="Century Gothic"/>
              </a:rPr>
              <a:t>gives </a:t>
            </a:r>
            <a:r>
              <a:rPr lang="en-US" spc="-4" dirty="0">
                <a:solidFill>
                  <a:srgbClr val="7E7E7E"/>
                </a:solidFill>
                <a:latin typeface="Century Gothic"/>
                <a:cs typeface="Century Gothic"/>
              </a:rPr>
              <a:t>you </a:t>
            </a:r>
            <a:r>
              <a:rPr lang="en-US" dirty="0">
                <a:solidFill>
                  <a:srgbClr val="7E7E7E"/>
                </a:solidFill>
                <a:latin typeface="Century Gothic"/>
                <a:cs typeface="Century Gothic"/>
              </a:rPr>
              <a:t>the full  </a:t>
            </a:r>
            <a:r>
              <a:rPr lang="en-US" spc="-4" dirty="0">
                <a:solidFill>
                  <a:srgbClr val="7E7E7E"/>
                </a:solidFill>
                <a:latin typeface="Century Gothic"/>
                <a:cs typeface="Century Gothic"/>
              </a:rPr>
              <a:t>capabilities </a:t>
            </a:r>
            <a:r>
              <a:rPr lang="en-US" dirty="0">
                <a:solidFill>
                  <a:srgbClr val="7E7E7E"/>
                </a:solidFill>
                <a:latin typeface="Century Gothic"/>
                <a:cs typeface="Century Gothic"/>
              </a:rPr>
              <a:t>of </a:t>
            </a:r>
            <a:r>
              <a:rPr lang="en-US" spc="-4" dirty="0">
                <a:solidFill>
                  <a:srgbClr val="7E7E7E"/>
                </a:solidFill>
                <a:latin typeface="Century Gothic"/>
                <a:cs typeface="Century Gothic"/>
              </a:rPr>
              <a:t>modern browsers </a:t>
            </a:r>
            <a:r>
              <a:rPr lang="en-US" dirty="0">
                <a:solidFill>
                  <a:srgbClr val="7E7E7E"/>
                </a:solidFill>
                <a:latin typeface="Century Gothic"/>
                <a:cs typeface="Century Gothic"/>
              </a:rPr>
              <a:t>without tying  </a:t>
            </a:r>
            <a:r>
              <a:rPr lang="en-US" spc="-4" dirty="0">
                <a:solidFill>
                  <a:srgbClr val="7E7E7E"/>
                </a:solidFill>
                <a:latin typeface="Century Gothic"/>
                <a:cs typeface="Century Gothic"/>
              </a:rPr>
              <a:t>yourself </a:t>
            </a:r>
            <a:r>
              <a:rPr lang="en-US" dirty="0">
                <a:solidFill>
                  <a:srgbClr val="7E7E7E"/>
                </a:solidFill>
                <a:latin typeface="Century Gothic"/>
                <a:cs typeface="Century Gothic"/>
              </a:rPr>
              <a:t>to a </a:t>
            </a:r>
            <a:r>
              <a:rPr lang="en-US" spc="-4" dirty="0">
                <a:solidFill>
                  <a:srgbClr val="7E7E7E"/>
                </a:solidFill>
                <a:latin typeface="Century Gothic"/>
                <a:cs typeface="Century Gothic"/>
              </a:rPr>
              <a:t>proprietary framework, </a:t>
            </a:r>
            <a:r>
              <a:rPr lang="en-US" dirty="0">
                <a:solidFill>
                  <a:srgbClr val="7E7E7E"/>
                </a:solidFill>
                <a:latin typeface="Century Gothic"/>
                <a:cs typeface="Century Gothic"/>
              </a:rPr>
              <a:t>combining  </a:t>
            </a:r>
            <a:r>
              <a:rPr lang="en-US" spc="-4" dirty="0">
                <a:solidFill>
                  <a:srgbClr val="7E7E7E"/>
                </a:solidFill>
                <a:latin typeface="Century Gothic"/>
                <a:cs typeface="Century Gothic"/>
              </a:rPr>
              <a:t>powerful visualization components </a:t>
            </a:r>
            <a:r>
              <a:rPr lang="en-US" dirty="0">
                <a:solidFill>
                  <a:srgbClr val="7E7E7E"/>
                </a:solidFill>
                <a:latin typeface="Century Gothic"/>
                <a:cs typeface="Century Gothic"/>
              </a:rPr>
              <a:t>and a </a:t>
            </a:r>
            <a:r>
              <a:rPr lang="en-US" spc="-4" dirty="0">
                <a:solidFill>
                  <a:srgbClr val="7E7E7E"/>
                </a:solidFill>
                <a:latin typeface="Century Gothic"/>
                <a:cs typeface="Century Gothic"/>
              </a:rPr>
              <a:t>data-  </a:t>
            </a:r>
            <a:r>
              <a:rPr lang="en-US" dirty="0">
                <a:solidFill>
                  <a:srgbClr val="7E7E7E"/>
                </a:solidFill>
                <a:latin typeface="Century Gothic"/>
                <a:cs typeface="Century Gothic"/>
              </a:rPr>
              <a:t>driven </a:t>
            </a:r>
            <a:r>
              <a:rPr lang="en-US" spc="-4" dirty="0">
                <a:solidFill>
                  <a:srgbClr val="7E7E7E"/>
                </a:solidFill>
                <a:latin typeface="Century Gothic"/>
                <a:cs typeface="Century Gothic"/>
              </a:rPr>
              <a:t>approach </a:t>
            </a:r>
            <a:r>
              <a:rPr lang="en-US" dirty="0">
                <a:solidFill>
                  <a:srgbClr val="7E7E7E"/>
                </a:solidFill>
                <a:latin typeface="Century Gothic"/>
                <a:cs typeface="Century Gothic"/>
              </a:rPr>
              <a:t>to DOM</a:t>
            </a:r>
            <a:r>
              <a:rPr lang="en-US" spc="-40" dirty="0">
                <a:solidFill>
                  <a:srgbClr val="7E7E7E"/>
                </a:solidFill>
                <a:latin typeface="Century Gothic"/>
                <a:cs typeface="Century Gothic"/>
              </a:rPr>
              <a:t> </a:t>
            </a:r>
            <a:r>
              <a:rPr lang="en-US" spc="-4" dirty="0">
                <a:solidFill>
                  <a:srgbClr val="7E7E7E"/>
                </a:solidFill>
                <a:latin typeface="Century Gothic"/>
                <a:cs typeface="Century Gothic"/>
              </a:rPr>
              <a:t>manipulation.</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spc="-4" dirty="0">
                <a:solidFill>
                  <a:srgbClr val="7E7E7E"/>
                </a:solidFill>
                <a:latin typeface="Century Gothic"/>
                <a:cs typeface="Century Gothic"/>
              </a:rPr>
              <a:t>“Not </a:t>
            </a:r>
            <a:r>
              <a:rPr lang="en-US" spc="4" dirty="0">
                <a:solidFill>
                  <a:srgbClr val="7E7E7E"/>
                </a:solidFill>
                <a:latin typeface="Century Gothic"/>
                <a:cs typeface="Century Gothic"/>
              </a:rPr>
              <a:t>just </a:t>
            </a:r>
            <a:r>
              <a:rPr lang="en-US" dirty="0">
                <a:solidFill>
                  <a:srgbClr val="7E7E7E"/>
                </a:solidFill>
                <a:latin typeface="Century Gothic"/>
                <a:cs typeface="Century Gothic"/>
              </a:rPr>
              <a:t>an </a:t>
            </a:r>
            <a:r>
              <a:rPr lang="en-US" dirty="0" err="1">
                <a:solidFill>
                  <a:srgbClr val="7E7E7E"/>
                </a:solidFill>
                <a:latin typeface="Century Gothic"/>
                <a:cs typeface="Century Gothic"/>
              </a:rPr>
              <a:t>infovis</a:t>
            </a:r>
            <a:r>
              <a:rPr lang="en-US" spc="-66" dirty="0">
                <a:solidFill>
                  <a:srgbClr val="7E7E7E"/>
                </a:solidFill>
                <a:latin typeface="Century Gothic"/>
                <a:cs typeface="Century Gothic"/>
              </a:rPr>
              <a:t> </a:t>
            </a:r>
            <a:r>
              <a:rPr lang="en-US" dirty="0">
                <a:solidFill>
                  <a:srgbClr val="7E7E7E"/>
                </a:solidFill>
                <a:latin typeface="Century Gothic"/>
                <a:cs typeface="Century Gothic"/>
              </a:rPr>
              <a:t>toolkit”</a:t>
            </a:r>
            <a:endParaRPr lang="en-US" dirty="0">
              <a:latin typeface="Century Gothic"/>
              <a:cs typeface="Century Gothic"/>
            </a:endParaRPr>
          </a:p>
          <a:p>
            <a:pPr marL="313781" indent="-302575">
              <a:spcBef>
                <a:spcPts val="507"/>
              </a:spcBef>
              <a:buClr>
                <a:srgbClr val="7E7E7E"/>
              </a:buClr>
              <a:buFont typeface="Arial"/>
              <a:buChar char="•"/>
              <a:tabLst>
                <a:tab pos="313221" algn="l"/>
                <a:tab pos="313781" algn="l"/>
              </a:tabLst>
            </a:pPr>
            <a:r>
              <a:rPr lang="en-US" u="heavy" spc="-4" dirty="0">
                <a:solidFill>
                  <a:srgbClr val="3299FF"/>
                </a:solidFill>
                <a:uFill>
                  <a:solidFill>
                    <a:srgbClr val="3298FF"/>
                  </a:solidFill>
                </a:uFill>
                <a:latin typeface="Century Gothic"/>
                <a:cs typeface="Century Gothic"/>
                <a:hlinkClick r:id="rId2"/>
              </a:rPr>
              <a:t>http://d3js.org/</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dirty="0"/>
              <a:t>D3:</a:t>
            </a:r>
            <a:r>
              <a:rPr lang="en-US" spc="-4" dirty="0"/>
              <a:t> Data</a:t>
            </a:r>
            <a:r>
              <a:rPr lang="en-US" spc="-4" dirty="0">
                <a:latin typeface="Times New Roman"/>
                <a:cs typeface="Times New Roman"/>
              </a:rPr>
              <a:t>	</a:t>
            </a:r>
            <a:r>
              <a:rPr lang="en-US" spc="-13" dirty="0"/>
              <a:t>Driven</a:t>
            </a:r>
            <a:r>
              <a:rPr lang="en-US" spc="-49" dirty="0"/>
              <a:t> </a:t>
            </a:r>
            <a:r>
              <a:rPr lang="en-US" spc="-4" dirty="0"/>
              <a:t>Documents</a:t>
            </a:r>
            <a:endParaRPr lang="en-US" dirty="0"/>
          </a:p>
        </p:txBody>
      </p:sp>
      <p:sp>
        <p:nvSpPr>
          <p:cNvPr id="4" name="object 4"/>
          <p:cNvSpPr txBox="1"/>
          <p:nvPr/>
        </p:nvSpPr>
        <p:spPr>
          <a:xfrm>
            <a:off x="8089299" y="6062828"/>
            <a:ext cx="197783" cy="201367"/>
          </a:xfrm>
          <a:prstGeom prst="rect">
            <a:avLst/>
          </a:prstGeom>
        </p:spPr>
        <p:txBody>
          <a:bodyPr vert="horz" wrap="square" lIns="0" tIns="11206" rIns="0" bIns="0" rtlCol="0">
            <a:spAutoFit/>
          </a:bodyPr>
          <a:lstStyle/>
          <a:p>
            <a:pPr marL="11206">
              <a:spcBef>
                <a:spcPts val="88"/>
              </a:spcBef>
            </a:pPr>
            <a:r>
              <a:rPr sz="1235" b="1" spc="-4" dirty="0">
                <a:solidFill>
                  <a:srgbClr val="FFFFFF"/>
                </a:solidFill>
                <a:latin typeface="Arial"/>
                <a:cs typeface="Arial"/>
              </a:rPr>
              <a:t>1</a:t>
            </a:r>
            <a:r>
              <a:rPr sz="1235" b="1" dirty="0">
                <a:solidFill>
                  <a:srgbClr val="FFFFFF"/>
                </a:solidFill>
                <a:latin typeface="Arial"/>
                <a:cs typeface="Arial"/>
              </a:rPr>
              <a:t>3</a:t>
            </a:r>
            <a:endParaRPr sz="1235" dirty="0">
              <a:latin typeface="Arial"/>
              <a:cs typeface="Arial"/>
            </a:endParaRPr>
          </a:p>
        </p:txBody>
      </p:sp>
      <p:sp>
        <p:nvSpPr>
          <p:cNvPr id="5" name="object 5"/>
          <p:cNvSpPr txBox="1"/>
          <p:nvPr/>
        </p:nvSpPr>
        <p:spPr>
          <a:xfrm>
            <a:off x="6172200" y="6131082"/>
            <a:ext cx="2874309" cy="174309"/>
          </a:xfrm>
          <a:prstGeom prst="rect">
            <a:avLst/>
          </a:prstGeom>
        </p:spPr>
        <p:txBody>
          <a:bodyPr vert="horz" wrap="square" lIns="0" tIns="11206" rIns="0" bIns="0" rtlCol="0">
            <a:spAutoFit/>
          </a:bodyPr>
          <a:lstStyle/>
          <a:p>
            <a:pPr marL="11206">
              <a:spcBef>
                <a:spcPts val="88"/>
              </a:spcBef>
            </a:pPr>
            <a:r>
              <a:rPr sz="1059" dirty="0">
                <a:solidFill>
                  <a:srgbClr val="585858"/>
                </a:solidFill>
                <a:latin typeface="Century Gothic"/>
                <a:cs typeface="Century Gothic"/>
              </a:rPr>
              <a:t>S. </a:t>
            </a:r>
            <a:r>
              <a:rPr sz="1059" spc="-4" dirty="0">
                <a:solidFill>
                  <a:srgbClr val="585858"/>
                </a:solidFill>
                <a:latin typeface="Century Gothic"/>
                <a:cs typeface="Century Gothic"/>
              </a:rPr>
              <a:t>Mukherjea </a:t>
            </a:r>
            <a:r>
              <a:rPr sz="1059" dirty="0">
                <a:solidFill>
                  <a:srgbClr val="585858"/>
                </a:solidFill>
                <a:latin typeface="Century Gothic"/>
                <a:cs typeface="Century Gothic"/>
              </a:rPr>
              <a:t>&amp; </a:t>
            </a:r>
            <a:r>
              <a:rPr sz="1059" spc="-4" dirty="0">
                <a:solidFill>
                  <a:srgbClr val="585858"/>
                </a:solidFill>
                <a:latin typeface="Century Gothic"/>
                <a:cs typeface="Century Gothic"/>
              </a:rPr>
              <a:t>A.A. Nanavati; </a:t>
            </a:r>
            <a:r>
              <a:rPr sz="1059" dirty="0">
                <a:solidFill>
                  <a:srgbClr val="585858"/>
                </a:solidFill>
                <a:latin typeface="Century Gothic"/>
                <a:cs typeface="Century Gothic"/>
              </a:rPr>
              <a:t>IIT-D Fall</a:t>
            </a:r>
            <a:r>
              <a:rPr sz="1059" spc="53" dirty="0">
                <a:solidFill>
                  <a:srgbClr val="585858"/>
                </a:solidFill>
                <a:latin typeface="Century Gothic"/>
                <a:cs typeface="Century Gothic"/>
              </a:rPr>
              <a:t> </a:t>
            </a:r>
            <a:r>
              <a:rPr sz="1059" spc="-9" dirty="0">
                <a:solidFill>
                  <a:srgbClr val="585858"/>
                </a:solidFill>
                <a:latin typeface="Century Gothic"/>
                <a:cs typeface="Century Gothic"/>
              </a:rPr>
              <a:t>2016</a:t>
            </a:r>
            <a:endParaRPr sz="1059" dirty="0">
              <a:latin typeface="Century Gothic"/>
              <a:cs typeface="Century Gothic"/>
            </a:endParaRPr>
          </a:p>
        </p:txBody>
      </p:sp>
    </p:spTree>
    <p:extLst>
      <p:ext uri="{BB962C8B-B14F-4D97-AF65-F5344CB8AC3E}">
        <p14:creationId xmlns:p14="http://schemas.microsoft.com/office/powerpoint/2010/main" val="23656952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a:bodyPr>
          <a:lstStyle/>
          <a:p>
            <a:pPr marL="313221" marR="220768" indent="-302575">
              <a:spcBef>
                <a:spcPts val="84"/>
              </a:spcBef>
              <a:buFont typeface="Arial"/>
              <a:buChar char="•"/>
              <a:tabLst>
                <a:tab pos="313221" algn="l"/>
                <a:tab pos="313781" algn="l"/>
              </a:tabLst>
            </a:pPr>
            <a:r>
              <a:rPr lang="en-US" b="1" spc="-4" dirty="0">
                <a:solidFill>
                  <a:srgbClr val="7E7E7E"/>
                </a:solidFill>
                <a:latin typeface="Century Gothic"/>
                <a:cs typeface="Century Gothic"/>
              </a:rPr>
              <a:t>S</a:t>
            </a:r>
            <a:r>
              <a:rPr lang="en-US" spc="-4" dirty="0">
                <a:solidFill>
                  <a:srgbClr val="7E7E7E"/>
                </a:solidFill>
                <a:latin typeface="Century Gothic"/>
                <a:cs typeface="Century Gothic"/>
              </a:rPr>
              <a:t>tanford </a:t>
            </a:r>
            <a:r>
              <a:rPr lang="en-US" b="1" spc="-4" dirty="0">
                <a:solidFill>
                  <a:srgbClr val="7E7E7E"/>
                </a:solidFill>
                <a:latin typeface="Century Gothic"/>
                <a:cs typeface="Century Gothic"/>
              </a:rPr>
              <a:t>N</a:t>
            </a:r>
            <a:r>
              <a:rPr lang="en-US" spc="-4" dirty="0">
                <a:solidFill>
                  <a:srgbClr val="7E7E7E"/>
                </a:solidFill>
                <a:latin typeface="Century Gothic"/>
                <a:cs typeface="Century Gothic"/>
              </a:rPr>
              <a:t>etwork </a:t>
            </a:r>
            <a:r>
              <a:rPr lang="en-US" b="1" spc="-4" dirty="0">
                <a:solidFill>
                  <a:srgbClr val="7E7E7E"/>
                </a:solidFill>
                <a:latin typeface="Century Gothic"/>
                <a:cs typeface="Century Gothic"/>
              </a:rPr>
              <a:t>A</a:t>
            </a:r>
            <a:r>
              <a:rPr lang="en-US" spc="-4" dirty="0">
                <a:solidFill>
                  <a:srgbClr val="7E7E7E"/>
                </a:solidFill>
                <a:latin typeface="Century Gothic"/>
                <a:cs typeface="Century Gothic"/>
              </a:rPr>
              <a:t>nalysis </a:t>
            </a:r>
            <a:r>
              <a:rPr lang="en-US" b="1" spc="-4" dirty="0">
                <a:solidFill>
                  <a:srgbClr val="7E7E7E"/>
                </a:solidFill>
                <a:latin typeface="Century Gothic"/>
                <a:cs typeface="Century Gothic"/>
              </a:rPr>
              <a:t>P</a:t>
            </a:r>
            <a:r>
              <a:rPr lang="en-US" spc="-4" dirty="0">
                <a:solidFill>
                  <a:srgbClr val="7E7E7E"/>
                </a:solidFill>
                <a:latin typeface="Century Gothic"/>
                <a:cs typeface="Century Gothic"/>
              </a:rPr>
              <a:t>latform </a:t>
            </a:r>
            <a:r>
              <a:rPr lang="en-US" spc="-9" dirty="0">
                <a:solidFill>
                  <a:srgbClr val="7E7E7E"/>
                </a:solidFill>
                <a:latin typeface="Century Gothic"/>
                <a:cs typeface="Century Gothic"/>
              </a:rPr>
              <a:t>(</a:t>
            </a:r>
            <a:r>
              <a:rPr lang="en-US" b="1" spc="-9" dirty="0">
                <a:solidFill>
                  <a:srgbClr val="7E7E7E"/>
                </a:solidFill>
                <a:latin typeface="Century Gothic"/>
                <a:cs typeface="Century Gothic"/>
              </a:rPr>
              <a:t>SNAP</a:t>
            </a:r>
            <a:r>
              <a:rPr lang="en-US" spc="-9" dirty="0">
                <a:solidFill>
                  <a:srgbClr val="7E7E7E"/>
                </a:solidFill>
                <a:latin typeface="Century Gothic"/>
                <a:cs typeface="Century Gothic"/>
              </a:rPr>
              <a:t>) </a:t>
            </a:r>
            <a:r>
              <a:rPr lang="en-US" spc="4" dirty="0">
                <a:solidFill>
                  <a:srgbClr val="7E7E7E"/>
                </a:solidFill>
                <a:latin typeface="Century Gothic"/>
                <a:cs typeface="Century Gothic"/>
              </a:rPr>
              <a:t>is </a:t>
            </a:r>
            <a:r>
              <a:rPr lang="en-US" spc="-4" dirty="0">
                <a:solidFill>
                  <a:srgbClr val="7E7E7E"/>
                </a:solidFill>
                <a:latin typeface="Century Gothic"/>
                <a:cs typeface="Century Gothic"/>
              </a:rPr>
              <a:t>a general  purpose network analysis and graph mining</a:t>
            </a:r>
            <a:r>
              <a:rPr lang="en-US" spc="-31" dirty="0">
                <a:solidFill>
                  <a:srgbClr val="7E7E7E"/>
                </a:solidFill>
                <a:latin typeface="Century Gothic"/>
                <a:cs typeface="Century Gothic"/>
              </a:rPr>
              <a:t> </a:t>
            </a:r>
            <a:r>
              <a:rPr lang="en-US" spc="-4" dirty="0">
                <a:solidFill>
                  <a:srgbClr val="7E7E7E"/>
                </a:solidFill>
                <a:latin typeface="Century Gothic"/>
                <a:cs typeface="Century Gothic"/>
              </a:rPr>
              <a:t>library.</a:t>
            </a:r>
            <a:endParaRPr lang="en-US" dirty="0">
              <a:latin typeface="Century Gothic"/>
              <a:cs typeface="Century Gothic"/>
            </a:endParaRPr>
          </a:p>
          <a:p>
            <a:pPr marL="313221" marR="9526" indent="-302575">
              <a:spcBef>
                <a:spcPts val="463"/>
              </a:spcBef>
              <a:buFont typeface="Arial"/>
              <a:buChar char="•"/>
              <a:tabLst>
                <a:tab pos="313221" algn="l"/>
                <a:tab pos="313781" algn="l"/>
              </a:tabLst>
            </a:pPr>
            <a:r>
              <a:rPr lang="en-US" spc="-4" dirty="0">
                <a:solidFill>
                  <a:srgbClr val="7E7E7E"/>
                </a:solidFill>
                <a:latin typeface="Century Gothic"/>
                <a:cs typeface="Century Gothic"/>
              </a:rPr>
              <a:t>It </a:t>
            </a:r>
            <a:r>
              <a:rPr lang="en-US" spc="4" dirty="0">
                <a:solidFill>
                  <a:srgbClr val="7E7E7E"/>
                </a:solidFill>
                <a:latin typeface="Century Gothic"/>
                <a:cs typeface="Century Gothic"/>
              </a:rPr>
              <a:t>is </a:t>
            </a:r>
            <a:r>
              <a:rPr lang="en-US" dirty="0">
                <a:solidFill>
                  <a:srgbClr val="7E7E7E"/>
                </a:solidFill>
                <a:latin typeface="Century Gothic"/>
                <a:cs typeface="Century Gothic"/>
              </a:rPr>
              <a:t>written </a:t>
            </a:r>
            <a:r>
              <a:rPr lang="en-US" spc="-4" dirty="0">
                <a:solidFill>
                  <a:srgbClr val="7E7E7E"/>
                </a:solidFill>
                <a:latin typeface="Century Gothic"/>
                <a:cs typeface="Century Gothic"/>
              </a:rPr>
              <a:t>in </a:t>
            </a:r>
            <a:r>
              <a:rPr lang="en-US" dirty="0">
                <a:solidFill>
                  <a:srgbClr val="7E7E7E"/>
                </a:solidFill>
                <a:latin typeface="Century Gothic"/>
                <a:cs typeface="Century Gothic"/>
              </a:rPr>
              <a:t>C++ </a:t>
            </a:r>
            <a:r>
              <a:rPr lang="en-US" spc="-4" dirty="0">
                <a:solidFill>
                  <a:srgbClr val="7E7E7E"/>
                </a:solidFill>
                <a:latin typeface="Century Gothic"/>
                <a:cs typeface="Century Gothic"/>
              </a:rPr>
              <a:t>and easily scales </a:t>
            </a:r>
            <a:r>
              <a:rPr lang="en-US" dirty="0">
                <a:solidFill>
                  <a:srgbClr val="7E7E7E"/>
                </a:solidFill>
                <a:latin typeface="Century Gothic"/>
                <a:cs typeface="Century Gothic"/>
              </a:rPr>
              <a:t>to massive </a:t>
            </a:r>
            <a:r>
              <a:rPr lang="en-US" spc="-4" dirty="0">
                <a:solidFill>
                  <a:srgbClr val="7E7E7E"/>
                </a:solidFill>
                <a:latin typeface="Century Gothic"/>
                <a:cs typeface="Century Gothic"/>
              </a:rPr>
              <a:t>networks  </a:t>
            </a:r>
            <a:r>
              <a:rPr lang="en-US" dirty="0">
                <a:solidFill>
                  <a:srgbClr val="7E7E7E"/>
                </a:solidFill>
                <a:latin typeface="Century Gothic"/>
                <a:cs typeface="Century Gothic"/>
              </a:rPr>
              <a:t>with </a:t>
            </a:r>
            <a:r>
              <a:rPr lang="en-US" spc="-4" dirty="0">
                <a:solidFill>
                  <a:srgbClr val="7E7E7E"/>
                </a:solidFill>
                <a:latin typeface="Century Gothic"/>
                <a:cs typeface="Century Gothic"/>
              </a:rPr>
              <a:t>hundreds of millions of nodes, and </a:t>
            </a:r>
            <a:r>
              <a:rPr lang="en-US" dirty="0">
                <a:solidFill>
                  <a:srgbClr val="7E7E7E"/>
                </a:solidFill>
                <a:latin typeface="Century Gothic"/>
                <a:cs typeface="Century Gothic"/>
              </a:rPr>
              <a:t>billions </a:t>
            </a:r>
            <a:r>
              <a:rPr lang="en-US" spc="-4" dirty="0">
                <a:solidFill>
                  <a:srgbClr val="7E7E7E"/>
                </a:solidFill>
                <a:latin typeface="Century Gothic"/>
                <a:cs typeface="Century Gothic"/>
              </a:rPr>
              <a:t>of</a:t>
            </a:r>
            <a:r>
              <a:rPr lang="en-US" spc="-49" dirty="0">
                <a:solidFill>
                  <a:srgbClr val="7E7E7E"/>
                </a:solidFill>
                <a:latin typeface="Century Gothic"/>
                <a:cs typeface="Century Gothic"/>
              </a:rPr>
              <a:t> </a:t>
            </a:r>
            <a:r>
              <a:rPr lang="en-US" spc="-4" dirty="0">
                <a:solidFill>
                  <a:srgbClr val="7E7E7E"/>
                </a:solidFill>
                <a:latin typeface="Century Gothic"/>
                <a:cs typeface="Century Gothic"/>
              </a:rPr>
              <a:t>edges.</a:t>
            </a:r>
            <a:endParaRPr lang="en-US" dirty="0">
              <a:latin typeface="Century Gothic"/>
              <a:cs typeface="Century Gothic"/>
            </a:endParaRPr>
          </a:p>
          <a:p>
            <a:pPr marL="313221" marR="338996" indent="-302575">
              <a:spcBef>
                <a:spcPts val="468"/>
              </a:spcBef>
              <a:buFont typeface="Arial"/>
              <a:buChar char="•"/>
              <a:tabLst>
                <a:tab pos="313221" algn="l"/>
                <a:tab pos="313781" algn="l"/>
              </a:tabLst>
            </a:pPr>
            <a:r>
              <a:rPr lang="en-US" spc="-4" dirty="0">
                <a:solidFill>
                  <a:srgbClr val="7E7E7E"/>
                </a:solidFill>
                <a:latin typeface="Century Gothic"/>
                <a:cs typeface="Century Gothic"/>
              </a:rPr>
              <a:t>It efficiently manipulates large graphs, calculates  structural </a:t>
            </a:r>
            <a:r>
              <a:rPr lang="en-US" dirty="0">
                <a:solidFill>
                  <a:srgbClr val="7E7E7E"/>
                </a:solidFill>
                <a:latin typeface="Century Gothic"/>
                <a:cs typeface="Century Gothic"/>
              </a:rPr>
              <a:t>properties, </a:t>
            </a:r>
            <a:r>
              <a:rPr lang="en-US" spc="-4" dirty="0">
                <a:solidFill>
                  <a:srgbClr val="7E7E7E"/>
                </a:solidFill>
                <a:latin typeface="Century Gothic"/>
                <a:cs typeface="Century Gothic"/>
              </a:rPr>
              <a:t>generates regular and random  graphs, and supports </a:t>
            </a:r>
            <a:r>
              <a:rPr lang="en-US" dirty="0">
                <a:solidFill>
                  <a:srgbClr val="7E7E7E"/>
                </a:solidFill>
                <a:latin typeface="Century Gothic"/>
                <a:cs typeface="Century Gothic"/>
              </a:rPr>
              <a:t>attributes </a:t>
            </a:r>
            <a:r>
              <a:rPr lang="en-US" spc="-4" dirty="0">
                <a:solidFill>
                  <a:srgbClr val="7E7E7E"/>
                </a:solidFill>
                <a:latin typeface="Century Gothic"/>
                <a:cs typeface="Century Gothic"/>
              </a:rPr>
              <a:t>on nodes and</a:t>
            </a:r>
            <a:r>
              <a:rPr lang="en-US" spc="-22" dirty="0">
                <a:solidFill>
                  <a:srgbClr val="7E7E7E"/>
                </a:solidFill>
                <a:latin typeface="Century Gothic"/>
                <a:cs typeface="Century Gothic"/>
              </a:rPr>
              <a:t> </a:t>
            </a:r>
            <a:r>
              <a:rPr lang="en-US" spc="-4" dirty="0">
                <a:solidFill>
                  <a:srgbClr val="7E7E7E"/>
                </a:solidFill>
                <a:latin typeface="Century Gothic"/>
                <a:cs typeface="Century Gothic"/>
              </a:rPr>
              <a:t>edges.</a:t>
            </a:r>
            <a:endParaRPr lang="en-US" dirty="0">
              <a:latin typeface="Century Gothic"/>
              <a:cs typeface="Century Gothic"/>
            </a:endParaRPr>
          </a:p>
          <a:p>
            <a:pPr marL="313221" marR="4483" indent="-302575">
              <a:spcBef>
                <a:spcPts val="468"/>
              </a:spcBef>
              <a:buFont typeface="Arial"/>
              <a:buChar char="•"/>
              <a:tabLst>
                <a:tab pos="313221" algn="l"/>
                <a:tab pos="313781" algn="l"/>
              </a:tabLst>
            </a:pPr>
            <a:r>
              <a:rPr lang="en-US" spc="-13" dirty="0">
                <a:solidFill>
                  <a:srgbClr val="7E7E7E"/>
                </a:solidFill>
                <a:latin typeface="Century Gothic"/>
                <a:cs typeface="Century Gothic"/>
              </a:rPr>
              <a:t>SNAP </a:t>
            </a:r>
            <a:r>
              <a:rPr lang="en-US" spc="4" dirty="0">
                <a:solidFill>
                  <a:srgbClr val="7E7E7E"/>
                </a:solidFill>
                <a:latin typeface="Century Gothic"/>
                <a:cs typeface="Century Gothic"/>
              </a:rPr>
              <a:t>is </a:t>
            </a:r>
            <a:r>
              <a:rPr lang="en-US" spc="-4" dirty="0">
                <a:solidFill>
                  <a:srgbClr val="7E7E7E"/>
                </a:solidFill>
                <a:latin typeface="Century Gothic"/>
                <a:cs typeface="Century Gothic"/>
              </a:rPr>
              <a:t>also available through </a:t>
            </a:r>
            <a:r>
              <a:rPr lang="en-US" dirty="0">
                <a:solidFill>
                  <a:srgbClr val="7E7E7E"/>
                </a:solidFill>
                <a:latin typeface="Century Gothic"/>
                <a:cs typeface="Century Gothic"/>
              </a:rPr>
              <a:t>the</a:t>
            </a:r>
            <a:r>
              <a:rPr lang="en-US" dirty="0">
                <a:solidFill>
                  <a:srgbClr val="3299FF"/>
                </a:solidFill>
                <a:latin typeface="Century Gothic"/>
                <a:cs typeface="Century Gothic"/>
              </a:rPr>
              <a:t> </a:t>
            </a:r>
            <a:r>
              <a:rPr lang="en-US" u="heavy" spc="-4" dirty="0" err="1">
                <a:solidFill>
                  <a:srgbClr val="3299FF"/>
                </a:solidFill>
                <a:uFill>
                  <a:solidFill>
                    <a:srgbClr val="3298FF"/>
                  </a:solidFill>
                </a:uFill>
                <a:latin typeface="Century Gothic"/>
                <a:cs typeface="Century Gothic"/>
              </a:rPr>
              <a:t>NodeXL</a:t>
            </a:r>
            <a:r>
              <a:rPr lang="en-US" spc="-4" dirty="0">
                <a:solidFill>
                  <a:srgbClr val="3299FF"/>
                </a:solidFill>
                <a:latin typeface="Century Gothic"/>
                <a:cs typeface="Century Gothic"/>
              </a:rPr>
              <a:t> </a:t>
            </a:r>
            <a:r>
              <a:rPr lang="en-US" spc="-4" dirty="0">
                <a:solidFill>
                  <a:srgbClr val="7E7E7E"/>
                </a:solidFill>
                <a:latin typeface="Century Gothic"/>
                <a:cs typeface="Century Gothic"/>
              </a:rPr>
              <a:t>which </a:t>
            </a:r>
            <a:r>
              <a:rPr lang="en-US" spc="4" dirty="0">
                <a:solidFill>
                  <a:srgbClr val="7E7E7E"/>
                </a:solidFill>
                <a:latin typeface="Century Gothic"/>
                <a:cs typeface="Century Gothic"/>
              </a:rPr>
              <a:t>is </a:t>
            </a:r>
            <a:r>
              <a:rPr lang="en-US" spc="-4" dirty="0">
                <a:solidFill>
                  <a:srgbClr val="7E7E7E"/>
                </a:solidFill>
                <a:latin typeface="Century Gothic"/>
                <a:cs typeface="Century Gothic"/>
              </a:rPr>
              <a:t>a  graphical front-end </a:t>
            </a:r>
            <a:r>
              <a:rPr lang="en-US" dirty="0">
                <a:solidFill>
                  <a:srgbClr val="7E7E7E"/>
                </a:solidFill>
                <a:latin typeface="Century Gothic"/>
                <a:cs typeface="Century Gothic"/>
              </a:rPr>
              <a:t>that </a:t>
            </a:r>
            <a:r>
              <a:rPr lang="en-US" spc="-4" dirty="0">
                <a:solidFill>
                  <a:srgbClr val="7E7E7E"/>
                </a:solidFill>
                <a:latin typeface="Century Gothic"/>
                <a:cs typeface="Century Gothic"/>
              </a:rPr>
              <a:t>integrates network analysis </a:t>
            </a:r>
            <a:r>
              <a:rPr lang="en-US" spc="4" dirty="0">
                <a:solidFill>
                  <a:srgbClr val="7E7E7E"/>
                </a:solidFill>
                <a:latin typeface="Century Gothic"/>
                <a:cs typeface="Century Gothic"/>
              </a:rPr>
              <a:t>into  </a:t>
            </a:r>
            <a:r>
              <a:rPr lang="en-US" spc="-4" dirty="0">
                <a:solidFill>
                  <a:srgbClr val="7E7E7E"/>
                </a:solidFill>
                <a:latin typeface="Century Gothic"/>
                <a:cs typeface="Century Gothic"/>
              </a:rPr>
              <a:t>Microsoft Office and</a:t>
            </a:r>
            <a:r>
              <a:rPr lang="en-US" spc="9" dirty="0">
                <a:solidFill>
                  <a:srgbClr val="7E7E7E"/>
                </a:solidFill>
                <a:latin typeface="Century Gothic"/>
                <a:cs typeface="Century Gothic"/>
              </a:rPr>
              <a:t> </a:t>
            </a:r>
            <a:r>
              <a:rPr lang="en-US" spc="-4" dirty="0">
                <a:solidFill>
                  <a:srgbClr val="7E7E7E"/>
                </a:solidFill>
                <a:latin typeface="Century Gothic"/>
                <a:cs typeface="Century Gothic"/>
              </a:rPr>
              <a:t>Excel.</a:t>
            </a:r>
            <a:endParaRPr lang="en-US" dirty="0">
              <a:latin typeface="Century Gothic"/>
              <a:cs typeface="Century Gothic"/>
            </a:endParaRPr>
          </a:p>
          <a:p>
            <a:pPr marL="313781" indent="-302575">
              <a:spcBef>
                <a:spcPts val="463"/>
              </a:spcBef>
              <a:buClr>
                <a:srgbClr val="7E7E7E"/>
              </a:buClr>
              <a:buFont typeface="Arial"/>
              <a:buChar char="•"/>
              <a:tabLst>
                <a:tab pos="313221" algn="l"/>
                <a:tab pos="313781" algn="l"/>
              </a:tabLst>
            </a:pPr>
            <a:r>
              <a:rPr lang="en-US" u="heavy" spc="-4" dirty="0">
                <a:solidFill>
                  <a:srgbClr val="3299FF"/>
                </a:solidFill>
                <a:uFill>
                  <a:solidFill>
                    <a:srgbClr val="3298FF"/>
                  </a:solidFill>
                </a:uFill>
                <a:latin typeface="Century Gothic"/>
                <a:cs typeface="Century Gothic"/>
                <a:hlinkClick r:id="rId2"/>
              </a:rPr>
              <a:t>http://snap.stanford.edu/</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4" dirty="0"/>
              <a:t>S</a:t>
            </a:r>
            <a:r>
              <a:rPr lang="en-US" dirty="0"/>
              <a:t>NAP</a:t>
            </a:r>
          </a:p>
        </p:txBody>
      </p:sp>
      <p:sp>
        <p:nvSpPr>
          <p:cNvPr id="4" name="object 4"/>
          <p:cNvSpPr txBox="1"/>
          <p:nvPr/>
        </p:nvSpPr>
        <p:spPr>
          <a:xfrm>
            <a:off x="1149274" y="6078965"/>
            <a:ext cx="2874309" cy="174309"/>
          </a:xfrm>
          <a:prstGeom prst="rect">
            <a:avLst/>
          </a:prstGeom>
        </p:spPr>
        <p:txBody>
          <a:bodyPr vert="horz" wrap="square" lIns="0" tIns="11206" rIns="0" bIns="0" rtlCol="0">
            <a:spAutoFit/>
          </a:bodyPr>
          <a:lstStyle/>
          <a:p>
            <a:pPr marL="11206">
              <a:spcBef>
                <a:spcPts val="88"/>
              </a:spcBef>
            </a:pPr>
            <a:r>
              <a:rPr sz="1059" dirty="0">
                <a:solidFill>
                  <a:srgbClr val="585858"/>
                </a:solidFill>
                <a:latin typeface="Century Gothic"/>
                <a:cs typeface="Century Gothic"/>
              </a:rPr>
              <a:t>S. </a:t>
            </a:r>
            <a:r>
              <a:rPr sz="1059" spc="-4" dirty="0">
                <a:solidFill>
                  <a:srgbClr val="585858"/>
                </a:solidFill>
                <a:latin typeface="Century Gothic"/>
                <a:cs typeface="Century Gothic"/>
              </a:rPr>
              <a:t>Mukherjea </a:t>
            </a:r>
            <a:r>
              <a:rPr sz="1059" dirty="0">
                <a:solidFill>
                  <a:srgbClr val="585858"/>
                </a:solidFill>
                <a:latin typeface="Century Gothic"/>
                <a:cs typeface="Century Gothic"/>
              </a:rPr>
              <a:t>&amp; </a:t>
            </a:r>
            <a:r>
              <a:rPr sz="1059" spc="-4" dirty="0">
                <a:solidFill>
                  <a:srgbClr val="585858"/>
                </a:solidFill>
                <a:latin typeface="Century Gothic"/>
                <a:cs typeface="Century Gothic"/>
              </a:rPr>
              <a:t>A.A. Nanavati; </a:t>
            </a:r>
            <a:r>
              <a:rPr sz="1059" dirty="0">
                <a:solidFill>
                  <a:srgbClr val="585858"/>
                </a:solidFill>
                <a:latin typeface="Century Gothic"/>
                <a:cs typeface="Century Gothic"/>
              </a:rPr>
              <a:t>IIT-D Fall</a:t>
            </a:r>
            <a:r>
              <a:rPr sz="1059" spc="53" dirty="0">
                <a:solidFill>
                  <a:srgbClr val="585858"/>
                </a:solidFill>
                <a:latin typeface="Century Gothic"/>
                <a:cs typeface="Century Gothic"/>
              </a:rPr>
              <a:t> </a:t>
            </a:r>
            <a:r>
              <a:rPr sz="1059" spc="-9" dirty="0">
                <a:solidFill>
                  <a:srgbClr val="585858"/>
                </a:solidFill>
                <a:latin typeface="Century Gothic"/>
                <a:cs typeface="Century Gothic"/>
              </a:rPr>
              <a:t>2016</a:t>
            </a:r>
            <a:endParaRPr sz="1059" dirty="0">
              <a:latin typeface="Century Gothic"/>
              <a:cs typeface="Century Gothic"/>
            </a:endParaRPr>
          </a:p>
        </p:txBody>
      </p:sp>
      <p:sp>
        <p:nvSpPr>
          <p:cNvPr id="5" name="object 5"/>
          <p:cNvSpPr txBox="1"/>
          <p:nvPr/>
        </p:nvSpPr>
        <p:spPr>
          <a:xfrm>
            <a:off x="8089299" y="6065517"/>
            <a:ext cx="199465" cy="201367"/>
          </a:xfrm>
          <a:prstGeom prst="rect">
            <a:avLst/>
          </a:prstGeom>
        </p:spPr>
        <p:txBody>
          <a:bodyPr vert="horz" wrap="square" lIns="0" tIns="11206" rIns="0" bIns="0" rtlCol="0">
            <a:spAutoFit/>
          </a:bodyPr>
          <a:lstStyle/>
          <a:p>
            <a:pPr marL="11206">
              <a:spcBef>
                <a:spcPts val="88"/>
              </a:spcBef>
            </a:pPr>
            <a:r>
              <a:rPr sz="1235" b="1" spc="4" dirty="0">
                <a:solidFill>
                  <a:srgbClr val="585858"/>
                </a:solidFill>
                <a:latin typeface="Century Gothic"/>
                <a:cs typeface="Century Gothic"/>
              </a:rPr>
              <a:t>1</a:t>
            </a:r>
            <a:r>
              <a:rPr sz="1235" b="1" dirty="0">
                <a:solidFill>
                  <a:srgbClr val="585858"/>
                </a:solidFill>
                <a:latin typeface="Century Gothic"/>
                <a:cs typeface="Century Gothic"/>
              </a:rPr>
              <a:t>4</a:t>
            </a:r>
            <a:endParaRPr sz="1235" dirty="0">
              <a:latin typeface="Century Gothic"/>
              <a:cs typeface="Century Gothic"/>
            </a:endParaRPr>
          </a:p>
        </p:txBody>
      </p:sp>
    </p:spTree>
    <p:extLst>
      <p:ext uri="{BB962C8B-B14F-4D97-AF65-F5344CB8AC3E}">
        <p14:creationId xmlns:p14="http://schemas.microsoft.com/office/powerpoint/2010/main" val="34841129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89299" y="6062828"/>
            <a:ext cx="197783" cy="201367"/>
          </a:xfrm>
          <a:prstGeom prst="rect">
            <a:avLst/>
          </a:prstGeom>
        </p:spPr>
        <p:txBody>
          <a:bodyPr vert="horz" wrap="square" lIns="0" tIns="11206" rIns="0" bIns="0" rtlCol="0">
            <a:spAutoFit/>
          </a:bodyPr>
          <a:lstStyle/>
          <a:p>
            <a:pPr marL="11206">
              <a:spcBef>
                <a:spcPts val="88"/>
              </a:spcBef>
            </a:pPr>
            <a:r>
              <a:rPr sz="1235" b="1" spc="-4" dirty="0">
                <a:solidFill>
                  <a:srgbClr val="FFFFFF"/>
                </a:solidFill>
                <a:latin typeface="Arial"/>
                <a:cs typeface="Arial"/>
              </a:rPr>
              <a:t>1</a:t>
            </a:r>
            <a:r>
              <a:rPr sz="1235" b="1" dirty="0">
                <a:solidFill>
                  <a:srgbClr val="FFFFFF"/>
                </a:solidFill>
                <a:latin typeface="Arial"/>
                <a:cs typeface="Arial"/>
              </a:rPr>
              <a:t>5</a:t>
            </a:r>
            <a:endParaRPr sz="1235" dirty="0">
              <a:latin typeface="Arial"/>
              <a:cs typeface="Arial"/>
            </a:endParaRPr>
          </a:p>
        </p:txBody>
      </p:sp>
      <p:sp>
        <p:nvSpPr>
          <p:cNvPr id="3" name="object 3"/>
          <p:cNvSpPr/>
          <p:nvPr/>
        </p:nvSpPr>
        <p:spPr>
          <a:xfrm>
            <a:off x="609600" y="838200"/>
            <a:ext cx="7787191" cy="4805979"/>
          </a:xfrm>
          <a:prstGeom prst="rect">
            <a:avLst/>
          </a:prstGeom>
          <a:blipFill>
            <a:blip r:embed="rId2" cstate="print"/>
            <a:stretch>
              <a:fillRect/>
            </a:stretch>
          </a:blipFill>
        </p:spPr>
        <p:txBody>
          <a:bodyPr wrap="square" lIns="0" tIns="0" rIns="0" bIns="0" rtlCol="0"/>
          <a:lstStyle/>
          <a:p>
            <a:endParaRPr sz="1588" dirty="0"/>
          </a:p>
        </p:txBody>
      </p:sp>
      <p:sp>
        <p:nvSpPr>
          <p:cNvPr id="4" name="object 4"/>
          <p:cNvSpPr txBox="1"/>
          <p:nvPr/>
        </p:nvSpPr>
        <p:spPr>
          <a:xfrm>
            <a:off x="6096000" y="6264195"/>
            <a:ext cx="2874309" cy="174309"/>
          </a:xfrm>
          <a:prstGeom prst="rect">
            <a:avLst/>
          </a:prstGeom>
        </p:spPr>
        <p:txBody>
          <a:bodyPr vert="horz" wrap="square" lIns="0" tIns="11206" rIns="0" bIns="0" rtlCol="0">
            <a:spAutoFit/>
          </a:bodyPr>
          <a:lstStyle/>
          <a:p>
            <a:pPr marL="11206">
              <a:spcBef>
                <a:spcPts val="88"/>
              </a:spcBef>
            </a:pPr>
            <a:r>
              <a:rPr sz="1059" dirty="0">
                <a:solidFill>
                  <a:srgbClr val="585858"/>
                </a:solidFill>
                <a:latin typeface="Century Gothic"/>
                <a:cs typeface="Century Gothic"/>
              </a:rPr>
              <a:t>S. </a:t>
            </a:r>
            <a:r>
              <a:rPr sz="1059" spc="-4" dirty="0">
                <a:solidFill>
                  <a:srgbClr val="585858"/>
                </a:solidFill>
                <a:latin typeface="Century Gothic"/>
                <a:cs typeface="Century Gothic"/>
              </a:rPr>
              <a:t>Mukherjea </a:t>
            </a:r>
            <a:r>
              <a:rPr sz="1059" dirty="0">
                <a:solidFill>
                  <a:srgbClr val="585858"/>
                </a:solidFill>
                <a:latin typeface="Century Gothic"/>
                <a:cs typeface="Century Gothic"/>
              </a:rPr>
              <a:t>&amp; </a:t>
            </a:r>
            <a:r>
              <a:rPr sz="1059" spc="-4" dirty="0">
                <a:solidFill>
                  <a:srgbClr val="585858"/>
                </a:solidFill>
                <a:latin typeface="Century Gothic"/>
                <a:cs typeface="Century Gothic"/>
              </a:rPr>
              <a:t>A.A. Nanavati; </a:t>
            </a:r>
            <a:r>
              <a:rPr sz="1059" dirty="0">
                <a:solidFill>
                  <a:srgbClr val="585858"/>
                </a:solidFill>
                <a:latin typeface="Century Gothic"/>
                <a:cs typeface="Century Gothic"/>
              </a:rPr>
              <a:t>IIT-D Fall</a:t>
            </a:r>
            <a:r>
              <a:rPr sz="1059" spc="53" dirty="0">
                <a:solidFill>
                  <a:srgbClr val="585858"/>
                </a:solidFill>
                <a:latin typeface="Century Gothic"/>
                <a:cs typeface="Century Gothic"/>
              </a:rPr>
              <a:t> </a:t>
            </a:r>
            <a:r>
              <a:rPr sz="1059" spc="-9" dirty="0">
                <a:solidFill>
                  <a:srgbClr val="585858"/>
                </a:solidFill>
                <a:latin typeface="Century Gothic"/>
                <a:cs typeface="Century Gothic"/>
              </a:rPr>
              <a:t>2016</a:t>
            </a:r>
            <a:endParaRPr sz="1059" dirty="0">
              <a:latin typeface="Century Gothic"/>
              <a:cs typeface="Century Gothic"/>
            </a:endParaRPr>
          </a:p>
        </p:txBody>
      </p:sp>
    </p:spTree>
    <p:extLst>
      <p:ext uri="{BB962C8B-B14F-4D97-AF65-F5344CB8AC3E}">
        <p14:creationId xmlns:p14="http://schemas.microsoft.com/office/powerpoint/2010/main" val="37501855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Data Visualization Popular Tools</a:t>
            </a:r>
          </a:p>
        </p:txBody>
      </p:sp>
      <p:sp>
        <p:nvSpPr>
          <p:cNvPr id="4" name="Content Placeholder 4"/>
          <p:cNvSpPr>
            <a:spLocks noGrp="1"/>
          </p:cNvSpPr>
          <p:nvPr>
            <p:ph idx="1"/>
          </p:nvPr>
        </p:nvSpPr>
        <p:spPr/>
        <p:txBody>
          <a:bodyPr>
            <a:noAutofit/>
          </a:bodyPr>
          <a:lstStyle/>
          <a:p>
            <a:r>
              <a:rPr lang="en-US" sz="2000" b="1" u="sng" dirty="0">
                <a:hlinkClick r:id="rId2"/>
              </a:rPr>
              <a:t>Tableau</a:t>
            </a:r>
            <a:endParaRPr lang="en-US" sz="2000" b="1" u="sng" dirty="0"/>
          </a:p>
          <a:p>
            <a:r>
              <a:rPr lang="en-US" sz="2000" b="1" dirty="0" err="1">
                <a:hlinkClick r:id="rId3"/>
              </a:rPr>
              <a:t>PowerBI</a:t>
            </a:r>
            <a:endParaRPr lang="en-US" sz="2000" b="1" dirty="0">
              <a:hlinkClick r:id="rId3"/>
            </a:endParaRPr>
          </a:p>
          <a:p>
            <a:r>
              <a:rPr lang="en-US" sz="2000" b="1" dirty="0" err="1">
                <a:hlinkClick r:id="rId3"/>
              </a:rPr>
              <a:t>Infogram</a:t>
            </a:r>
            <a:endParaRPr lang="en-US" sz="2000" dirty="0"/>
          </a:p>
          <a:p>
            <a:r>
              <a:rPr lang="en-US" sz="2000" b="1" dirty="0" err="1">
                <a:hlinkClick r:id="rId4"/>
              </a:rPr>
              <a:t>ChartBlocks</a:t>
            </a:r>
            <a:endParaRPr lang="en-US" sz="2000" dirty="0"/>
          </a:p>
          <a:p>
            <a:r>
              <a:rPr lang="en-US" sz="2000" b="1" dirty="0" err="1">
                <a:hlinkClick r:id="rId5"/>
              </a:rPr>
              <a:t>Datawrapper</a:t>
            </a:r>
            <a:endParaRPr lang="en-US" sz="2000" dirty="0"/>
          </a:p>
          <a:p>
            <a:r>
              <a:rPr lang="en-US" sz="2000" b="1" dirty="0" err="1">
                <a:hlinkClick r:id="rId6"/>
              </a:rPr>
              <a:t>Plotly</a:t>
            </a:r>
            <a:endParaRPr lang="en-US" sz="2000" dirty="0"/>
          </a:p>
          <a:p>
            <a:r>
              <a:rPr lang="en-US" sz="2000" b="1" dirty="0">
                <a:hlinkClick r:id="rId7"/>
              </a:rPr>
              <a:t>RAW</a:t>
            </a:r>
            <a:endParaRPr lang="en-US" sz="2000" dirty="0"/>
          </a:p>
          <a:p>
            <a:r>
              <a:rPr lang="en-US" sz="2000" b="1" u="sng" dirty="0">
                <a:hlinkClick r:id="rId8"/>
              </a:rPr>
              <a:t>Visual.ly</a:t>
            </a:r>
            <a:endParaRPr lang="en-US" sz="2000" dirty="0"/>
          </a:p>
          <a:p>
            <a:r>
              <a:rPr lang="en-US" sz="2000" b="1" u="sng" dirty="0">
                <a:hlinkClick r:id="rId9"/>
              </a:rPr>
              <a:t>D3.js</a:t>
            </a:r>
            <a:endParaRPr lang="en-US" sz="2000" dirty="0"/>
          </a:p>
          <a:p>
            <a:r>
              <a:rPr lang="en-US" sz="2000" b="1" u="sng" dirty="0">
                <a:hlinkClick r:id="rId10"/>
              </a:rPr>
              <a:t>Ember Charts</a:t>
            </a:r>
            <a:endParaRPr lang="en-US" sz="2000" dirty="0"/>
          </a:p>
          <a:p>
            <a:r>
              <a:rPr lang="en-US" sz="2000" b="1" u="sng" dirty="0">
                <a:hlinkClick r:id="rId11"/>
              </a:rPr>
              <a:t>NVD3</a:t>
            </a:r>
            <a:endParaRPr lang="en-US" sz="2000" dirty="0"/>
          </a:p>
          <a:p>
            <a:endParaRPr lang="en-US" sz="2000" dirty="0"/>
          </a:p>
        </p:txBody>
      </p:sp>
      <p:sp>
        <p:nvSpPr>
          <p:cNvPr id="5" name="Content Placeholder 4"/>
          <p:cNvSpPr txBox="1">
            <a:spLocks/>
          </p:cNvSpPr>
          <p:nvPr/>
        </p:nvSpPr>
        <p:spPr>
          <a:xfrm>
            <a:off x="4810125" y="1506900"/>
            <a:ext cx="3638550" cy="391440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hlinkClick r:id="rId12"/>
              </a:rPr>
              <a:t>Google Charts</a:t>
            </a:r>
            <a:endParaRPr lang="en-US" dirty="0"/>
          </a:p>
          <a:p>
            <a:r>
              <a:rPr lang="en-US" b="1" dirty="0" err="1">
                <a:hlinkClick r:id="rId13"/>
              </a:rPr>
              <a:t>FusionCharts</a:t>
            </a:r>
            <a:endParaRPr lang="en-US" dirty="0"/>
          </a:p>
          <a:p>
            <a:r>
              <a:rPr lang="en-US" b="1" dirty="0" err="1">
                <a:hlinkClick r:id="rId14"/>
              </a:rPr>
              <a:t>Highcharts</a:t>
            </a:r>
            <a:endParaRPr lang="en-US" dirty="0"/>
          </a:p>
          <a:p>
            <a:r>
              <a:rPr lang="en-US" b="1" u="sng" dirty="0">
                <a:hlinkClick r:id="rId15"/>
              </a:rPr>
              <a:t>Chart.js</a:t>
            </a:r>
            <a:endParaRPr lang="en-US" dirty="0"/>
          </a:p>
          <a:p>
            <a:r>
              <a:rPr lang="en-US" b="1" dirty="0">
                <a:hlinkClick r:id="rId16"/>
              </a:rPr>
              <a:t>Leaflet</a:t>
            </a:r>
            <a:endParaRPr lang="en-US" dirty="0"/>
          </a:p>
          <a:p>
            <a:r>
              <a:rPr lang="en-US" b="1" dirty="0">
                <a:hlinkClick r:id="rId17"/>
              </a:rPr>
              <a:t>Chartist.js</a:t>
            </a:r>
            <a:endParaRPr lang="en-US" dirty="0"/>
          </a:p>
          <a:p>
            <a:r>
              <a:rPr lang="en-US" b="1" dirty="0">
                <a:hlinkClick r:id="rId18"/>
              </a:rPr>
              <a:t>n3-charts</a:t>
            </a:r>
            <a:endParaRPr lang="en-US" dirty="0"/>
          </a:p>
          <a:p>
            <a:r>
              <a:rPr lang="en-US" b="1" dirty="0">
                <a:hlinkClick r:id="rId19"/>
              </a:rPr>
              <a:t>Sigma JS</a:t>
            </a:r>
            <a:endParaRPr lang="en-US" dirty="0"/>
          </a:p>
          <a:p>
            <a:r>
              <a:rPr lang="en-US" b="1" u="sng" dirty="0" err="1">
                <a:hlinkClick r:id="rId20"/>
              </a:rPr>
              <a:t>Polymaps</a:t>
            </a:r>
            <a:endParaRPr lang="en-US" dirty="0"/>
          </a:p>
          <a:p>
            <a:r>
              <a:rPr lang="en-US" b="1" dirty="0">
                <a:hlinkClick r:id="rId21"/>
              </a:rPr>
              <a:t>Processing.js</a:t>
            </a:r>
            <a:endParaRPr lang="en-US" dirty="0"/>
          </a:p>
          <a:p>
            <a:endParaRPr lang="en-US" b="1" u="sng" dirty="0"/>
          </a:p>
        </p:txBody>
      </p:sp>
    </p:spTree>
    <p:extLst>
      <p:ext uri="{BB962C8B-B14F-4D97-AF65-F5344CB8AC3E}">
        <p14:creationId xmlns:p14="http://schemas.microsoft.com/office/powerpoint/2010/main" val="9733794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Data Visualization Libraries in Python</a:t>
            </a:r>
          </a:p>
        </p:txBody>
      </p:sp>
      <p:sp>
        <p:nvSpPr>
          <p:cNvPr id="2" name="Content Placeholder 1"/>
          <p:cNvSpPr>
            <a:spLocks noGrp="1"/>
          </p:cNvSpPr>
          <p:nvPr>
            <p:ph idx="1"/>
          </p:nvPr>
        </p:nvSpPr>
        <p:spPr/>
        <p:txBody>
          <a:bodyPr>
            <a:normAutofit fontScale="85000" lnSpcReduction="10000"/>
          </a:bodyPr>
          <a:lstStyle/>
          <a:p>
            <a:r>
              <a:rPr lang="en-US" dirty="0" err="1"/>
              <a:t>matplotlib</a:t>
            </a:r>
            <a:endParaRPr lang="en-US" dirty="0"/>
          </a:p>
          <a:p>
            <a:r>
              <a:rPr lang="en-US" dirty="0" err="1"/>
              <a:t>Seaborn</a:t>
            </a:r>
            <a:endParaRPr lang="en-US" dirty="0"/>
          </a:p>
          <a:p>
            <a:r>
              <a:rPr lang="en-US" dirty="0" err="1"/>
              <a:t>ggplot</a:t>
            </a:r>
            <a:endParaRPr lang="en-US" dirty="0"/>
          </a:p>
          <a:p>
            <a:r>
              <a:rPr lang="en-US" dirty="0" err="1"/>
              <a:t>pygal</a:t>
            </a:r>
            <a:endParaRPr lang="en-US" dirty="0"/>
          </a:p>
          <a:p>
            <a:r>
              <a:rPr lang="en-US" dirty="0" err="1"/>
              <a:t>Plotly</a:t>
            </a:r>
            <a:endParaRPr lang="en-US" dirty="0"/>
          </a:p>
          <a:p>
            <a:r>
              <a:rPr lang="en-US" dirty="0" err="1"/>
              <a:t>geoplotlib</a:t>
            </a:r>
            <a:endParaRPr lang="en-US" dirty="0"/>
          </a:p>
          <a:p>
            <a:r>
              <a:rPr lang="en-US" dirty="0"/>
              <a:t>Gleam</a:t>
            </a:r>
          </a:p>
          <a:p>
            <a:r>
              <a:rPr lang="en-US" dirty="0" err="1"/>
              <a:t>missingno</a:t>
            </a:r>
            <a:endParaRPr lang="en-US" dirty="0"/>
          </a:p>
          <a:p>
            <a:r>
              <a:rPr lang="en-US" dirty="0"/>
              <a:t>Leather</a:t>
            </a:r>
          </a:p>
          <a:p>
            <a:endParaRPr lang="en-US" dirty="0"/>
          </a:p>
          <a:p>
            <a:pPr>
              <a:buFont typeface="Arial" panose="020B0604020202020204" pitchFamily="34" charset="0"/>
              <a:buChar char="•"/>
            </a:pPr>
            <a:r>
              <a:rPr lang="en-US" dirty="0">
                <a:hlinkClick r:id="rId2"/>
              </a:rPr>
              <a:t>https://www.kaggle.com/benhamner/python-data-visualizations</a:t>
            </a:r>
            <a:endParaRPr lang="en-US" dirty="0"/>
          </a:p>
          <a:p>
            <a:pPr>
              <a:buFont typeface="Arial" panose="020B0604020202020204" pitchFamily="34" charset="0"/>
              <a:buChar char="•"/>
            </a:pPr>
            <a:r>
              <a:rPr lang="en-US" dirty="0">
                <a:hlinkClick r:id="rId3"/>
              </a:rPr>
              <a:t>https://www.datacamp.com/courses/introduction-to-data-visualization-with-python</a:t>
            </a:r>
            <a:endParaRPr lang="en-US" dirty="0"/>
          </a:p>
          <a:p>
            <a:endParaRPr lang="en-US" dirty="0"/>
          </a:p>
        </p:txBody>
      </p:sp>
    </p:spTree>
    <p:extLst>
      <p:ext uri="{BB962C8B-B14F-4D97-AF65-F5344CB8AC3E}">
        <p14:creationId xmlns:p14="http://schemas.microsoft.com/office/powerpoint/2010/main" val="116320747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AutoNum type="arabicPeriod"/>
            </a:pPr>
            <a:r>
              <a:rPr lang="en-US" dirty="0">
                <a:hlinkClick r:id="rId2"/>
              </a:rPr>
              <a:t>https://www2.microstrategy.com/producthelp/10.11/Workstation/WebUser/WebHelp/Lang_1033/Content/Introduction_to_Box_Plot_Visualizations.htm</a:t>
            </a:r>
            <a:endParaRPr lang="en-US" dirty="0"/>
          </a:p>
          <a:p>
            <a:pPr marL="457200" indent="-457200">
              <a:buAutoNum type="arabicPeriod"/>
            </a:pPr>
            <a:r>
              <a:rPr lang="en-US" dirty="0">
                <a:hlinkClick r:id="rId3"/>
              </a:rPr>
              <a:t>https://bigdata-madesimple.com/review-of-20-best-big-data-visualization-tools/</a:t>
            </a:r>
            <a:endParaRPr lang="en-US" dirty="0"/>
          </a:p>
          <a:p>
            <a:pPr marL="457200" indent="-457200">
              <a:buAutoNum type="arabicPeriod"/>
            </a:pPr>
            <a:r>
              <a:rPr lang="en-US" dirty="0"/>
              <a:t>Python libraries</a:t>
            </a:r>
          </a:p>
          <a:p>
            <a:pPr marL="857250" lvl="1" indent="-457200">
              <a:buAutoNum type="arabicPeriod"/>
            </a:pPr>
            <a:r>
              <a:rPr lang="en-US" dirty="0">
                <a:hlinkClick r:id="rId4"/>
              </a:rPr>
              <a:t>https://mode.com/blog/python-data-visualization-libraries</a:t>
            </a:r>
            <a:endParaRPr lang="en-US" dirty="0"/>
          </a:p>
          <a:p>
            <a:pPr marL="857250" lvl="1" indent="-457200">
              <a:buAutoNum type="arabicPeriod"/>
            </a:pPr>
            <a:r>
              <a:rPr lang="en-US" dirty="0">
                <a:hlinkClick r:id="rId5"/>
              </a:rPr>
              <a:t>https://towardsdatascience.com/the-next-level-of-data-visualization-in-python-dd6e99039d5e</a:t>
            </a:r>
            <a:endParaRPr lang="en-US" dirty="0"/>
          </a:p>
          <a:p>
            <a:pPr marL="857250" lvl="1" indent="-457200">
              <a:buAutoNum type="arabicPeriod"/>
            </a:pPr>
            <a:r>
              <a:rPr lang="en-US" dirty="0">
                <a:hlinkClick r:id="rId6"/>
              </a:rPr>
              <a:t>https://www.analyticsindiamag.com/top-5-best-data-visualisation-libraries-in-python/</a:t>
            </a:r>
            <a:endParaRPr lang="en-US" dirty="0"/>
          </a:p>
        </p:txBody>
      </p:sp>
      <p:sp>
        <p:nvSpPr>
          <p:cNvPr id="3" name="Content Placeholder 2"/>
          <p:cNvSpPr>
            <a:spLocks noGrp="1"/>
          </p:cNvSpPr>
          <p:nvPr>
            <p:ph sz="quarter" idx="10"/>
          </p:nvPr>
        </p:nvSpPr>
        <p:spPr/>
        <p:txBody>
          <a:bodyPr/>
          <a:lstStyle/>
          <a:p>
            <a:r>
              <a:rPr lang="en-US" dirty="0"/>
              <a:t>References</a:t>
            </a:r>
          </a:p>
        </p:txBody>
      </p:sp>
    </p:spTree>
    <p:extLst>
      <p:ext uri="{BB962C8B-B14F-4D97-AF65-F5344CB8AC3E}">
        <p14:creationId xmlns:p14="http://schemas.microsoft.com/office/powerpoint/2010/main" val="285489433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it-IT" dirty="0"/>
              <a:t>Data Visualization</a:t>
            </a:r>
            <a:endParaRPr lang="en-US" dirty="0"/>
          </a:p>
        </p:txBody>
      </p:sp>
      <p:sp>
        <p:nvSpPr>
          <p:cNvPr id="7" name="Subtitle 6"/>
          <p:cNvSpPr>
            <a:spLocks noGrp="1"/>
          </p:cNvSpPr>
          <p:nvPr>
            <p:ph type="subTitle" idx="1"/>
          </p:nvPr>
        </p:nvSpPr>
        <p:spPr/>
        <p:txBody>
          <a:bodyPr>
            <a:normAutofit/>
          </a:bodyPr>
          <a:lstStyle/>
          <a:p>
            <a:r>
              <a:rPr lang="en-US"/>
              <a:t>Lecture –13</a:t>
            </a:r>
            <a:endParaRPr lang="en-US" dirty="0"/>
          </a:p>
          <a:p>
            <a:r>
              <a:rPr lang="en-US" dirty="0"/>
              <a:t>Sumita Narang</a:t>
            </a:r>
          </a:p>
          <a:p>
            <a:endParaRPr lang="en-US" dirty="0"/>
          </a:p>
          <a:p>
            <a:endParaRPr lang="en-US" dirty="0"/>
          </a:p>
        </p:txBody>
      </p:sp>
      <p:sp>
        <p:nvSpPr>
          <p:cNvPr id="2" name="Rectangle 1"/>
          <p:cNvSpPr/>
          <p:nvPr/>
        </p:nvSpPr>
        <p:spPr>
          <a:xfrm>
            <a:off x="266700" y="6096000"/>
            <a:ext cx="8610600" cy="584775"/>
          </a:xfrm>
          <a:prstGeom prst="rect">
            <a:avLst/>
          </a:prstGeom>
        </p:spPr>
        <p:txBody>
          <a:bodyPr wrap="square">
            <a:spAutoFit/>
          </a:bodyPr>
          <a:lstStyle/>
          <a:p>
            <a:r>
              <a:rPr lang="en-US" sz="1600" dirty="0"/>
              <a:t>Source- IIT Delhi Social Network Analysis Course by S. </a:t>
            </a:r>
            <a:r>
              <a:rPr lang="en-US" sz="1600" dirty="0" err="1"/>
              <a:t>Mukherjea</a:t>
            </a:r>
            <a:r>
              <a:rPr lang="en-US" sz="1600" dirty="0"/>
              <a:t> &amp; A.A. </a:t>
            </a:r>
            <a:r>
              <a:rPr lang="en-US" sz="1600" dirty="0" err="1"/>
              <a:t>Nanavati</a:t>
            </a:r>
            <a:r>
              <a:rPr lang="en-US" sz="1600" dirty="0"/>
              <a:t>; IIT-D Fall 2016</a:t>
            </a:r>
          </a:p>
          <a:p>
            <a:endParaRPr lang="en-US" sz="1600" dirty="0"/>
          </a:p>
        </p:txBody>
      </p:sp>
    </p:spTree>
    <p:extLst>
      <p:ext uri="{BB962C8B-B14F-4D97-AF65-F5344CB8AC3E}">
        <p14:creationId xmlns:p14="http://schemas.microsoft.com/office/powerpoint/2010/main" val="60997861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Data Visualizations </a:t>
            </a:r>
            <a:endParaRPr lang="en-US" dirty="0"/>
          </a:p>
          <a:p>
            <a:r>
              <a:rPr lang="en-US" dirty="0"/>
              <a:t> Data Need for visualization </a:t>
            </a:r>
          </a:p>
          <a:p>
            <a:r>
              <a:rPr lang="en-US" dirty="0"/>
              <a:t> Exploratory vs Explanatory Analysis </a:t>
            </a:r>
          </a:p>
          <a:p>
            <a:r>
              <a:rPr lang="en-US" dirty="0"/>
              <a:t> Tables , Axis based Visualization and Statistical Plots </a:t>
            </a:r>
          </a:p>
          <a:p>
            <a:r>
              <a:rPr lang="en-US" b="1" dirty="0"/>
              <a:t> </a:t>
            </a:r>
            <a:r>
              <a:rPr lang="en-US" b="1" dirty="0">
                <a:solidFill>
                  <a:schemeClr val="accent1"/>
                </a:solidFill>
              </a:rPr>
              <a:t>Lessons in Data Visualization Design </a:t>
            </a:r>
          </a:p>
          <a:p>
            <a:r>
              <a:rPr lang="en-US" b="1" dirty="0">
                <a:solidFill>
                  <a:schemeClr val="accent1"/>
                </a:solidFill>
              </a:rPr>
              <a:t> The Data Visualization Design Process </a:t>
            </a:r>
          </a:p>
          <a:p>
            <a:r>
              <a:rPr lang="en-US" b="1" dirty="0">
                <a:solidFill>
                  <a:schemeClr val="accent1"/>
                </a:solidFill>
              </a:rPr>
              <a:t> Stories and Dashboards </a:t>
            </a:r>
          </a:p>
          <a:p>
            <a:r>
              <a:rPr lang="en-US" dirty="0"/>
              <a:t>	</a:t>
            </a:r>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1801705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idx="1"/>
          </p:nvPr>
        </p:nvSpPr>
        <p:spPr>
          <a:xfrm>
            <a:off x="304800" y="1493837"/>
            <a:ext cx="8763000" cy="4983163"/>
          </a:xfrm>
        </p:spPr>
        <p:txBody>
          <a:bodyPr>
            <a:normAutofit fontScale="77500" lnSpcReduction="20000"/>
          </a:bodyPr>
          <a:lstStyle/>
          <a:p>
            <a:pPr eaLnBrk="1" hangingPunct="1">
              <a:lnSpc>
                <a:spcPct val="90000"/>
              </a:lnSpc>
            </a:pPr>
            <a:r>
              <a:rPr lang="en-US" altLang="en-US" b="1" dirty="0"/>
              <a:t>Advantages</a:t>
            </a:r>
            <a:r>
              <a:rPr lang="en-US" altLang="en-US" dirty="0"/>
              <a:t> : </a:t>
            </a:r>
          </a:p>
          <a:p>
            <a:pPr eaLnBrk="1" hangingPunct="1">
              <a:lnSpc>
                <a:spcPct val="90000"/>
              </a:lnSpc>
              <a:buFont typeface="Arial" panose="020B0604020202020204" pitchFamily="34" charset="0"/>
              <a:buChar char="•"/>
            </a:pPr>
            <a:r>
              <a:rPr lang="en-US" altLang="en-US" dirty="0"/>
              <a:t>Cuts down on the cost of preparing a sampling frame.</a:t>
            </a:r>
          </a:p>
          <a:p>
            <a:pPr eaLnBrk="1" hangingPunct="1">
              <a:lnSpc>
                <a:spcPct val="90000"/>
              </a:lnSpc>
              <a:buFont typeface="Arial" panose="020B0604020202020204" pitchFamily="34" charset="0"/>
              <a:buChar char="•"/>
            </a:pPr>
            <a:r>
              <a:rPr lang="en-US" altLang="en-US" dirty="0"/>
              <a:t>This can reduce travel and other administrative costs.</a:t>
            </a:r>
          </a:p>
          <a:p>
            <a:pPr eaLnBrk="1" hangingPunct="1">
              <a:lnSpc>
                <a:spcPct val="90000"/>
              </a:lnSpc>
            </a:pPr>
            <a:r>
              <a:rPr lang="en-US" altLang="en-US" b="1" dirty="0"/>
              <a:t>Disadvantages:</a:t>
            </a:r>
            <a:r>
              <a:rPr lang="en-US" altLang="en-US" dirty="0"/>
              <a:t> </a:t>
            </a:r>
          </a:p>
          <a:p>
            <a:pPr>
              <a:lnSpc>
                <a:spcPct val="90000"/>
              </a:lnSpc>
              <a:buFont typeface="Arial" panose="020B0604020202020204" pitchFamily="34" charset="0"/>
              <a:buChar char="•"/>
            </a:pPr>
            <a:r>
              <a:rPr lang="en-US" altLang="en-US" dirty="0"/>
              <a:t>sampling error is higher for a simple random sample of same size.</a:t>
            </a:r>
          </a:p>
          <a:p>
            <a:pPr>
              <a:lnSpc>
                <a:spcPct val="90000"/>
              </a:lnSpc>
              <a:buFont typeface="Arial" panose="020B0604020202020204" pitchFamily="34" charset="0"/>
              <a:buChar char="•"/>
            </a:pPr>
            <a:r>
              <a:rPr lang="en-US" altLang="en-US" dirty="0"/>
              <a:t>Often used to evaluate vaccination coverage in EPI </a:t>
            </a:r>
          </a:p>
          <a:p>
            <a:pPr marL="0" indent="0"/>
            <a:endParaRPr lang="en-US" altLang="en-US" b="1" dirty="0"/>
          </a:p>
          <a:p>
            <a:pPr marL="0" indent="0"/>
            <a:endParaRPr lang="en-US" altLang="en-US" b="1" dirty="0"/>
          </a:p>
          <a:p>
            <a:pPr marL="0" indent="0"/>
            <a:r>
              <a:rPr lang="en-US" altLang="en-US" b="1" dirty="0"/>
              <a:t>Identification of clusters</a:t>
            </a:r>
          </a:p>
          <a:p>
            <a:pPr>
              <a:buFont typeface="Arial" panose="020B0604020202020204" pitchFamily="34" charset="0"/>
              <a:buChar char="•"/>
            </a:pPr>
            <a:r>
              <a:rPr lang="en-US" altLang="en-US" dirty="0"/>
              <a:t>List all cities, towns, villages &amp; wards of cities with their population falling in target area under study.</a:t>
            </a:r>
          </a:p>
          <a:p>
            <a:pPr>
              <a:buFont typeface="Arial" panose="020B0604020202020204" pitchFamily="34" charset="0"/>
              <a:buChar char="•"/>
            </a:pPr>
            <a:r>
              <a:rPr lang="en-US" altLang="en-US" dirty="0"/>
              <a:t>Calculate cumulative population &amp; divide by 30, this gives sampling interval.</a:t>
            </a:r>
          </a:p>
          <a:p>
            <a:pPr>
              <a:buFont typeface="Arial" panose="020B0604020202020204" pitchFamily="34" charset="0"/>
              <a:buChar char="•"/>
            </a:pPr>
            <a:r>
              <a:rPr lang="en-US" altLang="en-US" dirty="0"/>
              <a:t>Select a random no. less than or equal to sampling interval having same no. of digits. This forms 1</a:t>
            </a:r>
            <a:r>
              <a:rPr lang="en-US" altLang="en-US" baseline="30000" dirty="0"/>
              <a:t>st</a:t>
            </a:r>
            <a:r>
              <a:rPr lang="en-US" altLang="en-US" dirty="0"/>
              <a:t> cluster.</a:t>
            </a:r>
          </a:p>
          <a:p>
            <a:pPr>
              <a:buFont typeface="Arial" panose="020B0604020202020204" pitchFamily="34" charset="0"/>
              <a:buChar char="•"/>
            </a:pPr>
            <a:r>
              <a:rPr lang="en-US" altLang="en-US" dirty="0"/>
              <a:t>Random no.+ sampling interval = population of 2</a:t>
            </a:r>
            <a:r>
              <a:rPr lang="en-US" altLang="en-US" baseline="30000" dirty="0"/>
              <a:t>nd</a:t>
            </a:r>
            <a:r>
              <a:rPr lang="en-US" altLang="en-US" dirty="0"/>
              <a:t> cluster.</a:t>
            </a:r>
          </a:p>
          <a:p>
            <a:pPr>
              <a:buFont typeface="Arial" panose="020B0604020202020204" pitchFamily="34" charset="0"/>
              <a:buChar char="•"/>
            </a:pPr>
            <a:r>
              <a:rPr lang="en-US" altLang="en-US" dirty="0"/>
              <a:t>Second cluster + sampling interval = 4</a:t>
            </a:r>
            <a:r>
              <a:rPr lang="en-US" altLang="en-US" baseline="30000" dirty="0"/>
              <a:t>th</a:t>
            </a:r>
            <a:r>
              <a:rPr lang="en-US" altLang="en-US" dirty="0"/>
              <a:t> cluster.</a:t>
            </a:r>
          </a:p>
          <a:p>
            <a:pPr>
              <a:buFont typeface="Arial" panose="020B0604020202020204" pitchFamily="34" charset="0"/>
              <a:buChar char="•"/>
            </a:pPr>
            <a:r>
              <a:rPr lang="en-US" altLang="en-US" dirty="0"/>
              <a:t>Last or 30</a:t>
            </a:r>
            <a:r>
              <a:rPr lang="en-US" altLang="en-US" baseline="30000" dirty="0"/>
              <a:t>th</a:t>
            </a:r>
            <a:r>
              <a:rPr lang="en-US" altLang="en-US" dirty="0"/>
              <a:t> cluster = 29</a:t>
            </a:r>
            <a:r>
              <a:rPr lang="en-US" altLang="en-US" baseline="30000" dirty="0"/>
              <a:t>th</a:t>
            </a:r>
            <a:r>
              <a:rPr lang="en-US" altLang="en-US" dirty="0"/>
              <a:t> cluster + sampling interval</a:t>
            </a:r>
          </a:p>
          <a:p>
            <a:pPr>
              <a:lnSpc>
                <a:spcPct val="90000"/>
              </a:lnSpc>
              <a:buFont typeface="Arial" panose="020B0604020202020204" pitchFamily="34" charset="0"/>
              <a:buChar char="•"/>
            </a:pPr>
            <a:endParaRPr lang="en-US" altLang="en-US" dirty="0"/>
          </a:p>
          <a:p>
            <a:pPr eaLnBrk="1" hangingPunct="1">
              <a:lnSpc>
                <a:spcPct val="90000"/>
              </a:lnSpc>
            </a:pPr>
            <a:endParaRPr lang="en-US" altLang="en-US" dirty="0"/>
          </a:p>
        </p:txBody>
      </p:sp>
      <p:sp>
        <p:nvSpPr>
          <p:cNvPr id="2" name="Content Placeholder 1"/>
          <p:cNvSpPr>
            <a:spLocks noGrp="1"/>
          </p:cNvSpPr>
          <p:nvPr>
            <p:ph sz="quarter" idx="10"/>
          </p:nvPr>
        </p:nvSpPr>
        <p:spPr/>
        <p:txBody>
          <a:bodyPr/>
          <a:lstStyle/>
          <a:p>
            <a:r>
              <a:rPr lang="en-US" dirty="0"/>
              <a:t>CLUSTER SAMPLING ….</a:t>
            </a:r>
          </a:p>
        </p:txBody>
      </p:sp>
      <p:sp>
        <p:nvSpPr>
          <p:cNvPr id="33794"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BB4EAE-E184-49CD-87C2-8677789B15AA}" type="slidenum">
              <a:rPr lang="en-US" altLang="en-US">
                <a:solidFill>
                  <a:srgbClr val="FFFFFF"/>
                </a:solidFill>
                <a:latin typeface="Franklin Gothic Book" panose="020B0503020102020204" pitchFamily="34" charset="0"/>
              </a:rPr>
              <a:pPr eaLnBrk="1" hangingPunct="1"/>
              <a:t>37</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095172091"/>
      </p:ext>
    </p:extLst>
  </p:cSld>
  <p:clrMapOvr>
    <a:masterClrMapping/>
  </p:clrMapOvr>
  <p:transition advTm="593"/>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1493837"/>
            <a:ext cx="4672148" cy="4983163"/>
          </a:xfrm>
        </p:spPr>
        <p:txBody>
          <a:bodyPr>
            <a:noAutofit/>
          </a:bodyPr>
          <a:lstStyle/>
          <a:p>
            <a:r>
              <a:rPr lang="en-US" sz="1400" dirty="0"/>
              <a:t>Even if you have chosen the best chart type(s) for your analysis, effective views do not always come naturally. Creating effective views requires effort, intuition, attention to detail—and trial and error.</a:t>
            </a:r>
          </a:p>
          <a:p>
            <a:pPr marL="514350" indent="-514350">
              <a:buFont typeface="+mj-lt"/>
              <a:buAutoNum type="arabicPeriod"/>
            </a:pPr>
            <a:r>
              <a:rPr lang="en-US" sz="1400" b="1" dirty="0">
                <a:solidFill>
                  <a:schemeClr val="tx2">
                    <a:lumMod val="60000"/>
                    <a:lumOff val="40000"/>
                  </a:schemeClr>
                </a:solidFill>
              </a:rPr>
              <a:t>Emphasize the most important data</a:t>
            </a:r>
          </a:p>
          <a:p>
            <a:pPr lvl="1">
              <a:buFont typeface="Arial" panose="020B0604020202020204" pitchFamily="34" charset="0"/>
              <a:buChar char="•"/>
            </a:pPr>
            <a:r>
              <a:rPr lang="en-US" sz="1400" dirty="0"/>
              <a:t>Many chart types let you put multiple measures and dimensions in one view. In scatter plots, for example, you can put measures on the X-or Y-axis, as well as on the marks for color, size, or shape. Choosing where to put each measure depends on what kind of analysis you are doing and what you are trying to emphasize. </a:t>
            </a:r>
            <a:r>
              <a:rPr lang="en-US" sz="1400" b="1" i="1" dirty="0"/>
              <a:t>However, a rule of thumb is to put the most important data on the X- or Y- axis and less important data on color, size, or shape.</a:t>
            </a:r>
          </a:p>
          <a:p>
            <a:pPr lvl="1">
              <a:buFont typeface="Arial" panose="020B0604020202020204" pitchFamily="34" charset="0"/>
              <a:buChar char="•"/>
            </a:pPr>
            <a:r>
              <a:rPr lang="en-US" sz="1400" dirty="0"/>
              <a:t>Here, you will see a view we produced for home buyers. Its purpose is to help them understand the relationship between home price, home size, lot size, and the type of home they are interested in. What is the first relationship you see in this view?</a:t>
            </a:r>
          </a:p>
        </p:txBody>
      </p:sp>
      <p:sp>
        <p:nvSpPr>
          <p:cNvPr id="3" name="Content Placeholder 2"/>
          <p:cNvSpPr>
            <a:spLocks noGrp="1"/>
          </p:cNvSpPr>
          <p:nvPr>
            <p:ph sz="quarter" idx="10"/>
          </p:nvPr>
        </p:nvSpPr>
        <p:spPr/>
        <p:txBody>
          <a:bodyPr/>
          <a:lstStyle/>
          <a:p>
            <a:r>
              <a:rPr lang="en-US" dirty="0"/>
              <a:t>Creating Effective Views</a:t>
            </a:r>
          </a:p>
        </p:txBody>
      </p:sp>
      <p:pic>
        <p:nvPicPr>
          <p:cNvPr id="4" name="Picture 3"/>
          <p:cNvPicPr>
            <a:picLocks noChangeAspect="1"/>
          </p:cNvPicPr>
          <p:nvPr/>
        </p:nvPicPr>
        <p:blipFill>
          <a:blip r:embed="rId2"/>
          <a:stretch>
            <a:fillRect/>
          </a:stretch>
        </p:blipFill>
        <p:spPr>
          <a:xfrm>
            <a:off x="4953000" y="1752600"/>
            <a:ext cx="4184469" cy="3319756"/>
          </a:xfrm>
          <a:prstGeom prst="rect">
            <a:avLst/>
          </a:prstGeom>
        </p:spPr>
      </p:pic>
    </p:spTree>
    <p:extLst>
      <p:ext uri="{BB962C8B-B14F-4D97-AF65-F5344CB8AC3E}">
        <p14:creationId xmlns:p14="http://schemas.microsoft.com/office/powerpoint/2010/main" val="255766044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2239963"/>
          </a:xfrm>
        </p:spPr>
        <p:txBody>
          <a:bodyPr>
            <a:normAutofit fontScale="92500"/>
          </a:bodyPr>
          <a:lstStyle/>
          <a:p>
            <a:r>
              <a:rPr lang="en-US" dirty="0"/>
              <a:t>Yes, the relationship between price and lot size is pretty clear. But is this the most important information for home buyers? </a:t>
            </a:r>
            <a:r>
              <a:rPr lang="en-US" b="1" dirty="0"/>
              <a:t>Probably not; </a:t>
            </a:r>
            <a:r>
              <a:rPr lang="en-US" i="1" dirty="0"/>
              <a:t>the relationship between price and home size probably takes precedence</a:t>
            </a:r>
            <a:r>
              <a:rPr lang="en-US" dirty="0"/>
              <a:t>. For most  homebuyers, finding a home with the right livable space takes priority over the lot size. This is why the chart below is more effective.</a:t>
            </a: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2133600" y="3581400"/>
            <a:ext cx="4724400" cy="2933681"/>
          </a:xfrm>
          <a:prstGeom prst="rect">
            <a:avLst/>
          </a:prstGeom>
        </p:spPr>
      </p:pic>
    </p:spTree>
    <p:extLst>
      <p:ext uri="{BB962C8B-B14F-4D97-AF65-F5344CB8AC3E}">
        <p14:creationId xmlns:p14="http://schemas.microsoft.com/office/powerpoint/2010/main" val="194356123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554163"/>
          </a:xfrm>
        </p:spPr>
        <p:txBody>
          <a:bodyPr>
            <a:normAutofit/>
          </a:bodyPr>
          <a:lstStyle/>
          <a:p>
            <a:pPr marL="457200" indent="-457200">
              <a:buFont typeface="+mj-lt"/>
              <a:buAutoNum type="arabicPeriod" startAt="2"/>
            </a:pPr>
            <a:r>
              <a:rPr lang="en-US" sz="2000" b="1" dirty="0">
                <a:solidFill>
                  <a:schemeClr val="tx2">
                    <a:lumMod val="60000"/>
                    <a:lumOff val="40000"/>
                  </a:schemeClr>
                </a:solidFill>
              </a:rPr>
              <a:t>Orient your views for legibility</a:t>
            </a:r>
          </a:p>
          <a:p>
            <a:r>
              <a:rPr lang="en-US" sz="2000" dirty="0"/>
              <a:t>Sometimes, simple changes can go a very long way toward making your visualizations easy to interact with. For example, take a look at the view below:</a:t>
            </a: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1981200" y="2895600"/>
            <a:ext cx="4876800" cy="3721254"/>
          </a:xfrm>
          <a:prstGeom prst="rect">
            <a:avLst/>
          </a:prstGeom>
        </p:spPr>
      </p:pic>
    </p:spTree>
    <p:extLst>
      <p:ext uri="{BB962C8B-B14F-4D97-AF65-F5344CB8AC3E}">
        <p14:creationId xmlns:p14="http://schemas.microsoft.com/office/powerpoint/2010/main" val="102463101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Creating Effective Views contd..</a:t>
            </a:r>
          </a:p>
        </p:txBody>
      </p:sp>
      <p:pic>
        <p:nvPicPr>
          <p:cNvPr id="4" name="Content Placeholder 3"/>
          <p:cNvPicPr>
            <a:picLocks noGrp="1" noChangeAspect="1"/>
          </p:cNvPicPr>
          <p:nvPr>
            <p:ph idx="1"/>
          </p:nvPr>
        </p:nvPicPr>
        <p:blipFill>
          <a:blip r:embed="rId2"/>
          <a:stretch>
            <a:fillRect/>
          </a:stretch>
        </p:blipFill>
        <p:spPr>
          <a:xfrm>
            <a:off x="1600200" y="1752600"/>
            <a:ext cx="6066559" cy="4495800"/>
          </a:xfrm>
          <a:prstGeom prst="rect">
            <a:avLst/>
          </a:prstGeom>
        </p:spPr>
      </p:pic>
    </p:spTree>
    <p:extLst>
      <p:ext uri="{BB962C8B-B14F-4D97-AF65-F5344CB8AC3E}">
        <p14:creationId xmlns:p14="http://schemas.microsoft.com/office/powerpoint/2010/main" val="71131225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lnSpc>
                <a:spcPct val="110000"/>
              </a:lnSpc>
              <a:buFont typeface="+mj-lt"/>
              <a:buAutoNum type="arabicPeriod" startAt="3"/>
            </a:pPr>
            <a:r>
              <a:rPr lang="en-US" sz="1800" b="1" dirty="0">
                <a:solidFill>
                  <a:schemeClr val="tx2">
                    <a:lumMod val="60000"/>
                    <a:lumOff val="40000"/>
                  </a:schemeClr>
                </a:solidFill>
              </a:rPr>
              <a:t>Organize your views</a:t>
            </a:r>
          </a:p>
          <a:p>
            <a:pPr marL="0" indent="0">
              <a:lnSpc>
                <a:spcPct val="110000"/>
              </a:lnSpc>
            </a:pPr>
            <a:r>
              <a:rPr lang="en-US" sz="1600" dirty="0"/>
              <a:t>Let’s say we want to evaluate a sales team by comparing their sales with their quotas. Our intuition tells us that we should put the two measures close together or side-by-side. This might lead to the chart shown below. But in this view, is it easy to see how well Greg Powell has performed? We know he is above quota… but by how much, exactly? With two side-by-side horizontal bars, it can be very difficult to make comparisons like this.</a:t>
            </a: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2177" y="3663872"/>
            <a:ext cx="4670021" cy="2552188"/>
          </a:xfrm>
          <a:prstGeom prst="rect">
            <a:avLst/>
          </a:prstGeom>
        </p:spPr>
      </p:pic>
      <p:pic>
        <p:nvPicPr>
          <p:cNvPr id="5" name="Picture 4"/>
          <p:cNvPicPr>
            <a:picLocks noChangeAspect="1"/>
          </p:cNvPicPr>
          <p:nvPr/>
        </p:nvPicPr>
        <p:blipFill>
          <a:blip r:embed="rId3"/>
          <a:stretch>
            <a:fillRect/>
          </a:stretch>
        </p:blipFill>
        <p:spPr>
          <a:xfrm>
            <a:off x="4974821" y="3429000"/>
            <a:ext cx="4167002" cy="3429000"/>
          </a:xfrm>
          <a:prstGeom prst="rect">
            <a:avLst/>
          </a:prstGeom>
        </p:spPr>
      </p:pic>
    </p:spTree>
    <p:extLst>
      <p:ext uri="{BB962C8B-B14F-4D97-AF65-F5344CB8AC3E}">
        <p14:creationId xmlns:p14="http://schemas.microsoft.com/office/powerpoint/2010/main" val="110353041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800" y="1828800"/>
            <a:ext cx="7149989" cy="4114800"/>
          </a:xfrm>
          <a:prstGeom prst="rect">
            <a:avLst/>
          </a:prstGeom>
        </p:spPr>
      </p:pic>
      <p:sp>
        <p:nvSpPr>
          <p:cNvPr id="3" name="Content Placeholder 2"/>
          <p:cNvSpPr>
            <a:spLocks noGrp="1"/>
          </p:cNvSpPr>
          <p:nvPr>
            <p:ph sz="quarter" idx="10"/>
          </p:nvPr>
        </p:nvSpPr>
        <p:spPr/>
        <p:txBody>
          <a:bodyPr/>
          <a:lstStyle/>
          <a:p>
            <a:r>
              <a:rPr lang="en-US" dirty="0"/>
              <a:t>Creating Effective Views contd..</a:t>
            </a:r>
          </a:p>
        </p:txBody>
      </p:sp>
    </p:spTree>
    <p:extLst>
      <p:ext uri="{BB962C8B-B14F-4D97-AF65-F5344CB8AC3E}">
        <p14:creationId xmlns:p14="http://schemas.microsoft.com/office/powerpoint/2010/main" val="25503061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554163"/>
          </a:xfrm>
        </p:spPr>
        <p:txBody>
          <a:bodyPr>
            <a:normAutofit/>
          </a:bodyPr>
          <a:lstStyle/>
          <a:p>
            <a:pPr marL="457200" indent="-457200">
              <a:lnSpc>
                <a:spcPct val="110000"/>
              </a:lnSpc>
              <a:buFont typeface="+mj-lt"/>
              <a:buAutoNum type="arabicPeriod" startAt="4"/>
            </a:pPr>
            <a:r>
              <a:rPr lang="en-US" sz="1800" b="1" dirty="0">
                <a:solidFill>
                  <a:schemeClr val="tx2">
                    <a:lumMod val="60000"/>
                    <a:lumOff val="40000"/>
                  </a:schemeClr>
                </a:solidFill>
              </a:rPr>
              <a:t>Avoid overloading your views</a:t>
            </a:r>
          </a:p>
          <a:p>
            <a:r>
              <a:rPr lang="en-US" sz="1600" dirty="0"/>
              <a:t>Overloading a view is one of the most common mistakes people make in data visualization. Look at the view below. Can you tell how well India is doing in terms of sales and profits per customer and department? Well, probably not because there are simply too many measures and dimensions shown in this view.</a:t>
            </a:r>
            <a:endParaRPr lang="en-US" sz="1200" b="1" dirty="0">
              <a:solidFill>
                <a:schemeClr val="tx2">
                  <a:lumMod val="60000"/>
                  <a:lumOff val="40000"/>
                </a:schemeClr>
              </a:solidFill>
            </a:endParaRP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1371600" y="2895600"/>
            <a:ext cx="6477000" cy="3740767"/>
          </a:xfrm>
          <a:prstGeom prst="rect">
            <a:avLst/>
          </a:prstGeom>
        </p:spPr>
      </p:pic>
    </p:spTree>
    <p:extLst>
      <p:ext uri="{BB962C8B-B14F-4D97-AF65-F5344CB8AC3E}">
        <p14:creationId xmlns:p14="http://schemas.microsoft.com/office/powerpoint/2010/main" val="350946733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676400"/>
            <a:ext cx="7901750" cy="4648200"/>
          </a:xfrm>
          <a:prstGeom prst="rect">
            <a:avLst/>
          </a:prstGeom>
        </p:spPr>
      </p:pic>
      <p:sp>
        <p:nvSpPr>
          <p:cNvPr id="3" name="Content Placeholder 2"/>
          <p:cNvSpPr>
            <a:spLocks noGrp="1"/>
          </p:cNvSpPr>
          <p:nvPr>
            <p:ph sz="quarter" idx="10"/>
          </p:nvPr>
        </p:nvSpPr>
        <p:spPr/>
        <p:txBody>
          <a:bodyPr/>
          <a:lstStyle/>
          <a:p>
            <a:r>
              <a:rPr lang="en-US" dirty="0"/>
              <a:t>Creating Effective Views contd..</a:t>
            </a:r>
          </a:p>
        </p:txBody>
      </p:sp>
    </p:spTree>
    <p:extLst>
      <p:ext uri="{BB962C8B-B14F-4D97-AF65-F5344CB8AC3E}">
        <p14:creationId xmlns:p14="http://schemas.microsoft.com/office/powerpoint/2010/main" val="31968693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startAt="5"/>
            </a:pPr>
            <a:r>
              <a:rPr lang="en-US" sz="2000" b="1" dirty="0">
                <a:solidFill>
                  <a:schemeClr val="tx2">
                    <a:lumMod val="60000"/>
                    <a:lumOff val="40000"/>
                  </a:schemeClr>
                </a:solidFill>
              </a:rPr>
              <a:t>Limit the number of colors and shapes in a single view</a:t>
            </a:r>
          </a:p>
          <a:p>
            <a:r>
              <a:rPr lang="en-US" sz="2000" dirty="0"/>
              <a:t>Effective use of color and shape can help us see and understand patterns more easily. However, too many colors and shapes in one view usually defeats that purpose.</a:t>
            </a:r>
          </a:p>
          <a:p>
            <a:endParaRPr lang="en-US" sz="2000" dirty="0">
              <a:solidFill>
                <a:schemeClr val="tx2">
                  <a:lumMod val="60000"/>
                  <a:lumOff val="40000"/>
                </a:schemeClr>
              </a:solidFill>
            </a:endParaRPr>
          </a:p>
          <a:p>
            <a:r>
              <a:rPr lang="en-US" sz="1800" i="1" dirty="0"/>
              <a:t>Note- Limit the number of</a:t>
            </a:r>
          </a:p>
          <a:p>
            <a:r>
              <a:rPr lang="en-US" sz="1800" i="1" dirty="0"/>
              <a:t>colors and shapes in</a:t>
            </a:r>
          </a:p>
          <a:p>
            <a:r>
              <a:rPr lang="en-US" sz="1800" i="1" dirty="0"/>
              <a:t>one view to 7-10 so</a:t>
            </a:r>
          </a:p>
          <a:p>
            <a:r>
              <a:rPr lang="en-US" sz="1800" i="1" dirty="0"/>
              <a:t>that you can distinguish</a:t>
            </a:r>
          </a:p>
          <a:p>
            <a:r>
              <a:rPr lang="en-US" sz="1800" i="1" dirty="0"/>
              <a:t>them and see</a:t>
            </a:r>
          </a:p>
          <a:p>
            <a:r>
              <a:rPr lang="en-US" sz="1800" i="1" dirty="0"/>
              <a:t>important patterns.</a:t>
            </a:r>
            <a:endParaRPr lang="en-US" sz="1600" dirty="0">
              <a:solidFill>
                <a:schemeClr val="tx2">
                  <a:lumMod val="60000"/>
                  <a:lumOff val="40000"/>
                </a:schemeClr>
              </a:solidFill>
            </a:endParaRPr>
          </a:p>
        </p:txBody>
      </p:sp>
      <p:sp>
        <p:nvSpPr>
          <p:cNvPr id="3" name="Content Placeholder 2"/>
          <p:cNvSpPr>
            <a:spLocks noGrp="1"/>
          </p:cNvSpPr>
          <p:nvPr>
            <p:ph sz="quarter" idx="10"/>
          </p:nvPr>
        </p:nvSpPr>
        <p:spPr/>
        <p:txBody>
          <a:bodyPr/>
          <a:lstStyle/>
          <a:p>
            <a:r>
              <a:rPr lang="en-US" dirty="0"/>
              <a:t>Creating Effective Views contd..</a:t>
            </a:r>
          </a:p>
        </p:txBody>
      </p:sp>
      <p:pic>
        <p:nvPicPr>
          <p:cNvPr id="4" name="Picture 3"/>
          <p:cNvPicPr>
            <a:picLocks noChangeAspect="1"/>
          </p:cNvPicPr>
          <p:nvPr/>
        </p:nvPicPr>
        <p:blipFill>
          <a:blip r:embed="rId2"/>
          <a:stretch>
            <a:fillRect/>
          </a:stretch>
        </p:blipFill>
        <p:spPr>
          <a:xfrm>
            <a:off x="3714750" y="2971800"/>
            <a:ext cx="4819650" cy="3409950"/>
          </a:xfrm>
          <a:prstGeom prst="rect">
            <a:avLst/>
          </a:prstGeom>
        </p:spPr>
      </p:pic>
    </p:spTree>
    <p:extLst>
      <p:ext uri="{BB962C8B-B14F-4D97-AF65-F5344CB8AC3E}">
        <p14:creationId xmlns:p14="http://schemas.microsoft.com/office/powerpoint/2010/main" val="116543895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0" y="1600200"/>
            <a:ext cx="7709890" cy="4267200"/>
          </a:xfrm>
          <a:prstGeom prst="rect">
            <a:avLst/>
          </a:prstGeom>
        </p:spPr>
      </p:pic>
      <p:sp>
        <p:nvSpPr>
          <p:cNvPr id="3" name="Content Placeholder 2"/>
          <p:cNvSpPr>
            <a:spLocks noGrp="1"/>
          </p:cNvSpPr>
          <p:nvPr>
            <p:ph sz="quarter" idx="10"/>
          </p:nvPr>
        </p:nvSpPr>
        <p:spPr/>
        <p:txBody>
          <a:bodyPr/>
          <a:lstStyle/>
          <a:p>
            <a:r>
              <a:rPr lang="en-US" dirty="0"/>
              <a:t>Creating Effective Views contd..</a:t>
            </a:r>
          </a:p>
        </p:txBody>
      </p:sp>
    </p:spTree>
    <p:extLst>
      <p:ext uri="{BB962C8B-B14F-4D97-AF65-F5344CB8AC3E}">
        <p14:creationId xmlns:p14="http://schemas.microsoft.com/office/powerpoint/2010/main" val="3349333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idx="1"/>
          </p:nvPr>
        </p:nvSpPr>
        <p:spPr/>
        <p:txBody>
          <a:bodyPr>
            <a:normAutofit/>
          </a:bodyPr>
          <a:lstStyle/>
          <a:p>
            <a:pPr eaLnBrk="1" hangingPunct="1">
              <a:buFont typeface="Wingdings" panose="05000000000000000000" pitchFamily="2" charset="2"/>
              <a:buNone/>
            </a:pPr>
            <a:r>
              <a:rPr lang="en-US" altLang="en-US" sz="2000" dirty="0"/>
              <a:t>Two types of cluster sampling methods. </a:t>
            </a:r>
          </a:p>
          <a:p>
            <a:pPr eaLnBrk="1" hangingPunct="1">
              <a:buFont typeface="Wingdings" panose="05000000000000000000" pitchFamily="2" charset="2"/>
              <a:buNone/>
            </a:pPr>
            <a:r>
              <a:rPr lang="en-US" altLang="en-US" sz="2000" b="1" dirty="0"/>
              <a:t>One-stage sampling</a:t>
            </a:r>
            <a:r>
              <a:rPr lang="en-US" altLang="en-US" sz="2000" dirty="0"/>
              <a:t>. All of the elements within selected clusters are included in the sample.</a:t>
            </a:r>
          </a:p>
          <a:p>
            <a:pPr eaLnBrk="1" hangingPunct="1">
              <a:buFont typeface="Wingdings" panose="05000000000000000000" pitchFamily="2" charset="2"/>
              <a:buNone/>
            </a:pPr>
            <a:r>
              <a:rPr lang="en-US" altLang="en-US" sz="2000" b="1" dirty="0"/>
              <a:t>Two-stage sampling</a:t>
            </a:r>
            <a:r>
              <a:rPr lang="en-US" altLang="en-US" sz="2000" dirty="0"/>
              <a:t>. A subset of elements within selected clusters are randomly selected for inclusion in the sample.  </a:t>
            </a:r>
          </a:p>
        </p:txBody>
      </p:sp>
      <p:sp>
        <p:nvSpPr>
          <p:cNvPr id="2" name="Content Placeholder 1"/>
          <p:cNvSpPr>
            <a:spLocks noGrp="1"/>
          </p:cNvSpPr>
          <p:nvPr>
            <p:ph sz="quarter" idx="10"/>
          </p:nvPr>
        </p:nvSpPr>
        <p:spPr/>
        <p:txBody>
          <a:bodyPr/>
          <a:lstStyle/>
          <a:p>
            <a:r>
              <a:rPr lang="en-US" dirty="0"/>
              <a:t>CLUSTER SAMPLING…….</a:t>
            </a:r>
          </a:p>
        </p:txBody>
      </p:sp>
      <p:sp>
        <p:nvSpPr>
          <p:cNvPr id="35842"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A926318-AD60-4E85-862C-1B70CA2FF971}" type="slidenum">
              <a:rPr lang="en-US" altLang="en-US">
                <a:solidFill>
                  <a:srgbClr val="FFFFFF"/>
                </a:solidFill>
                <a:latin typeface="Franklin Gothic Book" panose="020B0503020102020204" pitchFamily="34" charset="0"/>
              </a:rPr>
              <a:pPr eaLnBrk="1" hangingPunct="1"/>
              <a:t>38</a:t>
            </a:fld>
            <a:endParaRPr lang="en-US" altLang="en-US">
              <a:solidFill>
                <a:srgbClr val="FFFFFF"/>
              </a:solidFill>
              <a:latin typeface="Franklin Gothic Book" panose="020B0503020102020204" pitchFamily="34" charset="0"/>
            </a:endParaRPr>
          </a:p>
        </p:txBody>
      </p:sp>
      <p:sp>
        <p:nvSpPr>
          <p:cNvPr id="38917" name="Rectangle 4"/>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38918" name="Rectangle 5"/>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38919" name="Rectangle 6"/>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38920" name="Rectangle 7"/>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38921" name="Rectangle 8"/>
          <p:cNvSpPr>
            <a:spLocks noChangeArrowheads="1"/>
          </p:cNvSpPr>
          <p:nvPr/>
        </p:nvSpPr>
        <p:spPr bwMode="auto">
          <a:xfrm>
            <a:off x="0" y="0"/>
            <a:ext cx="0" cy="549275"/>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Tree>
    <p:extLst>
      <p:ext uri="{BB962C8B-B14F-4D97-AF65-F5344CB8AC3E}">
        <p14:creationId xmlns:p14="http://schemas.microsoft.com/office/powerpoint/2010/main" val="745014515"/>
      </p:ext>
    </p:extLst>
  </p:cSld>
  <p:clrMapOvr>
    <a:masterClrMapping/>
  </p:clrMapOvr>
  <p:transition advTm="858"/>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AutoNum type="arabicPeriod"/>
            </a:pPr>
            <a:r>
              <a:rPr lang="en-US" dirty="0"/>
              <a:t>Emphasize the most important data</a:t>
            </a:r>
          </a:p>
          <a:p>
            <a:pPr marL="457200" indent="-457200">
              <a:buAutoNum type="arabicPeriod"/>
            </a:pPr>
            <a:r>
              <a:rPr lang="en-US" dirty="0"/>
              <a:t>Orient your views legibly</a:t>
            </a:r>
          </a:p>
          <a:p>
            <a:pPr marL="457200" indent="-457200">
              <a:buAutoNum type="arabicPeriod"/>
            </a:pPr>
            <a:r>
              <a:rPr lang="en-US" dirty="0"/>
              <a:t>Arrange your views properly</a:t>
            </a:r>
          </a:p>
          <a:p>
            <a:pPr marL="457200" indent="-457200">
              <a:buAutoNum type="arabicPeriod"/>
            </a:pPr>
            <a:r>
              <a:rPr lang="en-US" dirty="0"/>
              <a:t>Avoid overloading your views</a:t>
            </a:r>
          </a:p>
          <a:p>
            <a:pPr marL="457200" indent="-457200">
              <a:buAutoNum type="arabicPeriod"/>
            </a:pPr>
            <a:r>
              <a:rPr lang="en-US" dirty="0"/>
              <a:t>Limit the number of colors and shapes in a single view</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
        <p:nvSpPr>
          <p:cNvPr id="3" name="Content Placeholder 2"/>
          <p:cNvSpPr>
            <a:spLocks noGrp="1"/>
          </p:cNvSpPr>
          <p:nvPr>
            <p:ph sz="quarter" idx="10"/>
          </p:nvPr>
        </p:nvSpPr>
        <p:spPr/>
        <p:txBody>
          <a:bodyPr/>
          <a:lstStyle/>
          <a:p>
            <a:r>
              <a:rPr lang="en-US" dirty="0"/>
              <a:t>Creating Effective Views- Summary</a:t>
            </a:r>
          </a:p>
        </p:txBody>
      </p:sp>
    </p:spTree>
    <p:extLst>
      <p:ext uri="{BB962C8B-B14F-4D97-AF65-F5344CB8AC3E}">
        <p14:creationId xmlns:p14="http://schemas.microsoft.com/office/powerpoint/2010/main" val="42191510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A dashboard is a collection of several related visualizations shown on a single page—and usually tied together through interactivity. Dashboards increase the analytical power of your visualization by showing multiple perspectives in the same location. They can also be used to combine multiple types of data in a single location.</a:t>
            </a:r>
          </a:p>
          <a:p>
            <a:r>
              <a:rPr lang="en-US" b="1" dirty="0">
                <a:solidFill>
                  <a:schemeClr val="accent1"/>
                </a:solidFill>
              </a:rPr>
              <a:t>1. General guidelines</a:t>
            </a:r>
          </a:p>
          <a:p>
            <a:r>
              <a:rPr lang="en-US" dirty="0"/>
              <a:t>When designing a dashboard it’s </a:t>
            </a:r>
            <a:r>
              <a:rPr lang="en-US" b="1" dirty="0"/>
              <a:t>important to structure </a:t>
            </a:r>
            <a:r>
              <a:rPr lang="en-US" dirty="0"/>
              <a:t>it in a way that is accessible to your audience. For example, in below example, this dashboard guides you sequentially through each important piece of the story: the crime locations, the day of the week, and the crime frequency. In addition, it’s hard to miss the interactive panel on the top right and the interactive instructions that are subtly embedded in the titles.</a:t>
            </a:r>
          </a:p>
        </p:txBody>
      </p:sp>
      <p:sp>
        <p:nvSpPr>
          <p:cNvPr id="3" name="Content Placeholder 2"/>
          <p:cNvSpPr>
            <a:spLocks noGrp="1"/>
          </p:cNvSpPr>
          <p:nvPr>
            <p:ph sz="quarter" idx="10"/>
          </p:nvPr>
        </p:nvSpPr>
        <p:spPr/>
        <p:txBody>
          <a:bodyPr/>
          <a:lstStyle/>
          <a:p>
            <a:r>
              <a:rPr lang="en-US" dirty="0"/>
              <a:t>Design Holistic Dashboards 1/</a:t>
            </a:r>
          </a:p>
        </p:txBody>
      </p:sp>
    </p:spTree>
    <p:extLst>
      <p:ext uri="{BB962C8B-B14F-4D97-AF65-F5344CB8AC3E}">
        <p14:creationId xmlns:p14="http://schemas.microsoft.com/office/powerpoint/2010/main" val="28263313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0" y="1306286"/>
            <a:ext cx="7924800" cy="5428890"/>
          </a:xfrm>
          <a:prstGeom prst="rect">
            <a:avLst/>
          </a:prstGeom>
        </p:spPr>
      </p:pic>
      <p:sp>
        <p:nvSpPr>
          <p:cNvPr id="3" name="Content Placeholder 2"/>
          <p:cNvSpPr>
            <a:spLocks noGrp="1"/>
          </p:cNvSpPr>
          <p:nvPr>
            <p:ph sz="quarter" idx="10"/>
          </p:nvPr>
        </p:nvSpPr>
        <p:spPr/>
        <p:txBody>
          <a:bodyPr/>
          <a:lstStyle/>
          <a:p>
            <a:r>
              <a:rPr lang="en-US" dirty="0"/>
              <a:t>Design Holistic Dashboards 2/</a:t>
            </a:r>
          </a:p>
        </p:txBody>
      </p:sp>
    </p:spTree>
    <p:extLst>
      <p:ext uri="{BB962C8B-B14F-4D97-AF65-F5344CB8AC3E}">
        <p14:creationId xmlns:p14="http://schemas.microsoft.com/office/powerpoint/2010/main" val="287290349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Autofit/>
          </a:bodyPr>
          <a:lstStyle/>
          <a:p>
            <a:r>
              <a:rPr lang="en-US" sz="1600" b="1" dirty="0"/>
              <a:t>The following guidelines will help you design great dashboards:</a:t>
            </a:r>
          </a:p>
          <a:p>
            <a:endParaRPr lang="en-US" sz="1600" b="1" dirty="0"/>
          </a:p>
          <a:p>
            <a:pPr>
              <a:buFont typeface="Arial" panose="020B0604020202020204" pitchFamily="34" charset="0"/>
              <a:buChar char="•"/>
            </a:pPr>
            <a:r>
              <a:rPr lang="en-US" sz="1600" dirty="0"/>
              <a:t>Place the most important view at the top of your dashboard, or in the upper left corner. When looking at a dashboard, your eye is usually drawn to that corner first.</a:t>
            </a:r>
          </a:p>
          <a:p>
            <a:pPr>
              <a:buFont typeface="Arial" panose="020B0604020202020204" pitchFamily="34" charset="0"/>
              <a:buChar char="•"/>
            </a:pPr>
            <a:r>
              <a:rPr lang="en-US" sz="1600" dirty="0"/>
              <a:t>If your visualization has chained interactivity (the first view filters the next view which filters the last view, etc.), structure them from top to bottom and left to right. That way, the final view to be filtered will be on the bottom, or bottom right.</a:t>
            </a:r>
          </a:p>
          <a:p>
            <a:pPr>
              <a:buFont typeface="Arial" panose="020B0604020202020204" pitchFamily="34" charset="0"/>
              <a:buChar char="•"/>
            </a:pPr>
            <a:r>
              <a:rPr lang="en-US" sz="1600" dirty="0"/>
              <a:t>Unless there is an absolute need to add more, limit the number of views in your dashboard to three or four. If you add too many views, the big picture can get lost in the details. Remember, you can always use multiple dashboards to tell one story!</a:t>
            </a:r>
          </a:p>
          <a:p>
            <a:pPr>
              <a:buFont typeface="Arial" panose="020B0604020202020204" pitchFamily="34" charset="0"/>
              <a:buChar char="•"/>
            </a:pPr>
            <a:r>
              <a:rPr lang="en-US" sz="1600" dirty="0"/>
              <a:t>Avoid using multiple color schemes in a dashboard—unless there are natural’ and independent color schemes in your data.</a:t>
            </a:r>
          </a:p>
          <a:p>
            <a:pPr>
              <a:buFont typeface="Arial" panose="020B0604020202020204" pitchFamily="34" charset="0"/>
              <a:buChar char="•"/>
            </a:pPr>
            <a:r>
              <a:rPr lang="en-US" sz="1600" dirty="0"/>
              <a:t>If you have multiple filters, try to group them together with a layout container. A light border around them gives a subtle visual cue that they have shared features. The right, top, and left sides of the dashboard are all great places to put your filters.</a:t>
            </a:r>
          </a:p>
          <a:p>
            <a:pPr>
              <a:buFont typeface="Arial" panose="020B0604020202020204" pitchFamily="34" charset="0"/>
              <a:buChar char="•"/>
            </a:pPr>
            <a:r>
              <a:rPr lang="en-US" sz="1600" dirty="0"/>
              <a:t>If a legend applies to all of your views, place them together with all of your filters. If a legend applies to one or a few more views, place it as close to those views as possible.</a:t>
            </a:r>
          </a:p>
        </p:txBody>
      </p:sp>
      <p:sp>
        <p:nvSpPr>
          <p:cNvPr id="3" name="Content Placeholder 2"/>
          <p:cNvSpPr>
            <a:spLocks noGrp="1"/>
          </p:cNvSpPr>
          <p:nvPr>
            <p:ph sz="quarter" idx="10"/>
          </p:nvPr>
        </p:nvSpPr>
        <p:spPr/>
        <p:txBody>
          <a:bodyPr/>
          <a:lstStyle/>
          <a:p>
            <a:r>
              <a:rPr lang="en-US" dirty="0"/>
              <a:t>Design Holistic Dashboards 3/</a:t>
            </a:r>
          </a:p>
        </p:txBody>
      </p:sp>
    </p:spTree>
    <p:extLst>
      <p:ext uri="{BB962C8B-B14F-4D97-AF65-F5344CB8AC3E}">
        <p14:creationId xmlns:p14="http://schemas.microsoft.com/office/powerpoint/2010/main" val="41013314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5059363"/>
          </a:xfrm>
        </p:spPr>
        <p:txBody>
          <a:bodyPr>
            <a:noAutofit/>
          </a:bodyPr>
          <a:lstStyle/>
          <a:p>
            <a:r>
              <a:rPr lang="en-US" sz="2000" b="1" dirty="0">
                <a:solidFill>
                  <a:schemeClr val="accent1"/>
                </a:solidFill>
              </a:rPr>
              <a:t>2. Give the wheel to your users with interactivity</a:t>
            </a:r>
          </a:p>
          <a:p>
            <a:r>
              <a:rPr lang="en-US" sz="1600" dirty="0"/>
              <a:t>How to use interactivity well, but remember that interactive views should only be used when it is necessary: you need to guide a story, encourage user exploration, or there is too much detail to show all at once.</a:t>
            </a:r>
          </a:p>
          <a:p>
            <a:r>
              <a:rPr lang="en-US" sz="1600" dirty="0"/>
              <a:t>In the views below, sub-headings suggest interactivity by using verbs such as “</a:t>
            </a:r>
            <a:r>
              <a:rPr lang="en-US" sz="1600" b="1" dirty="0"/>
              <a:t>Select</a:t>
            </a:r>
            <a:r>
              <a:rPr lang="en-US" sz="1600" dirty="0"/>
              <a:t>,” “</a:t>
            </a:r>
            <a:r>
              <a:rPr lang="en-US" sz="1600" b="1" dirty="0"/>
              <a:t>Highlight</a:t>
            </a:r>
            <a:r>
              <a:rPr lang="en-US" sz="1600" dirty="0"/>
              <a:t>” and “</a:t>
            </a:r>
            <a:r>
              <a:rPr lang="en-US" sz="1600" b="1" dirty="0"/>
              <a:t>Click</a:t>
            </a:r>
            <a:r>
              <a:rPr lang="en-US" sz="1600" dirty="0"/>
              <a:t>.”</a:t>
            </a:r>
          </a:p>
          <a:p>
            <a:endParaRPr lang="en-US" sz="1600" dirty="0"/>
          </a:p>
          <a:p>
            <a:r>
              <a:rPr lang="en-US" sz="1600" b="1" i="1" dirty="0">
                <a:solidFill>
                  <a:schemeClr val="accent1"/>
                </a:solidFill>
              </a:rPr>
              <a:t>2.1 Highlighting</a:t>
            </a:r>
          </a:p>
          <a:p>
            <a:r>
              <a:rPr lang="en-US" sz="1600" i="1" dirty="0"/>
              <a:t>Highlights let you quickly show relationships between values in a specific area or category—even across multiple views. </a:t>
            </a:r>
            <a:r>
              <a:rPr lang="en-US" sz="1600" dirty="0"/>
              <a:t>One of the best things about highlighting is that it preserves the context of the rest of the points (unlike filtering which we will discuss later).</a:t>
            </a:r>
          </a:p>
          <a:p>
            <a:r>
              <a:rPr lang="en-US" sz="1600" dirty="0"/>
              <a:t>While designing highlights on a dashboard, ask yourself these questions: What</a:t>
            </a:r>
          </a:p>
          <a:p>
            <a:r>
              <a:rPr lang="en-US" sz="1600" dirty="0"/>
              <a:t>are your users interested in? Will a highlight function help them see patterns</a:t>
            </a:r>
          </a:p>
          <a:p>
            <a:r>
              <a:rPr lang="en-US" sz="1600" dirty="0"/>
              <a:t>in your data more easily? Are there relationships in your data that you’d like to</a:t>
            </a:r>
          </a:p>
          <a:p>
            <a:r>
              <a:rPr lang="en-US" sz="1600" dirty="0"/>
              <a:t>emphasize? Which views or data fields do you want to build your highlights upon?</a:t>
            </a:r>
          </a:p>
          <a:p>
            <a:r>
              <a:rPr lang="en-US" sz="1600" dirty="0"/>
              <a:t>Would it help you make a particular point by having something highlighted initially</a:t>
            </a:r>
          </a:p>
          <a:p>
            <a:r>
              <a:rPr lang="en-US" sz="1600" dirty="0"/>
              <a:t>when you publish?</a:t>
            </a:r>
          </a:p>
        </p:txBody>
      </p:sp>
      <p:sp>
        <p:nvSpPr>
          <p:cNvPr id="3" name="Content Placeholder 2"/>
          <p:cNvSpPr>
            <a:spLocks noGrp="1"/>
          </p:cNvSpPr>
          <p:nvPr>
            <p:ph sz="quarter" idx="10"/>
          </p:nvPr>
        </p:nvSpPr>
        <p:spPr/>
        <p:txBody>
          <a:bodyPr/>
          <a:lstStyle/>
          <a:p>
            <a:r>
              <a:rPr lang="en-US" dirty="0"/>
              <a:t>Design Holistic Dashboards 4/</a:t>
            </a:r>
          </a:p>
        </p:txBody>
      </p:sp>
    </p:spTree>
    <p:extLst>
      <p:ext uri="{BB962C8B-B14F-4D97-AF65-F5344CB8AC3E}">
        <p14:creationId xmlns:p14="http://schemas.microsoft.com/office/powerpoint/2010/main" val="279907173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229600" cy="4525963"/>
          </a:xfrm>
        </p:spPr>
        <p:txBody>
          <a:bodyPr>
            <a:normAutofit/>
          </a:bodyPr>
          <a:lstStyle/>
          <a:p>
            <a:r>
              <a:rPr lang="en-US" sz="1600" dirty="0"/>
              <a:t>In this example, we make the highlight function available across all views by </a:t>
            </a:r>
            <a:r>
              <a:rPr lang="en-US" sz="1600" b="1" dirty="0"/>
              <a:t>crime type</a:t>
            </a:r>
            <a:r>
              <a:rPr lang="en-US" sz="1600" dirty="0"/>
              <a:t>, meaning that when you click on a particular crime type in any view, the data related to that crime type gets highlighted in all the other views. Now we can more easily see where robbery occurs in the city—as well as the number of occurrences each day and its percentage of total crime—all at the same time.</a:t>
            </a:r>
          </a:p>
          <a:p>
            <a:endParaRPr lang="en-US" sz="1600" dirty="0"/>
          </a:p>
        </p:txBody>
      </p:sp>
      <p:sp>
        <p:nvSpPr>
          <p:cNvPr id="3" name="Content Placeholder 2"/>
          <p:cNvSpPr>
            <a:spLocks noGrp="1"/>
          </p:cNvSpPr>
          <p:nvPr>
            <p:ph sz="quarter" idx="10"/>
          </p:nvPr>
        </p:nvSpPr>
        <p:spPr/>
        <p:txBody>
          <a:bodyPr/>
          <a:lstStyle/>
          <a:p>
            <a:r>
              <a:rPr lang="en-US" dirty="0"/>
              <a:t>Design Holistic Dashboards 5/</a:t>
            </a:r>
          </a:p>
        </p:txBody>
      </p:sp>
      <p:pic>
        <p:nvPicPr>
          <p:cNvPr id="4" name="Picture 3"/>
          <p:cNvPicPr>
            <a:picLocks noChangeAspect="1"/>
          </p:cNvPicPr>
          <p:nvPr/>
        </p:nvPicPr>
        <p:blipFill>
          <a:blip r:embed="rId2"/>
          <a:stretch>
            <a:fillRect/>
          </a:stretch>
        </p:blipFill>
        <p:spPr>
          <a:xfrm>
            <a:off x="1371600" y="2871251"/>
            <a:ext cx="6400800" cy="4012875"/>
          </a:xfrm>
          <a:prstGeom prst="rect">
            <a:avLst/>
          </a:prstGeom>
        </p:spPr>
      </p:pic>
    </p:spTree>
    <p:extLst>
      <p:ext uri="{BB962C8B-B14F-4D97-AF65-F5344CB8AC3E}">
        <p14:creationId xmlns:p14="http://schemas.microsoft.com/office/powerpoint/2010/main" val="13851818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b="1" i="1" dirty="0">
                <a:solidFill>
                  <a:schemeClr val="accent1"/>
                </a:solidFill>
              </a:rPr>
              <a:t>2.2 Filters</a:t>
            </a:r>
          </a:p>
          <a:p>
            <a:r>
              <a:rPr lang="en-US" sz="2000" i="1" dirty="0"/>
              <a:t>Filters are great ways to enable multi-level data exploration and user driven data analysis. </a:t>
            </a:r>
            <a:r>
              <a:rPr lang="en-US" sz="2000" dirty="0"/>
              <a:t>Filters let you slice data from different angles or drill down to a more detailed level. The following steps will help you create effective filters:</a:t>
            </a:r>
          </a:p>
          <a:p>
            <a:pPr marL="457200" indent="-457200">
              <a:buFont typeface="+mj-lt"/>
              <a:buAutoNum type="arabicPeriod"/>
            </a:pPr>
            <a:r>
              <a:rPr lang="en-US" sz="2000" dirty="0"/>
              <a:t>Think about what you want your filters to do. </a:t>
            </a:r>
          </a:p>
          <a:p>
            <a:pPr marL="457200" indent="-457200">
              <a:buFont typeface="+mj-lt"/>
              <a:buAutoNum type="arabicPeriod"/>
            </a:pPr>
            <a:r>
              <a:rPr lang="en-US" sz="2000" dirty="0"/>
              <a:t>Determine which types of filters to add.</a:t>
            </a:r>
          </a:p>
          <a:p>
            <a:pPr marL="0" indent="0"/>
            <a:endParaRPr lang="en-US" sz="2000" dirty="0"/>
          </a:p>
        </p:txBody>
      </p:sp>
      <p:sp>
        <p:nvSpPr>
          <p:cNvPr id="3" name="Content Placeholder 2"/>
          <p:cNvSpPr>
            <a:spLocks noGrp="1"/>
          </p:cNvSpPr>
          <p:nvPr>
            <p:ph sz="quarter" idx="10"/>
          </p:nvPr>
        </p:nvSpPr>
        <p:spPr/>
        <p:txBody>
          <a:bodyPr/>
          <a:lstStyle/>
          <a:p>
            <a:r>
              <a:rPr lang="en-US" dirty="0"/>
              <a:t>Design Holistic Dashboards 6/</a:t>
            </a:r>
          </a:p>
        </p:txBody>
      </p:sp>
      <p:pic>
        <p:nvPicPr>
          <p:cNvPr id="4" name="Picture 3"/>
          <p:cNvPicPr>
            <a:picLocks noChangeAspect="1"/>
          </p:cNvPicPr>
          <p:nvPr/>
        </p:nvPicPr>
        <p:blipFill>
          <a:blip r:embed="rId2"/>
          <a:stretch>
            <a:fillRect/>
          </a:stretch>
        </p:blipFill>
        <p:spPr>
          <a:xfrm>
            <a:off x="2171700" y="3962400"/>
            <a:ext cx="4495800" cy="2593688"/>
          </a:xfrm>
          <a:prstGeom prst="rect">
            <a:avLst/>
          </a:prstGeom>
        </p:spPr>
      </p:pic>
    </p:spTree>
    <p:extLst>
      <p:ext uri="{BB962C8B-B14F-4D97-AF65-F5344CB8AC3E}">
        <p14:creationId xmlns:p14="http://schemas.microsoft.com/office/powerpoint/2010/main" val="303697194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763000" cy="5146766"/>
          </a:xfrm>
        </p:spPr>
        <p:txBody>
          <a:bodyPr>
            <a:noAutofit/>
          </a:bodyPr>
          <a:lstStyle/>
          <a:p>
            <a:r>
              <a:rPr lang="en-US" sz="1600" b="1" dirty="0"/>
              <a:t>In addition to these steps for creating effective filters, the following tips will help you optimize the efficacy of your filters:</a:t>
            </a:r>
          </a:p>
          <a:p>
            <a:pPr>
              <a:buFont typeface="Arial" panose="020B0604020202020204" pitchFamily="34" charset="0"/>
              <a:buChar char="•"/>
            </a:pPr>
            <a:r>
              <a:rPr lang="en-US" sz="1600" dirty="0"/>
              <a:t>Try to apply filters to all the views in one dashboard unless there is a strong reason to have separate filters for each view--in which cases filters should be placed as close as possible to the views it filters. In situations where you have multiple dashboards, a conscious decision has to be made as to how you would like your filters to apply to your views Arrange your filters in meaningful orders, such as by date, country, state, city, or business segment. Make sure you turn on the Show Less Value button if your filters have a cascading effect. For example, you have State as the first filter and then City as the second filter, you should turn on Show Less Value button on the City filter—that way, you will only see cities in the state your users select.</a:t>
            </a:r>
          </a:p>
          <a:p>
            <a:pPr>
              <a:buFont typeface="Arial" panose="020B0604020202020204" pitchFamily="34" charset="0"/>
              <a:buChar char="•"/>
            </a:pPr>
            <a:r>
              <a:rPr lang="en-US" sz="1600" dirty="0"/>
              <a:t>Make sure the values in the quick filter are ordered in a way that makes sense for your data. For example, instead of listing classes alphabetically, you might order them by popularity. </a:t>
            </a:r>
          </a:p>
          <a:p>
            <a:pPr>
              <a:buFont typeface="Arial" panose="020B0604020202020204" pitchFamily="34" charset="0"/>
              <a:buChar char="•"/>
            </a:pPr>
            <a:r>
              <a:rPr lang="en-US" sz="1600" dirty="0"/>
              <a:t>Add dynamic titles that represent the current filter selections. That way your users always know what views are being filtered as well as what the selections are.</a:t>
            </a:r>
          </a:p>
          <a:p>
            <a:pPr>
              <a:buFont typeface="Arial" panose="020B0604020202020204" pitchFamily="34" charset="0"/>
              <a:buChar char="•"/>
            </a:pPr>
            <a:r>
              <a:rPr lang="en-US" sz="1600" dirty="0"/>
              <a:t>Remember that a field does not have to be in use in order for you to filter by it. In other words, you can have a bar chart showing the GDP of twenty countries, and then add a filter on population to show only those countries with a population over 100 million. These “slicing” filters are very powerful. </a:t>
            </a:r>
          </a:p>
        </p:txBody>
      </p:sp>
      <p:sp>
        <p:nvSpPr>
          <p:cNvPr id="3" name="Content Placeholder 2"/>
          <p:cNvSpPr>
            <a:spLocks noGrp="1"/>
          </p:cNvSpPr>
          <p:nvPr>
            <p:ph sz="quarter" idx="10"/>
          </p:nvPr>
        </p:nvSpPr>
        <p:spPr/>
        <p:txBody>
          <a:bodyPr/>
          <a:lstStyle/>
          <a:p>
            <a:r>
              <a:rPr lang="en-US" dirty="0"/>
              <a:t>Design Holistic Dashboards 7/</a:t>
            </a:r>
          </a:p>
        </p:txBody>
      </p:sp>
    </p:spTree>
    <p:extLst>
      <p:ext uri="{BB962C8B-B14F-4D97-AF65-F5344CB8AC3E}">
        <p14:creationId xmlns:p14="http://schemas.microsoft.com/office/powerpoint/2010/main" val="383173516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5059363"/>
          </a:xfrm>
        </p:spPr>
        <p:txBody>
          <a:bodyPr>
            <a:noAutofit/>
          </a:bodyPr>
          <a:lstStyle/>
          <a:p>
            <a:pPr>
              <a:buFont typeface="Arial" panose="020B0604020202020204" pitchFamily="34" charset="0"/>
              <a:buChar char="•"/>
            </a:pPr>
            <a:r>
              <a:rPr lang="en-US" sz="1600" dirty="0"/>
              <a:t>Hide filters from your audience if they don’t add value to your view. Not all filters have to be shown to your audience. For example, a common way to clean up extraneous data is to exclude null values. That’s a filter that you probably don’t want to show on the dashboard.</a:t>
            </a:r>
          </a:p>
          <a:p>
            <a:pPr>
              <a:buFont typeface="Arial" panose="020B0604020202020204" pitchFamily="34" charset="0"/>
              <a:buChar char="•"/>
            </a:pPr>
            <a:r>
              <a:rPr lang="en-US" sz="1600" dirty="0"/>
              <a:t>Consider including a “apply” button to your filter if the list of choices in your filter is long and each click results in automatically update which causes a lag for the users.</a:t>
            </a:r>
          </a:p>
          <a:p>
            <a:pPr>
              <a:buFont typeface="Arial" panose="020B0604020202020204" pitchFamily="34" charset="0"/>
              <a:buChar char="•"/>
            </a:pPr>
            <a:r>
              <a:rPr lang="en-US" sz="1600" dirty="0"/>
              <a:t>Decide if you want users to be able to select “All” in your filter—or just be able to go to one. Tableau allows for both, so figure out which makes sense and set your filter settings accordingly.</a:t>
            </a:r>
          </a:p>
          <a:p>
            <a:pPr>
              <a:buFont typeface="Arial" panose="020B0604020202020204" pitchFamily="34" charset="0"/>
              <a:buChar char="•"/>
            </a:pPr>
            <a:r>
              <a:rPr lang="en-US" sz="1600" dirty="0"/>
              <a:t>Remember that slider filters are great for date and numerical values—while list filters are better for categorical data.</a:t>
            </a:r>
          </a:p>
          <a:p>
            <a:pPr>
              <a:buFont typeface="Arial" panose="020B0604020202020204" pitchFamily="34" charset="0"/>
              <a:buChar char="•"/>
            </a:pPr>
            <a:r>
              <a:rPr lang="en-US" sz="1600" dirty="0"/>
              <a:t>Always test your filters after applying them to your dashboards. Try out as many different combinations (including weird, nonsensical selections) just to make sure nothing bizarre happens with filter interactions. You can easily get into a situation where the combination of filters returns no result – that can be disorienting for users and we should try to prevent it.</a:t>
            </a:r>
          </a:p>
          <a:p>
            <a:pPr>
              <a:buFont typeface="Arial" panose="020B0604020202020204" pitchFamily="34" charset="0"/>
              <a:buChar char="•"/>
            </a:pPr>
            <a:r>
              <a:rPr lang="en-US" sz="1600" dirty="0"/>
              <a:t>Don’t forget to check the initial state of your views before publishing. Be deliberate about the first impression you create for your viewers. Sometimes it is also a good technique to publish with selections so users discover interactivity sooner. If a single point is already clicked, they might be more likely to interact.</a:t>
            </a:r>
          </a:p>
        </p:txBody>
      </p:sp>
      <p:sp>
        <p:nvSpPr>
          <p:cNvPr id="3" name="Content Placeholder 2"/>
          <p:cNvSpPr>
            <a:spLocks noGrp="1"/>
          </p:cNvSpPr>
          <p:nvPr>
            <p:ph sz="quarter" idx="10"/>
          </p:nvPr>
        </p:nvSpPr>
        <p:spPr/>
        <p:txBody>
          <a:bodyPr/>
          <a:lstStyle/>
          <a:p>
            <a:r>
              <a:rPr lang="en-US" dirty="0"/>
              <a:t>Design Holistic Dashboards 8/</a:t>
            </a:r>
          </a:p>
        </p:txBody>
      </p:sp>
    </p:spTree>
    <p:extLst>
      <p:ext uri="{BB962C8B-B14F-4D97-AF65-F5344CB8AC3E}">
        <p14:creationId xmlns:p14="http://schemas.microsoft.com/office/powerpoint/2010/main" val="23994742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229600" cy="4525963"/>
          </a:xfrm>
        </p:spPr>
        <p:txBody>
          <a:bodyPr>
            <a:normAutofit fontScale="70000" lnSpcReduction="20000"/>
          </a:bodyPr>
          <a:lstStyle/>
          <a:p>
            <a:r>
              <a:rPr lang="en-US" b="1" i="1" dirty="0">
                <a:solidFill>
                  <a:schemeClr val="accent1"/>
                </a:solidFill>
              </a:rPr>
              <a:t>2.3 Hyperlinking and using the power of the web</a:t>
            </a:r>
          </a:p>
          <a:p>
            <a:r>
              <a:rPr lang="en-US" dirty="0"/>
              <a:t>URL actions allow you to embed a hyperlink that points from your dashboards to a Web page, file, or other web-based resource. You can use URL actions to link to information hosted outside of your data source.</a:t>
            </a:r>
          </a:p>
          <a:p>
            <a:endParaRPr lang="en-US" dirty="0"/>
          </a:p>
          <a:p>
            <a:r>
              <a:rPr lang="en-US" b="1" dirty="0">
                <a:solidFill>
                  <a:schemeClr val="accent1"/>
                </a:solidFill>
              </a:rPr>
              <a:t>3. Sizing: Making sure your visualization is visible</a:t>
            </a:r>
          </a:p>
          <a:p>
            <a:r>
              <a:rPr lang="en-US" dirty="0"/>
              <a:t>Dashboards are set to a fixed default size that is intended to work well on a typical computer desktop. However, when you publish (to the web, in a blog, for a presentation, etc.) you may find yourself more limited. No matter where you are publishing, be sure to construct your visualization at the size that you will eventually publish at—and use the Range sizing feature to avoid scrollbars or scrunched views.</a:t>
            </a:r>
          </a:p>
          <a:p>
            <a:endParaRPr lang="en-US" dirty="0"/>
          </a:p>
          <a:p>
            <a:r>
              <a:rPr lang="en-US" b="1" dirty="0">
                <a:solidFill>
                  <a:schemeClr val="accent1"/>
                </a:solidFill>
              </a:rPr>
              <a:t>4. Scrollbars</a:t>
            </a:r>
          </a:p>
          <a:p>
            <a:r>
              <a:rPr lang="en-US" dirty="0"/>
              <a:t>When you republish a visualization at a different size than the original, you often end up with scroll bars like the ones shown below. If you are changing the size of a visualization that you have already embedded in a website, make sure to re-embed it with the new code.</a:t>
            </a:r>
          </a:p>
          <a:p>
            <a:r>
              <a:rPr lang="en-US" dirty="0"/>
              <a:t>Be careful while resizing your views; you don’t want them to become “</a:t>
            </a:r>
            <a:r>
              <a:rPr lang="en-US" b="1" dirty="0"/>
              <a:t>scrunched</a:t>
            </a:r>
            <a:r>
              <a:rPr lang="en-US" dirty="0"/>
              <a:t>.”</a:t>
            </a:r>
          </a:p>
        </p:txBody>
      </p:sp>
      <p:sp>
        <p:nvSpPr>
          <p:cNvPr id="3" name="Content Placeholder 2"/>
          <p:cNvSpPr>
            <a:spLocks noGrp="1"/>
          </p:cNvSpPr>
          <p:nvPr>
            <p:ph sz="quarter" idx="10"/>
          </p:nvPr>
        </p:nvSpPr>
        <p:spPr/>
        <p:txBody>
          <a:bodyPr/>
          <a:lstStyle/>
          <a:p>
            <a:r>
              <a:rPr lang="en-US" dirty="0"/>
              <a:t>Design Holistic Dashboards 9/</a:t>
            </a:r>
          </a:p>
        </p:txBody>
      </p:sp>
    </p:spTree>
    <p:extLst>
      <p:ext uri="{BB962C8B-B14F-4D97-AF65-F5344CB8AC3E}">
        <p14:creationId xmlns:p14="http://schemas.microsoft.com/office/powerpoint/2010/main" val="1411627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116013" y="-315913"/>
            <a:ext cx="7772400" cy="1143001"/>
          </a:xfrm>
        </p:spPr>
        <p:txBody>
          <a:bodyPr/>
          <a:lstStyle/>
          <a:p>
            <a:pPr eaLnBrk="1" hangingPunct="1">
              <a:defRPr/>
            </a:pPr>
            <a:r>
              <a:rPr lang="en-GB"/>
              <a:t>Cluster sampling</a:t>
            </a:r>
          </a:p>
        </p:txBody>
      </p:sp>
      <p:grpSp>
        <p:nvGrpSpPr>
          <p:cNvPr id="25603" name="Group 3"/>
          <p:cNvGrpSpPr>
            <a:grpSpLocks/>
          </p:cNvGrpSpPr>
          <p:nvPr/>
        </p:nvGrpSpPr>
        <p:grpSpPr bwMode="auto">
          <a:xfrm>
            <a:off x="685800" y="1157288"/>
            <a:ext cx="7770813" cy="5700712"/>
            <a:chOff x="428" y="640"/>
            <a:chExt cx="4895" cy="3591"/>
          </a:xfrm>
        </p:grpSpPr>
        <p:sp>
          <p:nvSpPr>
            <p:cNvPr id="26200" name="Rectangle 4"/>
            <p:cNvSpPr>
              <a:spLocks noChangeArrowheads="1"/>
            </p:cNvSpPr>
            <p:nvPr/>
          </p:nvSpPr>
          <p:spPr bwMode="auto">
            <a:xfrm>
              <a:off x="1475" y="648"/>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endParaRPr lang="en-US" altLang="en-US" sz="2400">
                <a:latin typeface="Times New Roman" panose="02020603050405020304" pitchFamily="18" charset="0"/>
              </a:endParaRPr>
            </a:p>
          </p:txBody>
        </p:sp>
        <p:sp>
          <p:nvSpPr>
            <p:cNvPr id="26201" name="Freeform 5"/>
            <p:cNvSpPr>
              <a:spLocks/>
            </p:cNvSpPr>
            <p:nvPr/>
          </p:nvSpPr>
          <p:spPr bwMode="auto">
            <a:xfrm>
              <a:off x="2779" y="3692"/>
              <a:ext cx="116" cy="105"/>
            </a:xfrm>
            <a:custGeom>
              <a:avLst/>
              <a:gdLst>
                <a:gd name="T0" fmla="*/ 246 w 348"/>
                <a:gd name="T1" fmla="*/ 277 h 315"/>
                <a:gd name="T2" fmla="*/ 198 w 348"/>
                <a:gd name="T3" fmla="*/ 249 h 315"/>
                <a:gd name="T4" fmla="*/ 174 w 348"/>
                <a:gd name="T5" fmla="*/ 219 h 315"/>
                <a:gd name="T6" fmla="*/ 168 w 348"/>
                <a:gd name="T7" fmla="*/ 181 h 315"/>
                <a:gd name="T8" fmla="*/ 127 w 348"/>
                <a:gd name="T9" fmla="*/ 150 h 315"/>
                <a:gd name="T10" fmla="*/ 67 w 348"/>
                <a:gd name="T11" fmla="*/ 123 h 315"/>
                <a:gd name="T12" fmla="*/ 40 w 348"/>
                <a:gd name="T13" fmla="*/ 81 h 315"/>
                <a:gd name="T14" fmla="*/ 15 w 348"/>
                <a:gd name="T15" fmla="*/ 32 h 315"/>
                <a:gd name="T16" fmla="*/ 14 w 348"/>
                <a:gd name="T17" fmla="*/ 17 h 315"/>
                <a:gd name="T18" fmla="*/ 38 w 348"/>
                <a:gd name="T19" fmla="*/ 47 h 315"/>
                <a:gd name="T20" fmla="*/ 61 w 348"/>
                <a:gd name="T21" fmla="*/ 97 h 315"/>
                <a:gd name="T22" fmla="*/ 84 w 348"/>
                <a:gd name="T23" fmla="*/ 100 h 315"/>
                <a:gd name="T24" fmla="*/ 104 w 348"/>
                <a:gd name="T25" fmla="*/ 62 h 315"/>
                <a:gd name="T26" fmla="*/ 115 w 348"/>
                <a:gd name="T27" fmla="*/ 21 h 315"/>
                <a:gd name="T28" fmla="*/ 112 w 348"/>
                <a:gd name="T29" fmla="*/ 2 h 315"/>
                <a:gd name="T30" fmla="*/ 124 w 348"/>
                <a:gd name="T31" fmla="*/ 9 h 315"/>
                <a:gd name="T32" fmla="*/ 120 w 348"/>
                <a:gd name="T33" fmla="*/ 35 h 315"/>
                <a:gd name="T34" fmla="*/ 109 w 348"/>
                <a:gd name="T35" fmla="*/ 79 h 315"/>
                <a:gd name="T36" fmla="*/ 99 w 348"/>
                <a:gd name="T37" fmla="*/ 108 h 315"/>
                <a:gd name="T38" fmla="*/ 117 w 348"/>
                <a:gd name="T39" fmla="*/ 117 h 315"/>
                <a:gd name="T40" fmla="*/ 152 w 348"/>
                <a:gd name="T41" fmla="*/ 119 h 315"/>
                <a:gd name="T42" fmla="*/ 182 w 348"/>
                <a:gd name="T43" fmla="*/ 138 h 315"/>
                <a:gd name="T44" fmla="*/ 199 w 348"/>
                <a:gd name="T45" fmla="*/ 128 h 315"/>
                <a:gd name="T46" fmla="*/ 225 w 348"/>
                <a:gd name="T47" fmla="*/ 113 h 315"/>
                <a:gd name="T48" fmla="*/ 250 w 348"/>
                <a:gd name="T49" fmla="*/ 91 h 315"/>
                <a:gd name="T50" fmla="*/ 261 w 348"/>
                <a:gd name="T51" fmla="*/ 83 h 315"/>
                <a:gd name="T52" fmla="*/ 243 w 348"/>
                <a:gd name="T53" fmla="*/ 112 h 315"/>
                <a:gd name="T54" fmla="*/ 213 w 348"/>
                <a:gd name="T55" fmla="*/ 133 h 315"/>
                <a:gd name="T56" fmla="*/ 208 w 348"/>
                <a:gd name="T57" fmla="*/ 147 h 315"/>
                <a:gd name="T58" fmla="*/ 247 w 348"/>
                <a:gd name="T59" fmla="*/ 157 h 315"/>
                <a:gd name="T60" fmla="*/ 266 w 348"/>
                <a:gd name="T61" fmla="*/ 176 h 315"/>
                <a:gd name="T62" fmla="*/ 272 w 348"/>
                <a:gd name="T63" fmla="*/ 162 h 315"/>
                <a:gd name="T64" fmla="*/ 289 w 348"/>
                <a:gd name="T65" fmla="*/ 130 h 315"/>
                <a:gd name="T66" fmla="*/ 294 w 348"/>
                <a:gd name="T67" fmla="*/ 74 h 315"/>
                <a:gd name="T68" fmla="*/ 288 w 348"/>
                <a:gd name="T69" fmla="*/ 37 h 315"/>
                <a:gd name="T70" fmla="*/ 289 w 348"/>
                <a:gd name="T71" fmla="*/ 22 h 315"/>
                <a:gd name="T72" fmla="*/ 299 w 348"/>
                <a:gd name="T73" fmla="*/ 39 h 315"/>
                <a:gd name="T74" fmla="*/ 304 w 348"/>
                <a:gd name="T75" fmla="*/ 71 h 315"/>
                <a:gd name="T76" fmla="*/ 306 w 348"/>
                <a:gd name="T77" fmla="*/ 113 h 315"/>
                <a:gd name="T78" fmla="*/ 319 w 348"/>
                <a:gd name="T79" fmla="*/ 130 h 315"/>
                <a:gd name="T80" fmla="*/ 331 w 348"/>
                <a:gd name="T81" fmla="*/ 93 h 315"/>
                <a:gd name="T82" fmla="*/ 330 w 348"/>
                <a:gd name="T83" fmla="*/ 60 h 315"/>
                <a:gd name="T84" fmla="*/ 342 w 348"/>
                <a:gd name="T85" fmla="*/ 34 h 315"/>
                <a:gd name="T86" fmla="*/ 345 w 348"/>
                <a:gd name="T87" fmla="*/ 62 h 315"/>
                <a:gd name="T88" fmla="*/ 345 w 348"/>
                <a:gd name="T89" fmla="*/ 117 h 315"/>
                <a:gd name="T90" fmla="*/ 326 w 348"/>
                <a:gd name="T91" fmla="*/ 170 h 315"/>
                <a:gd name="T92" fmla="*/ 323 w 348"/>
                <a:gd name="T93" fmla="*/ 229 h 315"/>
                <a:gd name="T94" fmla="*/ 344 w 348"/>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8"/>
                <a:gd name="T145" fmla="*/ 0 h 315"/>
                <a:gd name="T146" fmla="*/ 348 w 348"/>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8" h="315">
                  <a:moveTo>
                    <a:pt x="258" y="315"/>
                  </a:moveTo>
                  <a:lnTo>
                    <a:pt x="253" y="291"/>
                  </a:lnTo>
                  <a:lnTo>
                    <a:pt x="246" y="277"/>
                  </a:lnTo>
                  <a:lnTo>
                    <a:pt x="232" y="266"/>
                  </a:lnTo>
                  <a:lnTo>
                    <a:pt x="215" y="258"/>
                  </a:lnTo>
                  <a:lnTo>
                    <a:pt x="198" y="249"/>
                  </a:lnTo>
                  <a:lnTo>
                    <a:pt x="184" y="240"/>
                  </a:lnTo>
                  <a:lnTo>
                    <a:pt x="178" y="231"/>
                  </a:lnTo>
                  <a:lnTo>
                    <a:pt x="174" y="219"/>
                  </a:lnTo>
                  <a:lnTo>
                    <a:pt x="173" y="201"/>
                  </a:lnTo>
                  <a:lnTo>
                    <a:pt x="171" y="190"/>
                  </a:lnTo>
                  <a:lnTo>
                    <a:pt x="168" y="181"/>
                  </a:lnTo>
                  <a:lnTo>
                    <a:pt x="159" y="170"/>
                  </a:lnTo>
                  <a:lnTo>
                    <a:pt x="143" y="158"/>
                  </a:lnTo>
                  <a:lnTo>
                    <a:pt x="127" y="150"/>
                  </a:lnTo>
                  <a:lnTo>
                    <a:pt x="106" y="142"/>
                  </a:lnTo>
                  <a:lnTo>
                    <a:pt x="85" y="134"/>
                  </a:lnTo>
                  <a:lnTo>
                    <a:pt x="67" y="123"/>
                  </a:lnTo>
                  <a:lnTo>
                    <a:pt x="57" y="113"/>
                  </a:lnTo>
                  <a:lnTo>
                    <a:pt x="48" y="100"/>
                  </a:lnTo>
                  <a:lnTo>
                    <a:pt x="40" y="81"/>
                  </a:lnTo>
                  <a:lnTo>
                    <a:pt x="32" y="58"/>
                  </a:lnTo>
                  <a:lnTo>
                    <a:pt x="24" y="43"/>
                  </a:lnTo>
                  <a:lnTo>
                    <a:pt x="15" y="32"/>
                  </a:lnTo>
                  <a:lnTo>
                    <a:pt x="6" y="24"/>
                  </a:lnTo>
                  <a:lnTo>
                    <a:pt x="0" y="20"/>
                  </a:lnTo>
                  <a:lnTo>
                    <a:pt x="14" y="17"/>
                  </a:lnTo>
                  <a:lnTo>
                    <a:pt x="22" y="24"/>
                  </a:lnTo>
                  <a:lnTo>
                    <a:pt x="30" y="34"/>
                  </a:lnTo>
                  <a:lnTo>
                    <a:pt x="38" y="47"/>
                  </a:lnTo>
                  <a:lnTo>
                    <a:pt x="45" y="66"/>
                  </a:lnTo>
                  <a:lnTo>
                    <a:pt x="54" y="83"/>
                  </a:lnTo>
                  <a:lnTo>
                    <a:pt x="61" y="97"/>
                  </a:lnTo>
                  <a:lnTo>
                    <a:pt x="73" y="108"/>
                  </a:lnTo>
                  <a:lnTo>
                    <a:pt x="81" y="113"/>
                  </a:lnTo>
                  <a:lnTo>
                    <a:pt x="84" y="100"/>
                  </a:lnTo>
                  <a:lnTo>
                    <a:pt x="90" y="88"/>
                  </a:lnTo>
                  <a:lnTo>
                    <a:pt x="97" y="75"/>
                  </a:lnTo>
                  <a:lnTo>
                    <a:pt x="104" y="62"/>
                  </a:lnTo>
                  <a:lnTo>
                    <a:pt x="108" y="48"/>
                  </a:lnTo>
                  <a:lnTo>
                    <a:pt x="111" y="34"/>
                  </a:lnTo>
                  <a:lnTo>
                    <a:pt x="115" y="21"/>
                  </a:lnTo>
                  <a:lnTo>
                    <a:pt x="116" y="14"/>
                  </a:lnTo>
                  <a:lnTo>
                    <a:pt x="115" y="9"/>
                  </a:lnTo>
                  <a:lnTo>
                    <a:pt x="112" y="2"/>
                  </a:lnTo>
                  <a:lnTo>
                    <a:pt x="119" y="0"/>
                  </a:lnTo>
                  <a:lnTo>
                    <a:pt x="124" y="9"/>
                  </a:lnTo>
                  <a:lnTo>
                    <a:pt x="124" y="14"/>
                  </a:lnTo>
                  <a:lnTo>
                    <a:pt x="124" y="22"/>
                  </a:lnTo>
                  <a:lnTo>
                    <a:pt x="120" y="35"/>
                  </a:lnTo>
                  <a:lnTo>
                    <a:pt x="117" y="50"/>
                  </a:lnTo>
                  <a:lnTo>
                    <a:pt x="115" y="66"/>
                  </a:lnTo>
                  <a:lnTo>
                    <a:pt x="109" y="79"/>
                  </a:lnTo>
                  <a:lnTo>
                    <a:pt x="103" y="92"/>
                  </a:lnTo>
                  <a:lnTo>
                    <a:pt x="99" y="102"/>
                  </a:lnTo>
                  <a:lnTo>
                    <a:pt x="99" y="108"/>
                  </a:lnTo>
                  <a:lnTo>
                    <a:pt x="101" y="112"/>
                  </a:lnTo>
                  <a:lnTo>
                    <a:pt x="106" y="115"/>
                  </a:lnTo>
                  <a:lnTo>
                    <a:pt x="117" y="117"/>
                  </a:lnTo>
                  <a:lnTo>
                    <a:pt x="131" y="116"/>
                  </a:lnTo>
                  <a:lnTo>
                    <a:pt x="145" y="116"/>
                  </a:lnTo>
                  <a:lnTo>
                    <a:pt x="152" y="119"/>
                  </a:lnTo>
                  <a:lnTo>
                    <a:pt x="161" y="125"/>
                  </a:lnTo>
                  <a:lnTo>
                    <a:pt x="170" y="130"/>
                  </a:lnTo>
                  <a:lnTo>
                    <a:pt x="182" y="138"/>
                  </a:lnTo>
                  <a:lnTo>
                    <a:pt x="195" y="146"/>
                  </a:lnTo>
                  <a:lnTo>
                    <a:pt x="196" y="136"/>
                  </a:lnTo>
                  <a:lnTo>
                    <a:pt x="199" y="128"/>
                  </a:lnTo>
                  <a:lnTo>
                    <a:pt x="206" y="123"/>
                  </a:lnTo>
                  <a:lnTo>
                    <a:pt x="215" y="117"/>
                  </a:lnTo>
                  <a:lnTo>
                    <a:pt x="225" y="113"/>
                  </a:lnTo>
                  <a:lnTo>
                    <a:pt x="236" y="107"/>
                  </a:lnTo>
                  <a:lnTo>
                    <a:pt x="243" y="100"/>
                  </a:lnTo>
                  <a:lnTo>
                    <a:pt x="250" y="91"/>
                  </a:lnTo>
                  <a:lnTo>
                    <a:pt x="253" y="81"/>
                  </a:lnTo>
                  <a:lnTo>
                    <a:pt x="261" y="83"/>
                  </a:lnTo>
                  <a:lnTo>
                    <a:pt x="258" y="92"/>
                  </a:lnTo>
                  <a:lnTo>
                    <a:pt x="252" y="103"/>
                  </a:lnTo>
                  <a:lnTo>
                    <a:pt x="243" y="112"/>
                  </a:lnTo>
                  <a:lnTo>
                    <a:pt x="232" y="119"/>
                  </a:lnTo>
                  <a:lnTo>
                    <a:pt x="219" y="126"/>
                  </a:lnTo>
                  <a:lnTo>
                    <a:pt x="213" y="133"/>
                  </a:lnTo>
                  <a:lnTo>
                    <a:pt x="206" y="142"/>
                  </a:lnTo>
                  <a:lnTo>
                    <a:pt x="206" y="145"/>
                  </a:lnTo>
                  <a:lnTo>
                    <a:pt x="208" y="147"/>
                  </a:lnTo>
                  <a:lnTo>
                    <a:pt x="219" y="150"/>
                  </a:lnTo>
                  <a:lnTo>
                    <a:pt x="235" y="153"/>
                  </a:lnTo>
                  <a:lnTo>
                    <a:pt x="247" y="157"/>
                  </a:lnTo>
                  <a:lnTo>
                    <a:pt x="255" y="161"/>
                  </a:lnTo>
                  <a:lnTo>
                    <a:pt x="262" y="168"/>
                  </a:lnTo>
                  <a:lnTo>
                    <a:pt x="266" y="176"/>
                  </a:lnTo>
                  <a:lnTo>
                    <a:pt x="270" y="192"/>
                  </a:lnTo>
                  <a:lnTo>
                    <a:pt x="271" y="168"/>
                  </a:lnTo>
                  <a:lnTo>
                    <a:pt x="272" y="162"/>
                  </a:lnTo>
                  <a:lnTo>
                    <a:pt x="274" y="156"/>
                  </a:lnTo>
                  <a:lnTo>
                    <a:pt x="282" y="146"/>
                  </a:lnTo>
                  <a:lnTo>
                    <a:pt x="289" y="130"/>
                  </a:lnTo>
                  <a:lnTo>
                    <a:pt x="295" y="111"/>
                  </a:lnTo>
                  <a:lnTo>
                    <a:pt x="295" y="91"/>
                  </a:lnTo>
                  <a:lnTo>
                    <a:pt x="294" y="74"/>
                  </a:lnTo>
                  <a:lnTo>
                    <a:pt x="294" y="71"/>
                  </a:lnTo>
                  <a:lnTo>
                    <a:pt x="292" y="49"/>
                  </a:lnTo>
                  <a:lnTo>
                    <a:pt x="288" y="37"/>
                  </a:lnTo>
                  <a:lnTo>
                    <a:pt x="284" y="26"/>
                  </a:lnTo>
                  <a:lnTo>
                    <a:pt x="277" y="17"/>
                  </a:lnTo>
                  <a:lnTo>
                    <a:pt x="289" y="22"/>
                  </a:lnTo>
                  <a:lnTo>
                    <a:pt x="294" y="29"/>
                  </a:lnTo>
                  <a:lnTo>
                    <a:pt x="299" y="39"/>
                  </a:lnTo>
                  <a:lnTo>
                    <a:pt x="301" y="54"/>
                  </a:lnTo>
                  <a:lnTo>
                    <a:pt x="304" y="71"/>
                  </a:lnTo>
                  <a:lnTo>
                    <a:pt x="304" y="82"/>
                  </a:lnTo>
                  <a:lnTo>
                    <a:pt x="306" y="97"/>
                  </a:lnTo>
                  <a:lnTo>
                    <a:pt x="306" y="113"/>
                  </a:lnTo>
                  <a:lnTo>
                    <a:pt x="307" y="125"/>
                  </a:lnTo>
                  <a:lnTo>
                    <a:pt x="310" y="142"/>
                  </a:lnTo>
                  <a:lnTo>
                    <a:pt x="319" y="130"/>
                  </a:lnTo>
                  <a:lnTo>
                    <a:pt x="325" y="118"/>
                  </a:lnTo>
                  <a:lnTo>
                    <a:pt x="329" y="107"/>
                  </a:lnTo>
                  <a:lnTo>
                    <a:pt x="331" y="93"/>
                  </a:lnTo>
                  <a:lnTo>
                    <a:pt x="331" y="78"/>
                  </a:lnTo>
                  <a:lnTo>
                    <a:pt x="331" y="66"/>
                  </a:lnTo>
                  <a:lnTo>
                    <a:pt x="330" y="60"/>
                  </a:lnTo>
                  <a:lnTo>
                    <a:pt x="328" y="43"/>
                  </a:lnTo>
                  <a:lnTo>
                    <a:pt x="326" y="34"/>
                  </a:lnTo>
                  <a:lnTo>
                    <a:pt x="342" y="34"/>
                  </a:lnTo>
                  <a:lnTo>
                    <a:pt x="343" y="48"/>
                  </a:lnTo>
                  <a:lnTo>
                    <a:pt x="345" y="62"/>
                  </a:lnTo>
                  <a:lnTo>
                    <a:pt x="348" y="80"/>
                  </a:lnTo>
                  <a:lnTo>
                    <a:pt x="348" y="96"/>
                  </a:lnTo>
                  <a:lnTo>
                    <a:pt x="345" y="117"/>
                  </a:lnTo>
                  <a:lnTo>
                    <a:pt x="340" y="135"/>
                  </a:lnTo>
                  <a:lnTo>
                    <a:pt x="331" y="154"/>
                  </a:lnTo>
                  <a:lnTo>
                    <a:pt x="326" y="170"/>
                  </a:lnTo>
                  <a:lnTo>
                    <a:pt x="322" y="187"/>
                  </a:lnTo>
                  <a:lnTo>
                    <a:pt x="321" y="207"/>
                  </a:lnTo>
                  <a:lnTo>
                    <a:pt x="323" y="229"/>
                  </a:lnTo>
                  <a:lnTo>
                    <a:pt x="328" y="246"/>
                  </a:lnTo>
                  <a:lnTo>
                    <a:pt x="335" y="262"/>
                  </a:lnTo>
                  <a:lnTo>
                    <a:pt x="344" y="271"/>
                  </a:lnTo>
                  <a:lnTo>
                    <a:pt x="258"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2" name="Freeform 6"/>
            <p:cNvSpPr>
              <a:spLocks/>
            </p:cNvSpPr>
            <p:nvPr/>
          </p:nvSpPr>
          <p:spPr bwMode="auto">
            <a:xfrm>
              <a:off x="2833" y="3782"/>
              <a:ext cx="101" cy="160"/>
            </a:xfrm>
            <a:custGeom>
              <a:avLst/>
              <a:gdLst>
                <a:gd name="T0" fmla="*/ 211 w 304"/>
                <a:gd name="T1" fmla="*/ 42 h 479"/>
                <a:gd name="T2" fmla="*/ 213 w 304"/>
                <a:gd name="T3" fmla="*/ 67 h 479"/>
                <a:gd name="T4" fmla="*/ 229 w 304"/>
                <a:gd name="T5" fmla="*/ 93 h 479"/>
                <a:gd name="T6" fmla="*/ 238 w 304"/>
                <a:gd name="T7" fmla="*/ 129 h 479"/>
                <a:gd name="T8" fmla="*/ 233 w 304"/>
                <a:gd name="T9" fmla="*/ 162 h 479"/>
                <a:gd name="T10" fmla="*/ 230 w 304"/>
                <a:gd name="T11" fmla="*/ 184 h 479"/>
                <a:gd name="T12" fmla="*/ 239 w 304"/>
                <a:gd name="T13" fmla="*/ 214 h 479"/>
                <a:gd name="T14" fmla="*/ 240 w 304"/>
                <a:gd name="T15" fmla="*/ 254 h 479"/>
                <a:gd name="T16" fmla="*/ 241 w 304"/>
                <a:gd name="T17" fmla="*/ 292 h 479"/>
                <a:gd name="T18" fmla="*/ 235 w 304"/>
                <a:gd name="T19" fmla="*/ 329 h 479"/>
                <a:gd name="T20" fmla="*/ 234 w 304"/>
                <a:gd name="T21" fmla="*/ 380 h 479"/>
                <a:gd name="T22" fmla="*/ 244 w 304"/>
                <a:gd name="T23" fmla="*/ 416 h 479"/>
                <a:gd name="T24" fmla="*/ 269 w 304"/>
                <a:gd name="T25" fmla="*/ 439 h 479"/>
                <a:gd name="T26" fmla="*/ 285 w 304"/>
                <a:gd name="T27" fmla="*/ 453 h 479"/>
                <a:gd name="T28" fmla="*/ 246 w 304"/>
                <a:gd name="T29" fmla="*/ 453 h 479"/>
                <a:gd name="T30" fmla="*/ 208 w 304"/>
                <a:gd name="T31" fmla="*/ 462 h 479"/>
                <a:gd name="T32" fmla="*/ 183 w 304"/>
                <a:gd name="T33" fmla="*/ 462 h 479"/>
                <a:gd name="T34" fmla="*/ 167 w 304"/>
                <a:gd name="T35" fmla="*/ 445 h 479"/>
                <a:gd name="T36" fmla="*/ 162 w 304"/>
                <a:gd name="T37" fmla="*/ 445 h 479"/>
                <a:gd name="T38" fmla="*/ 167 w 304"/>
                <a:gd name="T39" fmla="*/ 475 h 479"/>
                <a:gd name="T40" fmla="*/ 159 w 304"/>
                <a:gd name="T41" fmla="*/ 471 h 479"/>
                <a:gd name="T42" fmla="*/ 140 w 304"/>
                <a:gd name="T43" fmla="*/ 448 h 479"/>
                <a:gd name="T44" fmla="*/ 112 w 304"/>
                <a:gd name="T45" fmla="*/ 434 h 479"/>
                <a:gd name="T46" fmla="*/ 74 w 304"/>
                <a:gd name="T47" fmla="*/ 433 h 479"/>
                <a:gd name="T48" fmla="*/ 37 w 304"/>
                <a:gd name="T49" fmla="*/ 438 h 479"/>
                <a:gd name="T50" fmla="*/ 0 w 304"/>
                <a:gd name="T51" fmla="*/ 445 h 479"/>
                <a:gd name="T52" fmla="*/ 31 w 304"/>
                <a:gd name="T53" fmla="*/ 427 h 479"/>
                <a:gd name="T54" fmla="*/ 43 w 304"/>
                <a:gd name="T55" fmla="*/ 412 h 479"/>
                <a:gd name="T56" fmla="*/ 64 w 304"/>
                <a:gd name="T57" fmla="*/ 367 h 479"/>
                <a:gd name="T58" fmla="*/ 78 w 304"/>
                <a:gd name="T59" fmla="*/ 324 h 479"/>
                <a:gd name="T60" fmla="*/ 104 w 304"/>
                <a:gd name="T61" fmla="*/ 280 h 479"/>
                <a:gd name="T62" fmla="*/ 144 w 304"/>
                <a:gd name="T63" fmla="*/ 218 h 479"/>
                <a:gd name="T64" fmla="*/ 146 w 304"/>
                <a:gd name="T65" fmla="*/ 179 h 479"/>
                <a:gd name="T66" fmla="*/ 139 w 304"/>
                <a:gd name="T67" fmla="*/ 144 h 479"/>
                <a:gd name="T68" fmla="*/ 121 w 304"/>
                <a:gd name="T69" fmla="*/ 112 h 479"/>
                <a:gd name="T70" fmla="*/ 109 w 304"/>
                <a:gd name="T71" fmla="*/ 88 h 479"/>
                <a:gd name="T72" fmla="*/ 97 w 304"/>
                <a:gd name="T73" fmla="*/ 44 h 479"/>
                <a:gd name="T74" fmla="*/ 216 w 304"/>
                <a:gd name="T75" fmla="*/ 28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216" y="28"/>
                  </a:moveTo>
                  <a:lnTo>
                    <a:pt x="211" y="42"/>
                  </a:lnTo>
                  <a:lnTo>
                    <a:pt x="208" y="55"/>
                  </a:lnTo>
                  <a:lnTo>
                    <a:pt x="213" y="67"/>
                  </a:lnTo>
                  <a:lnTo>
                    <a:pt x="221" y="79"/>
                  </a:lnTo>
                  <a:lnTo>
                    <a:pt x="229" y="93"/>
                  </a:lnTo>
                  <a:lnTo>
                    <a:pt x="236" y="110"/>
                  </a:lnTo>
                  <a:lnTo>
                    <a:pt x="238" y="129"/>
                  </a:lnTo>
                  <a:lnTo>
                    <a:pt x="237" y="146"/>
                  </a:lnTo>
                  <a:lnTo>
                    <a:pt x="233" y="162"/>
                  </a:lnTo>
                  <a:lnTo>
                    <a:pt x="229" y="174"/>
                  </a:lnTo>
                  <a:lnTo>
                    <a:pt x="230" y="184"/>
                  </a:lnTo>
                  <a:lnTo>
                    <a:pt x="236" y="198"/>
                  </a:lnTo>
                  <a:lnTo>
                    <a:pt x="239" y="214"/>
                  </a:lnTo>
                  <a:lnTo>
                    <a:pt x="241" y="230"/>
                  </a:lnTo>
                  <a:lnTo>
                    <a:pt x="240" y="254"/>
                  </a:lnTo>
                  <a:lnTo>
                    <a:pt x="241" y="275"/>
                  </a:lnTo>
                  <a:lnTo>
                    <a:pt x="241" y="292"/>
                  </a:lnTo>
                  <a:lnTo>
                    <a:pt x="237" y="313"/>
                  </a:lnTo>
                  <a:lnTo>
                    <a:pt x="235" y="329"/>
                  </a:lnTo>
                  <a:lnTo>
                    <a:pt x="233" y="350"/>
                  </a:lnTo>
                  <a:lnTo>
                    <a:pt x="234" y="380"/>
                  </a:lnTo>
                  <a:lnTo>
                    <a:pt x="238" y="400"/>
                  </a:lnTo>
                  <a:lnTo>
                    <a:pt x="244" y="416"/>
                  </a:lnTo>
                  <a:lnTo>
                    <a:pt x="255" y="428"/>
                  </a:lnTo>
                  <a:lnTo>
                    <a:pt x="269" y="439"/>
                  </a:lnTo>
                  <a:lnTo>
                    <a:pt x="304" y="459"/>
                  </a:lnTo>
                  <a:lnTo>
                    <a:pt x="285" y="453"/>
                  </a:lnTo>
                  <a:lnTo>
                    <a:pt x="267" y="452"/>
                  </a:lnTo>
                  <a:lnTo>
                    <a:pt x="246" y="453"/>
                  </a:lnTo>
                  <a:lnTo>
                    <a:pt x="226" y="457"/>
                  </a:lnTo>
                  <a:lnTo>
                    <a:pt x="208" y="462"/>
                  </a:lnTo>
                  <a:lnTo>
                    <a:pt x="194" y="464"/>
                  </a:lnTo>
                  <a:lnTo>
                    <a:pt x="183" y="462"/>
                  </a:lnTo>
                  <a:lnTo>
                    <a:pt x="174" y="456"/>
                  </a:lnTo>
                  <a:lnTo>
                    <a:pt x="167" y="445"/>
                  </a:lnTo>
                  <a:lnTo>
                    <a:pt x="158" y="426"/>
                  </a:lnTo>
                  <a:lnTo>
                    <a:pt x="162" y="445"/>
                  </a:lnTo>
                  <a:lnTo>
                    <a:pt x="164" y="460"/>
                  </a:lnTo>
                  <a:lnTo>
                    <a:pt x="167" y="475"/>
                  </a:lnTo>
                  <a:lnTo>
                    <a:pt x="167" y="479"/>
                  </a:lnTo>
                  <a:lnTo>
                    <a:pt x="159" y="471"/>
                  </a:lnTo>
                  <a:lnTo>
                    <a:pt x="150" y="459"/>
                  </a:lnTo>
                  <a:lnTo>
                    <a:pt x="140" y="448"/>
                  </a:lnTo>
                  <a:lnTo>
                    <a:pt x="126" y="439"/>
                  </a:lnTo>
                  <a:lnTo>
                    <a:pt x="112" y="434"/>
                  </a:lnTo>
                  <a:lnTo>
                    <a:pt x="92" y="432"/>
                  </a:lnTo>
                  <a:lnTo>
                    <a:pt x="74" y="433"/>
                  </a:lnTo>
                  <a:lnTo>
                    <a:pt x="54" y="434"/>
                  </a:lnTo>
                  <a:lnTo>
                    <a:pt x="37" y="438"/>
                  </a:lnTo>
                  <a:lnTo>
                    <a:pt x="17" y="442"/>
                  </a:lnTo>
                  <a:lnTo>
                    <a:pt x="0" y="445"/>
                  </a:lnTo>
                  <a:lnTo>
                    <a:pt x="17" y="438"/>
                  </a:lnTo>
                  <a:lnTo>
                    <a:pt x="31" y="427"/>
                  </a:lnTo>
                  <a:lnTo>
                    <a:pt x="38" y="419"/>
                  </a:lnTo>
                  <a:lnTo>
                    <a:pt x="43" y="412"/>
                  </a:lnTo>
                  <a:lnTo>
                    <a:pt x="56" y="389"/>
                  </a:lnTo>
                  <a:lnTo>
                    <a:pt x="64" y="367"/>
                  </a:lnTo>
                  <a:lnTo>
                    <a:pt x="70" y="346"/>
                  </a:lnTo>
                  <a:lnTo>
                    <a:pt x="78" y="324"/>
                  </a:lnTo>
                  <a:lnTo>
                    <a:pt x="89" y="304"/>
                  </a:lnTo>
                  <a:lnTo>
                    <a:pt x="104" y="280"/>
                  </a:lnTo>
                  <a:lnTo>
                    <a:pt x="125" y="250"/>
                  </a:lnTo>
                  <a:lnTo>
                    <a:pt x="144" y="218"/>
                  </a:lnTo>
                  <a:lnTo>
                    <a:pt x="146" y="197"/>
                  </a:lnTo>
                  <a:lnTo>
                    <a:pt x="146" y="179"/>
                  </a:lnTo>
                  <a:lnTo>
                    <a:pt x="144" y="160"/>
                  </a:lnTo>
                  <a:lnTo>
                    <a:pt x="139" y="144"/>
                  </a:lnTo>
                  <a:lnTo>
                    <a:pt x="131" y="126"/>
                  </a:lnTo>
                  <a:lnTo>
                    <a:pt x="121" y="112"/>
                  </a:lnTo>
                  <a:lnTo>
                    <a:pt x="113" y="100"/>
                  </a:lnTo>
                  <a:lnTo>
                    <a:pt x="109" y="88"/>
                  </a:lnTo>
                  <a:lnTo>
                    <a:pt x="103" y="62"/>
                  </a:lnTo>
                  <a:lnTo>
                    <a:pt x="97" y="44"/>
                  </a:lnTo>
                  <a:lnTo>
                    <a:pt x="183" y="0"/>
                  </a:lnTo>
                  <a:lnTo>
                    <a:pt x="216" y="2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3" name="Freeform 7"/>
            <p:cNvSpPr>
              <a:spLocks/>
            </p:cNvSpPr>
            <p:nvPr/>
          </p:nvSpPr>
          <p:spPr bwMode="auto">
            <a:xfrm>
              <a:off x="2894" y="3690"/>
              <a:ext cx="228" cy="101"/>
            </a:xfrm>
            <a:custGeom>
              <a:avLst/>
              <a:gdLst>
                <a:gd name="T0" fmla="*/ 89 w 684"/>
                <a:gd name="T1" fmla="*/ 263 h 303"/>
                <a:gd name="T2" fmla="*/ 179 w 684"/>
                <a:gd name="T3" fmla="*/ 235 h 303"/>
                <a:gd name="T4" fmla="*/ 246 w 684"/>
                <a:gd name="T5" fmla="*/ 196 h 303"/>
                <a:gd name="T6" fmla="*/ 309 w 684"/>
                <a:gd name="T7" fmla="*/ 146 h 303"/>
                <a:gd name="T8" fmla="*/ 388 w 684"/>
                <a:gd name="T9" fmla="*/ 137 h 303"/>
                <a:gd name="T10" fmla="*/ 484 w 684"/>
                <a:gd name="T11" fmla="*/ 150 h 303"/>
                <a:gd name="T12" fmla="*/ 560 w 684"/>
                <a:gd name="T13" fmla="*/ 130 h 303"/>
                <a:gd name="T14" fmla="*/ 619 w 684"/>
                <a:gd name="T15" fmla="*/ 93 h 303"/>
                <a:gd name="T16" fmla="*/ 675 w 684"/>
                <a:gd name="T17" fmla="*/ 72 h 303"/>
                <a:gd name="T18" fmla="*/ 673 w 684"/>
                <a:gd name="T19" fmla="*/ 61 h 303"/>
                <a:gd name="T20" fmla="*/ 614 w 684"/>
                <a:gd name="T21" fmla="*/ 85 h 303"/>
                <a:gd name="T22" fmla="*/ 593 w 684"/>
                <a:gd name="T23" fmla="*/ 67 h 303"/>
                <a:gd name="T24" fmla="*/ 585 w 684"/>
                <a:gd name="T25" fmla="*/ 20 h 303"/>
                <a:gd name="T26" fmla="*/ 580 w 684"/>
                <a:gd name="T27" fmla="*/ 84 h 303"/>
                <a:gd name="T28" fmla="*/ 541 w 684"/>
                <a:gd name="T29" fmla="*/ 109 h 303"/>
                <a:gd name="T30" fmla="*/ 508 w 684"/>
                <a:gd name="T31" fmla="*/ 108 h 303"/>
                <a:gd name="T32" fmla="*/ 547 w 684"/>
                <a:gd name="T33" fmla="*/ 60 h 303"/>
                <a:gd name="T34" fmla="*/ 542 w 684"/>
                <a:gd name="T35" fmla="*/ 22 h 303"/>
                <a:gd name="T36" fmla="*/ 532 w 684"/>
                <a:gd name="T37" fmla="*/ 71 h 303"/>
                <a:gd name="T38" fmla="*/ 479 w 684"/>
                <a:gd name="T39" fmla="*/ 111 h 303"/>
                <a:gd name="T40" fmla="*/ 408 w 684"/>
                <a:gd name="T41" fmla="*/ 96 h 303"/>
                <a:gd name="T42" fmla="*/ 334 w 684"/>
                <a:gd name="T43" fmla="*/ 96 h 303"/>
                <a:gd name="T44" fmla="*/ 396 w 684"/>
                <a:gd name="T45" fmla="*/ 58 h 303"/>
                <a:gd name="T46" fmla="*/ 417 w 684"/>
                <a:gd name="T47" fmla="*/ 33 h 303"/>
                <a:gd name="T48" fmla="*/ 434 w 684"/>
                <a:gd name="T49" fmla="*/ 3 h 303"/>
                <a:gd name="T50" fmla="*/ 416 w 684"/>
                <a:gd name="T51" fmla="*/ 19 h 303"/>
                <a:gd name="T52" fmla="*/ 391 w 684"/>
                <a:gd name="T53" fmla="*/ 50 h 303"/>
                <a:gd name="T54" fmla="*/ 329 w 684"/>
                <a:gd name="T55" fmla="*/ 84 h 303"/>
                <a:gd name="T56" fmla="*/ 317 w 684"/>
                <a:gd name="T57" fmla="*/ 54 h 303"/>
                <a:gd name="T58" fmla="*/ 314 w 684"/>
                <a:gd name="T59" fmla="*/ 20 h 303"/>
                <a:gd name="T60" fmla="*/ 303 w 684"/>
                <a:gd name="T61" fmla="*/ 42 h 303"/>
                <a:gd name="T62" fmla="*/ 294 w 684"/>
                <a:gd name="T63" fmla="*/ 103 h 303"/>
                <a:gd name="T64" fmla="*/ 228 w 684"/>
                <a:gd name="T65" fmla="*/ 137 h 303"/>
                <a:gd name="T66" fmla="*/ 182 w 684"/>
                <a:gd name="T67" fmla="*/ 163 h 303"/>
                <a:gd name="T68" fmla="*/ 99 w 684"/>
                <a:gd name="T69" fmla="*/ 195 h 303"/>
                <a:gd name="T70" fmla="*/ 63 w 684"/>
                <a:gd name="T71" fmla="*/ 212 h 303"/>
                <a:gd name="T72" fmla="*/ 100 w 684"/>
                <a:gd name="T73" fmla="*/ 168 h 303"/>
                <a:gd name="T74" fmla="*/ 124 w 684"/>
                <a:gd name="T75" fmla="*/ 120 h 303"/>
                <a:gd name="T76" fmla="*/ 115 w 684"/>
                <a:gd name="T77" fmla="*/ 76 h 303"/>
                <a:gd name="T78" fmla="*/ 153 w 684"/>
                <a:gd name="T79" fmla="*/ 34 h 303"/>
                <a:gd name="T80" fmla="*/ 122 w 684"/>
                <a:gd name="T81" fmla="*/ 51 h 303"/>
                <a:gd name="T82" fmla="*/ 106 w 684"/>
                <a:gd name="T83" fmla="*/ 96 h 303"/>
                <a:gd name="T84" fmla="*/ 81 w 684"/>
                <a:gd name="T85" fmla="*/ 42 h 303"/>
                <a:gd name="T86" fmla="*/ 69 w 684"/>
                <a:gd name="T87" fmla="*/ 50 h 303"/>
                <a:gd name="T88" fmla="*/ 97 w 684"/>
                <a:gd name="T89" fmla="*/ 112 h 303"/>
                <a:gd name="T90" fmla="*/ 88 w 684"/>
                <a:gd name="T91" fmla="*/ 161 h 303"/>
                <a:gd name="T92" fmla="*/ 38 w 684"/>
                <a:gd name="T93" fmla="*/ 212 h 303"/>
                <a:gd name="T94" fmla="*/ 5 w 684"/>
                <a:gd name="T95" fmla="*/ 263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4"/>
                <a:gd name="T145" fmla="*/ 0 h 303"/>
                <a:gd name="T146" fmla="*/ 684 w 684"/>
                <a:gd name="T147" fmla="*/ 303 h 3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4" h="303">
                  <a:moveTo>
                    <a:pt x="33" y="303"/>
                  </a:moveTo>
                  <a:lnTo>
                    <a:pt x="43" y="292"/>
                  </a:lnTo>
                  <a:lnTo>
                    <a:pt x="65" y="277"/>
                  </a:lnTo>
                  <a:lnTo>
                    <a:pt x="89" y="263"/>
                  </a:lnTo>
                  <a:lnTo>
                    <a:pt x="117" y="251"/>
                  </a:lnTo>
                  <a:lnTo>
                    <a:pt x="140" y="244"/>
                  </a:lnTo>
                  <a:lnTo>
                    <a:pt x="159" y="241"/>
                  </a:lnTo>
                  <a:lnTo>
                    <a:pt x="179" y="235"/>
                  </a:lnTo>
                  <a:lnTo>
                    <a:pt x="199" y="228"/>
                  </a:lnTo>
                  <a:lnTo>
                    <a:pt x="217" y="218"/>
                  </a:lnTo>
                  <a:lnTo>
                    <a:pt x="230" y="209"/>
                  </a:lnTo>
                  <a:lnTo>
                    <a:pt x="246" y="196"/>
                  </a:lnTo>
                  <a:lnTo>
                    <a:pt x="262" y="179"/>
                  </a:lnTo>
                  <a:lnTo>
                    <a:pt x="280" y="162"/>
                  </a:lnTo>
                  <a:lnTo>
                    <a:pt x="293" y="153"/>
                  </a:lnTo>
                  <a:lnTo>
                    <a:pt x="309" y="146"/>
                  </a:lnTo>
                  <a:lnTo>
                    <a:pt x="326" y="140"/>
                  </a:lnTo>
                  <a:lnTo>
                    <a:pt x="346" y="138"/>
                  </a:lnTo>
                  <a:lnTo>
                    <a:pt x="367" y="135"/>
                  </a:lnTo>
                  <a:lnTo>
                    <a:pt x="388" y="137"/>
                  </a:lnTo>
                  <a:lnTo>
                    <a:pt x="413" y="139"/>
                  </a:lnTo>
                  <a:lnTo>
                    <a:pt x="437" y="141"/>
                  </a:lnTo>
                  <a:lnTo>
                    <a:pt x="460" y="146"/>
                  </a:lnTo>
                  <a:lnTo>
                    <a:pt x="484" y="150"/>
                  </a:lnTo>
                  <a:lnTo>
                    <a:pt x="505" y="150"/>
                  </a:lnTo>
                  <a:lnTo>
                    <a:pt x="526" y="146"/>
                  </a:lnTo>
                  <a:lnTo>
                    <a:pt x="543" y="140"/>
                  </a:lnTo>
                  <a:lnTo>
                    <a:pt x="560" y="130"/>
                  </a:lnTo>
                  <a:lnTo>
                    <a:pt x="575" y="118"/>
                  </a:lnTo>
                  <a:lnTo>
                    <a:pt x="589" y="107"/>
                  </a:lnTo>
                  <a:lnTo>
                    <a:pt x="604" y="98"/>
                  </a:lnTo>
                  <a:lnTo>
                    <a:pt x="619" y="93"/>
                  </a:lnTo>
                  <a:lnTo>
                    <a:pt x="638" y="87"/>
                  </a:lnTo>
                  <a:lnTo>
                    <a:pt x="657" y="82"/>
                  </a:lnTo>
                  <a:lnTo>
                    <a:pt x="668" y="77"/>
                  </a:lnTo>
                  <a:lnTo>
                    <a:pt x="675" y="72"/>
                  </a:lnTo>
                  <a:lnTo>
                    <a:pt x="679" y="66"/>
                  </a:lnTo>
                  <a:lnTo>
                    <a:pt x="684" y="53"/>
                  </a:lnTo>
                  <a:lnTo>
                    <a:pt x="676" y="51"/>
                  </a:lnTo>
                  <a:lnTo>
                    <a:pt x="673" y="61"/>
                  </a:lnTo>
                  <a:lnTo>
                    <a:pt x="668" y="67"/>
                  </a:lnTo>
                  <a:lnTo>
                    <a:pt x="660" y="72"/>
                  </a:lnTo>
                  <a:lnTo>
                    <a:pt x="638" y="78"/>
                  </a:lnTo>
                  <a:lnTo>
                    <a:pt x="614" y="85"/>
                  </a:lnTo>
                  <a:lnTo>
                    <a:pt x="597" y="88"/>
                  </a:lnTo>
                  <a:lnTo>
                    <a:pt x="592" y="90"/>
                  </a:lnTo>
                  <a:lnTo>
                    <a:pt x="593" y="79"/>
                  </a:lnTo>
                  <a:lnTo>
                    <a:pt x="593" y="67"/>
                  </a:lnTo>
                  <a:lnTo>
                    <a:pt x="593" y="51"/>
                  </a:lnTo>
                  <a:lnTo>
                    <a:pt x="592" y="33"/>
                  </a:lnTo>
                  <a:lnTo>
                    <a:pt x="592" y="20"/>
                  </a:lnTo>
                  <a:lnTo>
                    <a:pt x="585" y="20"/>
                  </a:lnTo>
                  <a:lnTo>
                    <a:pt x="586" y="31"/>
                  </a:lnTo>
                  <a:lnTo>
                    <a:pt x="586" y="50"/>
                  </a:lnTo>
                  <a:lnTo>
                    <a:pt x="584" y="69"/>
                  </a:lnTo>
                  <a:lnTo>
                    <a:pt x="580" y="84"/>
                  </a:lnTo>
                  <a:lnTo>
                    <a:pt x="573" y="92"/>
                  </a:lnTo>
                  <a:lnTo>
                    <a:pt x="565" y="97"/>
                  </a:lnTo>
                  <a:lnTo>
                    <a:pt x="554" y="104"/>
                  </a:lnTo>
                  <a:lnTo>
                    <a:pt x="541" y="109"/>
                  </a:lnTo>
                  <a:lnTo>
                    <a:pt x="526" y="114"/>
                  </a:lnTo>
                  <a:lnTo>
                    <a:pt x="508" y="117"/>
                  </a:lnTo>
                  <a:lnTo>
                    <a:pt x="496" y="117"/>
                  </a:lnTo>
                  <a:lnTo>
                    <a:pt x="508" y="108"/>
                  </a:lnTo>
                  <a:lnTo>
                    <a:pt x="522" y="97"/>
                  </a:lnTo>
                  <a:lnTo>
                    <a:pt x="533" y="86"/>
                  </a:lnTo>
                  <a:lnTo>
                    <a:pt x="542" y="72"/>
                  </a:lnTo>
                  <a:lnTo>
                    <a:pt x="547" y="60"/>
                  </a:lnTo>
                  <a:lnTo>
                    <a:pt x="550" y="44"/>
                  </a:lnTo>
                  <a:lnTo>
                    <a:pt x="551" y="33"/>
                  </a:lnTo>
                  <a:lnTo>
                    <a:pt x="550" y="22"/>
                  </a:lnTo>
                  <a:lnTo>
                    <a:pt x="542" y="22"/>
                  </a:lnTo>
                  <a:lnTo>
                    <a:pt x="542" y="30"/>
                  </a:lnTo>
                  <a:lnTo>
                    <a:pt x="542" y="44"/>
                  </a:lnTo>
                  <a:lnTo>
                    <a:pt x="539" y="59"/>
                  </a:lnTo>
                  <a:lnTo>
                    <a:pt x="532" y="71"/>
                  </a:lnTo>
                  <a:lnTo>
                    <a:pt x="521" y="84"/>
                  </a:lnTo>
                  <a:lnTo>
                    <a:pt x="509" y="95"/>
                  </a:lnTo>
                  <a:lnTo>
                    <a:pt x="494" y="104"/>
                  </a:lnTo>
                  <a:lnTo>
                    <a:pt x="479" y="111"/>
                  </a:lnTo>
                  <a:lnTo>
                    <a:pt x="464" y="112"/>
                  </a:lnTo>
                  <a:lnTo>
                    <a:pt x="448" y="108"/>
                  </a:lnTo>
                  <a:lnTo>
                    <a:pt x="429" y="101"/>
                  </a:lnTo>
                  <a:lnTo>
                    <a:pt x="408" y="96"/>
                  </a:lnTo>
                  <a:lnTo>
                    <a:pt x="385" y="90"/>
                  </a:lnTo>
                  <a:lnTo>
                    <a:pt x="371" y="90"/>
                  </a:lnTo>
                  <a:lnTo>
                    <a:pt x="355" y="92"/>
                  </a:lnTo>
                  <a:lnTo>
                    <a:pt x="334" y="96"/>
                  </a:lnTo>
                  <a:lnTo>
                    <a:pt x="355" y="79"/>
                  </a:lnTo>
                  <a:lnTo>
                    <a:pt x="367" y="71"/>
                  </a:lnTo>
                  <a:lnTo>
                    <a:pt x="382" y="63"/>
                  </a:lnTo>
                  <a:lnTo>
                    <a:pt x="396" y="58"/>
                  </a:lnTo>
                  <a:lnTo>
                    <a:pt x="404" y="52"/>
                  </a:lnTo>
                  <a:lnTo>
                    <a:pt x="409" y="48"/>
                  </a:lnTo>
                  <a:lnTo>
                    <a:pt x="412" y="44"/>
                  </a:lnTo>
                  <a:lnTo>
                    <a:pt x="417" y="33"/>
                  </a:lnTo>
                  <a:lnTo>
                    <a:pt x="422" y="24"/>
                  </a:lnTo>
                  <a:lnTo>
                    <a:pt x="426" y="15"/>
                  </a:lnTo>
                  <a:lnTo>
                    <a:pt x="434" y="3"/>
                  </a:lnTo>
                  <a:lnTo>
                    <a:pt x="428" y="0"/>
                  </a:lnTo>
                  <a:lnTo>
                    <a:pt x="420" y="10"/>
                  </a:lnTo>
                  <a:lnTo>
                    <a:pt x="416" y="19"/>
                  </a:lnTo>
                  <a:lnTo>
                    <a:pt x="412" y="28"/>
                  </a:lnTo>
                  <a:lnTo>
                    <a:pt x="408" y="36"/>
                  </a:lnTo>
                  <a:lnTo>
                    <a:pt x="401" y="44"/>
                  </a:lnTo>
                  <a:lnTo>
                    <a:pt x="391" y="50"/>
                  </a:lnTo>
                  <a:lnTo>
                    <a:pt x="375" y="58"/>
                  </a:lnTo>
                  <a:lnTo>
                    <a:pt x="358" y="65"/>
                  </a:lnTo>
                  <a:lnTo>
                    <a:pt x="341" y="75"/>
                  </a:lnTo>
                  <a:lnTo>
                    <a:pt x="329" y="84"/>
                  </a:lnTo>
                  <a:lnTo>
                    <a:pt x="313" y="96"/>
                  </a:lnTo>
                  <a:lnTo>
                    <a:pt x="317" y="79"/>
                  </a:lnTo>
                  <a:lnTo>
                    <a:pt x="320" y="66"/>
                  </a:lnTo>
                  <a:lnTo>
                    <a:pt x="317" y="54"/>
                  </a:lnTo>
                  <a:lnTo>
                    <a:pt x="314" y="41"/>
                  </a:lnTo>
                  <a:lnTo>
                    <a:pt x="313" y="29"/>
                  </a:lnTo>
                  <a:lnTo>
                    <a:pt x="314" y="20"/>
                  </a:lnTo>
                  <a:lnTo>
                    <a:pt x="302" y="24"/>
                  </a:lnTo>
                  <a:lnTo>
                    <a:pt x="302" y="29"/>
                  </a:lnTo>
                  <a:lnTo>
                    <a:pt x="303" y="42"/>
                  </a:lnTo>
                  <a:lnTo>
                    <a:pt x="306" y="59"/>
                  </a:lnTo>
                  <a:lnTo>
                    <a:pt x="306" y="71"/>
                  </a:lnTo>
                  <a:lnTo>
                    <a:pt x="302" y="87"/>
                  </a:lnTo>
                  <a:lnTo>
                    <a:pt x="294" y="103"/>
                  </a:lnTo>
                  <a:lnTo>
                    <a:pt x="287" y="112"/>
                  </a:lnTo>
                  <a:lnTo>
                    <a:pt x="275" y="121"/>
                  </a:lnTo>
                  <a:lnTo>
                    <a:pt x="259" y="127"/>
                  </a:lnTo>
                  <a:lnTo>
                    <a:pt x="228" y="137"/>
                  </a:lnTo>
                  <a:lnTo>
                    <a:pt x="205" y="146"/>
                  </a:lnTo>
                  <a:lnTo>
                    <a:pt x="198" y="152"/>
                  </a:lnTo>
                  <a:lnTo>
                    <a:pt x="190" y="160"/>
                  </a:lnTo>
                  <a:lnTo>
                    <a:pt x="182" y="163"/>
                  </a:lnTo>
                  <a:lnTo>
                    <a:pt x="175" y="167"/>
                  </a:lnTo>
                  <a:lnTo>
                    <a:pt x="144" y="177"/>
                  </a:lnTo>
                  <a:lnTo>
                    <a:pt x="119" y="186"/>
                  </a:lnTo>
                  <a:lnTo>
                    <a:pt x="99" y="195"/>
                  </a:lnTo>
                  <a:lnTo>
                    <a:pt x="75" y="208"/>
                  </a:lnTo>
                  <a:lnTo>
                    <a:pt x="63" y="217"/>
                  </a:lnTo>
                  <a:lnTo>
                    <a:pt x="63" y="212"/>
                  </a:lnTo>
                  <a:lnTo>
                    <a:pt x="67" y="205"/>
                  </a:lnTo>
                  <a:lnTo>
                    <a:pt x="75" y="191"/>
                  </a:lnTo>
                  <a:lnTo>
                    <a:pt x="88" y="179"/>
                  </a:lnTo>
                  <a:lnTo>
                    <a:pt x="100" y="168"/>
                  </a:lnTo>
                  <a:lnTo>
                    <a:pt x="110" y="160"/>
                  </a:lnTo>
                  <a:lnTo>
                    <a:pt x="118" y="150"/>
                  </a:lnTo>
                  <a:lnTo>
                    <a:pt x="123" y="135"/>
                  </a:lnTo>
                  <a:lnTo>
                    <a:pt x="124" y="120"/>
                  </a:lnTo>
                  <a:lnTo>
                    <a:pt x="122" y="104"/>
                  </a:lnTo>
                  <a:lnTo>
                    <a:pt x="118" y="90"/>
                  </a:lnTo>
                  <a:lnTo>
                    <a:pt x="117" y="83"/>
                  </a:lnTo>
                  <a:lnTo>
                    <a:pt x="115" y="76"/>
                  </a:lnTo>
                  <a:lnTo>
                    <a:pt x="119" y="67"/>
                  </a:lnTo>
                  <a:lnTo>
                    <a:pt x="123" y="62"/>
                  </a:lnTo>
                  <a:lnTo>
                    <a:pt x="137" y="50"/>
                  </a:lnTo>
                  <a:lnTo>
                    <a:pt x="153" y="34"/>
                  </a:lnTo>
                  <a:lnTo>
                    <a:pt x="143" y="33"/>
                  </a:lnTo>
                  <a:lnTo>
                    <a:pt x="133" y="42"/>
                  </a:lnTo>
                  <a:lnTo>
                    <a:pt x="122" y="51"/>
                  </a:lnTo>
                  <a:lnTo>
                    <a:pt x="115" y="59"/>
                  </a:lnTo>
                  <a:lnTo>
                    <a:pt x="108" y="67"/>
                  </a:lnTo>
                  <a:lnTo>
                    <a:pt x="106" y="78"/>
                  </a:lnTo>
                  <a:lnTo>
                    <a:pt x="106" y="96"/>
                  </a:lnTo>
                  <a:lnTo>
                    <a:pt x="99" y="83"/>
                  </a:lnTo>
                  <a:lnTo>
                    <a:pt x="91" y="69"/>
                  </a:lnTo>
                  <a:lnTo>
                    <a:pt x="86" y="53"/>
                  </a:lnTo>
                  <a:lnTo>
                    <a:pt x="81" y="42"/>
                  </a:lnTo>
                  <a:lnTo>
                    <a:pt x="76" y="32"/>
                  </a:lnTo>
                  <a:lnTo>
                    <a:pt x="69" y="36"/>
                  </a:lnTo>
                  <a:lnTo>
                    <a:pt x="64" y="41"/>
                  </a:lnTo>
                  <a:lnTo>
                    <a:pt x="69" y="50"/>
                  </a:lnTo>
                  <a:lnTo>
                    <a:pt x="76" y="65"/>
                  </a:lnTo>
                  <a:lnTo>
                    <a:pt x="83" y="82"/>
                  </a:lnTo>
                  <a:lnTo>
                    <a:pt x="90" y="99"/>
                  </a:lnTo>
                  <a:lnTo>
                    <a:pt x="97" y="112"/>
                  </a:lnTo>
                  <a:lnTo>
                    <a:pt x="100" y="124"/>
                  </a:lnTo>
                  <a:lnTo>
                    <a:pt x="100" y="138"/>
                  </a:lnTo>
                  <a:lnTo>
                    <a:pt x="96" y="150"/>
                  </a:lnTo>
                  <a:lnTo>
                    <a:pt x="88" y="161"/>
                  </a:lnTo>
                  <a:lnTo>
                    <a:pt x="76" y="171"/>
                  </a:lnTo>
                  <a:lnTo>
                    <a:pt x="64" y="184"/>
                  </a:lnTo>
                  <a:lnTo>
                    <a:pt x="50" y="199"/>
                  </a:lnTo>
                  <a:lnTo>
                    <a:pt x="38" y="212"/>
                  </a:lnTo>
                  <a:lnTo>
                    <a:pt x="24" y="228"/>
                  </a:lnTo>
                  <a:lnTo>
                    <a:pt x="17" y="240"/>
                  </a:lnTo>
                  <a:lnTo>
                    <a:pt x="10" y="251"/>
                  </a:lnTo>
                  <a:lnTo>
                    <a:pt x="5" y="263"/>
                  </a:lnTo>
                  <a:lnTo>
                    <a:pt x="0" y="275"/>
                  </a:lnTo>
                  <a:lnTo>
                    <a:pt x="33" y="303"/>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4" name="Freeform 8"/>
            <p:cNvSpPr>
              <a:spLocks/>
            </p:cNvSpPr>
            <p:nvPr/>
          </p:nvSpPr>
          <p:spPr bwMode="auto">
            <a:xfrm>
              <a:off x="2881" y="3842"/>
              <a:ext cx="5" cy="13"/>
            </a:xfrm>
            <a:custGeom>
              <a:avLst/>
              <a:gdLst>
                <a:gd name="T0" fmla="*/ 0 w 14"/>
                <a:gd name="T1" fmla="*/ 39 h 39"/>
                <a:gd name="T2" fmla="*/ 5 w 14"/>
                <a:gd name="T3" fmla="*/ 25 h 39"/>
                <a:gd name="T4" fmla="*/ 12 w 14"/>
                <a:gd name="T5" fmla="*/ 16 h 39"/>
                <a:gd name="T6" fmla="*/ 14 w 14"/>
                <a:gd name="T7" fmla="*/ 8 h 39"/>
                <a:gd name="T8" fmla="*/ 14 w 14"/>
                <a:gd name="T9" fmla="*/ 0 h 39"/>
                <a:gd name="T10" fmla="*/ 0 60000 65536"/>
                <a:gd name="T11" fmla="*/ 0 60000 65536"/>
                <a:gd name="T12" fmla="*/ 0 60000 65536"/>
                <a:gd name="T13" fmla="*/ 0 60000 65536"/>
                <a:gd name="T14" fmla="*/ 0 60000 65536"/>
                <a:gd name="T15" fmla="*/ 0 w 14"/>
                <a:gd name="T16" fmla="*/ 0 h 39"/>
                <a:gd name="T17" fmla="*/ 14 w 14"/>
                <a:gd name="T18" fmla="*/ 39 h 39"/>
              </a:gdLst>
              <a:ahLst/>
              <a:cxnLst>
                <a:cxn ang="T10">
                  <a:pos x="T0" y="T1"/>
                </a:cxn>
                <a:cxn ang="T11">
                  <a:pos x="T2" y="T3"/>
                </a:cxn>
                <a:cxn ang="T12">
                  <a:pos x="T4" y="T5"/>
                </a:cxn>
                <a:cxn ang="T13">
                  <a:pos x="T6" y="T7"/>
                </a:cxn>
                <a:cxn ang="T14">
                  <a:pos x="T8" y="T9"/>
                </a:cxn>
              </a:cxnLst>
              <a:rect l="T15" t="T16" r="T17" b="T18"/>
              <a:pathLst>
                <a:path w="14" h="39">
                  <a:moveTo>
                    <a:pt x="0" y="39"/>
                  </a:moveTo>
                  <a:lnTo>
                    <a:pt x="5" y="25"/>
                  </a:lnTo>
                  <a:lnTo>
                    <a:pt x="12" y="16"/>
                  </a:lnTo>
                  <a:lnTo>
                    <a:pt x="14" y="8"/>
                  </a:lnTo>
                  <a:lnTo>
                    <a:pt x="1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5" name="Freeform 9"/>
            <p:cNvSpPr>
              <a:spLocks/>
            </p:cNvSpPr>
            <p:nvPr/>
          </p:nvSpPr>
          <p:spPr bwMode="auto">
            <a:xfrm>
              <a:off x="3006" y="3692"/>
              <a:ext cx="69" cy="36"/>
            </a:xfrm>
            <a:custGeom>
              <a:avLst/>
              <a:gdLst>
                <a:gd name="T0" fmla="*/ 207 w 207"/>
                <a:gd name="T1" fmla="*/ 20 h 108"/>
                <a:gd name="T2" fmla="*/ 207 w 207"/>
                <a:gd name="T3" fmla="*/ 27 h 108"/>
                <a:gd name="T4" fmla="*/ 207 w 207"/>
                <a:gd name="T5" fmla="*/ 41 h 108"/>
                <a:gd name="T6" fmla="*/ 204 w 207"/>
                <a:gd name="T7" fmla="*/ 55 h 108"/>
                <a:gd name="T8" fmla="*/ 197 w 207"/>
                <a:gd name="T9" fmla="*/ 67 h 108"/>
                <a:gd name="T10" fmla="*/ 186 w 207"/>
                <a:gd name="T11" fmla="*/ 80 h 108"/>
                <a:gd name="T12" fmla="*/ 174 w 207"/>
                <a:gd name="T13" fmla="*/ 91 h 108"/>
                <a:gd name="T14" fmla="*/ 159 w 207"/>
                <a:gd name="T15" fmla="*/ 100 h 108"/>
                <a:gd name="T16" fmla="*/ 144 w 207"/>
                <a:gd name="T17" fmla="*/ 107 h 108"/>
                <a:gd name="T18" fmla="*/ 129 w 207"/>
                <a:gd name="T19" fmla="*/ 108 h 108"/>
                <a:gd name="T20" fmla="*/ 113 w 207"/>
                <a:gd name="T21" fmla="*/ 104 h 108"/>
                <a:gd name="T22" fmla="*/ 95 w 207"/>
                <a:gd name="T23" fmla="*/ 97 h 108"/>
                <a:gd name="T24" fmla="*/ 74 w 207"/>
                <a:gd name="T25" fmla="*/ 92 h 108"/>
                <a:gd name="T26" fmla="*/ 51 w 207"/>
                <a:gd name="T27" fmla="*/ 86 h 108"/>
                <a:gd name="T28" fmla="*/ 37 w 207"/>
                <a:gd name="T29" fmla="*/ 86 h 108"/>
                <a:gd name="T30" fmla="*/ 21 w 207"/>
                <a:gd name="T31" fmla="*/ 88 h 108"/>
                <a:gd name="T32" fmla="*/ 0 w 207"/>
                <a:gd name="T33" fmla="*/ 92 h 108"/>
                <a:gd name="T34" fmla="*/ 21 w 207"/>
                <a:gd name="T35" fmla="*/ 75 h 108"/>
                <a:gd name="T36" fmla="*/ 33 w 207"/>
                <a:gd name="T37" fmla="*/ 67 h 108"/>
                <a:gd name="T38" fmla="*/ 48 w 207"/>
                <a:gd name="T39" fmla="*/ 59 h 108"/>
                <a:gd name="T40" fmla="*/ 62 w 207"/>
                <a:gd name="T41" fmla="*/ 54 h 108"/>
                <a:gd name="T42" fmla="*/ 70 w 207"/>
                <a:gd name="T43" fmla="*/ 49 h 108"/>
                <a:gd name="T44" fmla="*/ 76 w 207"/>
                <a:gd name="T45" fmla="*/ 45 h 108"/>
                <a:gd name="T46" fmla="*/ 78 w 207"/>
                <a:gd name="T47" fmla="*/ 41 h 108"/>
                <a:gd name="T48" fmla="*/ 83 w 207"/>
                <a:gd name="T49" fmla="*/ 30 h 108"/>
                <a:gd name="T50" fmla="*/ 88 w 207"/>
                <a:gd name="T51" fmla="*/ 21 h 108"/>
                <a:gd name="T52" fmla="*/ 92 w 207"/>
                <a:gd name="T53" fmla="*/ 12 h 108"/>
                <a:gd name="T54" fmla="*/ 100 w 207"/>
                <a:gd name="T55" fmla="*/ 0 h 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7"/>
                <a:gd name="T85" fmla="*/ 0 h 108"/>
                <a:gd name="T86" fmla="*/ 207 w 207"/>
                <a:gd name="T87" fmla="*/ 108 h 10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7" h="108">
                  <a:moveTo>
                    <a:pt x="207" y="20"/>
                  </a:moveTo>
                  <a:lnTo>
                    <a:pt x="207" y="27"/>
                  </a:lnTo>
                  <a:lnTo>
                    <a:pt x="207" y="41"/>
                  </a:lnTo>
                  <a:lnTo>
                    <a:pt x="204" y="55"/>
                  </a:lnTo>
                  <a:lnTo>
                    <a:pt x="197" y="67"/>
                  </a:lnTo>
                  <a:lnTo>
                    <a:pt x="186" y="80"/>
                  </a:lnTo>
                  <a:lnTo>
                    <a:pt x="174" y="91"/>
                  </a:lnTo>
                  <a:lnTo>
                    <a:pt x="159" y="100"/>
                  </a:lnTo>
                  <a:lnTo>
                    <a:pt x="144" y="107"/>
                  </a:lnTo>
                  <a:lnTo>
                    <a:pt x="129" y="108"/>
                  </a:lnTo>
                  <a:lnTo>
                    <a:pt x="113" y="104"/>
                  </a:lnTo>
                  <a:lnTo>
                    <a:pt x="95" y="97"/>
                  </a:lnTo>
                  <a:lnTo>
                    <a:pt x="74" y="92"/>
                  </a:lnTo>
                  <a:lnTo>
                    <a:pt x="51" y="86"/>
                  </a:lnTo>
                  <a:lnTo>
                    <a:pt x="37" y="86"/>
                  </a:lnTo>
                  <a:lnTo>
                    <a:pt x="21" y="88"/>
                  </a:lnTo>
                  <a:lnTo>
                    <a:pt x="0" y="92"/>
                  </a:lnTo>
                  <a:lnTo>
                    <a:pt x="21" y="75"/>
                  </a:lnTo>
                  <a:lnTo>
                    <a:pt x="33" y="67"/>
                  </a:lnTo>
                  <a:lnTo>
                    <a:pt x="48" y="59"/>
                  </a:lnTo>
                  <a:lnTo>
                    <a:pt x="62" y="54"/>
                  </a:lnTo>
                  <a:lnTo>
                    <a:pt x="70" y="49"/>
                  </a:lnTo>
                  <a:lnTo>
                    <a:pt x="76" y="45"/>
                  </a:lnTo>
                  <a:lnTo>
                    <a:pt x="78" y="41"/>
                  </a:lnTo>
                  <a:lnTo>
                    <a:pt x="83" y="30"/>
                  </a:lnTo>
                  <a:lnTo>
                    <a:pt x="88" y="21"/>
                  </a:lnTo>
                  <a:lnTo>
                    <a:pt x="92" y="12"/>
                  </a:lnTo>
                  <a:lnTo>
                    <a:pt x="10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6" name="Freeform 10"/>
            <p:cNvSpPr>
              <a:spLocks/>
            </p:cNvSpPr>
            <p:nvPr/>
          </p:nvSpPr>
          <p:spPr bwMode="auto">
            <a:xfrm>
              <a:off x="3059" y="3697"/>
              <a:ext cx="30" cy="32"/>
            </a:xfrm>
            <a:custGeom>
              <a:avLst/>
              <a:gdLst>
                <a:gd name="T0" fmla="*/ 54 w 90"/>
                <a:gd name="T1" fmla="*/ 4 h 97"/>
                <a:gd name="T2" fmla="*/ 55 w 90"/>
                <a:gd name="T3" fmla="*/ 13 h 97"/>
                <a:gd name="T4" fmla="*/ 54 w 90"/>
                <a:gd name="T5" fmla="*/ 24 h 97"/>
                <a:gd name="T6" fmla="*/ 51 w 90"/>
                <a:gd name="T7" fmla="*/ 41 h 97"/>
                <a:gd name="T8" fmla="*/ 46 w 90"/>
                <a:gd name="T9" fmla="*/ 52 h 97"/>
                <a:gd name="T10" fmla="*/ 37 w 90"/>
                <a:gd name="T11" fmla="*/ 66 h 97"/>
                <a:gd name="T12" fmla="*/ 28 w 90"/>
                <a:gd name="T13" fmla="*/ 77 h 97"/>
                <a:gd name="T14" fmla="*/ 12 w 90"/>
                <a:gd name="T15" fmla="*/ 88 h 97"/>
                <a:gd name="T16" fmla="*/ 0 w 90"/>
                <a:gd name="T17" fmla="*/ 97 h 97"/>
                <a:gd name="T18" fmla="*/ 12 w 90"/>
                <a:gd name="T19" fmla="*/ 97 h 97"/>
                <a:gd name="T20" fmla="*/ 30 w 90"/>
                <a:gd name="T21" fmla="*/ 94 h 97"/>
                <a:gd name="T22" fmla="*/ 45 w 90"/>
                <a:gd name="T23" fmla="*/ 89 h 97"/>
                <a:gd name="T24" fmla="*/ 58 w 90"/>
                <a:gd name="T25" fmla="*/ 84 h 97"/>
                <a:gd name="T26" fmla="*/ 69 w 90"/>
                <a:gd name="T27" fmla="*/ 77 h 97"/>
                <a:gd name="T28" fmla="*/ 77 w 90"/>
                <a:gd name="T29" fmla="*/ 72 h 97"/>
                <a:gd name="T30" fmla="*/ 84 w 90"/>
                <a:gd name="T31" fmla="*/ 64 h 97"/>
                <a:gd name="T32" fmla="*/ 88 w 90"/>
                <a:gd name="T33" fmla="*/ 49 h 97"/>
                <a:gd name="T34" fmla="*/ 90 w 90"/>
                <a:gd name="T35" fmla="*/ 30 h 97"/>
                <a:gd name="T36" fmla="*/ 90 w 90"/>
                <a:gd name="T37" fmla="*/ 12 h 97"/>
                <a:gd name="T38" fmla="*/ 89 w 90"/>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97"/>
                <a:gd name="T62" fmla="*/ 90 w 90"/>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97">
                  <a:moveTo>
                    <a:pt x="54" y="4"/>
                  </a:moveTo>
                  <a:lnTo>
                    <a:pt x="55" y="13"/>
                  </a:lnTo>
                  <a:lnTo>
                    <a:pt x="54" y="24"/>
                  </a:lnTo>
                  <a:lnTo>
                    <a:pt x="51" y="41"/>
                  </a:lnTo>
                  <a:lnTo>
                    <a:pt x="46" y="52"/>
                  </a:lnTo>
                  <a:lnTo>
                    <a:pt x="37" y="66"/>
                  </a:lnTo>
                  <a:lnTo>
                    <a:pt x="28" y="77"/>
                  </a:lnTo>
                  <a:lnTo>
                    <a:pt x="12" y="88"/>
                  </a:lnTo>
                  <a:lnTo>
                    <a:pt x="0" y="97"/>
                  </a:lnTo>
                  <a:lnTo>
                    <a:pt x="12" y="97"/>
                  </a:lnTo>
                  <a:lnTo>
                    <a:pt x="30" y="94"/>
                  </a:lnTo>
                  <a:lnTo>
                    <a:pt x="45" y="89"/>
                  </a:lnTo>
                  <a:lnTo>
                    <a:pt x="58" y="84"/>
                  </a:lnTo>
                  <a:lnTo>
                    <a:pt x="69" y="77"/>
                  </a:lnTo>
                  <a:lnTo>
                    <a:pt x="77" y="72"/>
                  </a:lnTo>
                  <a:lnTo>
                    <a:pt x="84" y="64"/>
                  </a:lnTo>
                  <a:lnTo>
                    <a:pt x="88" y="49"/>
                  </a:lnTo>
                  <a:lnTo>
                    <a:pt x="90" y="30"/>
                  </a:lnTo>
                  <a:lnTo>
                    <a:pt x="90" y="12"/>
                  </a:lnTo>
                  <a:lnTo>
                    <a:pt x="8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7" name="Freeform 11"/>
            <p:cNvSpPr>
              <a:spLocks/>
            </p:cNvSpPr>
            <p:nvPr/>
          </p:nvSpPr>
          <p:spPr bwMode="auto">
            <a:xfrm>
              <a:off x="3092" y="3697"/>
              <a:ext cx="27" cy="23"/>
            </a:xfrm>
            <a:custGeom>
              <a:avLst/>
              <a:gdLst>
                <a:gd name="T0" fmla="*/ 0 w 83"/>
                <a:gd name="T1" fmla="*/ 0 h 70"/>
                <a:gd name="T2" fmla="*/ 0 w 83"/>
                <a:gd name="T3" fmla="*/ 13 h 70"/>
                <a:gd name="T4" fmla="*/ 0 w 83"/>
                <a:gd name="T5" fmla="*/ 31 h 70"/>
                <a:gd name="T6" fmla="*/ 0 w 83"/>
                <a:gd name="T7" fmla="*/ 47 h 70"/>
                <a:gd name="T8" fmla="*/ 0 w 83"/>
                <a:gd name="T9" fmla="*/ 59 h 70"/>
                <a:gd name="T10" fmla="*/ 0 w 83"/>
                <a:gd name="T11" fmla="*/ 70 h 70"/>
                <a:gd name="T12" fmla="*/ 4 w 83"/>
                <a:gd name="T13" fmla="*/ 68 h 70"/>
                <a:gd name="T14" fmla="*/ 21 w 83"/>
                <a:gd name="T15" fmla="*/ 65 h 70"/>
                <a:gd name="T16" fmla="*/ 45 w 83"/>
                <a:gd name="T17" fmla="*/ 58 h 70"/>
                <a:gd name="T18" fmla="*/ 67 w 83"/>
                <a:gd name="T19" fmla="*/ 52 h 70"/>
                <a:gd name="T20" fmla="*/ 75 w 83"/>
                <a:gd name="T21" fmla="*/ 47 h 70"/>
                <a:gd name="T22" fmla="*/ 80 w 83"/>
                <a:gd name="T23" fmla="*/ 41 h 70"/>
                <a:gd name="T24" fmla="*/ 83 w 83"/>
                <a:gd name="T25" fmla="*/ 31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70"/>
                <a:gd name="T41" fmla="*/ 83 w 83"/>
                <a:gd name="T42" fmla="*/ 70 h 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70">
                  <a:moveTo>
                    <a:pt x="0" y="0"/>
                  </a:moveTo>
                  <a:lnTo>
                    <a:pt x="0" y="13"/>
                  </a:lnTo>
                  <a:lnTo>
                    <a:pt x="0" y="31"/>
                  </a:lnTo>
                  <a:lnTo>
                    <a:pt x="0" y="47"/>
                  </a:lnTo>
                  <a:lnTo>
                    <a:pt x="0" y="59"/>
                  </a:lnTo>
                  <a:lnTo>
                    <a:pt x="0" y="70"/>
                  </a:lnTo>
                  <a:lnTo>
                    <a:pt x="4" y="68"/>
                  </a:lnTo>
                  <a:lnTo>
                    <a:pt x="21" y="65"/>
                  </a:lnTo>
                  <a:lnTo>
                    <a:pt x="45" y="58"/>
                  </a:lnTo>
                  <a:lnTo>
                    <a:pt x="67" y="52"/>
                  </a:lnTo>
                  <a:lnTo>
                    <a:pt x="75" y="47"/>
                  </a:lnTo>
                  <a:lnTo>
                    <a:pt x="80" y="41"/>
                  </a:lnTo>
                  <a:lnTo>
                    <a:pt x="83"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8" name="Freeform 12"/>
            <p:cNvSpPr>
              <a:spLocks/>
            </p:cNvSpPr>
            <p:nvPr/>
          </p:nvSpPr>
          <p:spPr bwMode="auto">
            <a:xfrm>
              <a:off x="2999" y="3690"/>
              <a:ext cx="38" cy="32"/>
            </a:xfrm>
            <a:custGeom>
              <a:avLst/>
              <a:gdLst>
                <a:gd name="T0" fmla="*/ 114 w 114"/>
                <a:gd name="T1" fmla="*/ 0 h 96"/>
                <a:gd name="T2" fmla="*/ 106 w 114"/>
                <a:gd name="T3" fmla="*/ 11 h 96"/>
                <a:gd name="T4" fmla="*/ 102 w 114"/>
                <a:gd name="T5" fmla="*/ 19 h 96"/>
                <a:gd name="T6" fmla="*/ 98 w 114"/>
                <a:gd name="T7" fmla="*/ 28 h 96"/>
                <a:gd name="T8" fmla="*/ 94 w 114"/>
                <a:gd name="T9" fmla="*/ 36 h 96"/>
                <a:gd name="T10" fmla="*/ 87 w 114"/>
                <a:gd name="T11" fmla="*/ 44 h 96"/>
                <a:gd name="T12" fmla="*/ 77 w 114"/>
                <a:gd name="T13" fmla="*/ 50 h 96"/>
                <a:gd name="T14" fmla="*/ 61 w 114"/>
                <a:gd name="T15" fmla="*/ 58 h 96"/>
                <a:gd name="T16" fmla="*/ 44 w 114"/>
                <a:gd name="T17" fmla="*/ 65 h 96"/>
                <a:gd name="T18" fmla="*/ 29 w 114"/>
                <a:gd name="T19" fmla="*/ 75 h 96"/>
                <a:gd name="T20" fmla="*/ 15 w 114"/>
                <a:gd name="T21" fmla="*/ 84 h 96"/>
                <a:gd name="T22" fmla="*/ 0 w 114"/>
                <a:gd name="T23" fmla="*/ 96 h 96"/>
                <a:gd name="T24" fmla="*/ 3 w 114"/>
                <a:gd name="T25" fmla="*/ 79 h 96"/>
                <a:gd name="T26" fmla="*/ 6 w 114"/>
                <a:gd name="T27" fmla="*/ 66 h 96"/>
                <a:gd name="T28" fmla="*/ 3 w 114"/>
                <a:gd name="T29" fmla="*/ 54 h 96"/>
                <a:gd name="T30" fmla="*/ 1 w 114"/>
                <a:gd name="T31" fmla="*/ 41 h 96"/>
                <a:gd name="T32" fmla="*/ 0 w 114"/>
                <a:gd name="T33" fmla="*/ 29 h 96"/>
                <a:gd name="T34" fmla="*/ 1 w 114"/>
                <a:gd name="T35" fmla="*/ 20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96"/>
                <a:gd name="T56" fmla="*/ 114 w 114"/>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96">
                  <a:moveTo>
                    <a:pt x="114" y="0"/>
                  </a:moveTo>
                  <a:lnTo>
                    <a:pt x="106" y="11"/>
                  </a:lnTo>
                  <a:lnTo>
                    <a:pt x="102" y="19"/>
                  </a:lnTo>
                  <a:lnTo>
                    <a:pt x="98" y="28"/>
                  </a:lnTo>
                  <a:lnTo>
                    <a:pt x="94" y="36"/>
                  </a:lnTo>
                  <a:lnTo>
                    <a:pt x="87" y="44"/>
                  </a:lnTo>
                  <a:lnTo>
                    <a:pt x="77" y="50"/>
                  </a:lnTo>
                  <a:lnTo>
                    <a:pt x="61" y="58"/>
                  </a:lnTo>
                  <a:lnTo>
                    <a:pt x="44" y="65"/>
                  </a:lnTo>
                  <a:lnTo>
                    <a:pt x="29" y="75"/>
                  </a:lnTo>
                  <a:lnTo>
                    <a:pt x="15" y="84"/>
                  </a:lnTo>
                  <a:lnTo>
                    <a:pt x="0" y="96"/>
                  </a:lnTo>
                  <a:lnTo>
                    <a:pt x="3" y="79"/>
                  </a:lnTo>
                  <a:lnTo>
                    <a:pt x="6" y="66"/>
                  </a:lnTo>
                  <a:lnTo>
                    <a:pt x="3" y="54"/>
                  </a:lnTo>
                  <a:lnTo>
                    <a:pt x="1" y="41"/>
                  </a:lnTo>
                  <a:lnTo>
                    <a:pt x="0" y="29"/>
                  </a:lnTo>
                  <a:lnTo>
                    <a:pt x="1"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09" name="Freeform 13"/>
            <p:cNvSpPr>
              <a:spLocks/>
            </p:cNvSpPr>
            <p:nvPr/>
          </p:nvSpPr>
          <p:spPr bwMode="auto">
            <a:xfrm>
              <a:off x="2919" y="3701"/>
              <a:ext cx="23" cy="21"/>
            </a:xfrm>
            <a:custGeom>
              <a:avLst/>
              <a:gdLst>
                <a:gd name="T0" fmla="*/ 0 w 67"/>
                <a:gd name="T1" fmla="*/ 0 h 64"/>
                <a:gd name="T2" fmla="*/ 5 w 67"/>
                <a:gd name="T3" fmla="*/ 10 h 64"/>
                <a:gd name="T4" fmla="*/ 10 w 67"/>
                <a:gd name="T5" fmla="*/ 21 h 64"/>
                <a:gd name="T6" fmla="*/ 15 w 67"/>
                <a:gd name="T7" fmla="*/ 37 h 64"/>
                <a:gd name="T8" fmla="*/ 23 w 67"/>
                <a:gd name="T9" fmla="*/ 51 h 64"/>
                <a:gd name="T10" fmla="*/ 30 w 67"/>
                <a:gd name="T11" fmla="*/ 64 h 64"/>
                <a:gd name="T12" fmla="*/ 30 w 67"/>
                <a:gd name="T13" fmla="*/ 46 h 64"/>
                <a:gd name="T14" fmla="*/ 32 w 67"/>
                <a:gd name="T15" fmla="*/ 35 h 64"/>
                <a:gd name="T16" fmla="*/ 39 w 67"/>
                <a:gd name="T17" fmla="*/ 27 h 64"/>
                <a:gd name="T18" fmla="*/ 46 w 67"/>
                <a:gd name="T19" fmla="*/ 19 h 64"/>
                <a:gd name="T20" fmla="*/ 57 w 67"/>
                <a:gd name="T21" fmla="*/ 10 h 64"/>
                <a:gd name="T22" fmla="*/ 67 w 67"/>
                <a:gd name="T23" fmla="*/ 1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
                <a:gd name="T37" fmla="*/ 0 h 64"/>
                <a:gd name="T38" fmla="*/ 67 w 67"/>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 h="64">
                  <a:moveTo>
                    <a:pt x="0" y="0"/>
                  </a:moveTo>
                  <a:lnTo>
                    <a:pt x="5" y="10"/>
                  </a:lnTo>
                  <a:lnTo>
                    <a:pt x="10" y="21"/>
                  </a:lnTo>
                  <a:lnTo>
                    <a:pt x="15" y="37"/>
                  </a:lnTo>
                  <a:lnTo>
                    <a:pt x="23" y="51"/>
                  </a:lnTo>
                  <a:lnTo>
                    <a:pt x="30" y="64"/>
                  </a:lnTo>
                  <a:lnTo>
                    <a:pt x="30" y="46"/>
                  </a:lnTo>
                  <a:lnTo>
                    <a:pt x="32" y="35"/>
                  </a:lnTo>
                  <a:lnTo>
                    <a:pt x="39" y="27"/>
                  </a:lnTo>
                  <a:lnTo>
                    <a:pt x="46" y="19"/>
                  </a:lnTo>
                  <a:lnTo>
                    <a:pt x="57" y="10"/>
                  </a:lnTo>
                  <a:lnTo>
                    <a:pt x="67" y="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0" name="Freeform 14"/>
            <p:cNvSpPr>
              <a:spLocks/>
            </p:cNvSpPr>
            <p:nvPr/>
          </p:nvSpPr>
          <p:spPr bwMode="auto">
            <a:xfrm>
              <a:off x="2915" y="3699"/>
              <a:ext cx="81" cy="64"/>
            </a:xfrm>
            <a:custGeom>
              <a:avLst/>
              <a:gdLst>
                <a:gd name="T0" fmla="*/ 90 w 243"/>
                <a:gd name="T1" fmla="*/ 11 h 192"/>
                <a:gd name="T2" fmla="*/ 74 w 243"/>
                <a:gd name="T3" fmla="*/ 26 h 192"/>
                <a:gd name="T4" fmla="*/ 60 w 243"/>
                <a:gd name="T5" fmla="*/ 38 h 192"/>
                <a:gd name="T6" fmla="*/ 56 w 243"/>
                <a:gd name="T7" fmla="*/ 42 h 192"/>
                <a:gd name="T8" fmla="*/ 52 w 243"/>
                <a:gd name="T9" fmla="*/ 52 h 192"/>
                <a:gd name="T10" fmla="*/ 54 w 243"/>
                <a:gd name="T11" fmla="*/ 59 h 192"/>
                <a:gd name="T12" fmla="*/ 55 w 243"/>
                <a:gd name="T13" fmla="*/ 67 h 192"/>
                <a:gd name="T14" fmla="*/ 59 w 243"/>
                <a:gd name="T15" fmla="*/ 80 h 192"/>
                <a:gd name="T16" fmla="*/ 61 w 243"/>
                <a:gd name="T17" fmla="*/ 95 h 192"/>
                <a:gd name="T18" fmla="*/ 60 w 243"/>
                <a:gd name="T19" fmla="*/ 110 h 192"/>
                <a:gd name="T20" fmla="*/ 55 w 243"/>
                <a:gd name="T21" fmla="*/ 125 h 192"/>
                <a:gd name="T22" fmla="*/ 47 w 243"/>
                <a:gd name="T23" fmla="*/ 135 h 192"/>
                <a:gd name="T24" fmla="*/ 37 w 243"/>
                <a:gd name="T25" fmla="*/ 143 h 192"/>
                <a:gd name="T26" fmla="*/ 25 w 243"/>
                <a:gd name="T27" fmla="*/ 154 h 192"/>
                <a:gd name="T28" fmla="*/ 12 w 243"/>
                <a:gd name="T29" fmla="*/ 166 h 192"/>
                <a:gd name="T30" fmla="*/ 4 w 243"/>
                <a:gd name="T31" fmla="*/ 180 h 192"/>
                <a:gd name="T32" fmla="*/ 0 w 243"/>
                <a:gd name="T33" fmla="*/ 187 h 192"/>
                <a:gd name="T34" fmla="*/ 0 w 243"/>
                <a:gd name="T35" fmla="*/ 192 h 192"/>
                <a:gd name="T36" fmla="*/ 12 w 243"/>
                <a:gd name="T37" fmla="*/ 183 h 192"/>
                <a:gd name="T38" fmla="*/ 36 w 243"/>
                <a:gd name="T39" fmla="*/ 170 h 192"/>
                <a:gd name="T40" fmla="*/ 56 w 243"/>
                <a:gd name="T41" fmla="*/ 161 h 192"/>
                <a:gd name="T42" fmla="*/ 81 w 243"/>
                <a:gd name="T43" fmla="*/ 152 h 192"/>
                <a:gd name="T44" fmla="*/ 112 w 243"/>
                <a:gd name="T45" fmla="*/ 142 h 192"/>
                <a:gd name="T46" fmla="*/ 119 w 243"/>
                <a:gd name="T47" fmla="*/ 138 h 192"/>
                <a:gd name="T48" fmla="*/ 127 w 243"/>
                <a:gd name="T49" fmla="*/ 135 h 192"/>
                <a:gd name="T50" fmla="*/ 135 w 243"/>
                <a:gd name="T51" fmla="*/ 127 h 192"/>
                <a:gd name="T52" fmla="*/ 142 w 243"/>
                <a:gd name="T53" fmla="*/ 121 h 192"/>
                <a:gd name="T54" fmla="*/ 165 w 243"/>
                <a:gd name="T55" fmla="*/ 112 h 192"/>
                <a:gd name="T56" fmla="*/ 196 w 243"/>
                <a:gd name="T57" fmla="*/ 102 h 192"/>
                <a:gd name="T58" fmla="*/ 212 w 243"/>
                <a:gd name="T59" fmla="*/ 96 h 192"/>
                <a:gd name="T60" fmla="*/ 224 w 243"/>
                <a:gd name="T61" fmla="*/ 89 h 192"/>
                <a:gd name="T62" fmla="*/ 231 w 243"/>
                <a:gd name="T63" fmla="*/ 79 h 192"/>
                <a:gd name="T64" fmla="*/ 239 w 243"/>
                <a:gd name="T65" fmla="*/ 63 h 192"/>
                <a:gd name="T66" fmla="*/ 243 w 243"/>
                <a:gd name="T67" fmla="*/ 47 h 192"/>
                <a:gd name="T68" fmla="*/ 243 w 243"/>
                <a:gd name="T69" fmla="*/ 35 h 192"/>
                <a:gd name="T70" fmla="*/ 240 w 243"/>
                <a:gd name="T71" fmla="*/ 18 h 192"/>
                <a:gd name="T72" fmla="*/ 239 w 243"/>
                <a:gd name="T73" fmla="*/ 5 h 192"/>
                <a:gd name="T74" fmla="*/ 239 w 243"/>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3"/>
                <a:gd name="T115" fmla="*/ 0 h 192"/>
                <a:gd name="T116" fmla="*/ 243 w 243"/>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3" h="192">
                  <a:moveTo>
                    <a:pt x="90" y="11"/>
                  </a:moveTo>
                  <a:lnTo>
                    <a:pt x="74" y="26"/>
                  </a:lnTo>
                  <a:lnTo>
                    <a:pt x="60" y="38"/>
                  </a:lnTo>
                  <a:lnTo>
                    <a:pt x="56" y="42"/>
                  </a:lnTo>
                  <a:lnTo>
                    <a:pt x="52" y="52"/>
                  </a:lnTo>
                  <a:lnTo>
                    <a:pt x="54" y="59"/>
                  </a:lnTo>
                  <a:lnTo>
                    <a:pt x="55" y="67"/>
                  </a:lnTo>
                  <a:lnTo>
                    <a:pt x="59" y="80"/>
                  </a:lnTo>
                  <a:lnTo>
                    <a:pt x="61" y="95"/>
                  </a:lnTo>
                  <a:lnTo>
                    <a:pt x="60" y="110"/>
                  </a:lnTo>
                  <a:lnTo>
                    <a:pt x="55" y="125"/>
                  </a:lnTo>
                  <a:lnTo>
                    <a:pt x="47" y="135"/>
                  </a:lnTo>
                  <a:lnTo>
                    <a:pt x="37" y="143"/>
                  </a:lnTo>
                  <a:lnTo>
                    <a:pt x="25" y="154"/>
                  </a:lnTo>
                  <a:lnTo>
                    <a:pt x="12" y="166"/>
                  </a:lnTo>
                  <a:lnTo>
                    <a:pt x="4" y="180"/>
                  </a:lnTo>
                  <a:lnTo>
                    <a:pt x="0" y="187"/>
                  </a:lnTo>
                  <a:lnTo>
                    <a:pt x="0" y="192"/>
                  </a:lnTo>
                  <a:lnTo>
                    <a:pt x="12" y="183"/>
                  </a:lnTo>
                  <a:lnTo>
                    <a:pt x="36" y="170"/>
                  </a:lnTo>
                  <a:lnTo>
                    <a:pt x="56" y="161"/>
                  </a:lnTo>
                  <a:lnTo>
                    <a:pt x="81" y="152"/>
                  </a:lnTo>
                  <a:lnTo>
                    <a:pt x="112" y="142"/>
                  </a:lnTo>
                  <a:lnTo>
                    <a:pt x="119" y="138"/>
                  </a:lnTo>
                  <a:lnTo>
                    <a:pt x="127" y="135"/>
                  </a:lnTo>
                  <a:lnTo>
                    <a:pt x="135" y="127"/>
                  </a:lnTo>
                  <a:lnTo>
                    <a:pt x="142" y="121"/>
                  </a:lnTo>
                  <a:lnTo>
                    <a:pt x="165" y="112"/>
                  </a:lnTo>
                  <a:lnTo>
                    <a:pt x="196" y="102"/>
                  </a:lnTo>
                  <a:lnTo>
                    <a:pt x="212" y="96"/>
                  </a:lnTo>
                  <a:lnTo>
                    <a:pt x="224" y="89"/>
                  </a:lnTo>
                  <a:lnTo>
                    <a:pt x="231" y="79"/>
                  </a:lnTo>
                  <a:lnTo>
                    <a:pt x="239" y="63"/>
                  </a:lnTo>
                  <a:lnTo>
                    <a:pt x="243" y="47"/>
                  </a:lnTo>
                  <a:lnTo>
                    <a:pt x="243" y="35"/>
                  </a:lnTo>
                  <a:lnTo>
                    <a:pt x="240" y="18"/>
                  </a:lnTo>
                  <a:lnTo>
                    <a:pt x="239" y="5"/>
                  </a:lnTo>
                  <a:lnTo>
                    <a:pt x="239"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1" name="Freeform 15"/>
            <p:cNvSpPr>
              <a:spLocks/>
            </p:cNvSpPr>
            <p:nvPr/>
          </p:nvSpPr>
          <p:spPr bwMode="auto">
            <a:xfrm>
              <a:off x="2812" y="3692"/>
              <a:ext cx="52" cy="48"/>
            </a:xfrm>
            <a:custGeom>
              <a:avLst/>
              <a:gdLst>
                <a:gd name="T0" fmla="*/ 21 w 154"/>
                <a:gd name="T1" fmla="*/ 0 h 146"/>
                <a:gd name="T2" fmla="*/ 26 w 154"/>
                <a:gd name="T3" fmla="*/ 9 h 146"/>
                <a:gd name="T4" fmla="*/ 26 w 154"/>
                <a:gd name="T5" fmla="*/ 15 h 146"/>
                <a:gd name="T6" fmla="*/ 26 w 154"/>
                <a:gd name="T7" fmla="*/ 22 h 146"/>
                <a:gd name="T8" fmla="*/ 23 w 154"/>
                <a:gd name="T9" fmla="*/ 36 h 146"/>
                <a:gd name="T10" fmla="*/ 18 w 154"/>
                <a:gd name="T11" fmla="*/ 51 h 146"/>
                <a:gd name="T12" fmla="*/ 17 w 154"/>
                <a:gd name="T13" fmla="*/ 67 h 146"/>
                <a:gd name="T14" fmla="*/ 10 w 154"/>
                <a:gd name="T15" fmla="*/ 79 h 146"/>
                <a:gd name="T16" fmla="*/ 5 w 154"/>
                <a:gd name="T17" fmla="*/ 92 h 146"/>
                <a:gd name="T18" fmla="*/ 0 w 154"/>
                <a:gd name="T19" fmla="*/ 102 h 146"/>
                <a:gd name="T20" fmla="*/ 0 w 154"/>
                <a:gd name="T21" fmla="*/ 108 h 146"/>
                <a:gd name="T22" fmla="*/ 3 w 154"/>
                <a:gd name="T23" fmla="*/ 112 h 146"/>
                <a:gd name="T24" fmla="*/ 8 w 154"/>
                <a:gd name="T25" fmla="*/ 115 h 146"/>
                <a:gd name="T26" fmla="*/ 18 w 154"/>
                <a:gd name="T27" fmla="*/ 117 h 146"/>
                <a:gd name="T28" fmla="*/ 34 w 154"/>
                <a:gd name="T29" fmla="*/ 116 h 146"/>
                <a:gd name="T30" fmla="*/ 47 w 154"/>
                <a:gd name="T31" fmla="*/ 116 h 146"/>
                <a:gd name="T32" fmla="*/ 53 w 154"/>
                <a:gd name="T33" fmla="*/ 119 h 146"/>
                <a:gd name="T34" fmla="*/ 63 w 154"/>
                <a:gd name="T35" fmla="*/ 125 h 146"/>
                <a:gd name="T36" fmla="*/ 72 w 154"/>
                <a:gd name="T37" fmla="*/ 130 h 146"/>
                <a:gd name="T38" fmla="*/ 83 w 154"/>
                <a:gd name="T39" fmla="*/ 138 h 146"/>
                <a:gd name="T40" fmla="*/ 96 w 154"/>
                <a:gd name="T41" fmla="*/ 146 h 146"/>
                <a:gd name="T42" fmla="*/ 97 w 154"/>
                <a:gd name="T43" fmla="*/ 136 h 146"/>
                <a:gd name="T44" fmla="*/ 100 w 154"/>
                <a:gd name="T45" fmla="*/ 128 h 146"/>
                <a:gd name="T46" fmla="*/ 107 w 154"/>
                <a:gd name="T47" fmla="*/ 123 h 146"/>
                <a:gd name="T48" fmla="*/ 116 w 154"/>
                <a:gd name="T49" fmla="*/ 117 h 146"/>
                <a:gd name="T50" fmla="*/ 126 w 154"/>
                <a:gd name="T51" fmla="*/ 113 h 146"/>
                <a:gd name="T52" fmla="*/ 137 w 154"/>
                <a:gd name="T53" fmla="*/ 107 h 146"/>
                <a:gd name="T54" fmla="*/ 144 w 154"/>
                <a:gd name="T55" fmla="*/ 100 h 146"/>
                <a:gd name="T56" fmla="*/ 151 w 154"/>
                <a:gd name="T57" fmla="*/ 91 h 146"/>
                <a:gd name="T58" fmla="*/ 154 w 154"/>
                <a:gd name="T59" fmla="*/ 81 h 1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4"/>
                <a:gd name="T91" fmla="*/ 0 h 146"/>
                <a:gd name="T92" fmla="*/ 154 w 154"/>
                <a:gd name="T93" fmla="*/ 146 h 1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4" h="146">
                  <a:moveTo>
                    <a:pt x="21" y="0"/>
                  </a:moveTo>
                  <a:lnTo>
                    <a:pt x="26" y="9"/>
                  </a:lnTo>
                  <a:lnTo>
                    <a:pt x="26" y="15"/>
                  </a:lnTo>
                  <a:lnTo>
                    <a:pt x="26" y="22"/>
                  </a:lnTo>
                  <a:lnTo>
                    <a:pt x="23" y="36"/>
                  </a:lnTo>
                  <a:lnTo>
                    <a:pt x="18" y="51"/>
                  </a:lnTo>
                  <a:lnTo>
                    <a:pt x="17" y="67"/>
                  </a:lnTo>
                  <a:lnTo>
                    <a:pt x="10" y="79"/>
                  </a:lnTo>
                  <a:lnTo>
                    <a:pt x="5" y="92"/>
                  </a:lnTo>
                  <a:lnTo>
                    <a:pt x="0" y="102"/>
                  </a:lnTo>
                  <a:lnTo>
                    <a:pt x="0" y="108"/>
                  </a:lnTo>
                  <a:lnTo>
                    <a:pt x="3" y="112"/>
                  </a:lnTo>
                  <a:lnTo>
                    <a:pt x="8" y="115"/>
                  </a:lnTo>
                  <a:lnTo>
                    <a:pt x="18" y="117"/>
                  </a:lnTo>
                  <a:lnTo>
                    <a:pt x="34" y="116"/>
                  </a:lnTo>
                  <a:lnTo>
                    <a:pt x="47" y="116"/>
                  </a:lnTo>
                  <a:lnTo>
                    <a:pt x="53" y="119"/>
                  </a:lnTo>
                  <a:lnTo>
                    <a:pt x="63" y="125"/>
                  </a:lnTo>
                  <a:lnTo>
                    <a:pt x="72" y="130"/>
                  </a:lnTo>
                  <a:lnTo>
                    <a:pt x="83" y="138"/>
                  </a:lnTo>
                  <a:lnTo>
                    <a:pt x="96" y="146"/>
                  </a:lnTo>
                  <a:lnTo>
                    <a:pt x="97" y="136"/>
                  </a:lnTo>
                  <a:lnTo>
                    <a:pt x="100" y="128"/>
                  </a:lnTo>
                  <a:lnTo>
                    <a:pt x="107" y="123"/>
                  </a:lnTo>
                  <a:lnTo>
                    <a:pt x="116" y="117"/>
                  </a:lnTo>
                  <a:lnTo>
                    <a:pt x="126" y="113"/>
                  </a:lnTo>
                  <a:lnTo>
                    <a:pt x="137" y="107"/>
                  </a:lnTo>
                  <a:lnTo>
                    <a:pt x="144" y="100"/>
                  </a:lnTo>
                  <a:lnTo>
                    <a:pt x="151" y="91"/>
                  </a:lnTo>
                  <a:lnTo>
                    <a:pt x="154" y="8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2" name="Freeform 16"/>
            <p:cNvSpPr>
              <a:spLocks/>
            </p:cNvSpPr>
            <p:nvPr/>
          </p:nvSpPr>
          <p:spPr bwMode="auto">
            <a:xfrm>
              <a:off x="2784" y="3693"/>
              <a:ext cx="34" cy="36"/>
            </a:xfrm>
            <a:custGeom>
              <a:avLst/>
              <a:gdLst>
                <a:gd name="T0" fmla="*/ 0 w 102"/>
                <a:gd name="T1" fmla="*/ 14 h 110"/>
                <a:gd name="T2" fmla="*/ 8 w 102"/>
                <a:gd name="T3" fmla="*/ 21 h 110"/>
                <a:gd name="T4" fmla="*/ 16 w 102"/>
                <a:gd name="T5" fmla="*/ 32 h 110"/>
                <a:gd name="T6" fmla="*/ 25 w 102"/>
                <a:gd name="T7" fmla="*/ 44 h 110"/>
                <a:gd name="T8" fmla="*/ 32 w 102"/>
                <a:gd name="T9" fmla="*/ 63 h 110"/>
                <a:gd name="T10" fmla="*/ 41 w 102"/>
                <a:gd name="T11" fmla="*/ 80 h 110"/>
                <a:gd name="T12" fmla="*/ 48 w 102"/>
                <a:gd name="T13" fmla="*/ 94 h 110"/>
                <a:gd name="T14" fmla="*/ 59 w 102"/>
                <a:gd name="T15" fmla="*/ 105 h 110"/>
                <a:gd name="T16" fmla="*/ 67 w 102"/>
                <a:gd name="T17" fmla="*/ 110 h 110"/>
                <a:gd name="T18" fmla="*/ 70 w 102"/>
                <a:gd name="T19" fmla="*/ 97 h 110"/>
                <a:gd name="T20" fmla="*/ 76 w 102"/>
                <a:gd name="T21" fmla="*/ 85 h 110"/>
                <a:gd name="T22" fmla="*/ 83 w 102"/>
                <a:gd name="T23" fmla="*/ 72 h 110"/>
                <a:gd name="T24" fmla="*/ 90 w 102"/>
                <a:gd name="T25" fmla="*/ 59 h 110"/>
                <a:gd name="T26" fmla="*/ 94 w 102"/>
                <a:gd name="T27" fmla="*/ 45 h 110"/>
                <a:gd name="T28" fmla="*/ 97 w 102"/>
                <a:gd name="T29" fmla="*/ 32 h 110"/>
                <a:gd name="T30" fmla="*/ 101 w 102"/>
                <a:gd name="T31" fmla="*/ 18 h 110"/>
                <a:gd name="T32" fmla="*/ 102 w 102"/>
                <a:gd name="T33" fmla="*/ 12 h 110"/>
                <a:gd name="T34" fmla="*/ 101 w 102"/>
                <a:gd name="T35" fmla="*/ 7 h 110"/>
                <a:gd name="T36" fmla="*/ 98 w 102"/>
                <a:gd name="T37" fmla="*/ 0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10"/>
                <a:gd name="T59" fmla="*/ 102 w 102"/>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10">
                  <a:moveTo>
                    <a:pt x="0" y="14"/>
                  </a:moveTo>
                  <a:lnTo>
                    <a:pt x="8" y="21"/>
                  </a:lnTo>
                  <a:lnTo>
                    <a:pt x="16" y="32"/>
                  </a:lnTo>
                  <a:lnTo>
                    <a:pt x="25" y="44"/>
                  </a:lnTo>
                  <a:lnTo>
                    <a:pt x="32" y="63"/>
                  </a:lnTo>
                  <a:lnTo>
                    <a:pt x="41" y="80"/>
                  </a:lnTo>
                  <a:lnTo>
                    <a:pt x="48" y="94"/>
                  </a:lnTo>
                  <a:lnTo>
                    <a:pt x="59" y="105"/>
                  </a:lnTo>
                  <a:lnTo>
                    <a:pt x="67" y="110"/>
                  </a:lnTo>
                  <a:lnTo>
                    <a:pt x="70" y="97"/>
                  </a:lnTo>
                  <a:lnTo>
                    <a:pt x="76" y="85"/>
                  </a:lnTo>
                  <a:lnTo>
                    <a:pt x="83" y="72"/>
                  </a:lnTo>
                  <a:lnTo>
                    <a:pt x="90" y="59"/>
                  </a:lnTo>
                  <a:lnTo>
                    <a:pt x="94" y="45"/>
                  </a:lnTo>
                  <a:lnTo>
                    <a:pt x="97" y="32"/>
                  </a:lnTo>
                  <a:lnTo>
                    <a:pt x="101" y="18"/>
                  </a:lnTo>
                  <a:lnTo>
                    <a:pt x="102" y="12"/>
                  </a:lnTo>
                  <a:lnTo>
                    <a:pt x="101" y="7"/>
                  </a:lnTo>
                  <a:lnTo>
                    <a:pt x="9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3" name="Freeform 17"/>
            <p:cNvSpPr>
              <a:spLocks/>
            </p:cNvSpPr>
            <p:nvPr/>
          </p:nvSpPr>
          <p:spPr bwMode="auto">
            <a:xfrm>
              <a:off x="2779" y="3698"/>
              <a:ext cx="343" cy="244"/>
            </a:xfrm>
            <a:custGeom>
              <a:avLst/>
              <a:gdLst>
                <a:gd name="T0" fmla="*/ 15 w 1028"/>
                <a:gd name="T1" fmla="*/ 12 h 730"/>
                <a:gd name="T2" fmla="*/ 40 w 1028"/>
                <a:gd name="T3" fmla="*/ 61 h 730"/>
                <a:gd name="T4" fmla="*/ 67 w 1028"/>
                <a:gd name="T5" fmla="*/ 103 h 730"/>
                <a:gd name="T6" fmla="*/ 127 w 1028"/>
                <a:gd name="T7" fmla="*/ 130 h 730"/>
                <a:gd name="T8" fmla="*/ 168 w 1028"/>
                <a:gd name="T9" fmla="*/ 161 h 730"/>
                <a:gd name="T10" fmla="*/ 174 w 1028"/>
                <a:gd name="T11" fmla="*/ 199 h 730"/>
                <a:gd name="T12" fmla="*/ 198 w 1028"/>
                <a:gd name="T13" fmla="*/ 229 h 730"/>
                <a:gd name="T14" fmla="*/ 246 w 1028"/>
                <a:gd name="T15" fmla="*/ 257 h 730"/>
                <a:gd name="T16" fmla="*/ 264 w 1028"/>
                <a:gd name="T17" fmla="*/ 313 h 730"/>
                <a:gd name="T18" fmla="*/ 282 w 1028"/>
                <a:gd name="T19" fmla="*/ 363 h 730"/>
                <a:gd name="T20" fmla="*/ 305 w 1028"/>
                <a:gd name="T21" fmla="*/ 411 h 730"/>
                <a:gd name="T22" fmla="*/ 305 w 1028"/>
                <a:gd name="T23" fmla="*/ 469 h 730"/>
                <a:gd name="T24" fmla="*/ 250 w 1028"/>
                <a:gd name="T25" fmla="*/ 555 h 730"/>
                <a:gd name="T26" fmla="*/ 225 w 1028"/>
                <a:gd name="T27" fmla="*/ 618 h 730"/>
                <a:gd name="T28" fmla="*/ 199 w 1028"/>
                <a:gd name="T29" fmla="*/ 670 h 730"/>
                <a:gd name="T30" fmla="*/ 161 w 1028"/>
                <a:gd name="T31" fmla="*/ 696 h 730"/>
                <a:gd name="T32" fmla="*/ 215 w 1028"/>
                <a:gd name="T33" fmla="*/ 685 h 730"/>
                <a:gd name="T34" fmla="*/ 273 w 1028"/>
                <a:gd name="T35" fmla="*/ 685 h 730"/>
                <a:gd name="T36" fmla="*/ 311 w 1028"/>
                <a:gd name="T37" fmla="*/ 710 h 730"/>
                <a:gd name="T38" fmla="*/ 328 w 1028"/>
                <a:gd name="T39" fmla="*/ 726 h 730"/>
                <a:gd name="T40" fmla="*/ 319 w 1028"/>
                <a:gd name="T41" fmla="*/ 677 h 730"/>
                <a:gd name="T42" fmla="*/ 344 w 1028"/>
                <a:gd name="T43" fmla="*/ 713 h 730"/>
                <a:gd name="T44" fmla="*/ 387 w 1028"/>
                <a:gd name="T45" fmla="*/ 708 h 730"/>
                <a:gd name="T46" fmla="*/ 446 w 1028"/>
                <a:gd name="T47" fmla="*/ 704 h 730"/>
                <a:gd name="T48" fmla="*/ 416 w 1028"/>
                <a:gd name="T49" fmla="*/ 679 h 730"/>
                <a:gd name="T50" fmla="*/ 395 w 1028"/>
                <a:gd name="T51" fmla="*/ 631 h 730"/>
                <a:gd name="T52" fmla="*/ 398 w 1028"/>
                <a:gd name="T53" fmla="*/ 564 h 730"/>
                <a:gd name="T54" fmla="*/ 401 w 1028"/>
                <a:gd name="T55" fmla="*/ 505 h 730"/>
                <a:gd name="T56" fmla="*/ 397 w 1028"/>
                <a:gd name="T57" fmla="*/ 449 h 730"/>
                <a:gd name="T58" fmla="*/ 394 w 1028"/>
                <a:gd name="T59" fmla="*/ 413 h 730"/>
                <a:gd name="T60" fmla="*/ 397 w 1028"/>
                <a:gd name="T61" fmla="*/ 361 h 730"/>
                <a:gd name="T62" fmla="*/ 374 w 1028"/>
                <a:gd name="T63" fmla="*/ 318 h 730"/>
                <a:gd name="T64" fmla="*/ 377 w 1028"/>
                <a:gd name="T65" fmla="*/ 279 h 730"/>
                <a:gd name="T66" fmla="*/ 433 w 1028"/>
                <a:gd name="T67" fmla="*/ 239 h 730"/>
                <a:gd name="T68" fmla="*/ 503 w 1028"/>
                <a:gd name="T69" fmla="*/ 217 h 730"/>
                <a:gd name="T70" fmla="*/ 561 w 1028"/>
                <a:gd name="T71" fmla="*/ 194 h 730"/>
                <a:gd name="T72" fmla="*/ 606 w 1028"/>
                <a:gd name="T73" fmla="*/ 155 h 730"/>
                <a:gd name="T74" fmla="*/ 653 w 1028"/>
                <a:gd name="T75" fmla="*/ 122 h 730"/>
                <a:gd name="T76" fmla="*/ 711 w 1028"/>
                <a:gd name="T77" fmla="*/ 111 h 730"/>
                <a:gd name="T78" fmla="*/ 781 w 1028"/>
                <a:gd name="T79" fmla="*/ 117 h 730"/>
                <a:gd name="T80" fmla="*/ 849 w 1028"/>
                <a:gd name="T81" fmla="*/ 126 h 730"/>
                <a:gd name="T82" fmla="*/ 904 w 1028"/>
                <a:gd name="T83" fmla="*/ 106 h 730"/>
                <a:gd name="T84" fmla="*/ 948 w 1028"/>
                <a:gd name="T85" fmla="*/ 74 h 730"/>
                <a:gd name="T86" fmla="*/ 1001 w 1028"/>
                <a:gd name="T87" fmla="*/ 58 h 730"/>
                <a:gd name="T88" fmla="*/ 1023 w 1028"/>
                <a:gd name="T89" fmla="*/ 42 h 7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0"/>
                <a:gd name="T137" fmla="*/ 1028 w 1028"/>
                <a:gd name="T138" fmla="*/ 730 h 73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0">
                  <a:moveTo>
                    <a:pt x="0" y="0"/>
                  </a:moveTo>
                  <a:lnTo>
                    <a:pt x="6" y="4"/>
                  </a:lnTo>
                  <a:lnTo>
                    <a:pt x="15" y="12"/>
                  </a:lnTo>
                  <a:lnTo>
                    <a:pt x="24" y="23"/>
                  </a:lnTo>
                  <a:lnTo>
                    <a:pt x="32" y="38"/>
                  </a:lnTo>
                  <a:lnTo>
                    <a:pt x="40" y="61"/>
                  </a:lnTo>
                  <a:lnTo>
                    <a:pt x="48" y="80"/>
                  </a:lnTo>
                  <a:lnTo>
                    <a:pt x="57" y="93"/>
                  </a:lnTo>
                  <a:lnTo>
                    <a:pt x="67" y="103"/>
                  </a:lnTo>
                  <a:lnTo>
                    <a:pt x="85" y="114"/>
                  </a:lnTo>
                  <a:lnTo>
                    <a:pt x="106" y="122"/>
                  </a:lnTo>
                  <a:lnTo>
                    <a:pt x="127" y="130"/>
                  </a:lnTo>
                  <a:lnTo>
                    <a:pt x="143" y="138"/>
                  </a:lnTo>
                  <a:lnTo>
                    <a:pt x="159" y="150"/>
                  </a:lnTo>
                  <a:lnTo>
                    <a:pt x="168" y="161"/>
                  </a:lnTo>
                  <a:lnTo>
                    <a:pt x="171" y="170"/>
                  </a:lnTo>
                  <a:lnTo>
                    <a:pt x="173" y="181"/>
                  </a:lnTo>
                  <a:lnTo>
                    <a:pt x="174" y="199"/>
                  </a:lnTo>
                  <a:lnTo>
                    <a:pt x="178" y="211"/>
                  </a:lnTo>
                  <a:lnTo>
                    <a:pt x="184" y="220"/>
                  </a:lnTo>
                  <a:lnTo>
                    <a:pt x="198" y="229"/>
                  </a:lnTo>
                  <a:lnTo>
                    <a:pt x="215" y="238"/>
                  </a:lnTo>
                  <a:lnTo>
                    <a:pt x="232" y="246"/>
                  </a:lnTo>
                  <a:lnTo>
                    <a:pt x="246" y="257"/>
                  </a:lnTo>
                  <a:lnTo>
                    <a:pt x="253" y="271"/>
                  </a:lnTo>
                  <a:lnTo>
                    <a:pt x="258" y="295"/>
                  </a:lnTo>
                  <a:lnTo>
                    <a:pt x="264" y="313"/>
                  </a:lnTo>
                  <a:lnTo>
                    <a:pt x="270" y="339"/>
                  </a:lnTo>
                  <a:lnTo>
                    <a:pt x="274" y="351"/>
                  </a:lnTo>
                  <a:lnTo>
                    <a:pt x="282" y="363"/>
                  </a:lnTo>
                  <a:lnTo>
                    <a:pt x="292" y="377"/>
                  </a:lnTo>
                  <a:lnTo>
                    <a:pt x="300" y="395"/>
                  </a:lnTo>
                  <a:lnTo>
                    <a:pt x="305" y="411"/>
                  </a:lnTo>
                  <a:lnTo>
                    <a:pt x="307" y="430"/>
                  </a:lnTo>
                  <a:lnTo>
                    <a:pt x="307" y="448"/>
                  </a:lnTo>
                  <a:lnTo>
                    <a:pt x="305" y="469"/>
                  </a:lnTo>
                  <a:lnTo>
                    <a:pt x="286" y="501"/>
                  </a:lnTo>
                  <a:lnTo>
                    <a:pt x="265" y="531"/>
                  </a:lnTo>
                  <a:lnTo>
                    <a:pt x="250" y="555"/>
                  </a:lnTo>
                  <a:lnTo>
                    <a:pt x="239" y="575"/>
                  </a:lnTo>
                  <a:lnTo>
                    <a:pt x="231" y="597"/>
                  </a:lnTo>
                  <a:lnTo>
                    <a:pt x="225" y="618"/>
                  </a:lnTo>
                  <a:lnTo>
                    <a:pt x="217" y="640"/>
                  </a:lnTo>
                  <a:lnTo>
                    <a:pt x="204" y="663"/>
                  </a:lnTo>
                  <a:lnTo>
                    <a:pt x="199" y="670"/>
                  </a:lnTo>
                  <a:lnTo>
                    <a:pt x="192" y="678"/>
                  </a:lnTo>
                  <a:lnTo>
                    <a:pt x="178" y="689"/>
                  </a:lnTo>
                  <a:lnTo>
                    <a:pt x="161" y="696"/>
                  </a:lnTo>
                  <a:lnTo>
                    <a:pt x="178" y="693"/>
                  </a:lnTo>
                  <a:lnTo>
                    <a:pt x="198" y="689"/>
                  </a:lnTo>
                  <a:lnTo>
                    <a:pt x="215" y="685"/>
                  </a:lnTo>
                  <a:lnTo>
                    <a:pt x="235" y="684"/>
                  </a:lnTo>
                  <a:lnTo>
                    <a:pt x="253" y="683"/>
                  </a:lnTo>
                  <a:lnTo>
                    <a:pt x="273" y="685"/>
                  </a:lnTo>
                  <a:lnTo>
                    <a:pt x="287" y="690"/>
                  </a:lnTo>
                  <a:lnTo>
                    <a:pt x="301" y="699"/>
                  </a:lnTo>
                  <a:lnTo>
                    <a:pt x="311" y="710"/>
                  </a:lnTo>
                  <a:lnTo>
                    <a:pt x="320" y="722"/>
                  </a:lnTo>
                  <a:lnTo>
                    <a:pt x="328" y="730"/>
                  </a:lnTo>
                  <a:lnTo>
                    <a:pt x="328" y="726"/>
                  </a:lnTo>
                  <a:lnTo>
                    <a:pt x="325" y="711"/>
                  </a:lnTo>
                  <a:lnTo>
                    <a:pt x="323" y="696"/>
                  </a:lnTo>
                  <a:lnTo>
                    <a:pt x="319" y="677"/>
                  </a:lnTo>
                  <a:lnTo>
                    <a:pt x="328" y="696"/>
                  </a:lnTo>
                  <a:lnTo>
                    <a:pt x="335" y="707"/>
                  </a:lnTo>
                  <a:lnTo>
                    <a:pt x="344" y="713"/>
                  </a:lnTo>
                  <a:lnTo>
                    <a:pt x="355" y="715"/>
                  </a:lnTo>
                  <a:lnTo>
                    <a:pt x="369" y="713"/>
                  </a:lnTo>
                  <a:lnTo>
                    <a:pt x="387" y="708"/>
                  </a:lnTo>
                  <a:lnTo>
                    <a:pt x="407" y="704"/>
                  </a:lnTo>
                  <a:lnTo>
                    <a:pt x="428" y="703"/>
                  </a:lnTo>
                  <a:lnTo>
                    <a:pt x="446" y="704"/>
                  </a:lnTo>
                  <a:lnTo>
                    <a:pt x="465" y="710"/>
                  </a:lnTo>
                  <a:lnTo>
                    <a:pt x="430" y="690"/>
                  </a:lnTo>
                  <a:lnTo>
                    <a:pt x="416" y="679"/>
                  </a:lnTo>
                  <a:lnTo>
                    <a:pt x="405" y="667"/>
                  </a:lnTo>
                  <a:lnTo>
                    <a:pt x="399" y="651"/>
                  </a:lnTo>
                  <a:lnTo>
                    <a:pt x="395" y="631"/>
                  </a:lnTo>
                  <a:lnTo>
                    <a:pt x="394" y="601"/>
                  </a:lnTo>
                  <a:lnTo>
                    <a:pt x="396" y="580"/>
                  </a:lnTo>
                  <a:lnTo>
                    <a:pt x="398" y="564"/>
                  </a:lnTo>
                  <a:lnTo>
                    <a:pt x="402" y="543"/>
                  </a:lnTo>
                  <a:lnTo>
                    <a:pt x="402" y="526"/>
                  </a:lnTo>
                  <a:lnTo>
                    <a:pt x="401" y="505"/>
                  </a:lnTo>
                  <a:lnTo>
                    <a:pt x="402" y="481"/>
                  </a:lnTo>
                  <a:lnTo>
                    <a:pt x="400" y="465"/>
                  </a:lnTo>
                  <a:lnTo>
                    <a:pt x="397" y="449"/>
                  </a:lnTo>
                  <a:lnTo>
                    <a:pt x="391" y="435"/>
                  </a:lnTo>
                  <a:lnTo>
                    <a:pt x="390" y="425"/>
                  </a:lnTo>
                  <a:lnTo>
                    <a:pt x="394" y="413"/>
                  </a:lnTo>
                  <a:lnTo>
                    <a:pt x="398" y="397"/>
                  </a:lnTo>
                  <a:lnTo>
                    <a:pt x="399" y="380"/>
                  </a:lnTo>
                  <a:lnTo>
                    <a:pt x="397" y="361"/>
                  </a:lnTo>
                  <a:lnTo>
                    <a:pt x="390" y="344"/>
                  </a:lnTo>
                  <a:lnTo>
                    <a:pt x="382" y="330"/>
                  </a:lnTo>
                  <a:lnTo>
                    <a:pt x="374" y="318"/>
                  </a:lnTo>
                  <a:lnTo>
                    <a:pt x="369" y="306"/>
                  </a:lnTo>
                  <a:lnTo>
                    <a:pt x="372" y="293"/>
                  </a:lnTo>
                  <a:lnTo>
                    <a:pt x="377" y="279"/>
                  </a:lnTo>
                  <a:lnTo>
                    <a:pt x="387" y="268"/>
                  </a:lnTo>
                  <a:lnTo>
                    <a:pt x="409" y="253"/>
                  </a:lnTo>
                  <a:lnTo>
                    <a:pt x="433" y="239"/>
                  </a:lnTo>
                  <a:lnTo>
                    <a:pt x="461" y="227"/>
                  </a:lnTo>
                  <a:lnTo>
                    <a:pt x="484" y="220"/>
                  </a:lnTo>
                  <a:lnTo>
                    <a:pt x="503" y="217"/>
                  </a:lnTo>
                  <a:lnTo>
                    <a:pt x="523" y="211"/>
                  </a:lnTo>
                  <a:lnTo>
                    <a:pt x="543" y="204"/>
                  </a:lnTo>
                  <a:lnTo>
                    <a:pt x="561" y="194"/>
                  </a:lnTo>
                  <a:lnTo>
                    <a:pt x="574" y="185"/>
                  </a:lnTo>
                  <a:lnTo>
                    <a:pt x="590" y="172"/>
                  </a:lnTo>
                  <a:lnTo>
                    <a:pt x="606" y="155"/>
                  </a:lnTo>
                  <a:lnTo>
                    <a:pt x="624" y="138"/>
                  </a:lnTo>
                  <a:lnTo>
                    <a:pt x="637" y="129"/>
                  </a:lnTo>
                  <a:lnTo>
                    <a:pt x="653" y="122"/>
                  </a:lnTo>
                  <a:lnTo>
                    <a:pt x="670" y="116"/>
                  </a:lnTo>
                  <a:lnTo>
                    <a:pt x="690" y="114"/>
                  </a:lnTo>
                  <a:lnTo>
                    <a:pt x="711" y="111"/>
                  </a:lnTo>
                  <a:lnTo>
                    <a:pt x="732" y="113"/>
                  </a:lnTo>
                  <a:lnTo>
                    <a:pt x="757" y="115"/>
                  </a:lnTo>
                  <a:lnTo>
                    <a:pt x="781" y="117"/>
                  </a:lnTo>
                  <a:lnTo>
                    <a:pt x="804" y="122"/>
                  </a:lnTo>
                  <a:lnTo>
                    <a:pt x="828" y="126"/>
                  </a:lnTo>
                  <a:lnTo>
                    <a:pt x="849" y="126"/>
                  </a:lnTo>
                  <a:lnTo>
                    <a:pt x="870" y="122"/>
                  </a:lnTo>
                  <a:lnTo>
                    <a:pt x="887" y="116"/>
                  </a:lnTo>
                  <a:lnTo>
                    <a:pt x="904" y="106"/>
                  </a:lnTo>
                  <a:lnTo>
                    <a:pt x="919" y="94"/>
                  </a:lnTo>
                  <a:lnTo>
                    <a:pt x="933" y="83"/>
                  </a:lnTo>
                  <a:lnTo>
                    <a:pt x="948" y="74"/>
                  </a:lnTo>
                  <a:lnTo>
                    <a:pt x="963" y="69"/>
                  </a:lnTo>
                  <a:lnTo>
                    <a:pt x="982" y="63"/>
                  </a:lnTo>
                  <a:lnTo>
                    <a:pt x="1001" y="58"/>
                  </a:lnTo>
                  <a:lnTo>
                    <a:pt x="1012" y="53"/>
                  </a:lnTo>
                  <a:lnTo>
                    <a:pt x="1019" y="48"/>
                  </a:lnTo>
                  <a:lnTo>
                    <a:pt x="1023" y="42"/>
                  </a:lnTo>
                  <a:lnTo>
                    <a:pt x="1028" y="2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4" name="Freeform 18"/>
            <p:cNvSpPr>
              <a:spLocks/>
            </p:cNvSpPr>
            <p:nvPr/>
          </p:nvSpPr>
          <p:spPr bwMode="auto">
            <a:xfrm>
              <a:off x="2848" y="3698"/>
              <a:ext cx="30" cy="58"/>
            </a:xfrm>
            <a:custGeom>
              <a:avLst/>
              <a:gdLst>
                <a:gd name="T0" fmla="*/ 55 w 89"/>
                <a:gd name="T1" fmla="*/ 66 h 174"/>
                <a:gd name="T2" fmla="*/ 52 w 89"/>
                <a:gd name="T3" fmla="*/ 75 h 174"/>
                <a:gd name="T4" fmla="*/ 46 w 89"/>
                <a:gd name="T5" fmla="*/ 86 h 174"/>
                <a:gd name="T6" fmla="*/ 37 w 89"/>
                <a:gd name="T7" fmla="*/ 94 h 174"/>
                <a:gd name="T8" fmla="*/ 26 w 89"/>
                <a:gd name="T9" fmla="*/ 101 h 174"/>
                <a:gd name="T10" fmla="*/ 14 w 89"/>
                <a:gd name="T11" fmla="*/ 108 h 174"/>
                <a:gd name="T12" fmla="*/ 7 w 89"/>
                <a:gd name="T13" fmla="*/ 115 h 174"/>
                <a:gd name="T14" fmla="*/ 0 w 89"/>
                <a:gd name="T15" fmla="*/ 124 h 174"/>
                <a:gd name="T16" fmla="*/ 0 w 89"/>
                <a:gd name="T17" fmla="*/ 127 h 174"/>
                <a:gd name="T18" fmla="*/ 2 w 89"/>
                <a:gd name="T19" fmla="*/ 129 h 174"/>
                <a:gd name="T20" fmla="*/ 14 w 89"/>
                <a:gd name="T21" fmla="*/ 132 h 174"/>
                <a:gd name="T22" fmla="*/ 29 w 89"/>
                <a:gd name="T23" fmla="*/ 135 h 174"/>
                <a:gd name="T24" fmla="*/ 42 w 89"/>
                <a:gd name="T25" fmla="*/ 139 h 174"/>
                <a:gd name="T26" fmla="*/ 49 w 89"/>
                <a:gd name="T27" fmla="*/ 143 h 174"/>
                <a:gd name="T28" fmla="*/ 56 w 89"/>
                <a:gd name="T29" fmla="*/ 150 h 174"/>
                <a:gd name="T30" fmla="*/ 60 w 89"/>
                <a:gd name="T31" fmla="*/ 158 h 174"/>
                <a:gd name="T32" fmla="*/ 64 w 89"/>
                <a:gd name="T33" fmla="*/ 174 h 174"/>
                <a:gd name="T34" fmla="*/ 65 w 89"/>
                <a:gd name="T35" fmla="*/ 150 h 174"/>
                <a:gd name="T36" fmla="*/ 66 w 89"/>
                <a:gd name="T37" fmla="*/ 144 h 174"/>
                <a:gd name="T38" fmla="*/ 68 w 89"/>
                <a:gd name="T39" fmla="*/ 138 h 174"/>
                <a:gd name="T40" fmla="*/ 76 w 89"/>
                <a:gd name="T41" fmla="*/ 128 h 174"/>
                <a:gd name="T42" fmla="*/ 83 w 89"/>
                <a:gd name="T43" fmla="*/ 112 h 174"/>
                <a:gd name="T44" fmla="*/ 89 w 89"/>
                <a:gd name="T45" fmla="*/ 93 h 174"/>
                <a:gd name="T46" fmla="*/ 89 w 89"/>
                <a:gd name="T47" fmla="*/ 74 h 174"/>
                <a:gd name="T48" fmla="*/ 88 w 89"/>
                <a:gd name="T49" fmla="*/ 57 h 174"/>
                <a:gd name="T50" fmla="*/ 88 w 89"/>
                <a:gd name="T51" fmla="*/ 53 h 174"/>
                <a:gd name="T52" fmla="*/ 86 w 89"/>
                <a:gd name="T53" fmla="*/ 31 h 174"/>
                <a:gd name="T54" fmla="*/ 82 w 89"/>
                <a:gd name="T55" fmla="*/ 20 h 174"/>
                <a:gd name="T56" fmla="*/ 78 w 89"/>
                <a:gd name="T57" fmla="*/ 9 h 174"/>
                <a:gd name="T58" fmla="*/ 71 w 89"/>
                <a:gd name="T59" fmla="*/ 0 h 1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174"/>
                <a:gd name="T92" fmla="*/ 89 w 89"/>
                <a:gd name="T93" fmla="*/ 174 h 1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174">
                  <a:moveTo>
                    <a:pt x="55" y="66"/>
                  </a:moveTo>
                  <a:lnTo>
                    <a:pt x="52" y="75"/>
                  </a:lnTo>
                  <a:lnTo>
                    <a:pt x="46" y="86"/>
                  </a:lnTo>
                  <a:lnTo>
                    <a:pt x="37" y="94"/>
                  </a:lnTo>
                  <a:lnTo>
                    <a:pt x="26" y="101"/>
                  </a:lnTo>
                  <a:lnTo>
                    <a:pt x="14" y="108"/>
                  </a:lnTo>
                  <a:lnTo>
                    <a:pt x="7" y="115"/>
                  </a:lnTo>
                  <a:lnTo>
                    <a:pt x="0" y="124"/>
                  </a:lnTo>
                  <a:lnTo>
                    <a:pt x="0" y="127"/>
                  </a:lnTo>
                  <a:lnTo>
                    <a:pt x="2" y="129"/>
                  </a:lnTo>
                  <a:lnTo>
                    <a:pt x="14" y="132"/>
                  </a:lnTo>
                  <a:lnTo>
                    <a:pt x="29" y="135"/>
                  </a:lnTo>
                  <a:lnTo>
                    <a:pt x="42" y="139"/>
                  </a:lnTo>
                  <a:lnTo>
                    <a:pt x="49" y="143"/>
                  </a:lnTo>
                  <a:lnTo>
                    <a:pt x="56" y="150"/>
                  </a:lnTo>
                  <a:lnTo>
                    <a:pt x="60" y="158"/>
                  </a:lnTo>
                  <a:lnTo>
                    <a:pt x="64" y="174"/>
                  </a:lnTo>
                  <a:lnTo>
                    <a:pt x="65" y="150"/>
                  </a:lnTo>
                  <a:lnTo>
                    <a:pt x="66" y="144"/>
                  </a:lnTo>
                  <a:lnTo>
                    <a:pt x="68" y="138"/>
                  </a:lnTo>
                  <a:lnTo>
                    <a:pt x="76" y="128"/>
                  </a:lnTo>
                  <a:lnTo>
                    <a:pt x="83" y="112"/>
                  </a:lnTo>
                  <a:lnTo>
                    <a:pt x="89" y="93"/>
                  </a:lnTo>
                  <a:lnTo>
                    <a:pt x="89" y="74"/>
                  </a:lnTo>
                  <a:lnTo>
                    <a:pt x="88" y="57"/>
                  </a:lnTo>
                  <a:lnTo>
                    <a:pt x="88" y="53"/>
                  </a:lnTo>
                  <a:lnTo>
                    <a:pt x="86" y="31"/>
                  </a:lnTo>
                  <a:lnTo>
                    <a:pt x="82" y="20"/>
                  </a:lnTo>
                  <a:lnTo>
                    <a:pt x="78" y="9"/>
                  </a:lnTo>
                  <a:lnTo>
                    <a:pt x="7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5" name="Freeform 19"/>
            <p:cNvSpPr>
              <a:spLocks/>
            </p:cNvSpPr>
            <p:nvPr/>
          </p:nvSpPr>
          <p:spPr bwMode="auto">
            <a:xfrm>
              <a:off x="2876" y="3699"/>
              <a:ext cx="14" cy="40"/>
            </a:xfrm>
            <a:custGeom>
              <a:avLst/>
              <a:gdLst>
                <a:gd name="T0" fmla="*/ 0 w 42"/>
                <a:gd name="T1" fmla="*/ 0 h 119"/>
                <a:gd name="T2" fmla="*/ 5 w 42"/>
                <a:gd name="T3" fmla="*/ 7 h 119"/>
                <a:gd name="T4" fmla="*/ 10 w 42"/>
                <a:gd name="T5" fmla="*/ 17 h 119"/>
                <a:gd name="T6" fmla="*/ 12 w 42"/>
                <a:gd name="T7" fmla="*/ 32 h 119"/>
                <a:gd name="T8" fmla="*/ 15 w 42"/>
                <a:gd name="T9" fmla="*/ 49 h 119"/>
                <a:gd name="T10" fmla="*/ 15 w 42"/>
                <a:gd name="T11" fmla="*/ 49 h 119"/>
                <a:gd name="T12" fmla="*/ 15 w 42"/>
                <a:gd name="T13" fmla="*/ 59 h 119"/>
                <a:gd name="T14" fmla="*/ 17 w 42"/>
                <a:gd name="T15" fmla="*/ 74 h 119"/>
                <a:gd name="T16" fmla="*/ 17 w 42"/>
                <a:gd name="T17" fmla="*/ 90 h 119"/>
                <a:gd name="T18" fmla="*/ 18 w 42"/>
                <a:gd name="T19" fmla="*/ 102 h 119"/>
                <a:gd name="T20" fmla="*/ 21 w 42"/>
                <a:gd name="T21" fmla="*/ 119 h 119"/>
                <a:gd name="T22" fmla="*/ 30 w 42"/>
                <a:gd name="T23" fmla="*/ 107 h 119"/>
                <a:gd name="T24" fmla="*/ 36 w 42"/>
                <a:gd name="T25" fmla="*/ 95 h 119"/>
                <a:gd name="T26" fmla="*/ 40 w 42"/>
                <a:gd name="T27" fmla="*/ 84 h 119"/>
                <a:gd name="T28" fmla="*/ 42 w 42"/>
                <a:gd name="T29" fmla="*/ 70 h 119"/>
                <a:gd name="T30" fmla="*/ 42 w 42"/>
                <a:gd name="T31" fmla="*/ 56 h 119"/>
                <a:gd name="T32" fmla="*/ 42 w 42"/>
                <a:gd name="T33" fmla="*/ 44 h 119"/>
                <a:gd name="T34" fmla="*/ 41 w 42"/>
                <a:gd name="T35" fmla="*/ 38 h 119"/>
                <a:gd name="T36" fmla="*/ 39 w 42"/>
                <a:gd name="T37" fmla="*/ 21 h 119"/>
                <a:gd name="T38" fmla="*/ 37 w 42"/>
                <a:gd name="T39" fmla="*/ 12 h 1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119"/>
                <a:gd name="T62" fmla="*/ 42 w 42"/>
                <a:gd name="T63" fmla="*/ 119 h 1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119">
                  <a:moveTo>
                    <a:pt x="0" y="0"/>
                  </a:moveTo>
                  <a:lnTo>
                    <a:pt x="5" y="7"/>
                  </a:lnTo>
                  <a:lnTo>
                    <a:pt x="10" y="17"/>
                  </a:lnTo>
                  <a:lnTo>
                    <a:pt x="12" y="32"/>
                  </a:lnTo>
                  <a:lnTo>
                    <a:pt x="15" y="49"/>
                  </a:lnTo>
                  <a:lnTo>
                    <a:pt x="15" y="59"/>
                  </a:lnTo>
                  <a:lnTo>
                    <a:pt x="17" y="74"/>
                  </a:lnTo>
                  <a:lnTo>
                    <a:pt x="17" y="90"/>
                  </a:lnTo>
                  <a:lnTo>
                    <a:pt x="18" y="102"/>
                  </a:lnTo>
                  <a:lnTo>
                    <a:pt x="21" y="119"/>
                  </a:lnTo>
                  <a:lnTo>
                    <a:pt x="30" y="107"/>
                  </a:lnTo>
                  <a:lnTo>
                    <a:pt x="36" y="95"/>
                  </a:lnTo>
                  <a:lnTo>
                    <a:pt x="40" y="84"/>
                  </a:lnTo>
                  <a:lnTo>
                    <a:pt x="42" y="70"/>
                  </a:lnTo>
                  <a:lnTo>
                    <a:pt x="42" y="56"/>
                  </a:lnTo>
                  <a:lnTo>
                    <a:pt x="42" y="44"/>
                  </a:lnTo>
                  <a:lnTo>
                    <a:pt x="41" y="38"/>
                  </a:lnTo>
                  <a:lnTo>
                    <a:pt x="39" y="21"/>
                  </a:lnTo>
                  <a:lnTo>
                    <a:pt x="37" y="1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6" name="Freeform 20"/>
            <p:cNvSpPr>
              <a:spLocks/>
            </p:cNvSpPr>
            <p:nvPr/>
          </p:nvSpPr>
          <p:spPr bwMode="auto">
            <a:xfrm>
              <a:off x="2887" y="3703"/>
              <a:ext cx="40" cy="79"/>
            </a:xfrm>
            <a:custGeom>
              <a:avLst/>
              <a:gdLst>
                <a:gd name="T0" fmla="*/ 21 w 122"/>
                <a:gd name="T1" fmla="*/ 0 h 237"/>
                <a:gd name="T2" fmla="*/ 22 w 122"/>
                <a:gd name="T3" fmla="*/ 14 h 237"/>
                <a:gd name="T4" fmla="*/ 23 w 122"/>
                <a:gd name="T5" fmla="*/ 28 h 237"/>
                <a:gd name="T6" fmla="*/ 23 w 122"/>
                <a:gd name="T7" fmla="*/ 28 h 237"/>
                <a:gd name="T8" fmla="*/ 27 w 122"/>
                <a:gd name="T9" fmla="*/ 46 h 237"/>
                <a:gd name="T10" fmla="*/ 27 w 122"/>
                <a:gd name="T11" fmla="*/ 62 h 237"/>
                <a:gd name="T12" fmla="*/ 23 w 122"/>
                <a:gd name="T13" fmla="*/ 83 h 237"/>
                <a:gd name="T14" fmla="*/ 18 w 122"/>
                <a:gd name="T15" fmla="*/ 101 h 237"/>
                <a:gd name="T16" fmla="*/ 10 w 122"/>
                <a:gd name="T17" fmla="*/ 120 h 237"/>
                <a:gd name="T18" fmla="*/ 4 w 122"/>
                <a:gd name="T19" fmla="*/ 136 h 237"/>
                <a:gd name="T20" fmla="*/ 1 w 122"/>
                <a:gd name="T21" fmla="*/ 153 h 237"/>
                <a:gd name="T22" fmla="*/ 0 w 122"/>
                <a:gd name="T23" fmla="*/ 173 h 237"/>
                <a:gd name="T24" fmla="*/ 3 w 122"/>
                <a:gd name="T25" fmla="*/ 195 h 237"/>
                <a:gd name="T26" fmla="*/ 7 w 122"/>
                <a:gd name="T27" fmla="*/ 212 h 237"/>
                <a:gd name="T28" fmla="*/ 13 w 122"/>
                <a:gd name="T29" fmla="*/ 228 h 237"/>
                <a:gd name="T30" fmla="*/ 22 w 122"/>
                <a:gd name="T31" fmla="*/ 237 h 237"/>
                <a:gd name="T32" fmla="*/ 28 w 122"/>
                <a:gd name="T33" fmla="*/ 225 h 237"/>
                <a:gd name="T34" fmla="*/ 33 w 122"/>
                <a:gd name="T35" fmla="*/ 213 h 237"/>
                <a:gd name="T36" fmla="*/ 39 w 122"/>
                <a:gd name="T37" fmla="*/ 202 h 237"/>
                <a:gd name="T38" fmla="*/ 47 w 122"/>
                <a:gd name="T39" fmla="*/ 190 h 237"/>
                <a:gd name="T40" fmla="*/ 60 w 122"/>
                <a:gd name="T41" fmla="*/ 174 h 237"/>
                <a:gd name="T42" fmla="*/ 72 w 122"/>
                <a:gd name="T43" fmla="*/ 161 h 237"/>
                <a:gd name="T44" fmla="*/ 86 w 122"/>
                <a:gd name="T45" fmla="*/ 146 h 237"/>
                <a:gd name="T46" fmla="*/ 98 w 122"/>
                <a:gd name="T47" fmla="*/ 133 h 237"/>
                <a:gd name="T48" fmla="*/ 110 w 122"/>
                <a:gd name="T49" fmla="*/ 123 h 237"/>
                <a:gd name="T50" fmla="*/ 118 w 122"/>
                <a:gd name="T51" fmla="*/ 112 h 237"/>
                <a:gd name="T52" fmla="*/ 122 w 122"/>
                <a:gd name="T53" fmla="*/ 100 h 237"/>
                <a:gd name="T54" fmla="*/ 122 w 122"/>
                <a:gd name="T55" fmla="*/ 86 h 237"/>
                <a:gd name="T56" fmla="*/ 119 w 122"/>
                <a:gd name="T57" fmla="*/ 74 h 237"/>
                <a:gd name="T58" fmla="*/ 112 w 122"/>
                <a:gd name="T59" fmla="*/ 61 h 237"/>
                <a:gd name="T60" fmla="*/ 105 w 122"/>
                <a:gd name="T61" fmla="*/ 44 h 237"/>
                <a:gd name="T62" fmla="*/ 98 w 122"/>
                <a:gd name="T63" fmla="*/ 27 h 237"/>
                <a:gd name="T64" fmla="*/ 91 w 122"/>
                <a:gd name="T65" fmla="*/ 12 h 237"/>
                <a:gd name="T66" fmla="*/ 86 w 122"/>
                <a:gd name="T67" fmla="*/ 3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2"/>
                <a:gd name="T103" fmla="*/ 0 h 237"/>
                <a:gd name="T104" fmla="*/ 122 w 122"/>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2" h="237">
                  <a:moveTo>
                    <a:pt x="21" y="0"/>
                  </a:moveTo>
                  <a:lnTo>
                    <a:pt x="22" y="14"/>
                  </a:lnTo>
                  <a:lnTo>
                    <a:pt x="23" y="28"/>
                  </a:lnTo>
                  <a:lnTo>
                    <a:pt x="27" y="46"/>
                  </a:lnTo>
                  <a:lnTo>
                    <a:pt x="27" y="62"/>
                  </a:lnTo>
                  <a:lnTo>
                    <a:pt x="23" y="83"/>
                  </a:lnTo>
                  <a:lnTo>
                    <a:pt x="18" y="101"/>
                  </a:lnTo>
                  <a:lnTo>
                    <a:pt x="10" y="120"/>
                  </a:lnTo>
                  <a:lnTo>
                    <a:pt x="4" y="136"/>
                  </a:lnTo>
                  <a:lnTo>
                    <a:pt x="1" y="153"/>
                  </a:lnTo>
                  <a:lnTo>
                    <a:pt x="0" y="173"/>
                  </a:lnTo>
                  <a:lnTo>
                    <a:pt x="3" y="195"/>
                  </a:lnTo>
                  <a:lnTo>
                    <a:pt x="7" y="212"/>
                  </a:lnTo>
                  <a:lnTo>
                    <a:pt x="13" y="228"/>
                  </a:lnTo>
                  <a:lnTo>
                    <a:pt x="22" y="237"/>
                  </a:lnTo>
                  <a:lnTo>
                    <a:pt x="28" y="225"/>
                  </a:lnTo>
                  <a:lnTo>
                    <a:pt x="33" y="213"/>
                  </a:lnTo>
                  <a:lnTo>
                    <a:pt x="39" y="202"/>
                  </a:lnTo>
                  <a:lnTo>
                    <a:pt x="47" y="190"/>
                  </a:lnTo>
                  <a:lnTo>
                    <a:pt x="60" y="174"/>
                  </a:lnTo>
                  <a:lnTo>
                    <a:pt x="72" y="161"/>
                  </a:lnTo>
                  <a:lnTo>
                    <a:pt x="86" y="146"/>
                  </a:lnTo>
                  <a:lnTo>
                    <a:pt x="98" y="133"/>
                  </a:lnTo>
                  <a:lnTo>
                    <a:pt x="110" y="123"/>
                  </a:lnTo>
                  <a:lnTo>
                    <a:pt x="118" y="112"/>
                  </a:lnTo>
                  <a:lnTo>
                    <a:pt x="122" y="100"/>
                  </a:lnTo>
                  <a:lnTo>
                    <a:pt x="122" y="86"/>
                  </a:lnTo>
                  <a:lnTo>
                    <a:pt x="119" y="74"/>
                  </a:lnTo>
                  <a:lnTo>
                    <a:pt x="112" y="61"/>
                  </a:lnTo>
                  <a:lnTo>
                    <a:pt x="105" y="44"/>
                  </a:lnTo>
                  <a:lnTo>
                    <a:pt x="98" y="27"/>
                  </a:lnTo>
                  <a:lnTo>
                    <a:pt x="91" y="12"/>
                  </a:lnTo>
                  <a:lnTo>
                    <a:pt x="86" y="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7" name="Freeform 21"/>
            <p:cNvSpPr>
              <a:spLocks/>
            </p:cNvSpPr>
            <p:nvPr/>
          </p:nvSpPr>
          <p:spPr bwMode="auto">
            <a:xfrm>
              <a:off x="2716" y="3591"/>
              <a:ext cx="219" cy="112"/>
            </a:xfrm>
            <a:custGeom>
              <a:avLst/>
              <a:gdLst>
                <a:gd name="T0" fmla="*/ 236 w 659"/>
                <a:gd name="T1" fmla="*/ 14 h 337"/>
                <a:gd name="T2" fmla="*/ 212 w 659"/>
                <a:gd name="T3" fmla="*/ 3 h 337"/>
                <a:gd name="T4" fmla="*/ 190 w 659"/>
                <a:gd name="T5" fmla="*/ 0 h 337"/>
                <a:gd name="T6" fmla="*/ 170 w 659"/>
                <a:gd name="T7" fmla="*/ 9 h 337"/>
                <a:gd name="T8" fmla="*/ 156 w 659"/>
                <a:gd name="T9" fmla="*/ 38 h 337"/>
                <a:gd name="T10" fmla="*/ 138 w 659"/>
                <a:gd name="T11" fmla="*/ 77 h 337"/>
                <a:gd name="T12" fmla="*/ 125 w 659"/>
                <a:gd name="T13" fmla="*/ 94 h 337"/>
                <a:gd name="T14" fmla="*/ 99 w 659"/>
                <a:gd name="T15" fmla="*/ 107 h 337"/>
                <a:gd name="T16" fmla="*/ 55 w 659"/>
                <a:gd name="T17" fmla="*/ 132 h 337"/>
                <a:gd name="T18" fmla="*/ 23 w 659"/>
                <a:gd name="T19" fmla="*/ 162 h 337"/>
                <a:gd name="T20" fmla="*/ 2 w 659"/>
                <a:gd name="T21" fmla="*/ 204 h 337"/>
                <a:gd name="T22" fmla="*/ 1 w 659"/>
                <a:gd name="T23" fmla="*/ 249 h 337"/>
                <a:gd name="T24" fmla="*/ 12 w 659"/>
                <a:gd name="T25" fmla="*/ 280 h 337"/>
                <a:gd name="T26" fmla="*/ 35 w 659"/>
                <a:gd name="T27" fmla="*/ 301 h 337"/>
                <a:gd name="T28" fmla="*/ 68 w 659"/>
                <a:gd name="T29" fmla="*/ 310 h 337"/>
                <a:gd name="T30" fmla="*/ 89 w 659"/>
                <a:gd name="T31" fmla="*/ 319 h 337"/>
                <a:gd name="T32" fmla="*/ 113 w 659"/>
                <a:gd name="T33" fmla="*/ 333 h 337"/>
                <a:gd name="T34" fmla="*/ 140 w 659"/>
                <a:gd name="T35" fmla="*/ 335 h 337"/>
                <a:gd name="T36" fmla="*/ 191 w 659"/>
                <a:gd name="T37" fmla="*/ 323 h 337"/>
                <a:gd name="T38" fmla="*/ 219 w 659"/>
                <a:gd name="T39" fmla="*/ 320 h 337"/>
                <a:gd name="T40" fmla="*/ 250 w 659"/>
                <a:gd name="T41" fmla="*/ 320 h 337"/>
                <a:gd name="T42" fmla="*/ 286 w 659"/>
                <a:gd name="T43" fmla="*/ 308 h 337"/>
                <a:gd name="T44" fmla="*/ 319 w 659"/>
                <a:gd name="T45" fmla="*/ 299 h 337"/>
                <a:gd name="T46" fmla="*/ 350 w 659"/>
                <a:gd name="T47" fmla="*/ 290 h 337"/>
                <a:gd name="T48" fmla="*/ 382 w 659"/>
                <a:gd name="T49" fmla="*/ 286 h 337"/>
                <a:gd name="T50" fmla="*/ 410 w 659"/>
                <a:gd name="T51" fmla="*/ 295 h 337"/>
                <a:gd name="T52" fmla="*/ 443 w 659"/>
                <a:gd name="T53" fmla="*/ 312 h 337"/>
                <a:gd name="T54" fmla="*/ 468 w 659"/>
                <a:gd name="T55" fmla="*/ 320 h 337"/>
                <a:gd name="T56" fmla="*/ 497 w 659"/>
                <a:gd name="T57" fmla="*/ 330 h 337"/>
                <a:gd name="T58" fmla="*/ 517 w 659"/>
                <a:gd name="T59" fmla="*/ 337 h 337"/>
                <a:gd name="T60" fmla="*/ 533 w 659"/>
                <a:gd name="T61" fmla="*/ 337 h 337"/>
                <a:gd name="T62" fmla="*/ 567 w 659"/>
                <a:gd name="T63" fmla="*/ 326 h 337"/>
                <a:gd name="T64" fmla="*/ 597 w 659"/>
                <a:gd name="T65" fmla="*/ 303 h 337"/>
                <a:gd name="T66" fmla="*/ 615 w 659"/>
                <a:gd name="T67" fmla="*/ 273 h 337"/>
                <a:gd name="T68" fmla="*/ 629 w 659"/>
                <a:gd name="T69" fmla="*/ 227 h 337"/>
                <a:gd name="T70" fmla="*/ 647 w 659"/>
                <a:gd name="T71" fmla="*/ 190 h 337"/>
                <a:gd name="T72" fmla="*/ 659 w 659"/>
                <a:gd name="T73" fmla="*/ 158 h 337"/>
                <a:gd name="T74" fmla="*/ 655 w 659"/>
                <a:gd name="T75" fmla="*/ 130 h 337"/>
                <a:gd name="T76" fmla="*/ 636 w 659"/>
                <a:gd name="T77" fmla="*/ 100 h 337"/>
                <a:gd name="T78" fmla="*/ 611 w 659"/>
                <a:gd name="T79" fmla="*/ 78 h 337"/>
                <a:gd name="T80" fmla="*/ 593 w 659"/>
                <a:gd name="T81" fmla="*/ 59 h 337"/>
                <a:gd name="T82" fmla="*/ 562 w 659"/>
                <a:gd name="T83" fmla="*/ 49 h 337"/>
                <a:gd name="T84" fmla="*/ 514 w 659"/>
                <a:gd name="T85" fmla="*/ 50 h 337"/>
                <a:gd name="T86" fmla="*/ 435 w 659"/>
                <a:gd name="T87" fmla="*/ 60 h 337"/>
                <a:gd name="T88" fmla="*/ 382 w 659"/>
                <a:gd name="T89" fmla="*/ 57 h 337"/>
                <a:gd name="T90" fmla="*/ 329 w 659"/>
                <a:gd name="T91" fmla="*/ 45 h 337"/>
                <a:gd name="T92" fmla="*/ 288 w 659"/>
                <a:gd name="T93" fmla="*/ 32 h 337"/>
                <a:gd name="T94" fmla="*/ 261 w 659"/>
                <a:gd name="T95" fmla="*/ 19 h 3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9"/>
                <a:gd name="T145" fmla="*/ 0 h 337"/>
                <a:gd name="T146" fmla="*/ 659 w 659"/>
                <a:gd name="T147" fmla="*/ 337 h 33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9" h="337">
                  <a:moveTo>
                    <a:pt x="251" y="15"/>
                  </a:moveTo>
                  <a:lnTo>
                    <a:pt x="236" y="14"/>
                  </a:lnTo>
                  <a:lnTo>
                    <a:pt x="225" y="10"/>
                  </a:lnTo>
                  <a:lnTo>
                    <a:pt x="212" y="3"/>
                  </a:lnTo>
                  <a:lnTo>
                    <a:pt x="201" y="0"/>
                  </a:lnTo>
                  <a:lnTo>
                    <a:pt x="190" y="0"/>
                  </a:lnTo>
                  <a:lnTo>
                    <a:pt x="178" y="3"/>
                  </a:lnTo>
                  <a:lnTo>
                    <a:pt x="170" y="9"/>
                  </a:lnTo>
                  <a:lnTo>
                    <a:pt x="162" y="21"/>
                  </a:lnTo>
                  <a:lnTo>
                    <a:pt x="156" y="38"/>
                  </a:lnTo>
                  <a:lnTo>
                    <a:pt x="146" y="62"/>
                  </a:lnTo>
                  <a:lnTo>
                    <a:pt x="138" y="77"/>
                  </a:lnTo>
                  <a:lnTo>
                    <a:pt x="132" y="89"/>
                  </a:lnTo>
                  <a:lnTo>
                    <a:pt x="125" y="94"/>
                  </a:lnTo>
                  <a:lnTo>
                    <a:pt x="116" y="100"/>
                  </a:lnTo>
                  <a:lnTo>
                    <a:pt x="99" y="107"/>
                  </a:lnTo>
                  <a:lnTo>
                    <a:pt x="77" y="118"/>
                  </a:lnTo>
                  <a:lnTo>
                    <a:pt x="55" y="132"/>
                  </a:lnTo>
                  <a:lnTo>
                    <a:pt x="39" y="144"/>
                  </a:lnTo>
                  <a:lnTo>
                    <a:pt x="23" y="162"/>
                  </a:lnTo>
                  <a:lnTo>
                    <a:pt x="10" y="181"/>
                  </a:lnTo>
                  <a:lnTo>
                    <a:pt x="2" y="204"/>
                  </a:lnTo>
                  <a:lnTo>
                    <a:pt x="0" y="226"/>
                  </a:lnTo>
                  <a:lnTo>
                    <a:pt x="1" y="249"/>
                  </a:lnTo>
                  <a:lnTo>
                    <a:pt x="4" y="265"/>
                  </a:lnTo>
                  <a:lnTo>
                    <a:pt x="12" y="280"/>
                  </a:lnTo>
                  <a:lnTo>
                    <a:pt x="22" y="292"/>
                  </a:lnTo>
                  <a:lnTo>
                    <a:pt x="35" y="301"/>
                  </a:lnTo>
                  <a:lnTo>
                    <a:pt x="51" y="307"/>
                  </a:lnTo>
                  <a:lnTo>
                    <a:pt x="68" y="310"/>
                  </a:lnTo>
                  <a:lnTo>
                    <a:pt x="80" y="314"/>
                  </a:lnTo>
                  <a:lnTo>
                    <a:pt x="89" y="319"/>
                  </a:lnTo>
                  <a:lnTo>
                    <a:pt x="102" y="328"/>
                  </a:lnTo>
                  <a:lnTo>
                    <a:pt x="113" y="333"/>
                  </a:lnTo>
                  <a:lnTo>
                    <a:pt x="126" y="336"/>
                  </a:lnTo>
                  <a:lnTo>
                    <a:pt x="140" y="335"/>
                  </a:lnTo>
                  <a:lnTo>
                    <a:pt x="162" y="329"/>
                  </a:lnTo>
                  <a:lnTo>
                    <a:pt x="191" y="323"/>
                  </a:lnTo>
                  <a:lnTo>
                    <a:pt x="205" y="320"/>
                  </a:lnTo>
                  <a:lnTo>
                    <a:pt x="219" y="320"/>
                  </a:lnTo>
                  <a:lnTo>
                    <a:pt x="236" y="323"/>
                  </a:lnTo>
                  <a:lnTo>
                    <a:pt x="250" y="320"/>
                  </a:lnTo>
                  <a:lnTo>
                    <a:pt x="264" y="315"/>
                  </a:lnTo>
                  <a:lnTo>
                    <a:pt x="286" y="308"/>
                  </a:lnTo>
                  <a:lnTo>
                    <a:pt x="303" y="305"/>
                  </a:lnTo>
                  <a:lnTo>
                    <a:pt x="319" y="299"/>
                  </a:lnTo>
                  <a:lnTo>
                    <a:pt x="331" y="296"/>
                  </a:lnTo>
                  <a:lnTo>
                    <a:pt x="350" y="290"/>
                  </a:lnTo>
                  <a:lnTo>
                    <a:pt x="364" y="286"/>
                  </a:lnTo>
                  <a:lnTo>
                    <a:pt x="382" y="286"/>
                  </a:lnTo>
                  <a:lnTo>
                    <a:pt x="396" y="288"/>
                  </a:lnTo>
                  <a:lnTo>
                    <a:pt x="410" y="295"/>
                  </a:lnTo>
                  <a:lnTo>
                    <a:pt x="427" y="304"/>
                  </a:lnTo>
                  <a:lnTo>
                    <a:pt x="443" y="312"/>
                  </a:lnTo>
                  <a:lnTo>
                    <a:pt x="457" y="316"/>
                  </a:lnTo>
                  <a:lnTo>
                    <a:pt x="468" y="320"/>
                  </a:lnTo>
                  <a:lnTo>
                    <a:pt x="480" y="325"/>
                  </a:lnTo>
                  <a:lnTo>
                    <a:pt x="497" y="330"/>
                  </a:lnTo>
                  <a:lnTo>
                    <a:pt x="506" y="335"/>
                  </a:lnTo>
                  <a:lnTo>
                    <a:pt x="517" y="337"/>
                  </a:lnTo>
                  <a:lnTo>
                    <a:pt x="533" y="337"/>
                  </a:lnTo>
                  <a:lnTo>
                    <a:pt x="550" y="332"/>
                  </a:lnTo>
                  <a:lnTo>
                    <a:pt x="567" y="326"/>
                  </a:lnTo>
                  <a:lnTo>
                    <a:pt x="584" y="315"/>
                  </a:lnTo>
                  <a:lnTo>
                    <a:pt x="597" y="303"/>
                  </a:lnTo>
                  <a:lnTo>
                    <a:pt x="609" y="286"/>
                  </a:lnTo>
                  <a:lnTo>
                    <a:pt x="615" y="273"/>
                  </a:lnTo>
                  <a:lnTo>
                    <a:pt x="623" y="246"/>
                  </a:lnTo>
                  <a:lnTo>
                    <a:pt x="629" y="227"/>
                  </a:lnTo>
                  <a:lnTo>
                    <a:pt x="637" y="207"/>
                  </a:lnTo>
                  <a:lnTo>
                    <a:pt x="647" y="190"/>
                  </a:lnTo>
                  <a:lnTo>
                    <a:pt x="656" y="174"/>
                  </a:lnTo>
                  <a:lnTo>
                    <a:pt x="659" y="158"/>
                  </a:lnTo>
                  <a:lnTo>
                    <a:pt x="658" y="144"/>
                  </a:lnTo>
                  <a:lnTo>
                    <a:pt x="655" y="130"/>
                  </a:lnTo>
                  <a:lnTo>
                    <a:pt x="646" y="115"/>
                  </a:lnTo>
                  <a:lnTo>
                    <a:pt x="636" y="100"/>
                  </a:lnTo>
                  <a:lnTo>
                    <a:pt x="623" y="88"/>
                  </a:lnTo>
                  <a:lnTo>
                    <a:pt x="611" y="78"/>
                  </a:lnTo>
                  <a:lnTo>
                    <a:pt x="603" y="67"/>
                  </a:lnTo>
                  <a:lnTo>
                    <a:pt x="593" y="59"/>
                  </a:lnTo>
                  <a:lnTo>
                    <a:pt x="579" y="53"/>
                  </a:lnTo>
                  <a:lnTo>
                    <a:pt x="562" y="49"/>
                  </a:lnTo>
                  <a:lnTo>
                    <a:pt x="544" y="48"/>
                  </a:lnTo>
                  <a:lnTo>
                    <a:pt x="514" y="50"/>
                  </a:lnTo>
                  <a:lnTo>
                    <a:pt x="476" y="56"/>
                  </a:lnTo>
                  <a:lnTo>
                    <a:pt x="435" y="60"/>
                  </a:lnTo>
                  <a:lnTo>
                    <a:pt x="411" y="60"/>
                  </a:lnTo>
                  <a:lnTo>
                    <a:pt x="382" y="57"/>
                  </a:lnTo>
                  <a:lnTo>
                    <a:pt x="353" y="51"/>
                  </a:lnTo>
                  <a:lnTo>
                    <a:pt x="329" y="45"/>
                  </a:lnTo>
                  <a:lnTo>
                    <a:pt x="308" y="39"/>
                  </a:lnTo>
                  <a:lnTo>
                    <a:pt x="288" y="32"/>
                  </a:lnTo>
                  <a:lnTo>
                    <a:pt x="272" y="23"/>
                  </a:lnTo>
                  <a:lnTo>
                    <a:pt x="261" y="19"/>
                  </a:lnTo>
                  <a:lnTo>
                    <a:pt x="251"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8" name="Freeform 22"/>
            <p:cNvSpPr>
              <a:spLocks/>
            </p:cNvSpPr>
            <p:nvPr/>
          </p:nvSpPr>
          <p:spPr bwMode="auto">
            <a:xfrm>
              <a:off x="2799" y="3556"/>
              <a:ext cx="287" cy="156"/>
            </a:xfrm>
            <a:custGeom>
              <a:avLst/>
              <a:gdLst>
                <a:gd name="T0" fmla="*/ 283 w 859"/>
                <a:gd name="T1" fmla="*/ 456 h 470"/>
                <a:gd name="T2" fmla="*/ 285 w 859"/>
                <a:gd name="T3" fmla="*/ 470 h 470"/>
                <a:gd name="T4" fmla="*/ 324 w 859"/>
                <a:gd name="T5" fmla="*/ 462 h 470"/>
                <a:gd name="T6" fmla="*/ 348 w 859"/>
                <a:gd name="T7" fmla="*/ 445 h 470"/>
                <a:gd name="T8" fmla="*/ 353 w 859"/>
                <a:gd name="T9" fmla="*/ 440 h 470"/>
                <a:gd name="T10" fmla="*/ 360 w 859"/>
                <a:gd name="T11" fmla="*/ 436 h 470"/>
                <a:gd name="T12" fmla="*/ 388 w 859"/>
                <a:gd name="T13" fmla="*/ 437 h 470"/>
                <a:gd name="T14" fmla="*/ 427 w 859"/>
                <a:gd name="T15" fmla="*/ 437 h 470"/>
                <a:gd name="T16" fmla="*/ 449 w 859"/>
                <a:gd name="T17" fmla="*/ 442 h 470"/>
                <a:gd name="T18" fmla="*/ 484 w 859"/>
                <a:gd name="T19" fmla="*/ 446 h 470"/>
                <a:gd name="T20" fmla="*/ 538 w 859"/>
                <a:gd name="T21" fmla="*/ 437 h 470"/>
                <a:gd name="T22" fmla="*/ 586 w 859"/>
                <a:gd name="T23" fmla="*/ 428 h 470"/>
                <a:gd name="T24" fmla="*/ 613 w 859"/>
                <a:gd name="T25" fmla="*/ 419 h 470"/>
                <a:gd name="T26" fmla="*/ 651 w 859"/>
                <a:gd name="T27" fmla="*/ 406 h 470"/>
                <a:gd name="T28" fmla="*/ 692 w 859"/>
                <a:gd name="T29" fmla="*/ 390 h 470"/>
                <a:gd name="T30" fmla="*/ 719 w 859"/>
                <a:gd name="T31" fmla="*/ 370 h 470"/>
                <a:gd name="T32" fmla="*/ 753 w 859"/>
                <a:gd name="T33" fmla="*/ 340 h 470"/>
                <a:gd name="T34" fmla="*/ 795 w 859"/>
                <a:gd name="T35" fmla="*/ 320 h 470"/>
                <a:gd name="T36" fmla="*/ 835 w 859"/>
                <a:gd name="T37" fmla="*/ 300 h 470"/>
                <a:gd name="T38" fmla="*/ 855 w 859"/>
                <a:gd name="T39" fmla="*/ 269 h 470"/>
                <a:gd name="T40" fmla="*/ 859 w 859"/>
                <a:gd name="T41" fmla="*/ 220 h 470"/>
                <a:gd name="T42" fmla="*/ 848 w 859"/>
                <a:gd name="T43" fmla="*/ 176 h 470"/>
                <a:gd name="T44" fmla="*/ 838 w 859"/>
                <a:gd name="T45" fmla="*/ 158 h 470"/>
                <a:gd name="T46" fmla="*/ 806 w 859"/>
                <a:gd name="T47" fmla="*/ 125 h 470"/>
                <a:gd name="T48" fmla="*/ 763 w 859"/>
                <a:gd name="T49" fmla="*/ 104 h 470"/>
                <a:gd name="T50" fmla="*/ 700 w 859"/>
                <a:gd name="T51" fmla="*/ 87 h 470"/>
                <a:gd name="T52" fmla="*/ 651 w 859"/>
                <a:gd name="T53" fmla="*/ 66 h 470"/>
                <a:gd name="T54" fmla="*/ 605 w 859"/>
                <a:gd name="T55" fmla="*/ 32 h 470"/>
                <a:gd name="T56" fmla="*/ 555 w 859"/>
                <a:gd name="T57" fmla="*/ 8 h 470"/>
                <a:gd name="T58" fmla="*/ 493 w 859"/>
                <a:gd name="T59" fmla="*/ 0 h 470"/>
                <a:gd name="T60" fmla="*/ 426 w 859"/>
                <a:gd name="T61" fmla="*/ 4 h 470"/>
                <a:gd name="T62" fmla="*/ 367 w 859"/>
                <a:gd name="T63" fmla="*/ 12 h 470"/>
                <a:gd name="T64" fmla="*/ 318 w 859"/>
                <a:gd name="T65" fmla="*/ 17 h 470"/>
                <a:gd name="T66" fmla="*/ 248 w 859"/>
                <a:gd name="T67" fmla="*/ 41 h 470"/>
                <a:gd name="T68" fmla="*/ 200 w 859"/>
                <a:gd name="T69" fmla="*/ 46 h 470"/>
                <a:gd name="T70" fmla="*/ 150 w 859"/>
                <a:gd name="T71" fmla="*/ 37 h 470"/>
                <a:gd name="T72" fmla="*/ 109 w 859"/>
                <a:gd name="T73" fmla="*/ 41 h 470"/>
                <a:gd name="T74" fmla="*/ 66 w 859"/>
                <a:gd name="T75" fmla="*/ 61 h 470"/>
                <a:gd name="T76" fmla="*/ 6 w 859"/>
                <a:gd name="T77" fmla="*/ 104 h 470"/>
                <a:gd name="T78" fmla="*/ 0 w 859"/>
                <a:gd name="T79" fmla="*/ 120 h 470"/>
                <a:gd name="T80" fmla="*/ 21 w 859"/>
                <a:gd name="T81" fmla="*/ 128 h 470"/>
                <a:gd name="T82" fmla="*/ 57 w 859"/>
                <a:gd name="T83" fmla="*/ 144 h 470"/>
                <a:gd name="T84" fmla="*/ 102 w 859"/>
                <a:gd name="T85" fmla="*/ 156 h 470"/>
                <a:gd name="T86" fmla="*/ 160 w 859"/>
                <a:gd name="T87" fmla="*/ 165 h 470"/>
                <a:gd name="T88" fmla="*/ 225 w 859"/>
                <a:gd name="T89" fmla="*/ 161 h 470"/>
                <a:gd name="T90" fmla="*/ 293 w 859"/>
                <a:gd name="T91" fmla="*/ 153 h 470"/>
                <a:gd name="T92" fmla="*/ 328 w 859"/>
                <a:gd name="T93" fmla="*/ 158 h 470"/>
                <a:gd name="T94" fmla="*/ 352 w 859"/>
                <a:gd name="T95" fmla="*/ 172 h 470"/>
                <a:gd name="T96" fmla="*/ 372 w 859"/>
                <a:gd name="T97" fmla="*/ 193 h 470"/>
                <a:gd name="T98" fmla="*/ 395 w 859"/>
                <a:gd name="T99" fmla="*/ 220 h 470"/>
                <a:gd name="T100" fmla="*/ 407 w 859"/>
                <a:gd name="T101" fmla="*/ 249 h 470"/>
                <a:gd name="T102" fmla="*/ 405 w 859"/>
                <a:gd name="T103" fmla="*/ 279 h 470"/>
                <a:gd name="T104" fmla="*/ 386 w 859"/>
                <a:gd name="T105" fmla="*/ 312 h 470"/>
                <a:gd name="T106" fmla="*/ 372 w 859"/>
                <a:gd name="T107" fmla="*/ 351 h 470"/>
                <a:gd name="T108" fmla="*/ 358 w 859"/>
                <a:gd name="T109" fmla="*/ 391 h 470"/>
                <a:gd name="T110" fmla="*/ 333 w 859"/>
                <a:gd name="T111" fmla="*/ 420 h 470"/>
                <a:gd name="T112" fmla="*/ 299 w 859"/>
                <a:gd name="T113" fmla="*/ 437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0"/>
                <a:gd name="T173" fmla="*/ 859 w 859"/>
                <a:gd name="T174" fmla="*/ 470 h 47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0">
                  <a:moveTo>
                    <a:pt x="282" y="442"/>
                  </a:moveTo>
                  <a:lnTo>
                    <a:pt x="283" y="456"/>
                  </a:lnTo>
                  <a:lnTo>
                    <a:pt x="285" y="470"/>
                  </a:lnTo>
                  <a:lnTo>
                    <a:pt x="306" y="467"/>
                  </a:lnTo>
                  <a:lnTo>
                    <a:pt x="324" y="462"/>
                  </a:lnTo>
                  <a:lnTo>
                    <a:pt x="338" y="453"/>
                  </a:lnTo>
                  <a:lnTo>
                    <a:pt x="348" y="445"/>
                  </a:lnTo>
                  <a:lnTo>
                    <a:pt x="353" y="440"/>
                  </a:lnTo>
                  <a:lnTo>
                    <a:pt x="360" y="436"/>
                  </a:lnTo>
                  <a:lnTo>
                    <a:pt x="374" y="435"/>
                  </a:lnTo>
                  <a:lnTo>
                    <a:pt x="388" y="437"/>
                  </a:lnTo>
                  <a:lnTo>
                    <a:pt x="412" y="435"/>
                  </a:lnTo>
                  <a:lnTo>
                    <a:pt x="427" y="437"/>
                  </a:lnTo>
                  <a:lnTo>
                    <a:pt x="437" y="438"/>
                  </a:lnTo>
                  <a:lnTo>
                    <a:pt x="449" y="442"/>
                  </a:lnTo>
                  <a:lnTo>
                    <a:pt x="465" y="445"/>
                  </a:lnTo>
                  <a:lnTo>
                    <a:pt x="484" y="446"/>
                  </a:lnTo>
                  <a:lnTo>
                    <a:pt x="511" y="443"/>
                  </a:lnTo>
                  <a:lnTo>
                    <a:pt x="538" y="437"/>
                  </a:lnTo>
                  <a:lnTo>
                    <a:pt x="563" y="432"/>
                  </a:lnTo>
                  <a:lnTo>
                    <a:pt x="586" y="428"/>
                  </a:lnTo>
                  <a:lnTo>
                    <a:pt x="598" y="424"/>
                  </a:lnTo>
                  <a:lnTo>
                    <a:pt x="613" y="419"/>
                  </a:lnTo>
                  <a:lnTo>
                    <a:pt x="632" y="411"/>
                  </a:lnTo>
                  <a:lnTo>
                    <a:pt x="651" y="406"/>
                  </a:lnTo>
                  <a:lnTo>
                    <a:pt x="672" y="399"/>
                  </a:lnTo>
                  <a:lnTo>
                    <a:pt x="692" y="390"/>
                  </a:lnTo>
                  <a:lnTo>
                    <a:pt x="706" y="381"/>
                  </a:lnTo>
                  <a:lnTo>
                    <a:pt x="719" y="370"/>
                  </a:lnTo>
                  <a:lnTo>
                    <a:pt x="736" y="354"/>
                  </a:lnTo>
                  <a:lnTo>
                    <a:pt x="753" y="340"/>
                  </a:lnTo>
                  <a:lnTo>
                    <a:pt x="774" y="329"/>
                  </a:lnTo>
                  <a:lnTo>
                    <a:pt x="795" y="320"/>
                  </a:lnTo>
                  <a:lnTo>
                    <a:pt x="819" y="310"/>
                  </a:lnTo>
                  <a:lnTo>
                    <a:pt x="835" y="300"/>
                  </a:lnTo>
                  <a:lnTo>
                    <a:pt x="846" y="286"/>
                  </a:lnTo>
                  <a:lnTo>
                    <a:pt x="855" y="269"/>
                  </a:lnTo>
                  <a:lnTo>
                    <a:pt x="859" y="246"/>
                  </a:lnTo>
                  <a:lnTo>
                    <a:pt x="859" y="220"/>
                  </a:lnTo>
                  <a:lnTo>
                    <a:pt x="856" y="197"/>
                  </a:lnTo>
                  <a:lnTo>
                    <a:pt x="848" y="176"/>
                  </a:lnTo>
                  <a:lnTo>
                    <a:pt x="838" y="158"/>
                  </a:lnTo>
                  <a:lnTo>
                    <a:pt x="824" y="140"/>
                  </a:lnTo>
                  <a:lnTo>
                    <a:pt x="806" y="125"/>
                  </a:lnTo>
                  <a:lnTo>
                    <a:pt x="785" y="111"/>
                  </a:lnTo>
                  <a:lnTo>
                    <a:pt x="763" y="104"/>
                  </a:lnTo>
                  <a:lnTo>
                    <a:pt x="733" y="95"/>
                  </a:lnTo>
                  <a:lnTo>
                    <a:pt x="700" y="87"/>
                  </a:lnTo>
                  <a:lnTo>
                    <a:pt x="676" y="77"/>
                  </a:lnTo>
                  <a:lnTo>
                    <a:pt x="651" y="66"/>
                  </a:lnTo>
                  <a:lnTo>
                    <a:pt x="630" y="52"/>
                  </a:lnTo>
                  <a:lnTo>
                    <a:pt x="605" y="32"/>
                  </a:lnTo>
                  <a:lnTo>
                    <a:pt x="582" y="18"/>
                  </a:lnTo>
                  <a:lnTo>
                    <a:pt x="555" y="8"/>
                  </a:lnTo>
                  <a:lnTo>
                    <a:pt x="526" y="2"/>
                  </a:lnTo>
                  <a:lnTo>
                    <a:pt x="493" y="0"/>
                  </a:lnTo>
                  <a:lnTo>
                    <a:pt x="464" y="0"/>
                  </a:lnTo>
                  <a:lnTo>
                    <a:pt x="426" y="4"/>
                  </a:lnTo>
                  <a:lnTo>
                    <a:pt x="394" y="8"/>
                  </a:lnTo>
                  <a:lnTo>
                    <a:pt x="367" y="12"/>
                  </a:lnTo>
                  <a:lnTo>
                    <a:pt x="340" y="13"/>
                  </a:lnTo>
                  <a:lnTo>
                    <a:pt x="318" y="17"/>
                  </a:lnTo>
                  <a:lnTo>
                    <a:pt x="283" y="31"/>
                  </a:lnTo>
                  <a:lnTo>
                    <a:pt x="248" y="41"/>
                  </a:lnTo>
                  <a:lnTo>
                    <a:pt x="222" y="46"/>
                  </a:lnTo>
                  <a:lnTo>
                    <a:pt x="200" y="46"/>
                  </a:lnTo>
                  <a:lnTo>
                    <a:pt x="172" y="40"/>
                  </a:lnTo>
                  <a:lnTo>
                    <a:pt x="150" y="37"/>
                  </a:lnTo>
                  <a:lnTo>
                    <a:pt x="131" y="37"/>
                  </a:lnTo>
                  <a:lnTo>
                    <a:pt x="109" y="41"/>
                  </a:lnTo>
                  <a:lnTo>
                    <a:pt x="92" y="48"/>
                  </a:lnTo>
                  <a:lnTo>
                    <a:pt x="66" y="61"/>
                  </a:lnTo>
                  <a:lnTo>
                    <a:pt x="23" y="88"/>
                  </a:lnTo>
                  <a:lnTo>
                    <a:pt x="6" y="104"/>
                  </a:lnTo>
                  <a:lnTo>
                    <a:pt x="0" y="113"/>
                  </a:lnTo>
                  <a:lnTo>
                    <a:pt x="0" y="120"/>
                  </a:lnTo>
                  <a:lnTo>
                    <a:pt x="10" y="124"/>
                  </a:lnTo>
                  <a:lnTo>
                    <a:pt x="21" y="128"/>
                  </a:lnTo>
                  <a:lnTo>
                    <a:pt x="37" y="137"/>
                  </a:lnTo>
                  <a:lnTo>
                    <a:pt x="57" y="144"/>
                  </a:lnTo>
                  <a:lnTo>
                    <a:pt x="78" y="150"/>
                  </a:lnTo>
                  <a:lnTo>
                    <a:pt x="102" y="156"/>
                  </a:lnTo>
                  <a:lnTo>
                    <a:pt x="131" y="162"/>
                  </a:lnTo>
                  <a:lnTo>
                    <a:pt x="160" y="165"/>
                  </a:lnTo>
                  <a:lnTo>
                    <a:pt x="184" y="165"/>
                  </a:lnTo>
                  <a:lnTo>
                    <a:pt x="225" y="161"/>
                  </a:lnTo>
                  <a:lnTo>
                    <a:pt x="263" y="155"/>
                  </a:lnTo>
                  <a:lnTo>
                    <a:pt x="293" y="153"/>
                  </a:lnTo>
                  <a:lnTo>
                    <a:pt x="311" y="154"/>
                  </a:lnTo>
                  <a:lnTo>
                    <a:pt x="328" y="158"/>
                  </a:lnTo>
                  <a:lnTo>
                    <a:pt x="342" y="164"/>
                  </a:lnTo>
                  <a:lnTo>
                    <a:pt x="352" y="172"/>
                  </a:lnTo>
                  <a:lnTo>
                    <a:pt x="360" y="183"/>
                  </a:lnTo>
                  <a:lnTo>
                    <a:pt x="372" y="193"/>
                  </a:lnTo>
                  <a:lnTo>
                    <a:pt x="385" y="205"/>
                  </a:lnTo>
                  <a:lnTo>
                    <a:pt x="395" y="220"/>
                  </a:lnTo>
                  <a:lnTo>
                    <a:pt x="404" y="235"/>
                  </a:lnTo>
                  <a:lnTo>
                    <a:pt x="407" y="249"/>
                  </a:lnTo>
                  <a:lnTo>
                    <a:pt x="408" y="263"/>
                  </a:lnTo>
                  <a:lnTo>
                    <a:pt x="405" y="279"/>
                  </a:lnTo>
                  <a:lnTo>
                    <a:pt x="396" y="295"/>
                  </a:lnTo>
                  <a:lnTo>
                    <a:pt x="386" y="312"/>
                  </a:lnTo>
                  <a:lnTo>
                    <a:pt x="378" y="332"/>
                  </a:lnTo>
                  <a:lnTo>
                    <a:pt x="372" y="351"/>
                  </a:lnTo>
                  <a:lnTo>
                    <a:pt x="364" y="378"/>
                  </a:lnTo>
                  <a:lnTo>
                    <a:pt x="358" y="391"/>
                  </a:lnTo>
                  <a:lnTo>
                    <a:pt x="346" y="408"/>
                  </a:lnTo>
                  <a:lnTo>
                    <a:pt x="333" y="420"/>
                  </a:lnTo>
                  <a:lnTo>
                    <a:pt x="316" y="431"/>
                  </a:lnTo>
                  <a:lnTo>
                    <a:pt x="299" y="437"/>
                  </a:lnTo>
                  <a:lnTo>
                    <a:pt x="282" y="442"/>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19" name="Freeform 23"/>
            <p:cNvSpPr>
              <a:spLocks/>
            </p:cNvSpPr>
            <p:nvPr/>
          </p:nvSpPr>
          <p:spPr bwMode="auto">
            <a:xfrm>
              <a:off x="3030" y="3609"/>
              <a:ext cx="159" cy="104"/>
            </a:xfrm>
            <a:custGeom>
              <a:avLst/>
              <a:gdLst>
                <a:gd name="T0" fmla="*/ 172 w 478"/>
                <a:gd name="T1" fmla="*/ 8 h 310"/>
                <a:gd name="T2" fmla="*/ 200 w 478"/>
                <a:gd name="T3" fmla="*/ 1 h 310"/>
                <a:gd name="T4" fmla="*/ 230 w 478"/>
                <a:gd name="T5" fmla="*/ 1 h 310"/>
                <a:gd name="T6" fmla="*/ 259 w 478"/>
                <a:gd name="T7" fmla="*/ 6 h 310"/>
                <a:gd name="T8" fmla="*/ 291 w 478"/>
                <a:gd name="T9" fmla="*/ 23 h 310"/>
                <a:gd name="T10" fmla="*/ 316 w 478"/>
                <a:gd name="T11" fmla="*/ 47 h 310"/>
                <a:gd name="T12" fmla="*/ 336 w 478"/>
                <a:gd name="T13" fmla="*/ 71 h 310"/>
                <a:gd name="T14" fmla="*/ 372 w 478"/>
                <a:gd name="T15" fmla="*/ 79 h 310"/>
                <a:gd name="T16" fmla="*/ 426 w 478"/>
                <a:gd name="T17" fmla="*/ 84 h 310"/>
                <a:gd name="T18" fmla="*/ 445 w 478"/>
                <a:gd name="T19" fmla="*/ 94 h 310"/>
                <a:gd name="T20" fmla="*/ 453 w 478"/>
                <a:gd name="T21" fmla="*/ 113 h 310"/>
                <a:gd name="T22" fmla="*/ 458 w 478"/>
                <a:gd name="T23" fmla="*/ 137 h 310"/>
                <a:gd name="T24" fmla="*/ 472 w 478"/>
                <a:gd name="T25" fmla="*/ 166 h 310"/>
                <a:gd name="T26" fmla="*/ 478 w 478"/>
                <a:gd name="T27" fmla="*/ 192 h 310"/>
                <a:gd name="T28" fmla="*/ 470 w 478"/>
                <a:gd name="T29" fmla="*/ 212 h 310"/>
                <a:gd name="T30" fmla="*/ 444 w 478"/>
                <a:gd name="T31" fmla="*/ 228 h 310"/>
                <a:gd name="T32" fmla="*/ 411 w 478"/>
                <a:gd name="T33" fmla="*/ 247 h 310"/>
                <a:gd name="T34" fmla="*/ 394 w 478"/>
                <a:gd name="T35" fmla="*/ 267 h 310"/>
                <a:gd name="T36" fmla="*/ 376 w 478"/>
                <a:gd name="T37" fmla="*/ 298 h 310"/>
                <a:gd name="T38" fmla="*/ 355 w 478"/>
                <a:gd name="T39" fmla="*/ 309 h 310"/>
                <a:gd name="T40" fmla="*/ 317 w 478"/>
                <a:gd name="T41" fmla="*/ 309 h 310"/>
                <a:gd name="T42" fmla="*/ 276 w 478"/>
                <a:gd name="T43" fmla="*/ 296 h 310"/>
                <a:gd name="T44" fmla="*/ 268 w 478"/>
                <a:gd name="T45" fmla="*/ 294 h 310"/>
                <a:gd name="T46" fmla="*/ 238 w 478"/>
                <a:gd name="T47" fmla="*/ 285 h 310"/>
                <a:gd name="T48" fmla="*/ 210 w 478"/>
                <a:gd name="T49" fmla="*/ 270 h 310"/>
                <a:gd name="T50" fmla="*/ 184 w 478"/>
                <a:gd name="T51" fmla="*/ 263 h 310"/>
                <a:gd name="T52" fmla="*/ 177 w 478"/>
                <a:gd name="T53" fmla="*/ 263 h 310"/>
                <a:gd name="T54" fmla="*/ 142 w 478"/>
                <a:gd name="T55" fmla="*/ 265 h 310"/>
                <a:gd name="T56" fmla="*/ 134 w 478"/>
                <a:gd name="T57" fmla="*/ 265 h 310"/>
                <a:gd name="T58" fmla="*/ 112 w 478"/>
                <a:gd name="T59" fmla="*/ 268 h 310"/>
                <a:gd name="T60" fmla="*/ 72 w 478"/>
                <a:gd name="T61" fmla="*/ 265 h 310"/>
                <a:gd name="T62" fmla="*/ 50 w 478"/>
                <a:gd name="T63" fmla="*/ 254 h 310"/>
                <a:gd name="T64" fmla="*/ 31 w 478"/>
                <a:gd name="T65" fmla="*/ 247 h 310"/>
                <a:gd name="T66" fmla="*/ 20 w 478"/>
                <a:gd name="T67" fmla="*/ 243 h 310"/>
                <a:gd name="T68" fmla="*/ 12 w 478"/>
                <a:gd name="T69" fmla="*/ 242 h 310"/>
                <a:gd name="T70" fmla="*/ 1 w 478"/>
                <a:gd name="T71" fmla="*/ 234 h 310"/>
                <a:gd name="T72" fmla="*/ 14 w 478"/>
                <a:gd name="T73" fmla="*/ 220 h 310"/>
                <a:gd name="T74" fmla="*/ 44 w 478"/>
                <a:gd name="T75" fmla="*/ 193 h 310"/>
                <a:gd name="T76" fmla="*/ 82 w 478"/>
                <a:gd name="T77" fmla="*/ 168 h 310"/>
                <a:gd name="T78" fmla="*/ 127 w 478"/>
                <a:gd name="T79" fmla="*/ 149 h 310"/>
                <a:gd name="T80" fmla="*/ 154 w 478"/>
                <a:gd name="T81" fmla="*/ 125 h 310"/>
                <a:gd name="T82" fmla="*/ 167 w 478"/>
                <a:gd name="T83" fmla="*/ 85 h 310"/>
                <a:gd name="T84" fmla="*/ 164 w 478"/>
                <a:gd name="T85" fmla="*/ 36 h 3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8"/>
                <a:gd name="T130" fmla="*/ 0 h 310"/>
                <a:gd name="T131" fmla="*/ 478 w 478"/>
                <a:gd name="T132" fmla="*/ 310 h 3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8" h="310">
                  <a:moveTo>
                    <a:pt x="156" y="15"/>
                  </a:moveTo>
                  <a:lnTo>
                    <a:pt x="172" y="8"/>
                  </a:lnTo>
                  <a:lnTo>
                    <a:pt x="185" y="3"/>
                  </a:lnTo>
                  <a:lnTo>
                    <a:pt x="200" y="1"/>
                  </a:lnTo>
                  <a:lnTo>
                    <a:pt x="213" y="0"/>
                  </a:lnTo>
                  <a:lnTo>
                    <a:pt x="230" y="1"/>
                  </a:lnTo>
                  <a:lnTo>
                    <a:pt x="244" y="2"/>
                  </a:lnTo>
                  <a:lnTo>
                    <a:pt x="259" y="6"/>
                  </a:lnTo>
                  <a:lnTo>
                    <a:pt x="277" y="14"/>
                  </a:lnTo>
                  <a:lnTo>
                    <a:pt x="291" y="23"/>
                  </a:lnTo>
                  <a:lnTo>
                    <a:pt x="305" y="35"/>
                  </a:lnTo>
                  <a:lnTo>
                    <a:pt x="316" y="47"/>
                  </a:lnTo>
                  <a:lnTo>
                    <a:pt x="328" y="63"/>
                  </a:lnTo>
                  <a:lnTo>
                    <a:pt x="336" y="71"/>
                  </a:lnTo>
                  <a:lnTo>
                    <a:pt x="348" y="76"/>
                  </a:lnTo>
                  <a:lnTo>
                    <a:pt x="372" y="79"/>
                  </a:lnTo>
                  <a:lnTo>
                    <a:pt x="414" y="82"/>
                  </a:lnTo>
                  <a:lnTo>
                    <a:pt x="426" y="84"/>
                  </a:lnTo>
                  <a:lnTo>
                    <a:pt x="437" y="89"/>
                  </a:lnTo>
                  <a:lnTo>
                    <a:pt x="445" y="94"/>
                  </a:lnTo>
                  <a:lnTo>
                    <a:pt x="450" y="102"/>
                  </a:lnTo>
                  <a:lnTo>
                    <a:pt x="453" y="113"/>
                  </a:lnTo>
                  <a:lnTo>
                    <a:pt x="456" y="125"/>
                  </a:lnTo>
                  <a:lnTo>
                    <a:pt x="458" y="137"/>
                  </a:lnTo>
                  <a:lnTo>
                    <a:pt x="463" y="148"/>
                  </a:lnTo>
                  <a:lnTo>
                    <a:pt x="472" y="166"/>
                  </a:lnTo>
                  <a:lnTo>
                    <a:pt x="476" y="179"/>
                  </a:lnTo>
                  <a:lnTo>
                    <a:pt x="478" y="192"/>
                  </a:lnTo>
                  <a:lnTo>
                    <a:pt x="475" y="202"/>
                  </a:lnTo>
                  <a:lnTo>
                    <a:pt x="470" y="212"/>
                  </a:lnTo>
                  <a:lnTo>
                    <a:pt x="463" y="218"/>
                  </a:lnTo>
                  <a:lnTo>
                    <a:pt x="444" y="228"/>
                  </a:lnTo>
                  <a:lnTo>
                    <a:pt x="424" y="237"/>
                  </a:lnTo>
                  <a:lnTo>
                    <a:pt x="411" y="247"/>
                  </a:lnTo>
                  <a:lnTo>
                    <a:pt x="401" y="256"/>
                  </a:lnTo>
                  <a:lnTo>
                    <a:pt x="394" y="267"/>
                  </a:lnTo>
                  <a:lnTo>
                    <a:pt x="384" y="287"/>
                  </a:lnTo>
                  <a:lnTo>
                    <a:pt x="376" y="298"/>
                  </a:lnTo>
                  <a:lnTo>
                    <a:pt x="366" y="305"/>
                  </a:lnTo>
                  <a:lnTo>
                    <a:pt x="355" y="309"/>
                  </a:lnTo>
                  <a:lnTo>
                    <a:pt x="337" y="310"/>
                  </a:lnTo>
                  <a:lnTo>
                    <a:pt x="317" y="309"/>
                  </a:lnTo>
                  <a:lnTo>
                    <a:pt x="298" y="305"/>
                  </a:lnTo>
                  <a:lnTo>
                    <a:pt x="276" y="296"/>
                  </a:lnTo>
                  <a:lnTo>
                    <a:pt x="268" y="294"/>
                  </a:lnTo>
                  <a:lnTo>
                    <a:pt x="254" y="290"/>
                  </a:lnTo>
                  <a:lnTo>
                    <a:pt x="238" y="285"/>
                  </a:lnTo>
                  <a:lnTo>
                    <a:pt x="227" y="280"/>
                  </a:lnTo>
                  <a:lnTo>
                    <a:pt x="210" y="270"/>
                  </a:lnTo>
                  <a:lnTo>
                    <a:pt x="199" y="265"/>
                  </a:lnTo>
                  <a:lnTo>
                    <a:pt x="184" y="263"/>
                  </a:lnTo>
                  <a:lnTo>
                    <a:pt x="177" y="263"/>
                  </a:lnTo>
                  <a:lnTo>
                    <a:pt x="161" y="263"/>
                  </a:lnTo>
                  <a:lnTo>
                    <a:pt x="142" y="265"/>
                  </a:lnTo>
                  <a:lnTo>
                    <a:pt x="134" y="265"/>
                  </a:lnTo>
                  <a:lnTo>
                    <a:pt x="112" y="268"/>
                  </a:lnTo>
                  <a:lnTo>
                    <a:pt x="84" y="267"/>
                  </a:lnTo>
                  <a:lnTo>
                    <a:pt x="72" y="265"/>
                  </a:lnTo>
                  <a:lnTo>
                    <a:pt x="60" y="261"/>
                  </a:lnTo>
                  <a:lnTo>
                    <a:pt x="50" y="254"/>
                  </a:lnTo>
                  <a:lnTo>
                    <a:pt x="41" y="250"/>
                  </a:lnTo>
                  <a:lnTo>
                    <a:pt x="31" y="247"/>
                  </a:lnTo>
                  <a:lnTo>
                    <a:pt x="26" y="246"/>
                  </a:lnTo>
                  <a:lnTo>
                    <a:pt x="20" y="243"/>
                  </a:lnTo>
                  <a:lnTo>
                    <a:pt x="12" y="242"/>
                  </a:lnTo>
                  <a:lnTo>
                    <a:pt x="6" y="239"/>
                  </a:lnTo>
                  <a:lnTo>
                    <a:pt x="1" y="234"/>
                  </a:lnTo>
                  <a:lnTo>
                    <a:pt x="0" y="229"/>
                  </a:lnTo>
                  <a:lnTo>
                    <a:pt x="14" y="220"/>
                  </a:lnTo>
                  <a:lnTo>
                    <a:pt x="27" y="209"/>
                  </a:lnTo>
                  <a:lnTo>
                    <a:pt x="44" y="193"/>
                  </a:lnTo>
                  <a:lnTo>
                    <a:pt x="61" y="179"/>
                  </a:lnTo>
                  <a:lnTo>
                    <a:pt x="82" y="168"/>
                  </a:lnTo>
                  <a:lnTo>
                    <a:pt x="103" y="159"/>
                  </a:lnTo>
                  <a:lnTo>
                    <a:pt x="127" y="149"/>
                  </a:lnTo>
                  <a:lnTo>
                    <a:pt x="143" y="139"/>
                  </a:lnTo>
                  <a:lnTo>
                    <a:pt x="154" y="125"/>
                  </a:lnTo>
                  <a:lnTo>
                    <a:pt x="163" y="108"/>
                  </a:lnTo>
                  <a:lnTo>
                    <a:pt x="167" y="85"/>
                  </a:lnTo>
                  <a:lnTo>
                    <a:pt x="167" y="59"/>
                  </a:lnTo>
                  <a:lnTo>
                    <a:pt x="164" y="36"/>
                  </a:lnTo>
                  <a:lnTo>
                    <a:pt x="156"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0" name="Freeform 24"/>
            <p:cNvSpPr>
              <a:spLocks/>
            </p:cNvSpPr>
            <p:nvPr/>
          </p:nvSpPr>
          <p:spPr bwMode="auto">
            <a:xfrm>
              <a:off x="2822" y="3686"/>
              <a:ext cx="55" cy="33"/>
            </a:xfrm>
            <a:custGeom>
              <a:avLst/>
              <a:gdLst>
                <a:gd name="T0" fmla="*/ 0 w 165"/>
                <a:gd name="T1" fmla="*/ 13 h 100"/>
                <a:gd name="T2" fmla="*/ 7 w 165"/>
                <a:gd name="T3" fmla="*/ 17 h 100"/>
                <a:gd name="T4" fmla="*/ 19 w 165"/>
                <a:gd name="T5" fmla="*/ 19 h 100"/>
                <a:gd name="T6" fmla="*/ 31 w 165"/>
                <a:gd name="T7" fmla="*/ 26 h 100"/>
                <a:gd name="T8" fmla="*/ 49 w 165"/>
                <a:gd name="T9" fmla="*/ 38 h 100"/>
                <a:gd name="T10" fmla="*/ 72 w 165"/>
                <a:gd name="T11" fmla="*/ 58 h 100"/>
                <a:gd name="T12" fmla="*/ 92 w 165"/>
                <a:gd name="T13" fmla="*/ 78 h 100"/>
                <a:gd name="T14" fmla="*/ 111 w 165"/>
                <a:gd name="T15" fmla="*/ 92 h 100"/>
                <a:gd name="T16" fmla="*/ 124 w 165"/>
                <a:gd name="T17" fmla="*/ 98 h 100"/>
                <a:gd name="T18" fmla="*/ 124 w 165"/>
                <a:gd name="T19" fmla="*/ 98 h 100"/>
                <a:gd name="T20" fmla="*/ 132 w 165"/>
                <a:gd name="T21" fmla="*/ 100 h 100"/>
                <a:gd name="T22" fmla="*/ 132 w 165"/>
                <a:gd name="T23" fmla="*/ 100 h 100"/>
                <a:gd name="T24" fmla="*/ 140 w 165"/>
                <a:gd name="T25" fmla="*/ 99 h 100"/>
                <a:gd name="T26" fmla="*/ 147 w 165"/>
                <a:gd name="T27" fmla="*/ 98 h 100"/>
                <a:gd name="T28" fmla="*/ 155 w 165"/>
                <a:gd name="T29" fmla="*/ 95 h 100"/>
                <a:gd name="T30" fmla="*/ 165 w 165"/>
                <a:gd name="T31" fmla="*/ 91 h 100"/>
                <a:gd name="T32" fmla="*/ 165 w 165"/>
                <a:gd name="T33" fmla="*/ 88 h 100"/>
                <a:gd name="T34" fmla="*/ 163 w 165"/>
                <a:gd name="T35" fmla="*/ 66 h 100"/>
                <a:gd name="T36" fmla="*/ 159 w 165"/>
                <a:gd name="T37" fmla="*/ 54 h 100"/>
                <a:gd name="T38" fmla="*/ 155 w 165"/>
                <a:gd name="T39" fmla="*/ 43 h 100"/>
                <a:gd name="T40" fmla="*/ 148 w 165"/>
                <a:gd name="T41" fmla="*/ 35 h 100"/>
                <a:gd name="T42" fmla="*/ 137 w 165"/>
                <a:gd name="T43" fmla="*/ 31 h 100"/>
                <a:gd name="T44" fmla="*/ 123 w 165"/>
                <a:gd name="T45" fmla="*/ 26 h 100"/>
                <a:gd name="T46" fmla="*/ 107 w 165"/>
                <a:gd name="T47" fmla="*/ 18 h 100"/>
                <a:gd name="T48" fmla="*/ 90 w 165"/>
                <a:gd name="T49" fmla="*/ 10 h 100"/>
                <a:gd name="T50" fmla="*/ 76 w 165"/>
                <a:gd name="T51" fmla="*/ 4 h 100"/>
                <a:gd name="T52" fmla="*/ 63 w 165"/>
                <a:gd name="T53" fmla="*/ 0 h 100"/>
                <a:gd name="T54" fmla="*/ 45 w 165"/>
                <a:gd name="T55" fmla="*/ 0 h 100"/>
                <a:gd name="T56" fmla="*/ 31 w 165"/>
                <a:gd name="T57" fmla="*/ 5 h 100"/>
                <a:gd name="T58" fmla="*/ 12 w 165"/>
                <a:gd name="T59" fmla="*/ 11 h 100"/>
                <a:gd name="T60" fmla="*/ 0 w 165"/>
                <a:gd name="T61" fmla="*/ 13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5"/>
                <a:gd name="T94" fmla="*/ 0 h 100"/>
                <a:gd name="T95" fmla="*/ 165 w 165"/>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5" h="100">
                  <a:moveTo>
                    <a:pt x="0" y="13"/>
                  </a:moveTo>
                  <a:lnTo>
                    <a:pt x="7" y="17"/>
                  </a:lnTo>
                  <a:lnTo>
                    <a:pt x="19" y="19"/>
                  </a:lnTo>
                  <a:lnTo>
                    <a:pt x="31" y="26"/>
                  </a:lnTo>
                  <a:lnTo>
                    <a:pt x="49" y="38"/>
                  </a:lnTo>
                  <a:lnTo>
                    <a:pt x="72" y="58"/>
                  </a:lnTo>
                  <a:lnTo>
                    <a:pt x="92" y="78"/>
                  </a:lnTo>
                  <a:lnTo>
                    <a:pt x="111" y="92"/>
                  </a:lnTo>
                  <a:lnTo>
                    <a:pt x="124" y="98"/>
                  </a:lnTo>
                  <a:lnTo>
                    <a:pt x="132" y="100"/>
                  </a:lnTo>
                  <a:lnTo>
                    <a:pt x="140" y="99"/>
                  </a:lnTo>
                  <a:lnTo>
                    <a:pt x="147" y="98"/>
                  </a:lnTo>
                  <a:lnTo>
                    <a:pt x="155" y="95"/>
                  </a:lnTo>
                  <a:lnTo>
                    <a:pt x="165" y="91"/>
                  </a:lnTo>
                  <a:lnTo>
                    <a:pt x="165" y="88"/>
                  </a:lnTo>
                  <a:lnTo>
                    <a:pt x="163" y="66"/>
                  </a:lnTo>
                  <a:lnTo>
                    <a:pt x="159" y="54"/>
                  </a:lnTo>
                  <a:lnTo>
                    <a:pt x="155" y="43"/>
                  </a:lnTo>
                  <a:lnTo>
                    <a:pt x="148" y="35"/>
                  </a:lnTo>
                  <a:lnTo>
                    <a:pt x="137" y="31"/>
                  </a:lnTo>
                  <a:lnTo>
                    <a:pt x="123" y="26"/>
                  </a:lnTo>
                  <a:lnTo>
                    <a:pt x="107" y="18"/>
                  </a:lnTo>
                  <a:lnTo>
                    <a:pt x="90" y="10"/>
                  </a:lnTo>
                  <a:lnTo>
                    <a:pt x="76" y="4"/>
                  </a:lnTo>
                  <a:lnTo>
                    <a:pt x="63" y="0"/>
                  </a:lnTo>
                  <a:lnTo>
                    <a:pt x="45" y="0"/>
                  </a:lnTo>
                  <a:lnTo>
                    <a:pt x="31" y="5"/>
                  </a:lnTo>
                  <a:lnTo>
                    <a:pt x="12" y="11"/>
                  </a:lnTo>
                  <a:lnTo>
                    <a:pt x="0" y="1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1" name="Freeform 25"/>
            <p:cNvSpPr>
              <a:spLocks/>
            </p:cNvSpPr>
            <p:nvPr/>
          </p:nvSpPr>
          <p:spPr bwMode="auto">
            <a:xfrm>
              <a:off x="3030" y="3615"/>
              <a:ext cx="56" cy="71"/>
            </a:xfrm>
            <a:custGeom>
              <a:avLst/>
              <a:gdLst>
                <a:gd name="T0" fmla="*/ 0 w 166"/>
                <a:gd name="T1" fmla="*/ 213 h 213"/>
                <a:gd name="T2" fmla="*/ 14 w 166"/>
                <a:gd name="T3" fmla="*/ 204 h 213"/>
                <a:gd name="T4" fmla="*/ 27 w 166"/>
                <a:gd name="T5" fmla="*/ 193 h 213"/>
                <a:gd name="T6" fmla="*/ 44 w 166"/>
                <a:gd name="T7" fmla="*/ 177 h 213"/>
                <a:gd name="T8" fmla="*/ 60 w 166"/>
                <a:gd name="T9" fmla="*/ 163 h 213"/>
                <a:gd name="T10" fmla="*/ 81 w 166"/>
                <a:gd name="T11" fmla="*/ 152 h 213"/>
                <a:gd name="T12" fmla="*/ 102 w 166"/>
                <a:gd name="T13" fmla="*/ 143 h 213"/>
                <a:gd name="T14" fmla="*/ 126 w 166"/>
                <a:gd name="T15" fmla="*/ 133 h 213"/>
                <a:gd name="T16" fmla="*/ 142 w 166"/>
                <a:gd name="T17" fmla="*/ 123 h 213"/>
                <a:gd name="T18" fmla="*/ 153 w 166"/>
                <a:gd name="T19" fmla="*/ 109 h 213"/>
                <a:gd name="T20" fmla="*/ 162 w 166"/>
                <a:gd name="T21" fmla="*/ 94 h 213"/>
                <a:gd name="T22" fmla="*/ 166 w 166"/>
                <a:gd name="T23" fmla="*/ 71 h 213"/>
                <a:gd name="T24" fmla="*/ 166 w 166"/>
                <a:gd name="T25" fmla="*/ 44 h 213"/>
                <a:gd name="T26" fmla="*/ 163 w 166"/>
                <a:gd name="T27" fmla="*/ 21 h 213"/>
                <a:gd name="T28" fmla="*/ 155 w 166"/>
                <a:gd name="T29" fmla="*/ 0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3"/>
                <a:gd name="T47" fmla="*/ 166 w 166"/>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3">
                  <a:moveTo>
                    <a:pt x="0" y="213"/>
                  </a:moveTo>
                  <a:lnTo>
                    <a:pt x="14" y="204"/>
                  </a:lnTo>
                  <a:lnTo>
                    <a:pt x="27" y="193"/>
                  </a:lnTo>
                  <a:lnTo>
                    <a:pt x="44" y="177"/>
                  </a:lnTo>
                  <a:lnTo>
                    <a:pt x="60" y="163"/>
                  </a:lnTo>
                  <a:lnTo>
                    <a:pt x="81" y="152"/>
                  </a:lnTo>
                  <a:lnTo>
                    <a:pt x="102" y="143"/>
                  </a:lnTo>
                  <a:lnTo>
                    <a:pt x="126" y="133"/>
                  </a:lnTo>
                  <a:lnTo>
                    <a:pt x="142" y="123"/>
                  </a:lnTo>
                  <a:lnTo>
                    <a:pt x="153" y="109"/>
                  </a:lnTo>
                  <a:lnTo>
                    <a:pt x="162" y="94"/>
                  </a:lnTo>
                  <a:lnTo>
                    <a:pt x="166" y="71"/>
                  </a:lnTo>
                  <a:lnTo>
                    <a:pt x="166" y="44"/>
                  </a:lnTo>
                  <a:lnTo>
                    <a:pt x="163" y="21"/>
                  </a:lnTo>
                  <a:lnTo>
                    <a:pt x="15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2" name="Freeform 26"/>
            <p:cNvSpPr>
              <a:spLocks/>
            </p:cNvSpPr>
            <p:nvPr/>
          </p:nvSpPr>
          <p:spPr bwMode="auto">
            <a:xfrm>
              <a:off x="3009" y="2533"/>
              <a:ext cx="116" cy="105"/>
            </a:xfrm>
            <a:custGeom>
              <a:avLst/>
              <a:gdLst>
                <a:gd name="T0" fmla="*/ 102 w 348"/>
                <a:gd name="T1" fmla="*/ 278 h 315"/>
                <a:gd name="T2" fmla="*/ 149 w 348"/>
                <a:gd name="T3" fmla="*/ 249 h 315"/>
                <a:gd name="T4" fmla="*/ 173 w 348"/>
                <a:gd name="T5" fmla="*/ 220 h 315"/>
                <a:gd name="T6" fmla="*/ 180 w 348"/>
                <a:gd name="T7" fmla="*/ 180 h 315"/>
                <a:gd name="T8" fmla="*/ 220 w 348"/>
                <a:gd name="T9" fmla="*/ 150 h 315"/>
                <a:gd name="T10" fmla="*/ 281 w 348"/>
                <a:gd name="T11" fmla="*/ 123 h 315"/>
                <a:gd name="T12" fmla="*/ 307 w 348"/>
                <a:gd name="T13" fmla="*/ 81 h 315"/>
                <a:gd name="T14" fmla="*/ 332 w 348"/>
                <a:gd name="T15" fmla="*/ 31 h 315"/>
                <a:gd name="T16" fmla="*/ 333 w 348"/>
                <a:gd name="T17" fmla="*/ 17 h 315"/>
                <a:gd name="T18" fmla="*/ 309 w 348"/>
                <a:gd name="T19" fmla="*/ 47 h 315"/>
                <a:gd name="T20" fmla="*/ 286 w 348"/>
                <a:gd name="T21" fmla="*/ 98 h 315"/>
                <a:gd name="T22" fmla="*/ 263 w 348"/>
                <a:gd name="T23" fmla="*/ 99 h 315"/>
                <a:gd name="T24" fmla="*/ 243 w 348"/>
                <a:gd name="T25" fmla="*/ 63 h 315"/>
                <a:gd name="T26" fmla="*/ 232 w 348"/>
                <a:gd name="T27" fmla="*/ 21 h 315"/>
                <a:gd name="T28" fmla="*/ 236 w 348"/>
                <a:gd name="T29" fmla="*/ 2 h 315"/>
                <a:gd name="T30" fmla="*/ 224 w 348"/>
                <a:gd name="T31" fmla="*/ 8 h 315"/>
                <a:gd name="T32" fmla="*/ 227 w 348"/>
                <a:gd name="T33" fmla="*/ 34 h 315"/>
                <a:gd name="T34" fmla="*/ 238 w 348"/>
                <a:gd name="T35" fmla="*/ 79 h 315"/>
                <a:gd name="T36" fmla="*/ 249 w 348"/>
                <a:gd name="T37" fmla="*/ 108 h 315"/>
                <a:gd name="T38" fmla="*/ 230 w 348"/>
                <a:gd name="T39" fmla="*/ 116 h 315"/>
                <a:gd name="T40" fmla="*/ 195 w 348"/>
                <a:gd name="T41" fmla="*/ 119 h 315"/>
                <a:gd name="T42" fmla="*/ 165 w 348"/>
                <a:gd name="T43" fmla="*/ 137 h 315"/>
                <a:gd name="T44" fmla="*/ 148 w 348"/>
                <a:gd name="T45" fmla="*/ 129 h 315"/>
                <a:gd name="T46" fmla="*/ 123 w 348"/>
                <a:gd name="T47" fmla="*/ 113 h 315"/>
                <a:gd name="T48" fmla="*/ 97 w 348"/>
                <a:gd name="T49" fmla="*/ 90 h 315"/>
                <a:gd name="T50" fmla="*/ 87 w 348"/>
                <a:gd name="T51" fmla="*/ 84 h 315"/>
                <a:gd name="T52" fmla="*/ 104 w 348"/>
                <a:gd name="T53" fmla="*/ 112 h 315"/>
                <a:gd name="T54" fmla="*/ 135 w 348"/>
                <a:gd name="T55" fmla="*/ 132 h 315"/>
                <a:gd name="T56" fmla="*/ 139 w 348"/>
                <a:gd name="T57" fmla="*/ 147 h 315"/>
                <a:gd name="T58" fmla="*/ 101 w 348"/>
                <a:gd name="T59" fmla="*/ 156 h 315"/>
                <a:gd name="T60" fmla="*/ 81 w 348"/>
                <a:gd name="T61" fmla="*/ 177 h 315"/>
                <a:gd name="T62" fmla="*/ 76 w 348"/>
                <a:gd name="T63" fmla="*/ 161 h 315"/>
                <a:gd name="T64" fmla="*/ 58 w 348"/>
                <a:gd name="T65" fmla="*/ 130 h 315"/>
                <a:gd name="T66" fmla="*/ 54 w 348"/>
                <a:gd name="T67" fmla="*/ 74 h 315"/>
                <a:gd name="T68" fmla="*/ 59 w 348"/>
                <a:gd name="T69" fmla="*/ 36 h 315"/>
                <a:gd name="T70" fmla="*/ 58 w 348"/>
                <a:gd name="T71" fmla="*/ 21 h 315"/>
                <a:gd name="T72" fmla="*/ 48 w 348"/>
                <a:gd name="T73" fmla="*/ 40 h 315"/>
                <a:gd name="T74" fmla="*/ 44 w 348"/>
                <a:gd name="T75" fmla="*/ 71 h 315"/>
                <a:gd name="T76" fmla="*/ 42 w 348"/>
                <a:gd name="T77" fmla="*/ 113 h 315"/>
                <a:gd name="T78" fmla="*/ 28 w 348"/>
                <a:gd name="T79" fmla="*/ 131 h 315"/>
                <a:gd name="T80" fmla="*/ 16 w 348"/>
                <a:gd name="T81" fmla="*/ 92 h 315"/>
                <a:gd name="T82" fmla="*/ 17 w 348"/>
                <a:gd name="T83" fmla="*/ 59 h 315"/>
                <a:gd name="T84" fmla="*/ 5 w 348"/>
                <a:gd name="T85" fmla="*/ 34 h 315"/>
                <a:gd name="T86" fmla="*/ 2 w 348"/>
                <a:gd name="T87" fmla="*/ 63 h 315"/>
                <a:gd name="T88" fmla="*/ 2 w 348"/>
                <a:gd name="T89" fmla="*/ 116 h 315"/>
                <a:gd name="T90" fmla="*/ 22 w 348"/>
                <a:gd name="T91" fmla="*/ 170 h 315"/>
                <a:gd name="T92" fmla="*/ 24 w 348"/>
                <a:gd name="T93" fmla="*/ 228 h 315"/>
                <a:gd name="T94" fmla="*/ 3 w 348"/>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8"/>
                <a:gd name="T145" fmla="*/ 0 h 315"/>
                <a:gd name="T146" fmla="*/ 348 w 348"/>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8" h="315">
                  <a:moveTo>
                    <a:pt x="90" y="315"/>
                  </a:moveTo>
                  <a:lnTo>
                    <a:pt x="94" y="290"/>
                  </a:lnTo>
                  <a:lnTo>
                    <a:pt x="102" y="278"/>
                  </a:lnTo>
                  <a:lnTo>
                    <a:pt x="115" y="267"/>
                  </a:lnTo>
                  <a:lnTo>
                    <a:pt x="133" y="258"/>
                  </a:lnTo>
                  <a:lnTo>
                    <a:pt x="149" y="249"/>
                  </a:lnTo>
                  <a:lnTo>
                    <a:pt x="163" y="239"/>
                  </a:lnTo>
                  <a:lnTo>
                    <a:pt x="170" y="232"/>
                  </a:lnTo>
                  <a:lnTo>
                    <a:pt x="173" y="220"/>
                  </a:lnTo>
                  <a:lnTo>
                    <a:pt x="174" y="200"/>
                  </a:lnTo>
                  <a:lnTo>
                    <a:pt x="176" y="190"/>
                  </a:lnTo>
                  <a:lnTo>
                    <a:pt x="180" y="180"/>
                  </a:lnTo>
                  <a:lnTo>
                    <a:pt x="189" y="169"/>
                  </a:lnTo>
                  <a:lnTo>
                    <a:pt x="204" y="158"/>
                  </a:lnTo>
                  <a:lnTo>
                    <a:pt x="220" y="150"/>
                  </a:lnTo>
                  <a:lnTo>
                    <a:pt x="241" y="142"/>
                  </a:lnTo>
                  <a:lnTo>
                    <a:pt x="262" y="133"/>
                  </a:lnTo>
                  <a:lnTo>
                    <a:pt x="281" y="123"/>
                  </a:lnTo>
                  <a:lnTo>
                    <a:pt x="291" y="112"/>
                  </a:lnTo>
                  <a:lnTo>
                    <a:pt x="299" y="100"/>
                  </a:lnTo>
                  <a:lnTo>
                    <a:pt x="307" y="81"/>
                  </a:lnTo>
                  <a:lnTo>
                    <a:pt x="316" y="58"/>
                  </a:lnTo>
                  <a:lnTo>
                    <a:pt x="323" y="42"/>
                  </a:lnTo>
                  <a:lnTo>
                    <a:pt x="332" y="31"/>
                  </a:lnTo>
                  <a:lnTo>
                    <a:pt x="341" y="23"/>
                  </a:lnTo>
                  <a:lnTo>
                    <a:pt x="348" y="19"/>
                  </a:lnTo>
                  <a:lnTo>
                    <a:pt x="333" y="17"/>
                  </a:lnTo>
                  <a:lnTo>
                    <a:pt x="326" y="23"/>
                  </a:lnTo>
                  <a:lnTo>
                    <a:pt x="317" y="34"/>
                  </a:lnTo>
                  <a:lnTo>
                    <a:pt x="309" y="47"/>
                  </a:lnTo>
                  <a:lnTo>
                    <a:pt x="303" y="66"/>
                  </a:lnTo>
                  <a:lnTo>
                    <a:pt x="294" y="84"/>
                  </a:lnTo>
                  <a:lnTo>
                    <a:pt x="286" y="98"/>
                  </a:lnTo>
                  <a:lnTo>
                    <a:pt x="274" y="108"/>
                  </a:lnTo>
                  <a:lnTo>
                    <a:pt x="266" y="112"/>
                  </a:lnTo>
                  <a:lnTo>
                    <a:pt x="263" y="99"/>
                  </a:lnTo>
                  <a:lnTo>
                    <a:pt x="258" y="88"/>
                  </a:lnTo>
                  <a:lnTo>
                    <a:pt x="250" y="75"/>
                  </a:lnTo>
                  <a:lnTo>
                    <a:pt x="243" y="63"/>
                  </a:lnTo>
                  <a:lnTo>
                    <a:pt x="239" y="48"/>
                  </a:lnTo>
                  <a:lnTo>
                    <a:pt x="237" y="34"/>
                  </a:lnTo>
                  <a:lnTo>
                    <a:pt x="232" y="21"/>
                  </a:lnTo>
                  <a:lnTo>
                    <a:pt x="231" y="14"/>
                  </a:lnTo>
                  <a:lnTo>
                    <a:pt x="232" y="8"/>
                  </a:lnTo>
                  <a:lnTo>
                    <a:pt x="236" y="2"/>
                  </a:lnTo>
                  <a:lnTo>
                    <a:pt x="228" y="0"/>
                  </a:lnTo>
                  <a:lnTo>
                    <a:pt x="224" y="8"/>
                  </a:lnTo>
                  <a:lnTo>
                    <a:pt x="224" y="14"/>
                  </a:lnTo>
                  <a:lnTo>
                    <a:pt x="224" y="21"/>
                  </a:lnTo>
                  <a:lnTo>
                    <a:pt x="227" y="34"/>
                  </a:lnTo>
                  <a:lnTo>
                    <a:pt x="230" y="51"/>
                  </a:lnTo>
                  <a:lnTo>
                    <a:pt x="232" y="66"/>
                  </a:lnTo>
                  <a:lnTo>
                    <a:pt x="238" y="79"/>
                  </a:lnTo>
                  <a:lnTo>
                    <a:pt x="244" y="91"/>
                  </a:lnTo>
                  <a:lnTo>
                    <a:pt x="249" y="102"/>
                  </a:lnTo>
                  <a:lnTo>
                    <a:pt x="249" y="108"/>
                  </a:lnTo>
                  <a:lnTo>
                    <a:pt x="247" y="111"/>
                  </a:lnTo>
                  <a:lnTo>
                    <a:pt x="241" y="114"/>
                  </a:lnTo>
                  <a:lnTo>
                    <a:pt x="230" y="116"/>
                  </a:lnTo>
                  <a:lnTo>
                    <a:pt x="216" y="115"/>
                  </a:lnTo>
                  <a:lnTo>
                    <a:pt x="203" y="116"/>
                  </a:lnTo>
                  <a:lnTo>
                    <a:pt x="195" y="119"/>
                  </a:lnTo>
                  <a:lnTo>
                    <a:pt x="186" y="124"/>
                  </a:lnTo>
                  <a:lnTo>
                    <a:pt x="178" y="131"/>
                  </a:lnTo>
                  <a:lnTo>
                    <a:pt x="165" y="137"/>
                  </a:lnTo>
                  <a:lnTo>
                    <a:pt x="152" y="145"/>
                  </a:lnTo>
                  <a:lnTo>
                    <a:pt x="151" y="136"/>
                  </a:lnTo>
                  <a:lnTo>
                    <a:pt x="148" y="129"/>
                  </a:lnTo>
                  <a:lnTo>
                    <a:pt x="141" y="123"/>
                  </a:lnTo>
                  <a:lnTo>
                    <a:pt x="133" y="116"/>
                  </a:lnTo>
                  <a:lnTo>
                    <a:pt x="123" y="113"/>
                  </a:lnTo>
                  <a:lnTo>
                    <a:pt x="112" y="108"/>
                  </a:lnTo>
                  <a:lnTo>
                    <a:pt x="104" y="99"/>
                  </a:lnTo>
                  <a:lnTo>
                    <a:pt x="97" y="90"/>
                  </a:lnTo>
                  <a:lnTo>
                    <a:pt x="94" y="81"/>
                  </a:lnTo>
                  <a:lnTo>
                    <a:pt x="87" y="84"/>
                  </a:lnTo>
                  <a:lnTo>
                    <a:pt x="90" y="91"/>
                  </a:lnTo>
                  <a:lnTo>
                    <a:pt x="95" y="102"/>
                  </a:lnTo>
                  <a:lnTo>
                    <a:pt x="104" y="112"/>
                  </a:lnTo>
                  <a:lnTo>
                    <a:pt x="115" y="120"/>
                  </a:lnTo>
                  <a:lnTo>
                    <a:pt x="128" y="126"/>
                  </a:lnTo>
                  <a:lnTo>
                    <a:pt x="135" y="132"/>
                  </a:lnTo>
                  <a:lnTo>
                    <a:pt x="141" y="142"/>
                  </a:lnTo>
                  <a:lnTo>
                    <a:pt x="141" y="144"/>
                  </a:lnTo>
                  <a:lnTo>
                    <a:pt x="139" y="147"/>
                  </a:lnTo>
                  <a:lnTo>
                    <a:pt x="128" y="150"/>
                  </a:lnTo>
                  <a:lnTo>
                    <a:pt x="113" y="153"/>
                  </a:lnTo>
                  <a:lnTo>
                    <a:pt x="101" y="156"/>
                  </a:lnTo>
                  <a:lnTo>
                    <a:pt x="92" y="160"/>
                  </a:lnTo>
                  <a:lnTo>
                    <a:pt x="85" y="168"/>
                  </a:lnTo>
                  <a:lnTo>
                    <a:pt x="81" y="177"/>
                  </a:lnTo>
                  <a:lnTo>
                    <a:pt x="78" y="191"/>
                  </a:lnTo>
                  <a:lnTo>
                    <a:pt x="77" y="167"/>
                  </a:lnTo>
                  <a:lnTo>
                    <a:pt x="76" y="161"/>
                  </a:lnTo>
                  <a:lnTo>
                    <a:pt x="73" y="156"/>
                  </a:lnTo>
                  <a:lnTo>
                    <a:pt x="66" y="146"/>
                  </a:lnTo>
                  <a:lnTo>
                    <a:pt x="58" y="130"/>
                  </a:lnTo>
                  <a:lnTo>
                    <a:pt x="52" y="110"/>
                  </a:lnTo>
                  <a:lnTo>
                    <a:pt x="52" y="90"/>
                  </a:lnTo>
                  <a:lnTo>
                    <a:pt x="54" y="74"/>
                  </a:lnTo>
                  <a:lnTo>
                    <a:pt x="54" y="70"/>
                  </a:lnTo>
                  <a:lnTo>
                    <a:pt x="56" y="48"/>
                  </a:lnTo>
                  <a:lnTo>
                    <a:pt x="59" y="36"/>
                  </a:lnTo>
                  <a:lnTo>
                    <a:pt x="63" y="25"/>
                  </a:lnTo>
                  <a:lnTo>
                    <a:pt x="70" y="17"/>
                  </a:lnTo>
                  <a:lnTo>
                    <a:pt x="58" y="21"/>
                  </a:lnTo>
                  <a:lnTo>
                    <a:pt x="54" y="29"/>
                  </a:lnTo>
                  <a:lnTo>
                    <a:pt x="48" y="40"/>
                  </a:lnTo>
                  <a:lnTo>
                    <a:pt x="46" y="54"/>
                  </a:lnTo>
                  <a:lnTo>
                    <a:pt x="44" y="71"/>
                  </a:lnTo>
                  <a:lnTo>
                    <a:pt x="44" y="81"/>
                  </a:lnTo>
                  <a:lnTo>
                    <a:pt x="42" y="98"/>
                  </a:lnTo>
                  <a:lnTo>
                    <a:pt x="42" y="113"/>
                  </a:lnTo>
                  <a:lnTo>
                    <a:pt x="40" y="125"/>
                  </a:lnTo>
                  <a:lnTo>
                    <a:pt x="37" y="142"/>
                  </a:lnTo>
                  <a:lnTo>
                    <a:pt x="28" y="131"/>
                  </a:lnTo>
                  <a:lnTo>
                    <a:pt x="23" y="119"/>
                  </a:lnTo>
                  <a:lnTo>
                    <a:pt x="18" y="108"/>
                  </a:lnTo>
                  <a:lnTo>
                    <a:pt x="16" y="92"/>
                  </a:lnTo>
                  <a:lnTo>
                    <a:pt x="16" y="78"/>
                  </a:lnTo>
                  <a:lnTo>
                    <a:pt x="16" y="66"/>
                  </a:lnTo>
                  <a:lnTo>
                    <a:pt x="17" y="59"/>
                  </a:lnTo>
                  <a:lnTo>
                    <a:pt x="20" y="43"/>
                  </a:lnTo>
                  <a:lnTo>
                    <a:pt x="22" y="34"/>
                  </a:lnTo>
                  <a:lnTo>
                    <a:pt x="5" y="34"/>
                  </a:lnTo>
                  <a:lnTo>
                    <a:pt x="4" y="47"/>
                  </a:lnTo>
                  <a:lnTo>
                    <a:pt x="2" y="63"/>
                  </a:lnTo>
                  <a:lnTo>
                    <a:pt x="0" y="79"/>
                  </a:lnTo>
                  <a:lnTo>
                    <a:pt x="0" y="96"/>
                  </a:lnTo>
                  <a:lnTo>
                    <a:pt x="2" y="116"/>
                  </a:lnTo>
                  <a:lnTo>
                    <a:pt x="8" y="134"/>
                  </a:lnTo>
                  <a:lnTo>
                    <a:pt x="16" y="154"/>
                  </a:lnTo>
                  <a:lnTo>
                    <a:pt x="22" y="170"/>
                  </a:lnTo>
                  <a:lnTo>
                    <a:pt x="25" y="188"/>
                  </a:lnTo>
                  <a:lnTo>
                    <a:pt x="26" y="206"/>
                  </a:lnTo>
                  <a:lnTo>
                    <a:pt x="24" y="228"/>
                  </a:lnTo>
                  <a:lnTo>
                    <a:pt x="20" y="246"/>
                  </a:lnTo>
                  <a:lnTo>
                    <a:pt x="12" y="262"/>
                  </a:lnTo>
                  <a:lnTo>
                    <a:pt x="3" y="271"/>
                  </a:lnTo>
                  <a:lnTo>
                    <a:pt x="90"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3" name="Freeform 27"/>
            <p:cNvSpPr>
              <a:spLocks/>
            </p:cNvSpPr>
            <p:nvPr/>
          </p:nvSpPr>
          <p:spPr bwMode="auto">
            <a:xfrm>
              <a:off x="2970" y="2623"/>
              <a:ext cx="101" cy="160"/>
            </a:xfrm>
            <a:custGeom>
              <a:avLst/>
              <a:gdLst>
                <a:gd name="T0" fmla="*/ 94 w 304"/>
                <a:gd name="T1" fmla="*/ 42 h 479"/>
                <a:gd name="T2" fmla="*/ 92 w 304"/>
                <a:gd name="T3" fmla="*/ 66 h 479"/>
                <a:gd name="T4" fmla="*/ 75 w 304"/>
                <a:gd name="T5" fmla="*/ 93 h 479"/>
                <a:gd name="T6" fmla="*/ 66 w 304"/>
                <a:gd name="T7" fmla="*/ 128 h 479"/>
                <a:gd name="T8" fmla="*/ 72 w 304"/>
                <a:gd name="T9" fmla="*/ 163 h 479"/>
                <a:gd name="T10" fmla="*/ 74 w 304"/>
                <a:gd name="T11" fmla="*/ 183 h 479"/>
                <a:gd name="T12" fmla="*/ 65 w 304"/>
                <a:gd name="T13" fmla="*/ 213 h 479"/>
                <a:gd name="T14" fmla="*/ 64 w 304"/>
                <a:gd name="T15" fmla="*/ 255 h 479"/>
                <a:gd name="T16" fmla="*/ 63 w 304"/>
                <a:gd name="T17" fmla="*/ 292 h 479"/>
                <a:gd name="T18" fmla="*/ 70 w 304"/>
                <a:gd name="T19" fmla="*/ 329 h 479"/>
                <a:gd name="T20" fmla="*/ 71 w 304"/>
                <a:gd name="T21" fmla="*/ 380 h 479"/>
                <a:gd name="T22" fmla="*/ 61 w 304"/>
                <a:gd name="T23" fmla="*/ 416 h 479"/>
                <a:gd name="T24" fmla="*/ 36 w 304"/>
                <a:gd name="T25" fmla="*/ 439 h 479"/>
                <a:gd name="T26" fmla="*/ 19 w 304"/>
                <a:gd name="T27" fmla="*/ 453 h 479"/>
                <a:gd name="T28" fmla="*/ 59 w 304"/>
                <a:gd name="T29" fmla="*/ 453 h 479"/>
                <a:gd name="T30" fmla="*/ 96 w 304"/>
                <a:gd name="T31" fmla="*/ 462 h 479"/>
                <a:gd name="T32" fmla="*/ 121 w 304"/>
                <a:gd name="T33" fmla="*/ 462 h 479"/>
                <a:gd name="T34" fmla="*/ 138 w 304"/>
                <a:gd name="T35" fmla="*/ 446 h 479"/>
                <a:gd name="T36" fmla="*/ 142 w 304"/>
                <a:gd name="T37" fmla="*/ 446 h 479"/>
                <a:gd name="T38" fmla="*/ 138 w 304"/>
                <a:gd name="T39" fmla="*/ 475 h 479"/>
                <a:gd name="T40" fmla="*/ 145 w 304"/>
                <a:gd name="T41" fmla="*/ 471 h 479"/>
                <a:gd name="T42" fmla="*/ 164 w 304"/>
                <a:gd name="T43" fmla="*/ 448 h 479"/>
                <a:gd name="T44" fmla="*/ 192 w 304"/>
                <a:gd name="T45" fmla="*/ 434 h 479"/>
                <a:gd name="T46" fmla="*/ 231 w 304"/>
                <a:gd name="T47" fmla="*/ 432 h 479"/>
                <a:gd name="T48" fmla="*/ 267 w 304"/>
                <a:gd name="T49" fmla="*/ 438 h 479"/>
                <a:gd name="T50" fmla="*/ 304 w 304"/>
                <a:gd name="T51" fmla="*/ 446 h 479"/>
                <a:gd name="T52" fmla="*/ 274 w 304"/>
                <a:gd name="T53" fmla="*/ 427 h 479"/>
                <a:gd name="T54" fmla="*/ 262 w 304"/>
                <a:gd name="T55" fmla="*/ 412 h 479"/>
                <a:gd name="T56" fmla="*/ 241 w 304"/>
                <a:gd name="T57" fmla="*/ 368 h 479"/>
                <a:gd name="T58" fmla="*/ 226 w 304"/>
                <a:gd name="T59" fmla="*/ 324 h 479"/>
                <a:gd name="T60" fmla="*/ 200 w 304"/>
                <a:gd name="T61" fmla="*/ 279 h 479"/>
                <a:gd name="T62" fmla="*/ 161 w 304"/>
                <a:gd name="T63" fmla="*/ 217 h 479"/>
                <a:gd name="T64" fmla="*/ 158 w 304"/>
                <a:gd name="T65" fmla="*/ 179 h 479"/>
                <a:gd name="T66" fmla="*/ 165 w 304"/>
                <a:gd name="T67" fmla="*/ 144 h 479"/>
                <a:gd name="T68" fmla="*/ 184 w 304"/>
                <a:gd name="T69" fmla="*/ 111 h 479"/>
                <a:gd name="T70" fmla="*/ 196 w 304"/>
                <a:gd name="T71" fmla="*/ 88 h 479"/>
                <a:gd name="T72" fmla="*/ 208 w 304"/>
                <a:gd name="T73" fmla="*/ 44 h 479"/>
                <a:gd name="T74" fmla="*/ 88 w 304"/>
                <a:gd name="T75" fmla="*/ 29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88" y="29"/>
                  </a:moveTo>
                  <a:lnTo>
                    <a:pt x="94" y="42"/>
                  </a:lnTo>
                  <a:lnTo>
                    <a:pt x="96" y="55"/>
                  </a:lnTo>
                  <a:lnTo>
                    <a:pt x="92" y="66"/>
                  </a:lnTo>
                  <a:lnTo>
                    <a:pt x="84" y="79"/>
                  </a:lnTo>
                  <a:lnTo>
                    <a:pt x="75" y="93"/>
                  </a:lnTo>
                  <a:lnTo>
                    <a:pt x="68" y="110"/>
                  </a:lnTo>
                  <a:lnTo>
                    <a:pt x="66" y="128"/>
                  </a:lnTo>
                  <a:lnTo>
                    <a:pt x="67" y="146"/>
                  </a:lnTo>
                  <a:lnTo>
                    <a:pt x="72" y="163"/>
                  </a:lnTo>
                  <a:lnTo>
                    <a:pt x="75" y="175"/>
                  </a:lnTo>
                  <a:lnTo>
                    <a:pt x="74" y="183"/>
                  </a:lnTo>
                  <a:lnTo>
                    <a:pt x="68" y="199"/>
                  </a:lnTo>
                  <a:lnTo>
                    <a:pt x="65" y="213"/>
                  </a:lnTo>
                  <a:lnTo>
                    <a:pt x="63" y="231"/>
                  </a:lnTo>
                  <a:lnTo>
                    <a:pt x="64" y="255"/>
                  </a:lnTo>
                  <a:lnTo>
                    <a:pt x="63" y="274"/>
                  </a:lnTo>
                  <a:lnTo>
                    <a:pt x="63" y="292"/>
                  </a:lnTo>
                  <a:lnTo>
                    <a:pt x="67" y="313"/>
                  </a:lnTo>
                  <a:lnTo>
                    <a:pt x="70" y="329"/>
                  </a:lnTo>
                  <a:lnTo>
                    <a:pt x="72" y="350"/>
                  </a:lnTo>
                  <a:lnTo>
                    <a:pt x="71" y="380"/>
                  </a:lnTo>
                  <a:lnTo>
                    <a:pt x="66" y="400"/>
                  </a:lnTo>
                  <a:lnTo>
                    <a:pt x="61" y="416"/>
                  </a:lnTo>
                  <a:lnTo>
                    <a:pt x="50" y="428"/>
                  </a:lnTo>
                  <a:lnTo>
                    <a:pt x="36" y="439"/>
                  </a:lnTo>
                  <a:lnTo>
                    <a:pt x="0" y="458"/>
                  </a:lnTo>
                  <a:lnTo>
                    <a:pt x="19" y="453"/>
                  </a:lnTo>
                  <a:lnTo>
                    <a:pt x="38" y="451"/>
                  </a:lnTo>
                  <a:lnTo>
                    <a:pt x="59" y="453"/>
                  </a:lnTo>
                  <a:lnTo>
                    <a:pt x="78" y="458"/>
                  </a:lnTo>
                  <a:lnTo>
                    <a:pt x="96" y="462"/>
                  </a:lnTo>
                  <a:lnTo>
                    <a:pt x="110" y="464"/>
                  </a:lnTo>
                  <a:lnTo>
                    <a:pt x="121" y="462"/>
                  </a:lnTo>
                  <a:lnTo>
                    <a:pt x="130" y="456"/>
                  </a:lnTo>
                  <a:lnTo>
                    <a:pt x="138" y="446"/>
                  </a:lnTo>
                  <a:lnTo>
                    <a:pt x="146" y="426"/>
                  </a:lnTo>
                  <a:lnTo>
                    <a:pt x="142" y="446"/>
                  </a:lnTo>
                  <a:lnTo>
                    <a:pt x="141" y="459"/>
                  </a:lnTo>
                  <a:lnTo>
                    <a:pt x="138" y="475"/>
                  </a:lnTo>
                  <a:lnTo>
                    <a:pt x="138" y="479"/>
                  </a:lnTo>
                  <a:lnTo>
                    <a:pt x="145" y="471"/>
                  </a:lnTo>
                  <a:lnTo>
                    <a:pt x="154" y="459"/>
                  </a:lnTo>
                  <a:lnTo>
                    <a:pt x="164" y="448"/>
                  </a:lnTo>
                  <a:lnTo>
                    <a:pt x="178" y="438"/>
                  </a:lnTo>
                  <a:lnTo>
                    <a:pt x="192" y="434"/>
                  </a:lnTo>
                  <a:lnTo>
                    <a:pt x="212" y="432"/>
                  </a:lnTo>
                  <a:lnTo>
                    <a:pt x="231" y="432"/>
                  </a:lnTo>
                  <a:lnTo>
                    <a:pt x="251" y="435"/>
                  </a:lnTo>
                  <a:lnTo>
                    <a:pt x="267" y="438"/>
                  </a:lnTo>
                  <a:lnTo>
                    <a:pt x="288" y="441"/>
                  </a:lnTo>
                  <a:lnTo>
                    <a:pt x="304" y="446"/>
                  </a:lnTo>
                  <a:lnTo>
                    <a:pt x="288" y="438"/>
                  </a:lnTo>
                  <a:lnTo>
                    <a:pt x="274" y="427"/>
                  </a:lnTo>
                  <a:lnTo>
                    <a:pt x="266" y="419"/>
                  </a:lnTo>
                  <a:lnTo>
                    <a:pt x="262" y="412"/>
                  </a:lnTo>
                  <a:lnTo>
                    <a:pt x="248" y="390"/>
                  </a:lnTo>
                  <a:lnTo>
                    <a:pt x="241" y="368"/>
                  </a:lnTo>
                  <a:lnTo>
                    <a:pt x="234" y="346"/>
                  </a:lnTo>
                  <a:lnTo>
                    <a:pt x="226" y="324"/>
                  </a:lnTo>
                  <a:lnTo>
                    <a:pt x="215" y="304"/>
                  </a:lnTo>
                  <a:lnTo>
                    <a:pt x="200" y="279"/>
                  </a:lnTo>
                  <a:lnTo>
                    <a:pt x="179" y="250"/>
                  </a:lnTo>
                  <a:lnTo>
                    <a:pt x="161" y="217"/>
                  </a:lnTo>
                  <a:lnTo>
                    <a:pt x="158" y="198"/>
                  </a:lnTo>
                  <a:lnTo>
                    <a:pt x="158" y="179"/>
                  </a:lnTo>
                  <a:lnTo>
                    <a:pt x="161" y="159"/>
                  </a:lnTo>
                  <a:lnTo>
                    <a:pt x="165" y="144"/>
                  </a:lnTo>
                  <a:lnTo>
                    <a:pt x="174" y="125"/>
                  </a:lnTo>
                  <a:lnTo>
                    <a:pt x="184" y="111"/>
                  </a:lnTo>
                  <a:lnTo>
                    <a:pt x="191" y="99"/>
                  </a:lnTo>
                  <a:lnTo>
                    <a:pt x="196" y="88"/>
                  </a:lnTo>
                  <a:lnTo>
                    <a:pt x="201" y="62"/>
                  </a:lnTo>
                  <a:lnTo>
                    <a:pt x="208" y="44"/>
                  </a:lnTo>
                  <a:lnTo>
                    <a:pt x="121" y="0"/>
                  </a:lnTo>
                  <a:lnTo>
                    <a:pt x="88" y="29"/>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4" name="Freeform 28"/>
            <p:cNvSpPr>
              <a:spLocks/>
            </p:cNvSpPr>
            <p:nvPr/>
          </p:nvSpPr>
          <p:spPr bwMode="auto">
            <a:xfrm>
              <a:off x="2783" y="2532"/>
              <a:ext cx="228" cy="101"/>
            </a:xfrm>
            <a:custGeom>
              <a:avLst/>
              <a:gdLst>
                <a:gd name="T0" fmla="*/ 594 w 683"/>
                <a:gd name="T1" fmla="*/ 261 h 303"/>
                <a:gd name="T2" fmla="*/ 504 w 683"/>
                <a:gd name="T3" fmla="*/ 235 h 303"/>
                <a:gd name="T4" fmla="*/ 437 w 683"/>
                <a:gd name="T5" fmla="*/ 194 h 303"/>
                <a:gd name="T6" fmla="*/ 375 w 683"/>
                <a:gd name="T7" fmla="*/ 145 h 303"/>
                <a:gd name="T8" fmla="*/ 296 w 683"/>
                <a:gd name="T9" fmla="*/ 135 h 303"/>
                <a:gd name="T10" fmla="*/ 199 w 683"/>
                <a:gd name="T11" fmla="*/ 149 h 303"/>
                <a:gd name="T12" fmla="*/ 124 w 683"/>
                <a:gd name="T13" fmla="*/ 129 h 303"/>
                <a:gd name="T14" fmla="*/ 64 w 683"/>
                <a:gd name="T15" fmla="*/ 92 h 303"/>
                <a:gd name="T16" fmla="*/ 9 w 683"/>
                <a:gd name="T17" fmla="*/ 70 h 303"/>
                <a:gd name="T18" fmla="*/ 11 w 683"/>
                <a:gd name="T19" fmla="*/ 59 h 303"/>
                <a:gd name="T20" fmla="*/ 70 w 683"/>
                <a:gd name="T21" fmla="*/ 84 h 303"/>
                <a:gd name="T22" fmla="*/ 91 w 683"/>
                <a:gd name="T23" fmla="*/ 66 h 303"/>
                <a:gd name="T24" fmla="*/ 98 w 683"/>
                <a:gd name="T25" fmla="*/ 18 h 303"/>
                <a:gd name="T26" fmla="*/ 104 w 683"/>
                <a:gd name="T27" fmla="*/ 82 h 303"/>
                <a:gd name="T28" fmla="*/ 142 w 683"/>
                <a:gd name="T29" fmla="*/ 108 h 303"/>
                <a:gd name="T30" fmla="*/ 175 w 683"/>
                <a:gd name="T31" fmla="*/ 106 h 303"/>
                <a:gd name="T32" fmla="*/ 137 w 683"/>
                <a:gd name="T33" fmla="*/ 58 h 303"/>
                <a:gd name="T34" fmla="*/ 141 w 683"/>
                <a:gd name="T35" fmla="*/ 22 h 303"/>
                <a:gd name="T36" fmla="*/ 151 w 683"/>
                <a:gd name="T37" fmla="*/ 70 h 303"/>
                <a:gd name="T38" fmla="*/ 205 w 683"/>
                <a:gd name="T39" fmla="*/ 110 h 303"/>
                <a:gd name="T40" fmla="*/ 275 w 683"/>
                <a:gd name="T41" fmla="*/ 94 h 303"/>
                <a:gd name="T42" fmla="*/ 350 w 683"/>
                <a:gd name="T43" fmla="*/ 94 h 303"/>
                <a:gd name="T44" fmla="*/ 287 w 683"/>
                <a:gd name="T45" fmla="*/ 56 h 303"/>
                <a:gd name="T46" fmla="*/ 266 w 683"/>
                <a:gd name="T47" fmla="*/ 33 h 303"/>
                <a:gd name="T48" fmla="*/ 250 w 683"/>
                <a:gd name="T49" fmla="*/ 1 h 303"/>
                <a:gd name="T50" fmla="*/ 267 w 683"/>
                <a:gd name="T51" fmla="*/ 18 h 303"/>
                <a:gd name="T52" fmla="*/ 293 w 683"/>
                <a:gd name="T53" fmla="*/ 49 h 303"/>
                <a:gd name="T54" fmla="*/ 354 w 683"/>
                <a:gd name="T55" fmla="*/ 82 h 303"/>
                <a:gd name="T56" fmla="*/ 366 w 683"/>
                <a:gd name="T57" fmla="*/ 54 h 303"/>
                <a:gd name="T58" fmla="*/ 369 w 683"/>
                <a:gd name="T59" fmla="*/ 18 h 303"/>
                <a:gd name="T60" fmla="*/ 380 w 683"/>
                <a:gd name="T61" fmla="*/ 40 h 303"/>
                <a:gd name="T62" fmla="*/ 389 w 683"/>
                <a:gd name="T63" fmla="*/ 102 h 303"/>
                <a:gd name="T64" fmla="*/ 455 w 683"/>
                <a:gd name="T65" fmla="*/ 135 h 303"/>
                <a:gd name="T66" fmla="*/ 501 w 683"/>
                <a:gd name="T67" fmla="*/ 162 h 303"/>
                <a:gd name="T68" fmla="*/ 584 w 683"/>
                <a:gd name="T69" fmla="*/ 194 h 303"/>
                <a:gd name="T70" fmla="*/ 621 w 683"/>
                <a:gd name="T71" fmla="*/ 212 h 303"/>
                <a:gd name="T72" fmla="*/ 583 w 683"/>
                <a:gd name="T73" fmla="*/ 168 h 303"/>
                <a:gd name="T74" fmla="*/ 559 w 683"/>
                <a:gd name="T75" fmla="*/ 118 h 303"/>
                <a:gd name="T76" fmla="*/ 568 w 683"/>
                <a:gd name="T77" fmla="*/ 74 h 303"/>
                <a:gd name="T78" fmla="*/ 531 w 683"/>
                <a:gd name="T79" fmla="*/ 34 h 303"/>
                <a:gd name="T80" fmla="*/ 561 w 683"/>
                <a:gd name="T81" fmla="*/ 49 h 303"/>
                <a:gd name="T82" fmla="*/ 578 w 683"/>
                <a:gd name="T83" fmla="*/ 94 h 303"/>
                <a:gd name="T84" fmla="*/ 602 w 683"/>
                <a:gd name="T85" fmla="*/ 42 h 303"/>
                <a:gd name="T86" fmla="*/ 614 w 683"/>
                <a:gd name="T87" fmla="*/ 48 h 303"/>
                <a:gd name="T88" fmla="*/ 587 w 683"/>
                <a:gd name="T89" fmla="*/ 111 h 303"/>
                <a:gd name="T90" fmla="*/ 595 w 683"/>
                <a:gd name="T91" fmla="*/ 159 h 303"/>
                <a:gd name="T92" fmla="*/ 646 w 683"/>
                <a:gd name="T93" fmla="*/ 211 h 303"/>
                <a:gd name="T94" fmla="*/ 679 w 683"/>
                <a:gd name="T95" fmla="*/ 261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303"/>
                <a:gd name="T146" fmla="*/ 683 w 683"/>
                <a:gd name="T147" fmla="*/ 303 h 3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303">
                  <a:moveTo>
                    <a:pt x="650" y="303"/>
                  </a:moveTo>
                  <a:lnTo>
                    <a:pt x="640" y="292"/>
                  </a:lnTo>
                  <a:lnTo>
                    <a:pt x="618" y="275"/>
                  </a:lnTo>
                  <a:lnTo>
                    <a:pt x="594" y="261"/>
                  </a:lnTo>
                  <a:lnTo>
                    <a:pt x="567" y="249"/>
                  </a:lnTo>
                  <a:lnTo>
                    <a:pt x="544" y="243"/>
                  </a:lnTo>
                  <a:lnTo>
                    <a:pt x="524" y="239"/>
                  </a:lnTo>
                  <a:lnTo>
                    <a:pt x="504" y="235"/>
                  </a:lnTo>
                  <a:lnTo>
                    <a:pt x="485" y="227"/>
                  </a:lnTo>
                  <a:lnTo>
                    <a:pt x="466" y="217"/>
                  </a:lnTo>
                  <a:lnTo>
                    <a:pt x="454" y="208"/>
                  </a:lnTo>
                  <a:lnTo>
                    <a:pt x="437" y="194"/>
                  </a:lnTo>
                  <a:lnTo>
                    <a:pt x="421" y="178"/>
                  </a:lnTo>
                  <a:lnTo>
                    <a:pt x="403" y="161"/>
                  </a:lnTo>
                  <a:lnTo>
                    <a:pt x="390" y="151"/>
                  </a:lnTo>
                  <a:lnTo>
                    <a:pt x="375" y="145"/>
                  </a:lnTo>
                  <a:lnTo>
                    <a:pt x="357" y="139"/>
                  </a:lnTo>
                  <a:lnTo>
                    <a:pt x="338" y="136"/>
                  </a:lnTo>
                  <a:lnTo>
                    <a:pt x="317" y="135"/>
                  </a:lnTo>
                  <a:lnTo>
                    <a:pt x="296" y="135"/>
                  </a:lnTo>
                  <a:lnTo>
                    <a:pt x="271" y="137"/>
                  </a:lnTo>
                  <a:lnTo>
                    <a:pt x="247" y="140"/>
                  </a:lnTo>
                  <a:lnTo>
                    <a:pt x="224" y="146"/>
                  </a:lnTo>
                  <a:lnTo>
                    <a:pt x="199" y="149"/>
                  </a:lnTo>
                  <a:lnTo>
                    <a:pt x="179" y="148"/>
                  </a:lnTo>
                  <a:lnTo>
                    <a:pt x="158" y="145"/>
                  </a:lnTo>
                  <a:lnTo>
                    <a:pt x="140" y="139"/>
                  </a:lnTo>
                  <a:lnTo>
                    <a:pt x="124" y="129"/>
                  </a:lnTo>
                  <a:lnTo>
                    <a:pt x="108" y="116"/>
                  </a:lnTo>
                  <a:lnTo>
                    <a:pt x="94" y="105"/>
                  </a:lnTo>
                  <a:lnTo>
                    <a:pt x="80" y="97"/>
                  </a:lnTo>
                  <a:lnTo>
                    <a:pt x="64" y="92"/>
                  </a:lnTo>
                  <a:lnTo>
                    <a:pt x="46" y="87"/>
                  </a:lnTo>
                  <a:lnTo>
                    <a:pt x="26" y="80"/>
                  </a:lnTo>
                  <a:lnTo>
                    <a:pt x="15" y="76"/>
                  </a:lnTo>
                  <a:lnTo>
                    <a:pt x="9" y="70"/>
                  </a:lnTo>
                  <a:lnTo>
                    <a:pt x="4" y="66"/>
                  </a:lnTo>
                  <a:lnTo>
                    <a:pt x="0" y="51"/>
                  </a:lnTo>
                  <a:lnTo>
                    <a:pt x="7" y="49"/>
                  </a:lnTo>
                  <a:lnTo>
                    <a:pt x="11" y="59"/>
                  </a:lnTo>
                  <a:lnTo>
                    <a:pt x="15" y="67"/>
                  </a:lnTo>
                  <a:lnTo>
                    <a:pt x="24" y="70"/>
                  </a:lnTo>
                  <a:lnTo>
                    <a:pt x="46" y="77"/>
                  </a:lnTo>
                  <a:lnTo>
                    <a:pt x="70" y="84"/>
                  </a:lnTo>
                  <a:lnTo>
                    <a:pt x="86" y="88"/>
                  </a:lnTo>
                  <a:lnTo>
                    <a:pt x="92" y="90"/>
                  </a:lnTo>
                  <a:lnTo>
                    <a:pt x="91" y="79"/>
                  </a:lnTo>
                  <a:lnTo>
                    <a:pt x="91" y="66"/>
                  </a:lnTo>
                  <a:lnTo>
                    <a:pt x="91" y="49"/>
                  </a:lnTo>
                  <a:lnTo>
                    <a:pt x="92" y="32"/>
                  </a:lnTo>
                  <a:lnTo>
                    <a:pt x="92" y="18"/>
                  </a:lnTo>
                  <a:lnTo>
                    <a:pt x="98" y="18"/>
                  </a:lnTo>
                  <a:lnTo>
                    <a:pt x="97" y="31"/>
                  </a:lnTo>
                  <a:lnTo>
                    <a:pt x="97" y="49"/>
                  </a:lnTo>
                  <a:lnTo>
                    <a:pt x="100" y="67"/>
                  </a:lnTo>
                  <a:lnTo>
                    <a:pt x="104" y="82"/>
                  </a:lnTo>
                  <a:lnTo>
                    <a:pt x="111" y="91"/>
                  </a:lnTo>
                  <a:lnTo>
                    <a:pt x="118" y="96"/>
                  </a:lnTo>
                  <a:lnTo>
                    <a:pt x="129" y="103"/>
                  </a:lnTo>
                  <a:lnTo>
                    <a:pt x="142" y="108"/>
                  </a:lnTo>
                  <a:lnTo>
                    <a:pt x="158" y="112"/>
                  </a:lnTo>
                  <a:lnTo>
                    <a:pt x="175" y="115"/>
                  </a:lnTo>
                  <a:lnTo>
                    <a:pt x="187" y="115"/>
                  </a:lnTo>
                  <a:lnTo>
                    <a:pt x="175" y="106"/>
                  </a:lnTo>
                  <a:lnTo>
                    <a:pt x="161" y="95"/>
                  </a:lnTo>
                  <a:lnTo>
                    <a:pt x="150" y="84"/>
                  </a:lnTo>
                  <a:lnTo>
                    <a:pt x="141" y="70"/>
                  </a:lnTo>
                  <a:lnTo>
                    <a:pt x="137" y="58"/>
                  </a:lnTo>
                  <a:lnTo>
                    <a:pt x="134" y="43"/>
                  </a:lnTo>
                  <a:lnTo>
                    <a:pt x="132" y="32"/>
                  </a:lnTo>
                  <a:lnTo>
                    <a:pt x="134" y="21"/>
                  </a:lnTo>
                  <a:lnTo>
                    <a:pt x="141" y="22"/>
                  </a:lnTo>
                  <a:lnTo>
                    <a:pt x="141" y="28"/>
                  </a:lnTo>
                  <a:lnTo>
                    <a:pt x="141" y="44"/>
                  </a:lnTo>
                  <a:lnTo>
                    <a:pt x="145" y="58"/>
                  </a:lnTo>
                  <a:lnTo>
                    <a:pt x="151" y="70"/>
                  </a:lnTo>
                  <a:lnTo>
                    <a:pt x="162" y="82"/>
                  </a:lnTo>
                  <a:lnTo>
                    <a:pt x="174" y="93"/>
                  </a:lnTo>
                  <a:lnTo>
                    <a:pt x="190" y="102"/>
                  </a:lnTo>
                  <a:lnTo>
                    <a:pt x="205" y="110"/>
                  </a:lnTo>
                  <a:lnTo>
                    <a:pt x="219" y="112"/>
                  </a:lnTo>
                  <a:lnTo>
                    <a:pt x="236" y="106"/>
                  </a:lnTo>
                  <a:lnTo>
                    <a:pt x="254" y="100"/>
                  </a:lnTo>
                  <a:lnTo>
                    <a:pt x="275" y="94"/>
                  </a:lnTo>
                  <a:lnTo>
                    <a:pt x="298" y="90"/>
                  </a:lnTo>
                  <a:lnTo>
                    <a:pt x="312" y="90"/>
                  </a:lnTo>
                  <a:lnTo>
                    <a:pt x="329" y="91"/>
                  </a:lnTo>
                  <a:lnTo>
                    <a:pt x="350" y="94"/>
                  </a:lnTo>
                  <a:lnTo>
                    <a:pt x="329" y="78"/>
                  </a:lnTo>
                  <a:lnTo>
                    <a:pt x="317" y="69"/>
                  </a:lnTo>
                  <a:lnTo>
                    <a:pt x="301" y="61"/>
                  </a:lnTo>
                  <a:lnTo>
                    <a:pt x="287" y="56"/>
                  </a:lnTo>
                  <a:lnTo>
                    <a:pt x="279" y="50"/>
                  </a:lnTo>
                  <a:lnTo>
                    <a:pt x="274" y="47"/>
                  </a:lnTo>
                  <a:lnTo>
                    <a:pt x="272" y="43"/>
                  </a:lnTo>
                  <a:lnTo>
                    <a:pt x="266" y="33"/>
                  </a:lnTo>
                  <a:lnTo>
                    <a:pt x="262" y="22"/>
                  </a:lnTo>
                  <a:lnTo>
                    <a:pt x="258" y="13"/>
                  </a:lnTo>
                  <a:lnTo>
                    <a:pt x="250" y="1"/>
                  </a:lnTo>
                  <a:lnTo>
                    <a:pt x="255" y="0"/>
                  </a:lnTo>
                  <a:lnTo>
                    <a:pt x="263" y="10"/>
                  </a:lnTo>
                  <a:lnTo>
                    <a:pt x="267" y="18"/>
                  </a:lnTo>
                  <a:lnTo>
                    <a:pt x="272" y="27"/>
                  </a:lnTo>
                  <a:lnTo>
                    <a:pt x="275" y="35"/>
                  </a:lnTo>
                  <a:lnTo>
                    <a:pt x="283" y="43"/>
                  </a:lnTo>
                  <a:lnTo>
                    <a:pt x="293" y="49"/>
                  </a:lnTo>
                  <a:lnTo>
                    <a:pt x="308" y="57"/>
                  </a:lnTo>
                  <a:lnTo>
                    <a:pt x="326" y="63"/>
                  </a:lnTo>
                  <a:lnTo>
                    <a:pt x="342" y="74"/>
                  </a:lnTo>
                  <a:lnTo>
                    <a:pt x="354" y="82"/>
                  </a:lnTo>
                  <a:lnTo>
                    <a:pt x="371" y="94"/>
                  </a:lnTo>
                  <a:lnTo>
                    <a:pt x="366" y="78"/>
                  </a:lnTo>
                  <a:lnTo>
                    <a:pt x="364" y="65"/>
                  </a:lnTo>
                  <a:lnTo>
                    <a:pt x="366" y="54"/>
                  </a:lnTo>
                  <a:lnTo>
                    <a:pt x="369" y="40"/>
                  </a:lnTo>
                  <a:lnTo>
                    <a:pt x="371" y="28"/>
                  </a:lnTo>
                  <a:lnTo>
                    <a:pt x="369" y="18"/>
                  </a:lnTo>
                  <a:lnTo>
                    <a:pt x="382" y="23"/>
                  </a:lnTo>
                  <a:lnTo>
                    <a:pt x="382" y="27"/>
                  </a:lnTo>
                  <a:lnTo>
                    <a:pt x="380" y="40"/>
                  </a:lnTo>
                  <a:lnTo>
                    <a:pt x="377" y="57"/>
                  </a:lnTo>
                  <a:lnTo>
                    <a:pt x="377" y="70"/>
                  </a:lnTo>
                  <a:lnTo>
                    <a:pt x="382" y="85"/>
                  </a:lnTo>
                  <a:lnTo>
                    <a:pt x="389" y="102"/>
                  </a:lnTo>
                  <a:lnTo>
                    <a:pt x="397" y="112"/>
                  </a:lnTo>
                  <a:lnTo>
                    <a:pt x="409" y="119"/>
                  </a:lnTo>
                  <a:lnTo>
                    <a:pt x="424" y="126"/>
                  </a:lnTo>
                  <a:lnTo>
                    <a:pt x="455" y="135"/>
                  </a:lnTo>
                  <a:lnTo>
                    <a:pt x="478" y="145"/>
                  </a:lnTo>
                  <a:lnTo>
                    <a:pt x="486" y="150"/>
                  </a:lnTo>
                  <a:lnTo>
                    <a:pt x="493" y="158"/>
                  </a:lnTo>
                  <a:lnTo>
                    <a:pt x="501" y="162"/>
                  </a:lnTo>
                  <a:lnTo>
                    <a:pt x="509" y="166"/>
                  </a:lnTo>
                  <a:lnTo>
                    <a:pt x="540" y="175"/>
                  </a:lnTo>
                  <a:lnTo>
                    <a:pt x="565" y="185"/>
                  </a:lnTo>
                  <a:lnTo>
                    <a:pt x="584" y="194"/>
                  </a:lnTo>
                  <a:lnTo>
                    <a:pt x="609" y="206"/>
                  </a:lnTo>
                  <a:lnTo>
                    <a:pt x="621" y="216"/>
                  </a:lnTo>
                  <a:lnTo>
                    <a:pt x="621" y="212"/>
                  </a:lnTo>
                  <a:lnTo>
                    <a:pt x="616" y="203"/>
                  </a:lnTo>
                  <a:lnTo>
                    <a:pt x="609" y="191"/>
                  </a:lnTo>
                  <a:lnTo>
                    <a:pt x="595" y="178"/>
                  </a:lnTo>
                  <a:lnTo>
                    <a:pt x="583" y="168"/>
                  </a:lnTo>
                  <a:lnTo>
                    <a:pt x="574" y="159"/>
                  </a:lnTo>
                  <a:lnTo>
                    <a:pt x="566" y="148"/>
                  </a:lnTo>
                  <a:lnTo>
                    <a:pt x="560" y="135"/>
                  </a:lnTo>
                  <a:lnTo>
                    <a:pt x="559" y="118"/>
                  </a:lnTo>
                  <a:lnTo>
                    <a:pt x="561" y="102"/>
                  </a:lnTo>
                  <a:lnTo>
                    <a:pt x="566" y="90"/>
                  </a:lnTo>
                  <a:lnTo>
                    <a:pt x="567" y="82"/>
                  </a:lnTo>
                  <a:lnTo>
                    <a:pt x="568" y="74"/>
                  </a:lnTo>
                  <a:lnTo>
                    <a:pt x="565" y="67"/>
                  </a:lnTo>
                  <a:lnTo>
                    <a:pt x="560" y="60"/>
                  </a:lnTo>
                  <a:lnTo>
                    <a:pt x="546" y="49"/>
                  </a:lnTo>
                  <a:lnTo>
                    <a:pt x="531" y="34"/>
                  </a:lnTo>
                  <a:lnTo>
                    <a:pt x="541" y="32"/>
                  </a:lnTo>
                  <a:lnTo>
                    <a:pt x="550" y="42"/>
                  </a:lnTo>
                  <a:lnTo>
                    <a:pt x="561" y="49"/>
                  </a:lnTo>
                  <a:lnTo>
                    <a:pt x="568" y="57"/>
                  </a:lnTo>
                  <a:lnTo>
                    <a:pt x="576" y="67"/>
                  </a:lnTo>
                  <a:lnTo>
                    <a:pt x="578" y="77"/>
                  </a:lnTo>
                  <a:lnTo>
                    <a:pt x="578" y="94"/>
                  </a:lnTo>
                  <a:lnTo>
                    <a:pt x="584" y="82"/>
                  </a:lnTo>
                  <a:lnTo>
                    <a:pt x="592" y="68"/>
                  </a:lnTo>
                  <a:lnTo>
                    <a:pt x="598" y="52"/>
                  </a:lnTo>
                  <a:lnTo>
                    <a:pt x="602" y="42"/>
                  </a:lnTo>
                  <a:lnTo>
                    <a:pt x="608" y="32"/>
                  </a:lnTo>
                  <a:lnTo>
                    <a:pt x="614" y="34"/>
                  </a:lnTo>
                  <a:lnTo>
                    <a:pt x="620" y="39"/>
                  </a:lnTo>
                  <a:lnTo>
                    <a:pt x="614" y="48"/>
                  </a:lnTo>
                  <a:lnTo>
                    <a:pt x="608" y="63"/>
                  </a:lnTo>
                  <a:lnTo>
                    <a:pt x="601" y="80"/>
                  </a:lnTo>
                  <a:lnTo>
                    <a:pt x="593" y="97"/>
                  </a:lnTo>
                  <a:lnTo>
                    <a:pt x="587" y="111"/>
                  </a:lnTo>
                  <a:lnTo>
                    <a:pt x="583" y="123"/>
                  </a:lnTo>
                  <a:lnTo>
                    <a:pt x="583" y="136"/>
                  </a:lnTo>
                  <a:lnTo>
                    <a:pt x="588" y="149"/>
                  </a:lnTo>
                  <a:lnTo>
                    <a:pt x="595" y="159"/>
                  </a:lnTo>
                  <a:lnTo>
                    <a:pt x="608" y="170"/>
                  </a:lnTo>
                  <a:lnTo>
                    <a:pt x="620" y="183"/>
                  </a:lnTo>
                  <a:lnTo>
                    <a:pt x="634" y="198"/>
                  </a:lnTo>
                  <a:lnTo>
                    <a:pt x="646" y="211"/>
                  </a:lnTo>
                  <a:lnTo>
                    <a:pt x="659" y="226"/>
                  </a:lnTo>
                  <a:lnTo>
                    <a:pt x="667" y="238"/>
                  </a:lnTo>
                  <a:lnTo>
                    <a:pt x="673" y="249"/>
                  </a:lnTo>
                  <a:lnTo>
                    <a:pt x="679" y="261"/>
                  </a:lnTo>
                  <a:lnTo>
                    <a:pt x="683" y="274"/>
                  </a:lnTo>
                  <a:lnTo>
                    <a:pt x="650" y="303"/>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5" name="Freeform 29"/>
            <p:cNvSpPr>
              <a:spLocks/>
            </p:cNvSpPr>
            <p:nvPr/>
          </p:nvSpPr>
          <p:spPr bwMode="auto">
            <a:xfrm>
              <a:off x="3019" y="2683"/>
              <a:ext cx="5" cy="12"/>
            </a:xfrm>
            <a:custGeom>
              <a:avLst/>
              <a:gdLst>
                <a:gd name="T0" fmla="*/ 15 w 15"/>
                <a:gd name="T1" fmla="*/ 38 h 38"/>
                <a:gd name="T2" fmla="*/ 9 w 15"/>
                <a:gd name="T3" fmla="*/ 25 h 38"/>
                <a:gd name="T4" fmla="*/ 3 w 15"/>
                <a:gd name="T5" fmla="*/ 16 h 38"/>
                <a:gd name="T6" fmla="*/ 0 w 15"/>
                <a:gd name="T7" fmla="*/ 9 h 38"/>
                <a:gd name="T8" fmla="*/ 0 w 15"/>
                <a:gd name="T9" fmla="*/ 0 h 38"/>
                <a:gd name="T10" fmla="*/ 0 60000 65536"/>
                <a:gd name="T11" fmla="*/ 0 60000 65536"/>
                <a:gd name="T12" fmla="*/ 0 60000 65536"/>
                <a:gd name="T13" fmla="*/ 0 60000 65536"/>
                <a:gd name="T14" fmla="*/ 0 60000 65536"/>
                <a:gd name="T15" fmla="*/ 0 w 15"/>
                <a:gd name="T16" fmla="*/ 0 h 38"/>
                <a:gd name="T17" fmla="*/ 15 w 15"/>
                <a:gd name="T18" fmla="*/ 38 h 38"/>
              </a:gdLst>
              <a:ahLst/>
              <a:cxnLst>
                <a:cxn ang="T10">
                  <a:pos x="T0" y="T1"/>
                </a:cxn>
                <a:cxn ang="T11">
                  <a:pos x="T2" y="T3"/>
                </a:cxn>
                <a:cxn ang="T12">
                  <a:pos x="T4" y="T5"/>
                </a:cxn>
                <a:cxn ang="T13">
                  <a:pos x="T6" y="T7"/>
                </a:cxn>
                <a:cxn ang="T14">
                  <a:pos x="T8" y="T9"/>
                </a:cxn>
              </a:cxnLst>
              <a:rect l="T15" t="T16" r="T17" b="T18"/>
              <a:pathLst>
                <a:path w="15" h="38">
                  <a:moveTo>
                    <a:pt x="15" y="38"/>
                  </a:moveTo>
                  <a:lnTo>
                    <a:pt x="9" y="25"/>
                  </a:lnTo>
                  <a:lnTo>
                    <a:pt x="3" y="16"/>
                  </a:lnTo>
                  <a:lnTo>
                    <a:pt x="0" y="9"/>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6" name="Freeform 30"/>
            <p:cNvSpPr>
              <a:spLocks/>
            </p:cNvSpPr>
            <p:nvPr/>
          </p:nvSpPr>
          <p:spPr bwMode="auto">
            <a:xfrm>
              <a:off x="2830" y="2533"/>
              <a:ext cx="69" cy="36"/>
            </a:xfrm>
            <a:custGeom>
              <a:avLst/>
              <a:gdLst>
                <a:gd name="T0" fmla="*/ 0 w 208"/>
                <a:gd name="T1" fmla="*/ 20 h 110"/>
                <a:gd name="T2" fmla="*/ 0 w 208"/>
                <a:gd name="T3" fmla="*/ 27 h 110"/>
                <a:gd name="T4" fmla="*/ 0 w 208"/>
                <a:gd name="T5" fmla="*/ 42 h 110"/>
                <a:gd name="T6" fmla="*/ 4 w 208"/>
                <a:gd name="T7" fmla="*/ 56 h 110"/>
                <a:gd name="T8" fmla="*/ 10 w 208"/>
                <a:gd name="T9" fmla="*/ 68 h 110"/>
                <a:gd name="T10" fmla="*/ 21 w 208"/>
                <a:gd name="T11" fmla="*/ 80 h 110"/>
                <a:gd name="T12" fmla="*/ 33 w 208"/>
                <a:gd name="T13" fmla="*/ 91 h 110"/>
                <a:gd name="T14" fmla="*/ 49 w 208"/>
                <a:gd name="T15" fmla="*/ 100 h 110"/>
                <a:gd name="T16" fmla="*/ 64 w 208"/>
                <a:gd name="T17" fmla="*/ 108 h 110"/>
                <a:gd name="T18" fmla="*/ 78 w 208"/>
                <a:gd name="T19" fmla="*/ 110 h 110"/>
                <a:gd name="T20" fmla="*/ 95 w 208"/>
                <a:gd name="T21" fmla="*/ 104 h 110"/>
                <a:gd name="T22" fmla="*/ 112 w 208"/>
                <a:gd name="T23" fmla="*/ 98 h 110"/>
                <a:gd name="T24" fmla="*/ 133 w 208"/>
                <a:gd name="T25" fmla="*/ 92 h 110"/>
                <a:gd name="T26" fmla="*/ 157 w 208"/>
                <a:gd name="T27" fmla="*/ 88 h 110"/>
                <a:gd name="T28" fmla="*/ 170 w 208"/>
                <a:gd name="T29" fmla="*/ 88 h 110"/>
                <a:gd name="T30" fmla="*/ 187 w 208"/>
                <a:gd name="T31" fmla="*/ 89 h 110"/>
                <a:gd name="T32" fmla="*/ 208 w 208"/>
                <a:gd name="T33" fmla="*/ 92 h 110"/>
                <a:gd name="T34" fmla="*/ 187 w 208"/>
                <a:gd name="T35" fmla="*/ 76 h 110"/>
                <a:gd name="T36" fmla="*/ 175 w 208"/>
                <a:gd name="T37" fmla="*/ 67 h 110"/>
                <a:gd name="T38" fmla="*/ 159 w 208"/>
                <a:gd name="T39" fmla="*/ 59 h 110"/>
                <a:gd name="T40" fmla="*/ 145 w 208"/>
                <a:gd name="T41" fmla="*/ 54 h 110"/>
                <a:gd name="T42" fmla="*/ 137 w 208"/>
                <a:gd name="T43" fmla="*/ 48 h 110"/>
                <a:gd name="T44" fmla="*/ 132 w 208"/>
                <a:gd name="T45" fmla="*/ 45 h 110"/>
                <a:gd name="T46" fmla="*/ 130 w 208"/>
                <a:gd name="T47" fmla="*/ 41 h 110"/>
                <a:gd name="T48" fmla="*/ 124 w 208"/>
                <a:gd name="T49" fmla="*/ 32 h 110"/>
                <a:gd name="T50" fmla="*/ 120 w 208"/>
                <a:gd name="T51" fmla="*/ 20 h 110"/>
                <a:gd name="T52" fmla="*/ 115 w 208"/>
                <a:gd name="T53" fmla="*/ 12 h 110"/>
                <a:gd name="T54" fmla="*/ 108 w 208"/>
                <a:gd name="T55" fmla="*/ 0 h 1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8"/>
                <a:gd name="T85" fmla="*/ 0 h 110"/>
                <a:gd name="T86" fmla="*/ 208 w 208"/>
                <a:gd name="T87" fmla="*/ 110 h 1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8" h="110">
                  <a:moveTo>
                    <a:pt x="0" y="20"/>
                  </a:moveTo>
                  <a:lnTo>
                    <a:pt x="0" y="27"/>
                  </a:lnTo>
                  <a:lnTo>
                    <a:pt x="0" y="42"/>
                  </a:lnTo>
                  <a:lnTo>
                    <a:pt x="4" y="56"/>
                  </a:lnTo>
                  <a:lnTo>
                    <a:pt x="10" y="68"/>
                  </a:lnTo>
                  <a:lnTo>
                    <a:pt x="21" y="80"/>
                  </a:lnTo>
                  <a:lnTo>
                    <a:pt x="33" y="91"/>
                  </a:lnTo>
                  <a:lnTo>
                    <a:pt x="49" y="100"/>
                  </a:lnTo>
                  <a:lnTo>
                    <a:pt x="64" y="108"/>
                  </a:lnTo>
                  <a:lnTo>
                    <a:pt x="78" y="110"/>
                  </a:lnTo>
                  <a:lnTo>
                    <a:pt x="95" y="104"/>
                  </a:lnTo>
                  <a:lnTo>
                    <a:pt x="112" y="98"/>
                  </a:lnTo>
                  <a:lnTo>
                    <a:pt x="133" y="92"/>
                  </a:lnTo>
                  <a:lnTo>
                    <a:pt x="157" y="88"/>
                  </a:lnTo>
                  <a:lnTo>
                    <a:pt x="170" y="88"/>
                  </a:lnTo>
                  <a:lnTo>
                    <a:pt x="187" y="89"/>
                  </a:lnTo>
                  <a:lnTo>
                    <a:pt x="208" y="92"/>
                  </a:lnTo>
                  <a:lnTo>
                    <a:pt x="187" y="76"/>
                  </a:lnTo>
                  <a:lnTo>
                    <a:pt x="175" y="67"/>
                  </a:lnTo>
                  <a:lnTo>
                    <a:pt x="159" y="59"/>
                  </a:lnTo>
                  <a:lnTo>
                    <a:pt x="145" y="54"/>
                  </a:lnTo>
                  <a:lnTo>
                    <a:pt x="137" y="48"/>
                  </a:lnTo>
                  <a:lnTo>
                    <a:pt x="132" y="45"/>
                  </a:lnTo>
                  <a:lnTo>
                    <a:pt x="130" y="41"/>
                  </a:lnTo>
                  <a:lnTo>
                    <a:pt x="124" y="32"/>
                  </a:lnTo>
                  <a:lnTo>
                    <a:pt x="120" y="20"/>
                  </a:lnTo>
                  <a:lnTo>
                    <a:pt x="115" y="12"/>
                  </a:lnTo>
                  <a:lnTo>
                    <a:pt x="10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7" name="Freeform 31"/>
            <p:cNvSpPr>
              <a:spLocks/>
            </p:cNvSpPr>
            <p:nvPr/>
          </p:nvSpPr>
          <p:spPr bwMode="auto">
            <a:xfrm>
              <a:off x="2815" y="2538"/>
              <a:ext cx="30" cy="32"/>
            </a:xfrm>
            <a:custGeom>
              <a:avLst/>
              <a:gdLst>
                <a:gd name="T0" fmla="*/ 37 w 90"/>
                <a:gd name="T1" fmla="*/ 4 h 97"/>
                <a:gd name="T2" fmla="*/ 35 w 90"/>
                <a:gd name="T3" fmla="*/ 14 h 97"/>
                <a:gd name="T4" fmla="*/ 37 w 90"/>
                <a:gd name="T5" fmla="*/ 25 h 97"/>
                <a:gd name="T6" fmla="*/ 40 w 90"/>
                <a:gd name="T7" fmla="*/ 41 h 97"/>
                <a:gd name="T8" fmla="*/ 44 w 90"/>
                <a:gd name="T9" fmla="*/ 52 h 97"/>
                <a:gd name="T10" fmla="*/ 53 w 90"/>
                <a:gd name="T11" fmla="*/ 66 h 97"/>
                <a:gd name="T12" fmla="*/ 63 w 90"/>
                <a:gd name="T13" fmla="*/ 77 h 97"/>
                <a:gd name="T14" fmla="*/ 78 w 90"/>
                <a:gd name="T15" fmla="*/ 88 h 97"/>
                <a:gd name="T16" fmla="*/ 90 w 90"/>
                <a:gd name="T17" fmla="*/ 97 h 97"/>
                <a:gd name="T18" fmla="*/ 78 w 90"/>
                <a:gd name="T19" fmla="*/ 97 h 97"/>
                <a:gd name="T20" fmla="*/ 61 w 90"/>
                <a:gd name="T21" fmla="*/ 94 h 97"/>
                <a:gd name="T22" fmla="*/ 45 w 90"/>
                <a:gd name="T23" fmla="*/ 90 h 97"/>
                <a:gd name="T24" fmla="*/ 32 w 90"/>
                <a:gd name="T25" fmla="*/ 85 h 97"/>
                <a:gd name="T26" fmla="*/ 21 w 90"/>
                <a:gd name="T27" fmla="*/ 78 h 97"/>
                <a:gd name="T28" fmla="*/ 14 w 90"/>
                <a:gd name="T29" fmla="*/ 73 h 97"/>
                <a:gd name="T30" fmla="*/ 7 w 90"/>
                <a:gd name="T31" fmla="*/ 64 h 97"/>
                <a:gd name="T32" fmla="*/ 3 w 90"/>
                <a:gd name="T33" fmla="*/ 49 h 97"/>
                <a:gd name="T34" fmla="*/ 0 w 90"/>
                <a:gd name="T35" fmla="*/ 32 h 97"/>
                <a:gd name="T36" fmla="*/ 0 w 90"/>
                <a:gd name="T37" fmla="*/ 13 h 97"/>
                <a:gd name="T38" fmla="*/ 1 w 90"/>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97"/>
                <a:gd name="T62" fmla="*/ 90 w 90"/>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97">
                  <a:moveTo>
                    <a:pt x="37" y="4"/>
                  </a:moveTo>
                  <a:lnTo>
                    <a:pt x="35" y="14"/>
                  </a:lnTo>
                  <a:lnTo>
                    <a:pt x="37" y="25"/>
                  </a:lnTo>
                  <a:lnTo>
                    <a:pt x="40" y="41"/>
                  </a:lnTo>
                  <a:lnTo>
                    <a:pt x="44" y="52"/>
                  </a:lnTo>
                  <a:lnTo>
                    <a:pt x="53" y="66"/>
                  </a:lnTo>
                  <a:lnTo>
                    <a:pt x="63" y="77"/>
                  </a:lnTo>
                  <a:lnTo>
                    <a:pt x="78" y="88"/>
                  </a:lnTo>
                  <a:lnTo>
                    <a:pt x="90" y="97"/>
                  </a:lnTo>
                  <a:lnTo>
                    <a:pt x="78" y="97"/>
                  </a:lnTo>
                  <a:lnTo>
                    <a:pt x="61" y="94"/>
                  </a:lnTo>
                  <a:lnTo>
                    <a:pt x="45" y="90"/>
                  </a:lnTo>
                  <a:lnTo>
                    <a:pt x="32" y="85"/>
                  </a:lnTo>
                  <a:lnTo>
                    <a:pt x="21" y="78"/>
                  </a:lnTo>
                  <a:lnTo>
                    <a:pt x="14" y="73"/>
                  </a:lnTo>
                  <a:lnTo>
                    <a:pt x="7" y="64"/>
                  </a:lnTo>
                  <a:lnTo>
                    <a:pt x="3" y="49"/>
                  </a:lnTo>
                  <a:lnTo>
                    <a:pt x="0" y="32"/>
                  </a:lnTo>
                  <a:lnTo>
                    <a:pt x="0" y="13"/>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8" name="Freeform 32"/>
            <p:cNvSpPr>
              <a:spLocks/>
            </p:cNvSpPr>
            <p:nvPr/>
          </p:nvSpPr>
          <p:spPr bwMode="auto">
            <a:xfrm>
              <a:off x="2785" y="2538"/>
              <a:ext cx="28" cy="24"/>
            </a:xfrm>
            <a:custGeom>
              <a:avLst/>
              <a:gdLst>
                <a:gd name="T0" fmla="*/ 84 w 84"/>
                <a:gd name="T1" fmla="*/ 0 h 72"/>
                <a:gd name="T2" fmla="*/ 84 w 84"/>
                <a:gd name="T3" fmla="*/ 14 h 72"/>
                <a:gd name="T4" fmla="*/ 84 w 84"/>
                <a:gd name="T5" fmla="*/ 31 h 72"/>
                <a:gd name="T6" fmla="*/ 84 w 84"/>
                <a:gd name="T7" fmla="*/ 48 h 72"/>
                <a:gd name="T8" fmla="*/ 84 w 84"/>
                <a:gd name="T9" fmla="*/ 61 h 72"/>
                <a:gd name="T10" fmla="*/ 84 w 84"/>
                <a:gd name="T11" fmla="*/ 72 h 72"/>
                <a:gd name="T12" fmla="*/ 79 w 84"/>
                <a:gd name="T13" fmla="*/ 70 h 72"/>
                <a:gd name="T14" fmla="*/ 63 w 84"/>
                <a:gd name="T15" fmla="*/ 66 h 72"/>
                <a:gd name="T16" fmla="*/ 39 w 84"/>
                <a:gd name="T17" fmla="*/ 59 h 72"/>
                <a:gd name="T18" fmla="*/ 17 w 84"/>
                <a:gd name="T19" fmla="*/ 52 h 72"/>
                <a:gd name="T20" fmla="*/ 8 w 84"/>
                <a:gd name="T21" fmla="*/ 49 h 72"/>
                <a:gd name="T22" fmla="*/ 4 w 84"/>
                <a:gd name="T23" fmla="*/ 41 h 72"/>
                <a:gd name="T24" fmla="*/ 0 w 84"/>
                <a:gd name="T25" fmla="*/ 3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2"/>
                <a:gd name="T41" fmla="*/ 84 w 8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2">
                  <a:moveTo>
                    <a:pt x="84" y="0"/>
                  </a:moveTo>
                  <a:lnTo>
                    <a:pt x="84" y="14"/>
                  </a:lnTo>
                  <a:lnTo>
                    <a:pt x="84" y="31"/>
                  </a:lnTo>
                  <a:lnTo>
                    <a:pt x="84" y="48"/>
                  </a:lnTo>
                  <a:lnTo>
                    <a:pt x="84" y="61"/>
                  </a:lnTo>
                  <a:lnTo>
                    <a:pt x="84" y="72"/>
                  </a:lnTo>
                  <a:lnTo>
                    <a:pt x="79" y="70"/>
                  </a:lnTo>
                  <a:lnTo>
                    <a:pt x="63" y="66"/>
                  </a:lnTo>
                  <a:lnTo>
                    <a:pt x="39" y="59"/>
                  </a:lnTo>
                  <a:lnTo>
                    <a:pt x="17" y="52"/>
                  </a:lnTo>
                  <a:lnTo>
                    <a:pt x="8" y="49"/>
                  </a:lnTo>
                  <a:lnTo>
                    <a:pt x="4" y="41"/>
                  </a:lnTo>
                  <a:lnTo>
                    <a:pt x="0"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29" name="Freeform 33"/>
            <p:cNvSpPr>
              <a:spLocks/>
            </p:cNvSpPr>
            <p:nvPr/>
          </p:nvSpPr>
          <p:spPr bwMode="auto">
            <a:xfrm>
              <a:off x="2868" y="2532"/>
              <a:ext cx="38" cy="31"/>
            </a:xfrm>
            <a:custGeom>
              <a:avLst/>
              <a:gdLst>
                <a:gd name="T0" fmla="*/ 0 w 114"/>
                <a:gd name="T1" fmla="*/ 0 h 94"/>
                <a:gd name="T2" fmla="*/ 8 w 114"/>
                <a:gd name="T3" fmla="*/ 10 h 94"/>
                <a:gd name="T4" fmla="*/ 12 w 114"/>
                <a:gd name="T5" fmla="*/ 20 h 94"/>
                <a:gd name="T6" fmla="*/ 17 w 114"/>
                <a:gd name="T7" fmla="*/ 27 h 94"/>
                <a:gd name="T8" fmla="*/ 20 w 114"/>
                <a:gd name="T9" fmla="*/ 35 h 94"/>
                <a:gd name="T10" fmla="*/ 28 w 114"/>
                <a:gd name="T11" fmla="*/ 44 h 94"/>
                <a:gd name="T12" fmla="*/ 38 w 114"/>
                <a:gd name="T13" fmla="*/ 49 h 94"/>
                <a:gd name="T14" fmla="*/ 53 w 114"/>
                <a:gd name="T15" fmla="*/ 57 h 94"/>
                <a:gd name="T16" fmla="*/ 71 w 114"/>
                <a:gd name="T17" fmla="*/ 63 h 94"/>
                <a:gd name="T18" fmla="*/ 86 w 114"/>
                <a:gd name="T19" fmla="*/ 74 h 94"/>
                <a:gd name="T20" fmla="*/ 99 w 114"/>
                <a:gd name="T21" fmla="*/ 82 h 94"/>
                <a:gd name="T22" fmla="*/ 114 w 114"/>
                <a:gd name="T23" fmla="*/ 94 h 94"/>
                <a:gd name="T24" fmla="*/ 111 w 114"/>
                <a:gd name="T25" fmla="*/ 78 h 94"/>
                <a:gd name="T26" fmla="*/ 109 w 114"/>
                <a:gd name="T27" fmla="*/ 65 h 94"/>
                <a:gd name="T28" fmla="*/ 111 w 114"/>
                <a:gd name="T29" fmla="*/ 54 h 94"/>
                <a:gd name="T30" fmla="*/ 113 w 114"/>
                <a:gd name="T31" fmla="*/ 40 h 94"/>
                <a:gd name="T32" fmla="*/ 114 w 114"/>
                <a:gd name="T33" fmla="*/ 28 h 94"/>
                <a:gd name="T34" fmla="*/ 113 w 114"/>
                <a:gd name="T35" fmla="*/ 2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94"/>
                <a:gd name="T56" fmla="*/ 114 w 114"/>
                <a:gd name="T57" fmla="*/ 94 h 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94">
                  <a:moveTo>
                    <a:pt x="0" y="0"/>
                  </a:moveTo>
                  <a:lnTo>
                    <a:pt x="8" y="10"/>
                  </a:lnTo>
                  <a:lnTo>
                    <a:pt x="12" y="20"/>
                  </a:lnTo>
                  <a:lnTo>
                    <a:pt x="17" y="27"/>
                  </a:lnTo>
                  <a:lnTo>
                    <a:pt x="20" y="35"/>
                  </a:lnTo>
                  <a:lnTo>
                    <a:pt x="28" y="44"/>
                  </a:lnTo>
                  <a:lnTo>
                    <a:pt x="38" y="49"/>
                  </a:lnTo>
                  <a:lnTo>
                    <a:pt x="53" y="57"/>
                  </a:lnTo>
                  <a:lnTo>
                    <a:pt x="71" y="63"/>
                  </a:lnTo>
                  <a:lnTo>
                    <a:pt x="86" y="74"/>
                  </a:lnTo>
                  <a:lnTo>
                    <a:pt x="99" y="82"/>
                  </a:lnTo>
                  <a:lnTo>
                    <a:pt x="114" y="94"/>
                  </a:lnTo>
                  <a:lnTo>
                    <a:pt x="111" y="78"/>
                  </a:lnTo>
                  <a:lnTo>
                    <a:pt x="109" y="65"/>
                  </a:lnTo>
                  <a:lnTo>
                    <a:pt x="111" y="54"/>
                  </a:lnTo>
                  <a:lnTo>
                    <a:pt x="113" y="40"/>
                  </a:lnTo>
                  <a:lnTo>
                    <a:pt x="114" y="28"/>
                  </a:lnTo>
                  <a:lnTo>
                    <a:pt x="113"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0" name="Freeform 34"/>
            <p:cNvSpPr>
              <a:spLocks/>
            </p:cNvSpPr>
            <p:nvPr/>
          </p:nvSpPr>
          <p:spPr bwMode="auto">
            <a:xfrm>
              <a:off x="2963" y="2543"/>
              <a:ext cx="22" cy="20"/>
            </a:xfrm>
            <a:custGeom>
              <a:avLst/>
              <a:gdLst>
                <a:gd name="T0" fmla="*/ 66 w 66"/>
                <a:gd name="T1" fmla="*/ 0 h 62"/>
                <a:gd name="T2" fmla="*/ 61 w 66"/>
                <a:gd name="T3" fmla="*/ 10 h 62"/>
                <a:gd name="T4" fmla="*/ 57 w 66"/>
                <a:gd name="T5" fmla="*/ 20 h 62"/>
                <a:gd name="T6" fmla="*/ 51 w 66"/>
                <a:gd name="T7" fmla="*/ 36 h 62"/>
                <a:gd name="T8" fmla="*/ 43 w 66"/>
                <a:gd name="T9" fmla="*/ 50 h 62"/>
                <a:gd name="T10" fmla="*/ 37 w 66"/>
                <a:gd name="T11" fmla="*/ 62 h 62"/>
                <a:gd name="T12" fmla="*/ 37 w 66"/>
                <a:gd name="T13" fmla="*/ 45 h 62"/>
                <a:gd name="T14" fmla="*/ 35 w 66"/>
                <a:gd name="T15" fmla="*/ 35 h 62"/>
                <a:gd name="T16" fmla="*/ 27 w 66"/>
                <a:gd name="T17" fmla="*/ 25 h 62"/>
                <a:gd name="T18" fmla="*/ 20 w 66"/>
                <a:gd name="T19" fmla="*/ 17 h 62"/>
                <a:gd name="T20" fmla="*/ 9 w 66"/>
                <a:gd name="T21" fmla="*/ 10 h 62"/>
                <a:gd name="T22" fmla="*/ 0 w 66"/>
                <a:gd name="T23" fmla="*/ 0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
                <a:gd name="T37" fmla="*/ 0 h 62"/>
                <a:gd name="T38" fmla="*/ 66 w 66"/>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 h="62">
                  <a:moveTo>
                    <a:pt x="66" y="0"/>
                  </a:moveTo>
                  <a:lnTo>
                    <a:pt x="61" y="10"/>
                  </a:lnTo>
                  <a:lnTo>
                    <a:pt x="57" y="20"/>
                  </a:lnTo>
                  <a:lnTo>
                    <a:pt x="51" y="36"/>
                  </a:lnTo>
                  <a:lnTo>
                    <a:pt x="43" y="50"/>
                  </a:lnTo>
                  <a:lnTo>
                    <a:pt x="37" y="62"/>
                  </a:lnTo>
                  <a:lnTo>
                    <a:pt x="37" y="45"/>
                  </a:lnTo>
                  <a:lnTo>
                    <a:pt x="35" y="35"/>
                  </a:lnTo>
                  <a:lnTo>
                    <a:pt x="27" y="25"/>
                  </a:lnTo>
                  <a:lnTo>
                    <a:pt x="20" y="17"/>
                  </a:lnTo>
                  <a:lnTo>
                    <a:pt x="9" y="1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1" name="Freeform 35"/>
            <p:cNvSpPr>
              <a:spLocks/>
            </p:cNvSpPr>
            <p:nvPr/>
          </p:nvSpPr>
          <p:spPr bwMode="auto">
            <a:xfrm>
              <a:off x="2909" y="2540"/>
              <a:ext cx="81" cy="64"/>
            </a:xfrm>
            <a:custGeom>
              <a:avLst/>
              <a:gdLst>
                <a:gd name="T0" fmla="*/ 154 w 244"/>
                <a:gd name="T1" fmla="*/ 11 h 192"/>
                <a:gd name="T2" fmla="*/ 169 w 244"/>
                <a:gd name="T3" fmla="*/ 26 h 192"/>
                <a:gd name="T4" fmla="*/ 183 w 244"/>
                <a:gd name="T5" fmla="*/ 37 h 192"/>
                <a:gd name="T6" fmla="*/ 188 w 244"/>
                <a:gd name="T7" fmla="*/ 43 h 192"/>
                <a:gd name="T8" fmla="*/ 191 w 244"/>
                <a:gd name="T9" fmla="*/ 52 h 192"/>
                <a:gd name="T10" fmla="*/ 190 w 244"/>
                <a:gd name="T11" fmla="*/ 59 h 192"/>
                <a:gd name="T12" fmla="*/ 189 w 244"/>
                <a:gd name="T13" fmla="*/ 67 h 192"/>
                <a:gd name="T14" fmla="*/ 184 w 244"/>
                <a:gd name="T15" fmla="*/ 79 h 192"/>
                <a:gd name="T16" fmla="*/ 182 w 244"/>
                <a:gd name="T17" fmla="*/ 95 h 192"/>
                <a:gd name="T18" fmla="*/ 183 w 244"/>
                <a:gd name="T19" fmla="*/ 111 h 192"/>
                <a:gd name="T20" fmla="*/ 189 w 244"/>
                <a:gd name="T21" fmla="*/ 124 h 192"/>
                <a:gd name="T22" fmla="*/ 197 w 244"/>
                <a:gd name="T23" fmla="*/ 135 h 192"/>
                <a:gd name="T24" fmla="*/ 206 w 244"/>
                <a:gd name="T25" fmla="*/ 144 h 192"/>
                <a:gd name="T26" fmla="*/ 218 w 244"/>
                <a:gd name="T27" fmla="*/ 154 h 192"/>
                <a:gd name="T28" fmla="*/ 232 w 244"/>
                <a:gd name="T29" fmla="*/ 167 h 192"/>
                <a:gd name="T30" fmla="*/ 239 w 244"/>
                <a:gd name="T31" fmla="*/ 179 h 192"/>
                <a:gd name="T32" fmla="*/ 244 w 244"/>
                <a:gd name="T33" fmla="*/ 188 h 192"/>
                <a:gd name="T34" fmla="*/ 244 w 244"/>
                <a:gd name="T35" fmla="*/ 192 h 192"/>
                <a:gd name="T36" fmla="*/ 232 w 244"/>
                <a:gd name="T37" fmla="*/ 182 h 192"/>
                <a:gd name="T38" fmla="*/ 207 w 244"/>
                <a:gd name="T39" fmla="*/ 170 h 192"/>
                <a:gd name="T40" fmla="*/ 188 w 244"/>
                <a:gd name="T41" fmla="*/ 161 h 192"/>
                <a:gd name="T42" fmla="*/ 163 w 244"/>
                <a:gd name="T43" fmla="*/ 151 h 192"/>
                <a:gd name="T44" fmla="*/ 132 w 244"/>
                <a:gd name="T45" fmla="*/ 142 h 192"/>
                <a:gd name="T46" fmla="*/ 124 w 244"/>
                <a:gd name="T47" fmla="*/ 138 h 192"/>
                <a:gd name="T48" fmla="*/ 116 w 244"/>
                <a:gd name="T49" fmla="*/ 134 h 192"/>
                <a:gd name="T50" fmla="*/ 109 w 244"/>
                <a:gd name="T51" fmla="*/ 126 h 192"/>
                <a:gd name="T52" fmla="*/ 101 w 244"/>
                <a:gd name="T53" fmla="*/ 121 h 192"/>
                <a:gd name="T54" fmla="*/ 78 w 244"/>
                <a:gd name="T55" fmla="*/ 111 h 192"/>
                <a:gd name="T56" fmla="*/ 47 w 244"/>
                <a:gd name="T57" fmla="*/ 102 h 192"/>
                <a:gd name="T58" fmla="*/ 32 w 244"/>
                <a:gd name="T59" fmla="*/ 95 h 192"/>
                <a:gd name="T60" fmla="*/ 20 w 244"/>
                <a:gd name="T61" fmla="*/ 89 h 192"/>
                <a:gd name="T62" fmla="*/ 12 w 244"/>
                <a:gd name="T63" fmla="*/ 79 h 192"/>
                <a:gd name="T64" fmla="*/ 5 w 244"/>
                <a:gd name="T65" fmla="*/ 63 h 192"/>
                <a:gd name="T66" fmla="*/ 0 w 244"/>
                <a:gd name="T67" fmla="*/ 47 h 192"/>
                <a:gd name="T68" fmla="*/ 0 w 244"/>
                <a:gd name="T69" fmla="*/ 34 h 192"/>
                <a:gd name="T70" fmla="*/ 3 w 244"/>
                <a:gd name="T71" fmla="*/ 18 h 192"/>
                <a:gd name="T72" fmla="*/ 5 w 244"/>
                <a:gd name="T73" fmla="*/ 4 h 192"/>
                <a:gd name="T74" fmla="*/ 5 w 244"/>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4"/>
                <a:gd name="T115" fmla="*/ 0 h 192"/>
                <a:gd name="T116" fmla="*/ 244 w 244"/>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4" h="192">
                  <a:moveTo>
                    <a:pt x="154" y="11"/>
                  </a:moveTo>
                  <a:lnTo>
                    <a:pt x="169" y="26"/>
                  </a:lnTo>
                  <a:lnTo>
                    <a:pt x="183" y="37"/>
                  </a:lnTo>
                  <a:lnTo>
                    <a:pt x="188" y="43"/>
                  </a:lnTo>
                  <a:lnTo>
                    <a:pt x="191" y="52"/>
                  </a:lnTo>
                  <a:lnTo>
                    <a:pt x="190" y="59"/>
                  </a:lnTo>
                  <a:lnTo>
                    <a:pt x="189" y="67"/>
                  </a:lnTo>
                  <a:lnTo>
                    <a:pt x="184" y="79"/>
                  </a:lnTo>
                  <a:lnTo>
                    <a:pt x="182" y="95"/>
                  </a:lnTo>
                  <a:lnTo>
                    <a:pt x="183" y="111"/>
                  </a:lnTo>
                  <a:lnTo>
                    <a:pt x="189" y="124"/>
                  </a:lnTo>
                  <a:lnTo>
                    <a:pt x="197" y="135"/>
                  </a:lnTo>
                  <a:lnTo>
                    <a:pt x="206" y="144"/>
                  </a:lnTo>
                  <a:lnTo>
                    <a:pt x="218" y="154"/>
                  </a:lnTo>
                  <a:lnTo>
                    <a:pt x="232" y="167"/>
                  </a:lnTo>
                  <a:lnTo>
                    <a:pt x="239" y="179"/>
                  </a:lnTo>
                  <a:lnTo>
                    <a:pt x="244" y="188"/>
                  </a:lnTo>
                  <a:lnTo>
                    <a:pt x="244" y="192"/>
                  </a:lnTo>
                  <a:lnTo>
                    <a:pt x="232" y="182"/>
                  </a:lnTo>
                  <a:lnTo>
                    <a:pt x="207" y="170"/>
                  </a:lnTo>
                  <a:lnTo>
                    <a:pt x="188" y="161"/>
                  </a:lnTo>
                  <a:lnTo>
                    <a:pt x="163" y="151"/>
                  </a:lnTo>
                  <a:lnTo>
                    <a:pt x="132" y="142"/>
                  </a:lnTo>
                  <a:lnTo>
                    <a:pt x="124" y="138"/>
                  </a:lnTo>
                  <a:lnTo>
                    <a:pt x="116" y="134"/>
                  </a:lnTo>
                  <a:lnTo>
                    <a:pt x="109" y="126"/>
                  </a:lnTo>
                  <a:lnTo>
                    <a:pt x="101" y="121"/>
                  </a:lnTo>
                  <a:lnTo>
                    <a:pt x="78" y="111"/>
                  </a:lnTo>
                  <a:lnTo>
                    <a:pt x="47" y="102"/>
                  </a:lnTo>
                  <a:lnTo>
                    <a:pt x="32" y="95"/>
                  </a:lnTo>
                  <a:lnTo>
                    <a:pt x="20" y="89"/>
                  </a:lnTo>
                  <a:lnTo>
                    <a:pt x="12" y="79"/>
                  </a:lnTo>
                  <a:lnTo>
                    <a:pt x="5" y="63"/>
                  </a:lnTo>
                  <a:lnTo>
                    <a:pt x="0" y="47"/>
                  </a:lnTo>
                  <a:lnTo>
                    <a:pt x="0" y="34"/>
                  </a:lnTo>
                  <a:lnTo>
                    <a:pt x="3" y="18"/>
                  </a:lnTo>
                  <a:lnTo>
                    <a:pt x="5" y="4"/>
                  </a:lnTo>
                  <a:lnTo>
                    <a:pt x="5"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2" name="Freeform 36"/>
            <p:cNvSpPr>
              <a:spLocks/>
            </p:cNvSpPr>
            <p:nvPr/>
          </p:nvSpPr>
          <p:spPr bwMode="auto">
            <a:xfrm>
              <a:off x="3041" y="2533"/>
              <a:ext cx="51" cy="48"/>
            </a:xfrm>
            <a:custGeom>
              <a:avLst/>
              <a:gdLst>
                <a:gd name="T0" fmla="*/ 133 w 155"/>
                <a:gd name="T1" fmla="*/ 0 h 144"/>
                <a:gd name="T2" fmla="*/ 129 w 155"/>
                <a:gd name="T3" fmla="*/ 8 h 144"/>
                <a:gd name="T4" fmla="*/ 129 w 155"/>
                <a:gd name="T5" fmla="*/ 14 h 144"/>
                <a:gd name="T6" fmla="*/ 129 w 155"/>
                <a:gd name="T7" fmla="*/ 21 h 144"/>
                <a:gd name="T8" fmla="*/ 132 w 155"/>
                <a:gd name="T9" fmla="*/ 34 h 144"/>
                <a:gd name="T10" fmla="*/ 136 w 155"/>
                <a:gd name="T11" fmla="*/ 51 h 144"/>
                <a:gd name="T12" fmla="*/ 137 w 155"/>
                <a:gd name="T13" fmla="*/ 66 h 144"/>
                <a:gd name="T14" fmla="*/ 144 w 155"/>
                <a:gd name="T15" fmla="*/ 78 h 144"/>
                <a:gd name="T16" fmla="*/ 149 w 155"/>
                <a:gd name="T17" fmla="*/ 90 h 144"/>
                <a:gd name="T18" fmla="*/ 155 w 155"/>
                <a:gd name="T19" fmla="*/ 101 h 144"/>
                <a:gd name="T20" fmla="*/ 155 w 155"/>
                <a:gd name="T21" fmla="*/ 107 h 144"/>
                <a:gd name="T22" fmla="*/ 152 w 155"/>
                <a:gd name="T23" fmla="*/ 110 h 144"/>
                <a:gd name="T24" fmla="*/ 146 w 155"/>
                <a:gd name="T25" fmla="*/ 113 h 144"/>
                <a:gd name="T26" fmla="*/ 136 w 155"/>
                <a:gd name="T27" fmla="*/ 115 h 144"/>
                <a:gd name="T28" fmla="*/ 121 w 155"/>
                <a:gd name="T29" fmla="*/ 114 h 144"/>
                <a:gd name="T30" fmla="*/ 108 w 155"/>
                <a:gd name="T31" fmla="*/ 115 h 144"/>
                <a:gd name="T32" fmla="*/ 101 w 155"/>
                <a:gd name="T33" fmla="*/ 118 h 144"/>
                <a:gd name="T34" fmla="*/ 91 w 155"/>
                <a:gd name="T35" fmla="*/ 123 h 144"/>
                <a:gd name="T36" fmla="*/ 82 w 155"/>
                <a:gd name="T37" fmla="*/ 130 h 144"/>
                <a:gd name="T38" fmla="*/ 71 w 155"/>
                <a:gd name="T39" fmla="*/ 136 h 144"/>
                <a:gd name="T40" fmla="*/ 58 w 155"/>
                <a:gd name="T41" fmla="*/ 144 h 144"/>
                <a:gd name="T42" fmla="*/ 57 w 155"/>
                <a:gd name="T43" fmla="*/ 135 h 144"/>
                <a:gd name="T44" fmla="*/ 54 w 155"/>
                <a:gd name="T45" fmla="*/ 128 h 144"/>
                <a:gd name="T46" fmla="*/ 47 w 155"/>
                <a:gd name="T47" fmla="*/ 122 h 144"/>
                <a:gd name="T48" fmla="*/ 39 w 155"/>
                <a:gd name="T49" fmla="*/ 115 h 144"/>
                <a:gd name="T50" fmla="*/ 29 w 155"/>
                <a:gd name="T51" fmla="*/ 112 h 144"/>
                <a:gd name="T52" fmla="*/ 18 w 155"/>
                <a:gd name="T53" fmla="*/ 107 h 144"/>
                <a:gd name="T54" fmla="*/ 10 w 155"/>
                <a:gd name="T55" fmla="*/ 98 h 144"/>
                <a:gd name="T56" fmla="*/ 3 w 155"/>
                <a:gd name="T57" fmla="*/ 89 h 144"/>
                <a:gd name="T58" fmla="*/ 0 w 155"/>
                <a:gd name="T59" fmla="*/ 80 h 1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5"/>
                <a:gd name="T91" fmla="*/ 0 h 144"/>
                <a:gd name="T92" fmla="*/ 155 w 155"/>
                <a:gd name="T93" fmla="*/ 144 h 1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5" h="144">
                  <a:moveTo>
                    <a:pt x="133" y="0"/>
                  </a:moveTo>
                  <a:lnTo>
                    <a:pt x="129" y="8"/>
                  </a:lnTo>
                  <a:lnTo>
                    <a:pt x="129" y="14"/>
                  </a:lnTo>
                  <a:lnTo>
                    <a:pt x="129" y="21"/>
                  </a:lnTo>
                  <a:lnTo>
                    <a:pt x="132" y="34"/>
                  </a:lnTo>
                  <a:lnTo>
                    <a:pt x="136" y="51"/>
                  </a:lnTo>
                  <a:lnTo>
                    <a:pt x="137" y="66"/>
                  </a:lnTo>
                  <a:lnTo>
                    <a:pt x="144" y="78"/>
                  </a:lnTo>
                  <a:lnTo>
                    <a:pt x="149" y="90"/>
                  </a:lnTo>
                  <a:lnTo>
                    <a:pt x="155" y="101"/>
                  </a:lnTo>
                  <a:lnTo>
                    <a:pt x="155" y="107"/>
                  </a:lnTo>
                  <a:lnTo>
                    <a:pt x="152" y="110"/>
                  </a:lnTo>
                  <a:lnTo>
                    <a:pt x="146" y="113"/>
                  </a:lnTo>
                  <a:lnTo>
                    <a:pt x="136" y="115"/>
                  </a:lnTo>
                  <a:lnTo>
                    <a:pt x="121" y="114"/>
                  </a:lnTo>
                  <a:lnTo>
                    <a:pt x="108" y="115"/>
                  </a:lnTo>
                  <a:lnTo>
                    <a:pt x="101" y="118"/>
                  </a:lnTo>
                  <a:lnTo>
                    <a:pt x="91" y="123"/>
                  </a:lnTo>
                  <a:lnTo>
                    <a:pt x="82" y="130"/>
                  </a:lnTo>
                  <a:lnTo>
                    <a:pt x="71" y="136"/>
                  </a:lnTo>
                  <a:lnTo>
                    <a:pt x="58" y="144"/>
                  </a:lnTo>
                  <a:lnTo>
                    <a:pt x="57" y="135"/>
                  </a:lnTo>
                  <a:lnTo>
                    <a:pt x="54" y="128"/>
                  </a:lnTo>
                  <a:lnTo>
                    <a:pt x="47" y="122"/>
                  </a:lnTo>
                  <a:lnTo>
                    <a:pt x="39" y="115"/>
                  </a:lnTo>
                  <a:lnTo>
                    <a:pt x="29" y="112"/>
                  </a:lnTo>
                  <a:lnTo>
                    <a:pt x="18" y="107"/>
                  </a:lnTo>
                  <a:lnTo>
                    <a:pt x="10" y="98"/>
                  </a:lnTo>
                  <a:lnTo>
                    <a:pt x="3" y="89"/>
                  </a:lnTo>
                  <a:lnTo>
                    <a:pt x="0" y="8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3" name="Freeform 37"/>
            <p:cNvSpPr>
              <a:spLocks/>
            </p:cNvSpPr>
            <p:nvPr/>
          </p:nvSpPr>
          <p:spPr bwMode="auto">
            <a:xfrm>
              <a:off x="3086" y="2534"/>
              <a:ext cx="34" cy="36"/>
            </a:xfrm>
            <a:custGeom>
              <a:avLst/>
              <a:gdLst>
                <a:gd name="T0" fmla="*/ 102 w 102"/>
                <a:gd name="T1" fmla="*/ 15 h 109"/>
                <a:gd name="T2" fmla="*/ 95 w 102"/>
                <a:gd name="T3" fmla="*/ 21 h 109"/>
                <a:gd name="T4" fmla="*/ 86 w 102"/>
                <a:gd name="T5" fmla="*/ 32 h 109"/>
                <a:gd name="T6" fmla="*/ 77 w 102"/>
                <a:gd name="T7" fmla="*/ 45 h 109"/>
                <a:gd name="T8" fmla="*/ 71 w 102"/>
                <a:gd name="T9" fmla="*/ 63 h 109"/>
                <a:gd name="T10" fmla="*/ 62 w 102"/>
                <a:gd name="T11" fmla="*/ 81 h 109"/>
                <a:gd name="T12" fmla="*/ 54 w 102"/>
                <a:gd name="T13" fmla="*/ 95 h 109"/>
                <a:gd name="T14" fmla="*/ 43 w 102"/>
                <a:gd name="T15" fmla="*/ 105 h 109"/>
                <a:gd name="T16" fmla="*/ 35 w 102"/>
                <a:gd name="T17" fmla="*/ 109 h 109"/>
                <a:gd name="T18" fmla="*/ 32 w 102"/>
                <a:gd name="T19" fmla="*/ 96 h 109"/>
                <a:gd name="T20" fmla="*/ 27 w 102"/>
                <a:gd name="T21" fmla="*/ 85 h 109"/>
                <a:gd name="T22" fmla="*/ 19 w 102"/>
                <a:gd name="T23" fmla="*/ 72 h 109"/>
                <a:gd name="T24" fmla="*/ 12 w 102"/>
                <a:gd name="T25" fmla="*/ 60 h 109"/>
                <a:gd name="T26" fmla="*/ 8 w 102"/>
                <a:gd name="T27" fmla="*/ 46 h 109"/>
                <a:gd name="T28" fmla="*/ 6 w 102"/>
                <a:gd name="T29" fmla="*/ 32 h 109"/>
                <a:gd name="T30" fmla="*/ 1 w 102"/>
                <a:gd name="T31" fmla="*/ 19 h 109"/>
                <a:gd name="T32" fmla="*/ 0 w 102"/>
                <a:gd name="T33" fmla="*/ 12 h 109"/>
                <a:gd name="T34" fmla="*/ 1 w 102"/>
                <a:gd name="T35" fmla="*/ 6 h 109"/>
                <a:gd name="T36" fmla="*/ 5 w 102"/>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09"/>
                <a:gd name="T59" fmla="*/ 102 w 102"/>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09">
                  <a:moveTo>
                    <a:pt x="102" y="15"/>
                  </a:moveTo>
                  <a:lnTo>
                    <a:pt x="95" y="21"/>
                  </a:lnTo>
                  <a:lnTo>
                    <a:pt x="86" y="32"/>
                  </a:lnTo>
                  <a:lnTo>
                    <a:pt x="77" y="45"/>
                  </a:lnTo>
                  <a:lnTo>
                    <a:pt x="71" y="63"/>
                  </a:lnTo>
                  <a:lnTo>
                    <a:pt x="62" y="81"/>
                  </a:lnTo>
                  <a:lnTo>
                    <a:pt x="54" y="95"/>
                  </a:lnTo>
                  <a:lnTo>
                    <a:pt x="43" y="105"/>
                  </a:lnTo>
                  <a:lnTo>
                    <a:pt x="35" y="109"/>
                  </a:lnTo>
                  <a:lnTo>
                    <a:pt x="32" y="96"/>
                  </a:lnTo>
                  <a:lnTo>
                    <a:pt x="27" y="85"/>
                  </a:lnTo>
                  <a:lnTo>
                    <a:pt x="19" y="72"/>
                  </a:lnTo>
                  <a:lnTo>
                    <a:pt x="12" y="60"/>
                  </a:lnTo>
                  <a:lnTo>
                    <a:pt x="8" y="46"/>
                  </a:lnTo>
                  <a:lnTo>
                    <a:pt x="6" y="32"/>
                  </a:lnTo>
                  <a:lnTo>
                    <a:pt x="1" y="19"/>
                  </a:lnTo>
                  <a:lnTo>
                    <a:pt x="0" y="12"/>
                  </a:lnTo>
                  <a:lnTo>
                    <a:pt x="1" y="6"/>
                  </a:lnTo>
                  <a:lnTo>
                    <a:pt x="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4" name="Freeform 38"/>
            <p:cNvSpPr>
              <a:spLocks/>
            </p:cNvSpPr>
            <p:nvPr/>
          </p:nvSpPr>
          <p:spPr bwMode="auto">
            <a:xfrm>
              <a:off x="2783" y="2539"/>
              <a:ext cx="342" cy="244"/>
            </a:xfrm>
            <a:custGeom>
              <a:avLst/>
              <a:gdLst>
                <a:gd name="T0" fmla="*/ 1012 w 1028"/>
                <a:gd name="T1" fmla="*/ 12 h 731"/>
                <a:gd name="T2" fmla="*/ 987 w 1028"/>
                <a:gd name="T3" fmla="*/ 62 h 731"/>
                <a:gd name="T4" fmla="*/ 961 w 1028"/>
                <a:gd name="T5" fmla="*/ 104 h 731"/>
                <a:gd name="T6" fmla="*/ 900 w 1028"/>
                <a:gd name="T7" fmla="*/ 131 h 731"/>
                <a:gd name="T8" fmla="*/ 860 w 1028"/>
                <a:gd name="T9" fmla="*/ 161 h 731"/>
                <a:gd name="T10" fmla="*/ 853 w 1028"/>
                <a:gd name="T11" fmla="*/ 201 h 731"/>
                <a:gd name="T12" fmla="*/ 829 w 1028"/>
                <a:gd name="T13" fmla="*/ 230 h 731"/>
                <a:gd name="T14" fmla="*/ 782 w 1028"/>
                <a:gd name="T15" fmla="*/ 259 h 731"/>
                <a:gd name="T16" fmla="*/ 763 w 1028"/>
                <a:gd name="T17" fmla="*/ 314 h 731"/>
                <a:gd name="T18" fmla="*/ 746 w 1028"/>
                <a:gd name="T19" fmla="*/ 363 h 731"/>
                <a:gd name="T20" fmla="*/ 723 w 1028"/>
                <a:gd name="T21" fmla="*/ 411 h 731"/>
                <a:gd name="T22" fmla="*/ 723 w 1028"/>
                <a:gd name="T23" fmla="*/ 469 h 731"/>
                <a:gd name="T24" fmla="*/ 777 w 1028"/>
                <a:gd name="T25" fmla="*/ 556 h 731"/>
                <a:gd name="T26" fmla="*/ 803 w 1028"/>
                <a:gd name="T27" fmla="*/ 620 h 731"/>
                <a:gd name="T28" fmla="*/ 828 w 1028"/>
                <a:gd name="T29" fmla="*/ 671 h 731"/>
                <a:gd name="T30" fmla="*/ 866 w 1028"/>
                <a:gd name="T31" fmla="*/ 698 h 731"/>
                <a:gd name="T32" fmla="*/ 813 w 1028"/>
                <a:gd name="T33" fmla="*/ 687 h 731"/>
                <a:gd name="T34" fmla="*/ 754 w 1028"/>
                <a:gd name="T35" fmla="*/ 686 h 731"/>
                <a:gd name="T36" fmla="*/ 716 w 1028"/>
                <a:gd name="T37" fmla="*/ 711 h 731"/>
                <a:gd name="T38" fmla="*/ 700 w 1028"/>
                <a:gd name="T39" fmla="*/ 727 h 731"/>
                <a:gd name="T40" fmla="*/ 708 w 1028"/>
                <a:gd name="T41" fmla="*/ 678 h 731"/>
                <a:gd name="T42" fmla="*/ 683 w 1028"/>
                <a:gd name="T43" fmla="*/ 714 h 731"/>
                <a:gd name="T44" fmla="*/ 640 w 1028"/>
                <a:gd name="T45" fmla="*/ 710 h 731"/>
                <a:gd name="T46" fmla="*/ 581 w 1028"/>
                <a:gd name="T47" fmla="*/ 705 h 731"/>
                <a:gd name="T48" fmla="*/ 612 w 1028"/>
                <a:gd name="T49" fmla="*/ 680 h 731"/>
                <a:gd name="T50" fmla="*/ 633 w 1028"/>
                <a:gd name="T51" fmla="*/ 632 h 731"/>
                <a:gd name="T52" fmla="*/ 629 w 1028"/>
                <a:gd name="T53" fmla="*/ 565 h 731"/>
                <a:gd name="T54" fmla="*/ 626 w 1028"/>
                <a:gd name="T55" fmla="*/ 507 h 731"/>
                <a:gd name="T56" fmla="*/ 630 w 1028"/>
                <a:gd name="T57" fmla="*/ 451 h 731"/>
                <a:gd name="T58" fmla="*/ 634 w 1028"/>
                <a:gd name="T59" fmla="*/ 415 h 731"/>
                <a:gd name="T60" fmla="*/ 630 w 1028"/>
                <a:gd name="T61" fmla="*/ 362 h 731"/>
                <a:gd name="T62" fmla="*/ 654 w 1028"/>
                <a:gd name="T63" fmla="*/ 318 h 731"/>
                <a:gd name="T64" fmla="*/ 650 w 1028"/>
                <a:gd name="T65" fmla="*/ 281 h 731"/>
                <a:gd name="T66" fmla="*/ 594 w 1028"/>
                <a:gd name="T67" fmla="*/ 239 h 731"/>
                <a:gd name="T68" fmla="*/ 524 w 1028"/>
                <a:gd name="T69" fmla="*/ 217 h 731"/>
                <a:gd name="T70" fmla="*/ 466 w 1028"/>
                <a:gd name="T71" fmla="*/ 195 h 731"/>
                <a:gd name="T72" fmla="*/ 421 w 1028"/>
                <a:gd name="T73" fmla="*/ 156 h 731"/>
                <a:gd name="T74" fmla="*/ 375 w 1028"/>
                <a:gd name="T75" fmla="*/ 123 h 731"/>
                <a:gd name="T76" fmla="*/ 317 w 1028"/>
                <a:gd name="T77" fmla="*/ 113 h 731"/>
                <a:gd name="T78" fmla="*/ 246 w 1028"/>
                <a:gd name="T79" fmla="*/ 118 h 731"/>
                <a:gd name="T80" fmla="*/ 178 w 1028"/>
                <a:gd name="T81" fmla="*/ 126 h 731"/>
                <a:gd name="T82" fmla="*/ 124 w 1028"/>
                <a:gd name="T83" fmla="*/ 107 h 731"/>
                <a:gd name="T84" fmla="*/ 80 w 1028"/>
                <a:gd name="T85" fmla="*/ 75 h 731"/>
                <a:gd name="T86" fmla="*/ 26 w 1028"/>
                <a:gd name="T87" fmla="*/ 58 h 731"/>
                <a:gd name="T88" fmla="*/ 4 w 1028"/>
                <a:gd name="T89" fmla="*/ 44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1"/>
                <a:gd name="T137" fmla="*/ 1028 w 1028"/>
                <a:gd name="T138" fmla="*/ 731 h 7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1">
                  <a:moveTo>
                    <a:pt x="1028" y="0"/>
                  </a:moveTo>
                  <a:lnTo>
                    <a:pt x="1021" y="4"/>
                  </a:lnTo>
                  <a:lnTo>
                    <a:pt x="1012" y="12"/>
                  </a:lnTo>
                  <a:lnTo>
                    <a:pt x="1003" y="23"/>
                  </a:lnTo>
                  <a:lnTo>
                    <a:pt x="996" y="39"/>
                  </a:lnTo>
                  <a:lnTo>
                    <a:pt x="987" y="62"/>
                  </a:lnTo>
                  <a:lnTo>
                    <a:pt x="979" y="81"/>
                  </a:lnTo>
                  <a:lnTo>
                    <a:pt x="971" y="93"/>
                  </a:lnTo>
                  <a:lnTo>
                    <a:pt x="961" y="104"/>
                  </a:lnTo>
                  <a:lnTo>
                    <a:pt x="942" y="114"/>
                  </a:lnTo>
                  <a:lnTo>
                    <a:pt x="921" y="123"/>
                  </a:lnTo>
                  <a:lnTo>
                    <a:pt x="900" y="131"/>
                  </a:lnTo>
                  <a:lnTo>
                    <a:pt x="884" y="139"/>
                  </a:lnTo>
                  <a:lnTo>
                    <a:pt x="869" y="150"/>
                  </a:lnTo>
                  <a:lnTo>
                    <a:pt x="860" y="161"/>
                  </a:lnTo>
                  <a:lnTo>
                    <a:pt x="856" y="171"/>
                  </a:lnTo>
                  <a:lnTo>
                    <a:pt x="854" y="181"/>
                  </a:lnTo>
                  <a:lnTo>
                    <a:pt x="853" y="201"/>
                  </a:lnTo>
                  <a:lnTo>
                    <a:pt x="850" y="213"/>
                  </a:lnTo>
                  <a:lnTo>
                    <a:pt x="843" y="220"/>
                  </a:lnTo>
                  <a:lnTo>
                    <a:pt x="829" y="230"/>
                  </a:lnTo>
                  <a:lnTo>
                    <a:pt x="813" y="239"/>
                  </a:lnTo>
                  <a:lnTo>
                    <a:pt x="795" y="248"/>
                  </a:lnTo>
                  <a:lnTo>
                    <a:pt x="782" y="259"/>
                  </a:lnTo>
                  <a:lnTo>
                    <a:pt x="774" y="271"/>
                  </a:lnTo>
                  <a:lnTo>
                    <a:pt x="770" y="296"/>
                  </a:lnTo>
                  <a:lnTo>
                    <a:pt x="763" y="314"/>
                  </a:lnTo>
                  <a:lnTo>
                    <a:pt x="758" y="340"/>
                  </a:lnTo>
                  <a:lnTo>
                    <a:pt x="753" y="351"/>
                  </a:lnTo>
                  <a:lnTo>
                    <a:pt x="746" y="363"/>
                  </a:lnTo>
                  <a:lnTo>
                    <a:pt x="736" y="377"/>
                  </a:lnTo>
                  <a:lnTo>
                    <a:pt x="727" y="396"/>
                  </a:lnTo>
                  <a:lnTo>
                    <a:pt x="723" y="411"/>
                  </a:lnTo>
                  <a:lnTo>
                    <a:pt x="720" y="431"/>
                  </a:lnTo>
                  <a:lnTo>
                    <a:pt x="720" y="450"/>
                  </a:lnTo>
                  <a:lnTo>
                    <a:pt x="723" y="469"/>
                  </a:lnTo>
                  <a:lnTo>
                    <a:pt x="741" y="502"/>
                  </a:lnTo>
                  <a:lnTo>
                    <a:pt x="762" y="531"/>
                  </a:lnTo>
                  <a:lnTo>
                    <a:pt x="777" y="556"/>
                  </a:lnTo>
                  <a:lnTo>
                    <a:pt x="788" y="576"/>
                  </a:lnTo>
                  <a:lnTo>
                    <a:pt x="796" y="598"/>
                  </a:lnTo>
                  <a:lnTo>
                    <a:pt x="803" y="620"/>
                  </a:lnTo>
                  <a:lnTo>
                    <a:pt x="810" y="642"/>
                  </a:lnTo>
                  <a:lnTo>
                    <a:pt x="824" y="664"/>
                  </a:lnTo>
                  <a:lnTo>
                    <a:pt x="828" y="671"/>
                  </a:lnTo>
                  <a:lnTo>
                    <a:pt x="836" y="679"/>
                  </a:lnTo>
                  <a:lnTo>
                    <a:pt x="850" y="690"/>
                  </a:lnTo>
                  <a:lnTo>
                    <a:pt x="866" y="698"/>
                  </a:lnTo>
                  <a:lnTo>
                    <a:pt x="850" y="693"/>
                  </a:lnTo>
                  <a:lnTo>
                    <a:pt x="829" y="690"/>
                  </a:lnTo>
                  <a:lnTo>
                    <a:pt x="813" y="687"/>
                  </a:lnTo>
                  <a:lnTo>
                    <a:pt x="793" y="684"/>
                  </a:lnTo>
                  <a:lnTo>
                    <a:pt x="774" y="684"/>
                  </a:lnTo>
                  <a:lnTo>
                    <a:pt x="754" y="686"/>
                  </a:lnTo>
                  <a:lnTo>
                    <a:pt x="740" y="690"/>
                  </a:lnTo>
                  <a:lnTo>
                    <a:pt x="726" y="700"/>
                  </a:lnTo>
                  <a:lnTo>
                    <a:pt x="716" y="711"/>
                  </a:lnTo>
                  <a:lnTo>
                    <a:pt x="707" y="723"/>
                  </a:lnTo>
                  <a:lnTo>
                    <a:pt x="700" y="731"/>
                  </a:lnTo>
                  <a:lnTo>
                    <a:pt x="700" y="727"/>
                  </a:lnTo>
                  <a:lnTo>
                    <a:pt x="703" y="711"/>
                  </a:lnTo>
                  <a:lnTo>
                    <a:pt x="704" y="698"/>
                  </a:lnTo>
                  <a:lnTo>
                    <a:pt x="708" y="678"/>
                  </a:lnTo>
                  <a:lnTo>
                    <a:pt x="700" y="698"/>
                  </a:lnTo>
                  <a:lnTo>
                    <a:pt x="692" y="708"/>
                  </a:lnTo>
                  <a:lnTo>
                    <a:pt x="683" y="714"/>
                  </a:lnTo>
                  <a:lnTo>
                    <a:pt x="672" y="716"/>
                  </a:lnTo>
                  <a:lnTo>
                    <a:pt x="658" y="714"/>
                  </a:lnTo>
                  <a:lnTo>
                    <a:pt x="640" y="710"/>
                  </a:lnTo>
                  <a:lnTo>
                    <a:pt x="621" y="705"/>
                  </a:lnTo>
                  <a:lnTo>
                    <a:pt x="600" y="703"/>
                  </a:lnTo>
                  <a:lnTo>
                    <a:pt x="581" y="705"/>
                  </a:lnTo>
                  <a:lnTo>
                    <a:pt x="562" y="710"/>
                  </a:lnTo>
                  <a:lnTo>
                    <a:pt x="598" y="691"/>
                  </a:lnTo>
                  <a:lnTo>
                    <a:pt x="612" y="680"/>
                  </a:lnTo>
                  <a:lnTo>
                    <a:pt x="623" y="668"/>
                  </a:lnTo>
                  <a:lnTo>
                    <a:pt x="628" y="652"/>
                  </a:lnTo>
                  <a:lnTo>
                    <a:pt x="633" y="632"/>
                  </a:lnTo>
                  <a:lnTo>
                    <a:pt x="634" y="602"/>
                  </a:lnTo>
                  <a:lnTo>
                    <a:pt x="632" y="581"/>
                  </a:lnTo>
                  <a:lnTo>
                    <a:pt x="629" y="565"/>
                  </a:lnTo>
                  <a:lnTo>
                    <a:pt x="625" y="544"/>
                  </a:lnTo>
                  <a:lnTo>
                    <a:pt x="625" y="526"/>
                  </a:lnTo>
                  <a:lnTo>
                    <a:pt x="626" y="507"/>
                  </a:lnTo>
                  <a:lnTo>
                    <a:pt x="625" y="483"/>
                  </a:lnTo>
                  <a:lnTo>
                    <a:pt x="627" y="465"/>
                  </a:lnTo>
                  <a:lnTo>
                    <a:pt x="630" y="451"/>
                  </a:lnTo>
                  <a:lnTo>
                    <a:pt x="636" y="435"/>
                  </a:lnTo>
                  <a:lnTo>
                    <a:pt x="637" y="427"/>
                  </a:lnTo>
                  <a:lnTo>
                    <a:pt x="634" y="415"/>
                  </a:lnTo>
                  <a:lnTo>
                    <a:pt x="629" y="398"/>
                  </a:lnTo>
                  <a:lnTo>
                    <a:pt x="628" y="380"/>
                  </a:lnTo>
                  <a:lnTo>
                    <a:pt x="630" y="362"/>
                  </a:lnTo>
                  <a:lnTo>
                    <a:pt x="637" y="345"/>
                  </a:lnTo>
                  <a:lnTo>
                    <a:pt x="646" y="331"/>
                  </a:lnTo>
                  <a:lnTo>
                    <a:pt x="654" y="318"/>
                  </a:lnTo>
                  <a:lnTo>
                    <a:pt x="658" y="307"/>
                  </a:lnTo>
                  <a:lnTo>
                    <a:pt x="656" y="294"/>
                  </a:lnTo>
                  <a:lnTo>
                    <a:pt x="650" y="281"/>
                  </a:lnTo>
                  <a:lnTo>
                    <a:pt x="640" y="270"/>
                  </a:lnTo>
                  <a:lnTo>
                    <a:pt x="618" y="253"/>
                  </a:lnTo>
                  <a:lnTo>
                    <a:pt x="594" y="239"/>
                  </a:lnTo>
                  <a:lnTo>
                    <a:pt x="567" y="227"/>
                  </a:lnTo>
                  <a:lnTo>
                    <a:pt x="544" y="221"/>
                  </a:lnTo>
                  <a:lnTo>
                    <a:pt x="524" y="217"/>
                  </a:lnTo>
                  <a:lnTo>
                    <a:pt x="504" y="213"/>
                  </a:lnTo>
                  <a:lnTo>
                    <a:pt x="485" y="205"/>
                  </a:lnTo>
                  <a:lnTo>
                    <a:pt x="466" y="195"/>
                  </a:lnTo>
                  <a:lnTo>
                    <a:pt x="454" y="186"/>
                  </a:lnTo>
                  <a:lnTo>
                    <a:pt x="437" y="172"/>
                  </a:lnTo>
                  <a:lnTo>
                    <a:pt x="421" y="156"/>
                  </a:lnTo>
                  <a:lnTo>
                    <a:pt x="403" y="139"/>
                  </a:lnTo>
                  <a:lnTo>
                    <a:pt x="390" y="129"/>
                  </a:lnTo>
                  <a:lnTo>
                    <a:pt x="375" y="123"/>
                  </a:lnTo>
                  <a:lnTo>
                    <a:pt x="357" y="117"/>
                  </a:lnTo>
                  <a:lnTo>
                    <a:pt x="338" y="114"/>
                  </a:lnTo>
                  <a:lnTo>
                    <a:pt x="317" y="113"/>
                  </a:lnTo>
                  <a:lnTo>
                    <a:pt x="296" y="113"/>
                  </a:lnTo>
                  <a:lnTo>
                    <a:pt x="271" y="115"/>
                  </a:lnTo>
                  <a:lnTo>
                    <a:pt x="246" y="118"/>
                  </a:lnTo>
                  <a:lnTo>
                    <a:pt x="223" y="124"/>
                  </a:lnTo>
                  <a:lnTo>
                    <a:pt x="199" y="127"/>
                  </a:lnTo>
                  <a:lnTo>
                    <a:pt x="178" y="126"/>
                  </a:lnTo>
                  <a:lnTo>
                    <a:pt x="158" y="123"/>
                  </a:lnTo>
                  <a:lnTo>
                    <a:pt x="140" y="117"/>
                  </a:lnTo>
                  <a:lnTo>
                    <a:pt x="124" y="107"/>
                  </a:lnTo>
                  <a:lnTo>
                    <a:pt x="108" y="94"/>
                  </a:lnTo>
                  <a:lnTo>
                    <a:pt x="94" y="83"/>
                  </a:lnTo>
                  <a:lnTo>
                    <a:pt x="80" y="75"/>
                  </a:lnTo>
                  <a:lnTo>
                    <a:pt x="64" y="70"/>
                  </a:lnTo>
                  <a:lnTo>
                    <a:pt x="46" y="64"/>
                  </a:lnTo>
                  <a:lnTo>
                    <a:pt x="26" y="58"/>
                  </a:lnTo>
                  <a:lnTo>
                    <a:pt x="15" y="53"/>
                  </a:lnTo>
                  <a:lnTo>
                    <a:pt x="8" y="48"/>
                  </a:lnTo>
                  <a:lnTo>
                    <a:pt x="4" y="44"/>
                  </a:lnTo>
                  <a:lnTo>
                    <a:pt x="0" y="2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5" name="Freeform 39"/>
            <p:cNvSpPr>
              <a:spLocks/>
            </p:cNvSpPr>
            <p:nvPr/>
          </p:nvSpPr>
          <p:spPr bwMode="auto">
            <a:xfrm>
              <a:off x="3027" y="2539"/>
              <a:ext cx="29" cy="58"/>
            </a:xfrm>
            <a:custGeom>
              <a:avLst/>
              <a:gdLst>
                <a:gd name="T0" fmla="*/ 35 w 89"/>
                <a:gd name="T1" fmla="*/ 66 h 173"/>
                <a:gd name="T2" fmla="*/ 38 w 89"/>
                <a:gd name="T3" fmla="*/ 74 h 173"/>
                <a:gd name="T4" fmla="*/ 43 w 89"/>
                <a:gd name="T5" fmla="*/ 85 h 173"/>
                <a:gd name="T6" fmla="*/ 52 w 89"/>
                <a:gd name="T7" fmla="*/ 94 h 173"/>
                <a:gd name="T8" fmla="*/ 63 w 89"/>
                <a:gd name="T9" fmla="*/ 102 h 173"/>
                <a:gd name="T10" fmla="*/ 75 w 89"/>
                <a:gd name="T11" fmla="*/ 108 h 173"/>
                <a:gd name="T12" fmla="*/ 83 w 89"/>
                <a:gd name="T13" fmla="*/ 114 h 173"/>
                <a:gd name="T14" fmla="*/ 89 w 89"/>
                <a:gd name="T15" fmla="*/ 124 h 173"/>
                <a:gd name="T16" fmla="*/ 89 w 89"/>
                <a:gd name="T17" fmla="*/ 126 h 173"/>
                <a:gd name="T18" fmla="*/ 87 w 89"/>
                <a:gd name="T19" fmla="*/ 129 h 173"/>
                <a:gd name="T20" fmla="*/ 75 w 89"/>
                <a:gd name="T21" fmla="*/ 132 h 173"/>
                <a:gd name="T22" fmla="*/ 61 w 89"/>
                <a:gd name="T23" fmla="*/ 135 h 173"/>
                <a:gd name="T24" fmla="*/ 48 w 89"/>
                <a:gd name="T25" fmla="*/ 138 h 173"/>
                <a:gd name="T26" fmla="*/ 40 w 89"/>
                <a:gd name="T27" fmla="*/ 142 h 173"/>
                <a:gd name="T28" fmla="*/ 33 w 89"/>
                <a:gd name="T29" fmla="*/ 150 h 173"/>
                <a:gd name="T30" fmla="*/ 29 w 89"/>
                <a:gd name="T31" fmla="*/ 159 h 173"/>
                <a:gd name="T32" fmla="*/ 26 w 89"/>
                <a:gd name="T33" fmla="*/ 173 h 173"/>
                <a:gd name="T34" fmla="*/ 25 w 89"/>
                <a:gd name="T35" fmla="*/ 149 h 173"/>
                <a:gd name="T36" fmla="*/ 24 w 89"/>
                <a:gd name="T37" fmla="*/ 143 h 173"/>
                <a:gd name="T38" fmla="*/ 21 w 89"/>
                <a:gd name="T39" fmla="*/ 138 h 173"/>
                <a:gd name="T40" fmla="*/ 14 w 89"/>
                <a:gd name="T41" fmla="*/ 128 h 173"/>
                <a:gd name="T42" fmla="*/ 6 w 89"/>
                <a:gd name="T43" fmla="*/ 112 h 173"/>
                <a:gd name="T44" fmla="*/ 0 w 89"/>
                <a:gd name="T45" fmla="*/ 92 h 173"/>
                <a:gd name="T46" fmla="*/ 0 w 89"/>
                <a:gd name="T47" fmla="*/ 73 h 173"/>
                <a:gd name="T48" fmla="*/ 2 w 89"/>
                <a:gd name="T49" fmla="*/ 57 h 173"/>
                <a:gd name="T50" fmla="*/ 2 w 89"/>
                <a:gd name="T51" fmla="*/ 52 h 173"/>
                <a:gd name="T52" fmla="*/ 4 w 89"/>
                <a:gd name="T53" fmla="*/ 30 h 173"/>
                <a:gd name="T54" fmla="*/ 7 w 89"/>
                <a:gd name="T55" fmla="*/ 19 h 173"/>
                <a:gd name="T56" fmla="*/ 11 w 89"/>
                <a:gd name="T57" fmla="*/ 8 h 173"/>
                <a:gd name="T58" fmla="*/ 18 w 89"/>
                <a:gd name="T59" fmla="*/ 0 h 1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173"/>
                <a:gd name="T92" fmla="*/ 89 w 89"/>
                <a:gd name="T93" fmla="*/ 173 h 1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173">
                  <a:moveTo>
                    <a:pt x="35" y="66"/>
                  </a:moveTo>
                  <a:lnTo>
                    <a:pt x="38" y="74"/>
                  </a:lnTo>
                  <a:lnTo>
                    <a:pt x="43" y="85"/>
                  </a:lnTo>
                  <a:lnTo>
                    <a:pt x="52" y="94"/>
                  </a:lnTo>
                  <a:lnTo>
                    <a:pt x="63" y="102"/>
                  </a:lnTo>
                  <a:lnTo>
                    <a:pt x="75" y="108"/>
                  </a:lnTo>
                  <a:lnTo>
                    <a:pt x="83" y="114"/>
                  </a:lnTo>
                  <a:lnTo>
                    <a:pt x="89" y="124"/>
                  </a:lnTo>
                  <a:lnTo>
                    <a:pt x="89" y="126"/>
                  </a:lnTo>
                  <a:lnTo>
                    <a:pt x="87" y="129"/>
                  </a:lnTo>
                  <a:lnTo>
                    <a:pt x="75" y="132"/>
                  </a:lnTo>
                  <a:lnTo>
                    <a:pt x="61" y="135"/>
                  </a:lnTo>
                  <a:lnTo>
                    <a:pt x="48" y="138"/>
                  </a:lnTo>
                  <a:lnTo>
                    <a:pt x="40" y="142"/>
                  </a:lnTo>
                  <a:lnTo>
                    <a:pt x="33" y="150"/>
                  </a:lnTo>
                  <a:lnTo>
                    <a:pt x="29" y="159"/>
                  </a:lnTo>
                  <a:lnTo>
                    <a:pt x="26" y="173"/>
                  </a:lnTo>
                  <a:lnTo>
                    <a:pt x="25" y="149"/>
                  </a:lnTo>
                  <a:lnTo>
                    <a:pt x="24" y="143"/>
                  </a:lnTo>
                  <a:lnTo>
                    <a:pt x="21" y="138"/>
                  </a:lnTo>
                  <a:lnTo>
                    <a:pt x="14" y="128"/>
                  </a:lnTo>
                  <a:lnTo>
                    <a:pt x="6" y="112"/>
                  </a:lnTo>
                  <a:lnTo>
                    <a:pt x="0" y="92"/>
                  </a:lnTo>
                  <a:lnTo>
                    <a:pt x="0" y="73"/>
                  </a:lnTo>
                  <a:lnTo>
                    <a:pt x="2" y="57"/>
                  </a:lnTo>
                  <a:lnTo>
                    <a:pt x="2" y="52"/>
                  </a:lnTo>
                  <a:lnTo>
                    <a:pt x="4" y="30"/>
                  </a:lnTo>
                  <a:lnTo>
                    <a:pt x="7" y="19"/>
                  </a:lnTo>
                  <a:lnTo>
                    <a:pt x="11" y="8"/>
                  </a:lnTo>
                  <a:lnTo>
                    <a:pt x="18"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6" name="Freeform 40"/>
            <p:cNvSpPr>
              <a:spLocks/>
            </p:cNvSpPr>
            <p:nvPr/>
          </p:nvSpPr>
          <p:spPr bwMode="auto">
            <a:xfrm>
              <a:off x="3015" y="2540"/>
              <a:ext cx="14" cy="40"/>
            </a:xfrm>
            <a:custGeom>
              <a:avLst/>
              <a:gdLst>
                <a:gd name="T0" fmla="*/ 42 w 42"/>
                <a:gd name="T1" fmla="*/ 0 h 120"/>
                <a:gd name="T2" fmla="*/ 38 w 42"/>
                <a:gd name="T3" fmla="*/ 8 h 120"/>
                <a:gd name="T4" fmla="*/ 32 w 42"/>
                <a:gd name="T5" fmla="*/ 19 h 120"/>
                <a:gd name="T6" fmla="*/ 30 w 42"/>
                <a:gd name="T7" fmla="*/ 33 h 120"/>
                <a:gd name="T8" fmla="*/ 28 w 42"/>
                <a:gd name="T9" fmla="*/ 51 h 120"/>
                <a:gd name="T10" fmla="*/ 28 w 42"/>
                <a:gd name="T11" fmla="*/ 51 h 120"/>
                <a:gd name="T12" fmla="*/ 28 w 42"/>
                <a:gd name="T13" fmla="*/ 59 h 120"/>
                <a:gd name="T14" fmla="*/ 26 w 42"/>
                <a:gd name="T15" fmla="*/ 76 h 120"/>
                <a:gd name="T16" fmla="*/ 26 w 42"/>
                <a:gd name="T17" fmla="*/ 91 h 120"/>
                <a:gd name="T18" fmla="*/ 24 w 42"/>
                <a:gd name="T19" fmla="*/ 103 h 120"/>
                <a:gd name="T20" fmla="*/ 21 w 42"/>
                <a:gd name="T21" fmla="*/ 120 h 120"/>
                <a:gd name="T22" fmla="*/ 12 w 42"/>
                <a:gd name="T23" fmla="*/ 109 h 120"/>
                <a:gd name="T24" fmla="*/ 7 w 42"/>
                <a:gd name="T25" fmla="*/ 97 h 120"/>
                <a:gd name="T26" fmla="*/ 2 w 42"/>
                <a:gd name="T27" fmla="*/ 86 h 120"/>
                <a:gd name="T28" fmla="*/ 0 w 42"/>
                <a:gd name="T29" fmla="*/ 70 h 120"/>
                <a:gd name="T30" fmla="*/ 0 w 42"/>
                <a:gd name="T31" fmla="*/ 57 h 120"/>
                <a:gd name="T32" fmla="*/ 0 w 42"/>
                <a:gd name="T33" fmla="*/ 45 h 120"/>
                <a:gd name="T34" fmla="*/ 1 w 42"/>
                <a:gd name="T35" fmla="*/ 38 h 120"/>
                <a:gd name="T36" fmla="*/ 4 w 42"/>
                <a:gd name="T37" fmla="*/ 21 h 120"/>
                <a:gd name="T38" fmla="*/ 6 w 42"/>
                <a:gd name="T39" fmla="*/ 13 h 1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120"/>
                <a:gd name="T62" fmla="*/ 42 w 42"/>
                <a:gd name="T63" fmla="*/ 120 h 1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120">
                  <a:moveTo>
                    <a:pt x="42" y="0"/>
                  </a:moveTo>
                  <a:lnTo>
                    <a:pt x="38" y="8"/>
                  </a:lnTo>
                  <a:lnTo>
                    <a:pt x="32" y="19"/>
                  </a:lnTo>
                  <a:lnTo>
                    <a:pt x="30" y="33"/>
                  </a:lnTo>
                  <a:lnTo>
                    <a:pt x="28" y="51"/>
                  </a:lnTo>
                  <a:lnTo>
                    <a:pt x="28" y="59"/>
                  </a:lnTo>
                  <a:lnTo>
                    <a:pt x="26" y="76"/>
                  </a:lnTo>
                  <a:lnTo>
                    <a:pt x="26" y="91"/>
                  </a:lnTo>
                  <a:lnTo>
                    <a:pt x="24" y="103"/>
                  </a:lnTo>
                  <a:lnTo>
                    <a:pt x="21" y="120"/>
                  </a:lnTo>
                  <a:lnTo>
                    <a:pt x="12" y="109"/>
                  </a:lnTo>
                  <a:lnTo>
                    <a:pt x="7" y="97"/>
                  </a:lnTo>
                  <a:lnTo>
                    <a:pt x="2" y="86"/>
                  </a:lnTo>
                  <a:lnTo>
                    <a:pt x="0" y="70"/>
                  </a:lnTo>
                  <a:lnTo>
                    <a:pt x="0" y="57"/>
                  </a:lnTo>
                  <a:lnTo>
                    <a:pt x="0" y="45"/>
                  </a:lnTo>
                  <a:lnTo>
                    <a:pt x="1" y="38"/>
                  </a:lnTo>
                  <a:lnTo>
                    <a:pt x="4" y="21"/>
                  </a:lnTo>
                  <a:lnTo>
                    <a:pt x="6" y="1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7" name="Freeform 41"/>
            <p:cNvSpPr>
              <a:spLocks/>
            </p:cNvSpPr>
            <p:nvPr/>
          </p:nvSpPr>
          <p:spPr bwMode="auto">
            <a:xfrm>
              <a:off x="2977" y="2544"/>
              <a:ext cx="41" cy="79"/>
            </a:xfrm>
            <a:custGeom>
              <a:avLst/>
              <a:gdLst>
                <a:gd name="T0" fmla="*/ 101 w 122"/>
                <a:gd name="T1" fmla="*/ 0 h 237"/>
                <a:gd name="T2" fmla="*/ 100 w 122"/>
                <a:gd name="T3" fmla="*/ 13 h 237"/>
                <a:gd name="T4" fmla="*/ 99 w 122"/>
                <a:gd name="T5" fmla="*/ 29 h 237"/>
                <a:gd name="T6" fmla="*/ 99 w 122"/>
                <a:gd name="T7" fmla="*/ 29 h 237"/>
                <a:gd name="T8" fmla="*/ 96 w 122"/>
                <a:gd name="T9" fmla="*/ 45 h 237"/>
                <a:gd name="T10" fmla="*/ 96 w 122"/>
                <a:gd name="T11" fmla="*/ 62 h 237"/>
                <a:gd name="T12" fmla="*/ 99 w 122"/>
                <a:gd name="T13" fmla="*/ 82 h 237"/>
                <a:gd name="T14" fmla="*/ 105 w 122"/>
                <a:gd name="T15" fmla="*/ 100 h 237"/>
                <a:gd name="T16" fmla="*/ 112 w 122"/>
                <a:gd name="T17" fmla="*/ 120 h 237"/>
                <a:gd name="T18" fmla="*/ 119 w 122"/>
                <a:gd name="T19" fmla="*/ 136 h 237"/>
                <a:gd name="T20" fmla="*/ 121 w 122"/>
                <a:gd name="T21" fmla="*/ 154 h 237"/>
                <a:gd name="T22" fmla="*/ 122 w 122"/>
                <a:gd name="T23" fmla="*/ 172 h 237"/>
                <a:gd name="T24" fmla="*/ 120 w 122"/>
                <a:gd name="T25" fmla="*/ 194 h 237"/>
                <a:gd name="T26" fmla="*/ 115 w 122"/>
                <a:gd name="T27" fmla="*/ 212 h 237"/>
                <a:gd name="T28" fmla="*/ 109 w 122"/>
                <a:gd name="T29" fmla="*/ 228 h 237"/>
                <a:gd name="T30" fmla="*/ 100 w 122"/>
                <a:gd name="T31" fmla="*/ 237 h 237"/>
                <a:gd name="T32" fmla="*/ 95 w 122"/>
                <a:gd name="T33" fmla="*/ 224 h 237"/>
                <a:gd name="T34" fmla="*/ 89 w 122"/>
                <a:gd name="T35" fmla="*/ 212 h 237"/>
                <a:gd name="T36" fmla="*/ 84 w 122"/>
                <a:gd name="T37" fmla="*/ 201 h 237"/>
                <a:gd name="T38" fmla="*/ 75 w 122"/>
                <a:gd name="T39" fmla="*/ 189 h 237"/>
                <a:gd name="T40" fmla="*/ 63 w 122"/>
                <a:gd name="T41" fmla="*/ 174 h 237"/>
                <a:gd name="T42" fmla="*/ 51 w 122"/>
                <a:gd name="T43" fmla="*/ 161 h 237"/>
                <a:gd name="T44" fmla="*/ 36 w 122"/>
                <a:gd name="T45" fmla="*/ 146 h 237"/>
                <a:gd name="T46" fmla="*/ 24 w 122"/>
                <a:gd name="T47" fmla="*/ 133 h 237"/>
                <a:gd name="T48" fmla="*/ 12 w 122"/>
                <a:gd name="T49" fmla="*/ 122 h 237"/>
                <a:gd name="T50" fmla="*/ 5 w 122"/>
                <a:gd name="T51" fmla="*/ 112 h 237"/>
                <a:gd name="T52" fmla="*/ 0 w 122"/>
                <a:gd name="T53" fmla="*/ 99 h 237"/>
                <a:gd name="T54" fmla="*/ 0 w 122"/>
                <a:gd name="T55" fmla="*/ 86 h 237"/>
                <a:gd name="T56" fmla="*/ 4 w 122"/>
                <a:gd name="T57" fmla="*/ 74 h 237"/>
                <a:gd name="T58" fmla="*/ 10 w 122"/>
                <a:gd name="T59" fmla="*/ 60 h 237"/>
                <a:gd name="T60" fmla="*/ 18 w 122"/>
                <a:gd name="T61" fmla="*/ 43 h 237"/>
                <a:gd name="T62" fmla="*/ 24 w 122"/>
                <a:gd name="T63" fmla="*/ 26 h 237"/>
                <a:gd name="T64" fmla="*/ 31 w 122"/>
                <a:gd name="T65" fmla="*/ 11 h 237"/>
                <a:gd name="T66" fmla="*/ 36 w 122"/>
                <a:gd name="T67" fmla="*/ 2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2"/>
                <a:gd name="T103" fmla="*/ 0 h 237"/>
                <a:gd name="T104" fmla="*/ 122 w 122"/>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2" h="237">
                  <a:moveTo>
                    <a:pt x="101" y="0"/>
                  </a:moveTo>
                  <a:lnTo>
                    <a:pt x="100" y="13"/>
                  </a:lnTo>
                  <a:lnTo>
                    <a:pt x="99" y="29"/>
                  </a:lnTo>
                  <a:lnTo>
                    <a:pt x="96" y="45"/>
                  </a:lnTo>
                  <a:lnTo>
                    <a:pt x="96" y="62"/>
                  </a:lnTo>
                  <a:lnTo>
                    <a:pt x="99" y="82"/>
                  </a:lnTo>
                  <a:lnTo>
                    <a:pt x="105" y="100"/>
                  </a:lnTo>
                  <a:lnTo>
                    <a:pt x="112" y="120"/>
                  </a:lnTo>
                  <a:lnTo>
                    <a:pt x="119" y="136"/>
                  </a:lnTo>
                  <a:lnTo>
                    <a:pt x="121" y="154"/>
                  </a:lnTo>
                  <a:lnTo>
                    <a:pt x="122" y="172"/>
                  </a:lnTo>
                  <a:lnTo>
                    <a:pt x="120" y="194"/>
                  </a:lnTo>
                  <a:lnTo>
                    <a:pt x="115" y="212"/>
                  </a:lnTo>
                  <a:lnTo>
                    <a:pt x="109" y="228"/>
                  </a:lnTo>
                  <a:lnTo>
                    <a:pt x="100" y="237"/>
                  </a:lnTo>
                  <a:lnTo>
                    <a:pt x="95" y="224"/>
                  </a:lnTo>
                  <a:lnTo>
                    <a:pt x="89" y="212"/>
                  </a:lnTo>
                  <a:lnTo>
                    <a:pt x="84" y="201"/>
                  </a:lnTo>
                  <a:lnTo>
                    <a:pt x="75" y="189"/>
                  </a:lnTo>
                  <a:lnTo>
                    <a:pt x="63" y="174"/>
                  </a:lnTo>
                  <a:lnTo>
                    <a:pt x="51" y="161"/>
                  </a:lnTo>
                  <a:lnTo>
                    <a:pt x="36" y="146"/>
                  </a:lnTo>
                  <a:lnTo>
                    <a:pt x="24" y="133"/>
                  </a:lnTo>
                  <a:lnTo>
                    <a:pt x="12" y="122"/>
                  </a:lnTo>
                  <a:lnTo>
                    <a:pt x="5" y="112"/>
                  </a:lnTo>
                  <a:lnTo>
                    <a:pt x="0" y="99"/>
                  </a:lnTo>
                  <a:lnTo>
                    <a:pt x="0" y="86"/>
                  </a:lnTo>
                  <a:lnTo>
                    <a:pt x="4" y="74"/>
                  </a:lnTo>
                  <a:lnTo>
                    <a:pt x="10" y="60"/>
                  </a:lnTo>
                  <a:lnTo>
                    <a:pt x="18" y="43"/>
                  </a:lnTo>
                  <a:lnTo>
                    <a:pt x="24" y="26"/>
                  </a:lnTo>
                  <a:lnTo>
                    <a:pt x="31" y="11"/>
                  </a:lnTo>
                  <a:lnTo>
                    <a:pt x="36" y="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8" name="Freeform 42"/>
            <p:cNvSpPr>
              <a:spLocks/>
            </p:cNvSpPr>
            <p:nvPr/>
          </p:nvSpPr>
          <p:spPr bwMode="auto">
            <a:xfrm>
              <a:off x="2969" y="2432"/>
              <a:ext cx="220" cy="112"/>
            </a:xfrm>
            <a:custGeom>
              <a:avLst/>
              <a:gdLst>
                <a:gd name="T0" fmla="*/ 424 w 659"/>
                <a:gd name="T1" fmla="*/ 14 h 338"/>
                <a:gd name="T2" fmla="*/ 448 w 659"/>
                <a:gd name="T3" fmla="*/ 5 h 338"/>
                <a:gd name="T4" fmla="*/ 470 w 659"/>
                <a:gd name="T5" fmla="*/ 0 h 338"/>
                <a:gd name="T6" fmla="*/ 489 w 659"/>
                <a:gd name="T7" fmla="*/ 10 h 338"/>
                <a:gd name="T8" fmla="*/ 504 w 659"/>
                <a:gd name="T9" fmla="*/ 39 h 338"/>
                <a:gd name="T10" fmla="*/ 521 w 659"/>
                <a:gd name="T11" fmla="*/ 78 h 338"/>
                <a:gd name="T12" fmla="*/ 534 w 659"/>
                <a:gd name="T13" fmla="*/ 94 h 338"/>
                <a:gd name="T14" fmla="*/ 561 w 659"/>
                <a:gd name="T15" fmla="*/ 109 h 338"/>
                <a:gd name="T16" fmla="*/ 605 w 659"/>
                <a:gd name="T17" fmla="*/ 132 h 338"/>
                <a:gd name="T18" fmla="*/ 636 w 659"/>
                <a:gd name="T19" fmla="*/ 164 h 338"/>
                <a:gd name="T20" fmla="*/ 657 w 659"/>
                <a:gd name="T21" fmla="*/ 205 h 338"/>
                <a:gd name="T22" fmla="*/ 658 w 659"/>
                <a:gd name="T23" fmla="*/ 249 h 338"/>
                <a:gd name="T24" fmla="*/ 647 w 659"/>
                <a:gd name="T25" fmla="*/ 281 h 338"/>
                <a:gd name="T26" fmla="*/ 624 w 659"/>
                <a:gd name="T27" fmla="*/ 302 h 338"/>
                <a:gd name="T28" fmla="*/ 591 w 659"/>
                <a:gd name="T29" fmla="*/ 311 h 338"/>
                <a:gd name="T30" fmla="*/ 571 w 659"/>
                <a:gd name="T31" fmla="*/ 321 h 338"/>
                <a:gd name="T32" fmla="*/ 546 w 659"/>
                <a:gd name="T33" fmla="*/ 334 h 338"/>
                <a:gd name="T34" fmla="*/ 519 w 659"/>
                <a:gd name="T35" fmla="*/ 336 h 338"/>
                <a:gd name="T36" fmla="*/ 469 w 659"/>
                <a:gd name="T37" fmla="*/ 323 h 338"/>
                <a:gd name="T38" fmla="*/ 440 w 659"/>
                <a:gd name="T39" fmla="*/ 321 h 338"/>
                <a:gd name="T40" fmla="*/ 409 w 659"/>
                <a:gd name="T41" fmla="*/ 321 h 338"/>
                <a:gd name="T42" fmla="*/ 373 w 659"/>
                <a:gd name="T43" fmla="*/ 310 h 338"/>
                <a:gd name="T44" fmla="*/ 340 w 659"/>
                <a:gd name="T45" fmla="*/ 301 h 338"/>
                <a:gd name="T46" fmla="*/ 310 w 659"/>
                <a:gd name="T47" fmla="*/ 291 h 338"/>
                <a:gd name="T48" fmla="*/ 278 w 659"/>
                <a:gd name="T49" fmla="*/ 288 h 338"/>
                <a:gd name="T50" fmla="*/ 249 w 659"/>
                <a:gd name="T51" fmla="*/ 295 h 338"/>
                <a:gd name="T52" fmla="*/ 216 w 659"/>
                <a:gd name="T53" fmla="*/ 312 h 338"/>
                <a:gd name="T54" fmla="*/ 191 w 659"/>
                <a:gd name="T55" fmla="*/ 321 h 338"/>
                <a:gd name="T56" fmla="*/ 163 w 659"/>
                <a:gd name="T57" fmla="*/ 332 h 338"/>
                <a:gd name="T58" fmla="*/ 143 w 659"/>
                <a:gd name="T59" fmla="*/ 338 h 338"/>
                <a:gd name="T60" fmla="*/ 126 w 659"/>
                <a:gd name="T61" fmla="*/ 338 h 338"/>
                <a:gd name="T62" fmla="*/ 92 w 659"/>
                <a:gd name="T63" fmla="*/ 327 h 338"/>
                <a:gd name="T64" fmla="*/ 63 w 659"/>
                <a:gd name="T65" fmla="*/ 304 h 338"/>
                <a:gd name="T66" fmla="*/ 44 w 659"/>
                <a:gd name="T67" fmla="*/ 273 h 338"/>
                <a:gd name="T68" fmla="*/ 31 w 659"/>
                <a:gd name="T69" fmla="*/ 228 h 338"/>
                <a:gd name="T70" fmla="*/ 12 w 659"/>
                <a:gd name="T71" fmla="*/ 191 h 338"/>
                <a:gd name="T72" fmla="*/ 0 w 659"/>
                <a:gd name="T73" fmla="*/ 159 h 338"/>
                <a:gd name="T74" fmla="*/ 5 w 659"/>
                <a:gd name="T75" fmla="*/ 131 h 338"/>
                <a:gd name="T76" fmla="*/ 23 w 659"/>
                <a:gd name="T77" fmla="*/ 101 h 338"/>
                <a:gd name="T78" fmla="*/ 48 w 659"/>
                <a:gd name="T79" fmla="*/ 78 h 338"/>
                <a:gd name="T80" fmla="*/ 66 w 659"/>
                <a:gd name="T81" fmla="*/ 60 h 338"/>
                <a:gd name="T82" fmla="*/ 98 w 659"/>
                <a:gd name="T83" fmla="*/ 51 h 338"/>
                <a:gd name="T84" fmla="*/ 145 w 659"/>
                <a:gd name="T85" fmla="*/ 52 h 338"/>
                <a:gd name="T86" fmla="*/ 224 w 659"/>
                <a:gd name="T87" fmla="*/ 60 h 338"/>
                <a:gd name="T88" fmla="*/ 278 w 659"/>
                <a:gd name="T89" fmla="*/ 57 h 338"/>
                <a:gd name="T90" fmla="*/ 330 w 659"/>
                <a:gd name="T91" fmla="*/ 46 h 338"/>
                <a:gd name="T92" fmla="*/ 371 w 659"/>
                <a:gd name="T93" fmla="*/ 32 h 338"/>
                <a:gd name="T94" fmla="*/ 398 w 659"/>
                <a:gd name="T95" fmla="*/ 19 h 3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9"/>
                <a:gd name="T145" fmla="*/ 0 h 338"/>
                <a:gd name="T146" fmla="*/ 659 w 659"/>
                <a:gd name="T147" fmla="*/ 338 h 3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9" h="338">
                  <a:moveTo>
                    <a:pt x="408" y="17"/>
                  </a:moveTo>
                  <a:lnTo>
                    <a:pt x="424" y="14"/>
                  </a:lnTo>
                  <a:lnTo>
                    <a:pt x="435" y="11"/>
                  </a:lnTo>
                  <a:lnTo>
                    <a:pt x="448" y="5"/>
                  </a:lnTo>
                  <a:lnTo>
                    <a:pt x="459" y="1"/>
                  </a:lnTo>
                  <a:lnTo>
                    <a:pt x="470" y="0"/>
                  </a:lnTo>
                  <a:lnTo>
                    <a:pt x="482" y="3"/>
                  </a:lnTo>
                  <a:lnTo>
                    <a:pt x="489" y="10"/>
                  </a:lnTo>
                  <a:lnTo>
                    <a:pt x="497" y="22"/>
                  </a:lnTo>
                  <a:lnTo>
                    <a:pt x="504" y="39"/>
                  </a:lnTo>
                  <a:lnTo>
                    <a:pt x="514" y="63"/>
                  </a:lnTo>
                  <a:lnTo>
                    <a:pt x="521" y="78"/>
                  </a:lnTo>
                  <a:lnTo>
                    <a:pt x="528" y="89"/>
                  </a:lnTo>
                  <a:lnTo>
                    <a:pt x="534" y="94"/>
                  </a:lnTo>
                  <a:lnTo>
                    <a:pt x="543" y="100"/>
                  </a:lnTo>
                  <a:lnTo>
                    <a:pt x="561" y="109"/>
                  </a:lnTo>
                  <a:lnTo>
                    <a:pt x="583" y="119"/>
                  </a:lnTo>
                  <a:lnTo>
                    <a:pt x="605" y="132"/>
                  </a:lnTo>
                  <a:lnTo>
                    <a:pt x="620" y="145"/>
                  </a:lnTo>
                  <a:lnTo>
                    <a:pt x="636" y="164"/>
                  </a:lnTo>
                  <a:lnTo>
                    <a:pt x="650" y="182"/>
                  </a:lnTo>
                  <a:lnTo>
                    <a:pt x="657" y="205"/>
                  </a:lnTo>
                  <a:lnTo>
                    <a:pt x="659" y="227"/>
                  </a:lnTo>
                  <a:lnTo>
                    <a:pt x="658" y="249"/>
                  </a:lnTo>
                  <a:lnTo>
                    <a:pt x="655" y="267"/>
                  </a:lnTo>
                  <a:lnTo>
                    <a:pt x="647" y="281"/>
                  </a:lnTo>
                  <a:lnTo>
                    <a:pt x="638" y="293"/>
                  </a:lnTo>
                  <a:lnTo>
                    <a:pt x="624" y="302"/>
                  </a:lnTo>
                  <a:lnTo>
                    <a:pt x="608" y="308"/>
                  </a:lnTo>
                  <a:lnTo>
                    <a:pt x="591" y="311"/>
                  </a:lnTo>
                  <a:lnTo>
                    <a:pt x="579" y="315"/>
                  </a:lnTo>
                  <a:lnTo>
                    <a:pt x="571" y="321"/>
                  </a:lnTo>
                  <a:lnTo>
                    <a:pt x="557" y="329"/>
                  </a:lnTo>
                  <a:lnTo>
                    <a:pt x="546" y="334"/>
                  </a:lnTo>
                  <a:lnTo>
                    <a:pt x="533" y="337"/>
                  </a:lnTo>
                  <a:lnTo>
                    <a:pt x="519" y="336"/>
                  </a:lnTo>
                  <a:lnTo>
                    <a:pt x="497" y="329"/>
                  </a:lnTo>
                  <a:lnTo>
                    <a:pt x="469" y="323"/>
                  </a:lnTo>
                  <a:lnTo>
                    <a:pt x="454" y="321"/>
                  </a:lnTo>
                  <a:lnTo>
                    <a:pt x="440" y="321"/>
                  </a:lnTo>
                  <a:lnTo>
                    <a:pt x="424" y="323"/>
                  </a:lnTo>
                  <a:lnTo>
                    <a:pt x="409" y="321"/>
                  </a:lnTo>
                  <a:lnTo>
                    <a:pt x="395" y="316"/>
                  </a:lnTo>
                  <a:lnTo>
                    <a:pt x="373" y="310"/>
                  </a:lnTo>
                  <a:lnTo>
                    <a:pt x="357" y="306"/>
                  </a:lnTo>
                  <a:lnTo>
                    <a:pt x="340" y="301"/>
                  </a:lnTo>
                  <a:lnTo>
                    <a:pt x="328" y="296"/>
                  </a:lnTo>
                  <a:lnTo>
                    <a:pt x="310" y="291"/>
                  </a:lnTo>
                  <a:lnTo>
                    <a:pt x="295" y="288"/>
                  </a:lnTo>
                  <a:lnTo>
                    <a:pt x="278" y="288"/>
                  </a:lnTo>
                  <a:lnTo>
                    <a:pt x="263" y="290"/>
                  </a:lnTo>
                  <a:lnTo>
                    <a:pt x="249" y="295"/>
                  </a:lnTo>
                  <a:lnTo>
                    <a:pt x="233" y="305"/>
                  </a:lnTo>
                  <a:lnTo>
                    <a:pt x="216" y="312"/>
                  </a:lnTo>
                  <a:lnTo>
                    <a:pt x="202" y="317"/>
                  </a:lnTo>
                  <a:lnTo>
                    <a:pt x="191" y="321"/>
                  </a:lnTo>
                  <a:lnTo>
                    <a:pt x="179" y="325"/>
                  </a:lnTo>
                  <a:lnTo>
                    <a:pt x="163" y="332"/>
                  </a:lnTo>
                  <a:lnTo>
                    <a:pt x="154" y="335"/>
                  </a:lnTo>
                  <a:lnTo>
                    <a:pt x="143" y="338"/>
                  </a:lnTo>
                  <a:lnTo>
                    <a:pt x="126" y="338"/>
                  </a:lnTo>
                  <a:lnTo>
                    <a:pt x="110" y="334"/>
                  </a:lnTo>
                  <a:lnTo>
                    <a:pt x="92" y="327"/>
                  </a:lnTo>
                  <a:lnTo>
                    <a:pt x="76" y="315"/>
                  </a:lnTo>
                  <a:lnTo>
                    <a:pt x="63" y="304"/>
                  </a:lnTo>
                  <a:lnTo>
                    <a:pt x="51" y="288"/>
                  </a:lnTo>
                  <a:lnTo>
                    <a:pt x="44" y="273"/>
                  </a:lnTo>
                  <a:lnTo>
                    <a:pt x="36" y="247"/>
                  </a:lnTo>
                  <a:lnTo>
                    <a:pt x="31" y="228"/>
                  </a:lnTo>
                  <a:lnTo>
                    <a:pt x="22" y="208"/>
                  </a:lnTo>
                  <a:lnTo>
                    <a:pt x="12" y="191"/>
                  </a:lnTo>
                  <a:lnTo>
                    <a:pt x="3" y="176"/>
                  </a:lnTo>
                  <a:lnTo>
                    <a:pt x="0" y="159"/>
                  </a:lnTo>
                  <a:lnTo>
                    <a:pt x="1" y="144"/>
                  </a:lnTo>
                  <a:lnTo>
                    <a:pt x="5" y="131"/>
                  </a:lnTo>
                  <a:lnTo>
                    <a:pt x="13" y="115"/>
                  </a:lnTo>
                  <a:lnTo>
                    <a:pt x="23" y="101"/>
                  </a:lnTo>
                  <a:lnTo>
                    <a:pt x="36" y="88"/>
                  </a:lnTo>
                  <a:lnTo>
                    <a:pt x="48" y="78"/>
                  </a:lnTo>
                  <a:lnTo>
                    <a:pt x="56" y="68"/>
                  </a:lnTo>
                  <a:lnTo>
                    <a:pt x="66" y="60"/>
                  </a:lnTo>
                  <a:lnTo>
                    <a:pt x="80" y="54"/>
                  </a:lnTo>
                  <a:lnTo>
                    <a:pt x="98" y="51"/>
                  </a:lnTo>
                  <a:lnTo>
                    <a:pt x="115" y="49"/>
                  </a:lnTo>
                  <a:lnTo>
                    <a:pt x="145" y="52"/>
                  </a:lnTo>
                  <a:lnTo>
                    <a:pt x="183" y="57"/>
                  </a:lnTo>
                  <a:lnTo>
                    <a:pt x="224" y="60"/>
                  </a:lnTo>
                  <a:lnTo>
                    <a:pt x="248" y="60"/>
                  </a:lnTo>
                  <a:lnTo>
                    <a:pt x="278" y="57"/>
                  </a:lnTo>
                  <a:lnTo>
                    <a:pt x="306" y="52"/>
                  </a:lnTo>
                  <a:lnTo>
                    <a:pt x="330" y="46"/>
                  </a:lnTo>
                  <a:lnTo>
                    <a:pt x="351" y="40"/>
                  </a:lnTo>
                  <a:lnTo>
                    <a:pt x="371" y="32"/>
                  </a:lnTo>
                  <a:lnTo>
                    <a:pt x="387" y="23"/>
                  </a:lnTo>
                  <a:lnTo>
                    <a:pt x="398" y="19"/>
                  </a:lnTo>
                  <a:lnTo>
                    <a:pt x="408" y="17"/>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39" name="Freeform 43"/>
            <p:cNvSpPr>
              <a:spLocks/>
            </p:cNvSpPr>
            <p:nvPr/>
          </p:nvSpPr>
          <p:spPr bwMode="auto">
            <a:xfrm>
              <a:off x="2819" y="2397"/>
              <a:ext cx="286" cy="157"/>
            </a:xfrm>
            <a:custGeom>
              <a:avLst/>
              <a:gdLst>
                <a:gd name="T0" fmla="*/ 576 w 859"/>
                <a:gd name="T1" fmla="*/ 456 h 472"/>
                <a:gd name="T2" fmla="*/ 574 w 859"/>
                <a:gd name="T3" fmla="*/ 472 h 472"/>
                <a:gd name="T4" fmla="*/ 536 w 859"/>
                <a:gd name="T5" fmla="*/ 462 h 472"/>
                <a:gd name="T6" fmla="*/ 511 w 859"/>
                <a:gd name="T7" fmla="*/ 445 h 472"/>
                <a:gd name="T8" fmla="*/ 506 w 859"/>
                <a:gd name="T9" fmla="*/ 440 h 472"/>
                <a:gd name="T10" fmla="*/ 499 w 859"/>
                <a:gd name="T11" fmla="*/ 438 h 472"/>
                <a:gd name="T12" fmla="*/ 471 w 859"/>
                <a:gd name="T13" fmla="*/ 439 h 472"/>
                <a:gd name="T14" fmla="*/ 433 w 859"/>
                <a:gd name="T15" fmla="*/ 438 h 472"/>
                <a:gd name="T16" fmla="*/ 411 w 859"/>
                <a:gd name="T17" fmla="*/ 443 h 472"/>
                <a:gd name="T18" fmla="*/ 375 w 859"/>
                <a:gd name="T19" fmla="*/ 446 h 472"/>
                <a:gd name="T20" fmla="*/ 322 w 859"/>
                <a:gd name="T21" fmla="*/ 439 h 472"/>
                <a:gd name="T22" fmla="*/ 273 w 859"/>
                <a:gd name="T23" fmla="*/ 429 h 472"/>
                <a:gd name="T24" fmla="*/ 246 w 859"/>
                <a:gd name="T25" fmla="*/ 420 h 472"/>
                <a:gd name="T26" fmla="*/ 209 w 859"/>
                <a:gd name="T27" fmla="*/ 407 h 472"/>
                <a:gd name="T28" fmla="*/ 167 w 859"/>
                <a:gd name="T29" fmla="*/ 390 h 472"/>
                <a:gd name="T30" fmla="*/ 141 w 859"/>
                <a:gd name="T31" fmla="*/ 372 h 472"/>
                <a:gd name="T32" fmla="*/ 107 w 859"/>
                <a:gd name="T33" fmla="*/ 341 h 472"/>
                <a:gd name="T34" fmla="*/ 64 w 859"/>
                <a:gd name="T35" fmla="*/ 321 h 472"/>
                <a:gd name="T36" fmla="*/ 24 w 859"/>
                <a:gd name="T37" fmla="*/ 300 h 472"/>
                <a:gd name="T38" fmla="*/ 5 w 859"/>
                <a:gd name="T39" fmla="*/ 271 h 472"/>
                <a:gd name="T40" fmla="*/ 0 w 859"/>
                <a:gd name="T41" fmla="*/ 221 h 472"/>
                <a:gd name="T42" fmla="*/ 11 w 859"/>
                <a:gd name="T43" fmla="*/ 176 h 472"/>
                <a:gd name="T44" fmla="*/ 21 w 859"/>
                <a:gd name="T45" fmla="*/ 159 h 472"/>
                <a:gd name="T46" fmla="*/ 53 w 859"/>
                <a:gd name="T47" fmla="*/ 125 h 472"/>
                <a:gd name="T48" fmla="*/ 97 w 859"/>
                <a:gd name="T49" fmla="*/ 104 h 472"/>
                <a:gd name="T50" fmla="*/ 159 w 859"/>
                <a:gd name="T51" fmla="*/ 88 h 472"/>
                <a:gd name="T52" fmla="*/ 209 w 859"/>
                <a:gd name="T53" fmla="*/ 67 h 472"/>
                <a:gd name="T54" fmla="*/ 255 w 859"/>
                <a:gd name="T55" fmla="*/ 34 h 472"/>
                <a:gd name="T56" fmla="*/ 304 w 859"/>
                <a:gd name="T57" fmla="*/ 10 h 472"/>
                <a:gd name="T58" fmla="*/ 367 w 859"/>
                <a:gd name="T59" fmla="*/ 1 h 472"/>
                <a:gd name="T60" fmla="*/ 434 w 859"/>
                <a:gd name="T61" fmla="*/ 4 h 472"/>
                <a:gd name="T62" fmla="*/ 493 w 859"/>
                <a:gd name="T63" fmla="*/ 12 h 472"/>
                <a:gd name="T64" fmla="*/ 541 w 859"/>
                <a:gd name="T65" fmla="*/ 18 h 472"/>
                <a:gd name="T66" fmla="*/ 611 w 859"/>
                <a:gd name="T67" fmla="*/ 41 h 472"/>
                <a:gd name="T68" fmla="*/ 660 w 859"/>
                <a:gd name="T69" fmla="*/ 46 h 472"/>
                <a:gd name="T70" fmla="*/ 709 w 859"/>
                <a:gd name="T71" fmla="*/ 38 h 472"/>
                <a:gd name="T72" fmla="*/ 751 w 859"/>
                <a:gd name="T73" fmla="*/ 41 h 472"/>
                <a:gd name="T74" fmla="*/ 793 w 859"/>
                <a:gd name="T75" fmla="*/ 62 h 472"/>
                <a:gd name="T76" fmla="*/ 854 w 859"/>
                <a:gd name="T77" fmla="*/ 105 h 472"/>
                <a:gd name="T78" fmla="*/ 859 w 859"/>
                <a:gd name="T79" fmla="*/ 122 h 472"/>
                <a:gd name="T80" fmla="*/ 838 w 859"/>
                <a:gd name="T81" fmla="*/ 128 h 472"/>
                <a:gd name="T82" fmla="*/ 802 w 859"/>
                <a:gd name="T83" fmla="*/ 145 h 472"/>
                <a:gd name="T84" fmla="*/ 757 w 859"/>
                <a:gd name="T85" fmla="*/ 157 h 472"/>
                <a:gd name="T86" fmla="*/ 699 w 859"/>
                <a:gd name="T87" fmla="*/ 165 h 472"/>
                <a:gd name="T88" fmla="*/ 634 w 859"/>
                <a:gd name="T89" fmla="*/ 162 h 472"/>
                <a:gd name="T90" fmla="*/ 566 w 859"/>
                <a:gd name="T91" fmla="*/ 154 h 472"/>
                <a:gd name="T92" fmla="*/ 531 w 859"/>
                <a:gd name="T93" fmla="*/ 159 h 472"/>
                <a:gd name="T94" fmla="*/ 507 w 859"/>
                <a:gd name="T95" fmla="*/ 173 h 472"/>
                <a:gd name="T96" fmla="*/ 487 w 859"/>
                <a:gd name="T97" fmla="*/ 193 h 472"/>
                <a:gd name="T98" fmla="*/ 464 w 859"/>
                <a:gd name="T99" fmla="*/ 220 h 472"/>
                <a:gd name="T100" fmla="*/ 452 w 859"/>
                <a:gd name="T101" fmla="*/ 249 h 472"/>
                <a:gd name="T102" fmla="*/ 454 w 859"/>
                <a:gd name="T103" fmla="*/ 281 h 472"/>
                <a:gd name="T104" fmla="*/ 473 w 859"/>
                <a:gd name="T105" fmla="*/ 313 h 472"/>
                <a:gd name="T106" fmla="*/ 487 w 859"/>
                <a:gd name="T107" fmla="*/ 352 h 472"/>
                <a:gd name="T108" fmla="*/ 502 w 859"/>
                <a:gd name="T109" fmla="*/ 393 h 472"/>
                <a:gd name="T110" fmla="*/ 527 w 859"/>
                <a:gd name="T111" fmla="*/ 420 h 472"/>
                <a:gd name="T112" fmla="*/ 561 w 859"/>
                <a:gd name="T113" fmla="*/ 439 h 4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2"/>
                <a:gd name="T173" fmla="*/ 859 w 859"/>
                <a:gd name="T174" fmla="*/ 472 h 4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2">
                  <a:moveTo>
                    <a:pt x="577" y="443"/>
                  </a:moveTo>
                  <a:lnTo>
                    <a:pt x="576" y="456"/>
                  </a:lnTo>
                  <a:lnTo>
                    <a:pt x="574" y="472"/>
                  </a:lnTo>
                  <a:lnTo>
                    <a:pt x="553" y="467"/>
                  </a:lnTo>
                  <a:lnTo>
                    <a:pt x="536" y="462"/>
                  </a:lnTo>
                  <a:lnTo>
                    <a:pt x="521" y="453"/>
                  </a:lnTo>
                  <a:lnTo>
                    <a:pt x="511" y="445"/>
                  </a:lnTo>
                  <a:lnTo>
                    <a:pt x="506" y="440"/>
                  </a:lnTo>
                  <a:lnTo>
                    <a:pt x="499" y="438"/>
                  </a:lnTo>
                  <a:lnTo>
                    <a:pt x="485" y="437"/>
                  </a:lnTo>
                  <a:lnTo>
                    <a:pt x="471" y="439"/>
                  </a:lnTo>
                  <a:lnTo>
                    <a:pt x="448" y="437"/>
                  </a:lnTo>
                  <a:lnTo>
                    <a:pt x="433" y="438"/>
                  </a:lnTo>
                  <a:lnTo>
                    <a:pt x="423" y="440"/>
                  </a:lnTo>
                  <a:lnTo>
                    <a:pt x="411" y="443"/>
                  </a:lnTo>
                  <a:lnTo>
                    <a:pt x="394" y="445"/>
                  </a:lnTo>
                  <a:lnTo>
                    <a:pt x="375" y="446"/>
                  </a:lnTo>
                  <a:lnTo>
                    <a:pt x="348" y="444"/>
                  </a:lnTo>
                  <a:lnTo>
                    <a:pt x="322" y="439"/>
                  </a:lnTo>
                  <a:lnTo>
                    <a:pt x="296" y="433"/>
                  </a:lnTo>
                  <a:lnTo>
                    <a:pt x="273" y="429"/>
                  </a:lnTo>
                  <a:lnTo>
                    <a:pt x="261" y="424"/>
                  </a:lnTo>
                  <a:lnTo>
                    <a:pt x="246" y="420"/>
                  </a:lnTo>
                  <a:lnTo>
                    <a:pt x="227" y="412"/>
                  </a:lnTo>
                  <a:lnTo>
                    <a:pt x="209" y="407"/>
                  </a:lnTo>
                  <a:lnTo>
                    <a:pt x="188" y="400"/>
                  </a:lnTo>
                  <a:lnTo>
                    <a:pt x="167" y="390"/>
                  </a:lnTo>
                  <a:lnTo>
                    <a:pt x="154" y="382"/>
                  </a:lnTo>
                  <a:lnTo>
                    <a:pt x="141" y="372"/>
                  </a:lnTo>
                  <a:lnTo>
                    <a:pt x="123" y="355"/>
                  </a:lnTo>
                  <a:lnTo>
                    <a:pt x="107" y="341"/>
                  </a:lnTo>
                  <a:lnTo>
                    <a:pt x="86" y="329"/>
                  </a:lnTo>
                  <a:lnTo>
                    <a:pt x="64" y="321"/>
                  </a:lnTo>
                  <a:lnTo>
                    <a:pt x="41" y="311"/>
                  </a:lnTo>
                  <a:lnTo>
                    <a:pt x="24" y="300"/>
                  </a:lnTo>
                  <a:lnTo>
                    <a:pt x="13" y="287"/>
                  </a:lnTo>
                  <a:lnTo>
                    <a:pt x="5" y="271"/>
                  </a:lnTo>
                  <a:lnTo>
                    <a:pt x="0" y="247"/>
                  </a:lnTo>
                  <a:lnTo>
                    <a:pt x="0" y="221"/>
                  </a:lnTo>
                  <a:lnTo>
                    <a:pt x="4" y="197"/>
                  </a:lnTo>
                  <a:lnTo>
                    <a:pt x="11" y="176"/>
                  </a:lnTo>
                  <a:lnTo>
                    <a:pt x="21" y="159"/>
                  </a:lnTo>
                  <a:lnTo>
                    <a:pt x="35" y="140"/>
                  </a:lnTo>
                  <a:lnTo>
                    <a:pt x="53" y="125"/>
                  </a:lnTo>
                  <a:lnTo>
                    <a:pt x="75" y="113"/>
                  </a:lnTo>
                  <a:lnTo>
                    <a:pt x="97" y="104"/>
                  </a:lnTo>
                  <a:lnTo>
                    <a:pt x="126" y="96"/>
                  </a:lnTo>
                  <a:lnTo>
                    <a:pt x="159" y="88"/>
                  </a:lnTo>
                  <a:lnTo>
                    <a:pt x="183" y="78"/>
                  </a:lnTo>
                  <a:lnTo>
                    <a:pt x="209" y="67"/>
                  </a:lnTo>
                  <a:lnTo>
                    <a:pt x="230" y="54"/>
                  </a:lnTo>
                  <a:lnTo>
                    <a:pt x="255" y="34"/>
                  </a:lnTo>
                  <a:lnTo>
                    <a:pt x="278" y="18"/>
                  </a:lnTo>
                  <a:lnTo>
                    <a:pt x="304" y="10"/>
                  </a:lnTo>
                  <a:lnTo>
                    <a:pt x="334" y="3"/>
                  </a:lnTo>
                  <a:lnTo>
                    <a:pt x="367" y="1"/>
                  </a:lnTo>
                  <a:lnTo>
                    <a:pt x="395" y="0"/>
                  </a:lnTo>
                  <a:lnTo>
                    <a:pt x="434" y="4"/>
                  </a:lnTo>
                  <a:lnTo>
                    <a:pt x="465" y="10"/>
                  </a:lnTo>
                  <a:lnTo>
                    <a:pt x="493" y="12"/>
                  </a:lnTo>
                  <a:lnTo>
                    <a:pt x="519" y="13"/>
                  </a:lnTo>
                  <a:lnTo>
                    <a:pt x="541" y="18"/>
                  </a:lnTo>
                  <a:lnTo>
                    <a:pt x="576" y="32"/>
                  </a:lnTo>
                  <a:lnTo>
                    <a:pt x="611" y="41"/>
                  </a:lnTo>
                  <a:lnTo>
                    <a:pt x="638" y="47"/>
                  </a:lnTo>
                  <a:lnTo>
                    <a:pt x="660" y="46"/>
                  </a:lnTo>
                  <a:lnTo>
                    <a:pt x="687" y="41"/>
                  </a:lnTo>
                  <a:lnTo>
                    <a:pt x="709" y="38"/>
                  </a:lnTo>
                  <a:lnTo>
                    <a:pt x="729" y="38"/>
                  </a:lnTo>
                  <a:lnTo>
                    <a:pt x="751" y="41"/>
                  </a:lnTo>
                  <a:lnTo>
                    <a:pt x="767" y="48"/>
                  </a:lnTo>
                  <a:lnTo>
                    <a:pt x="793" y="62"/>
                  </a:lnTo>
                  <a:lnTo>
                    <a:pt x="836" y="90"/>
                  </a:lnTo>
                  <a:lnTo>
                    <a:pt x="854" y="105"/>
                  </a:lnTo>
                  <a:lnTo>
                    <a:pt x="859" y="113"/>
                  </a:lnTo>
                  <a:lnTo>
                    <a:pt x="859" y="122"/>
                  </a:lnTo>
                  <a:lnTo>
                    <a:pt x="849" y="124"/>
                  </a:lnTo>
                  <a:lnTo>
                    <a:pt x="838" y="128"/>
                  </a:lnTo>
                  <a:lnTo>
                    <a:pt x="822" y="137"/>
                  </a:lnTo>
                  <a:lnTo>
                    <a:pt x="802" y="145"/>
                  </a:lnTo>
                  <a:lnTo>
                    <a:pt x="781" y="151"/>
                  </a:lnTo>
                  <a:lnTo>
                    <a:pt x="757" y="157"/>
                  </a:lnTo>
                  <a:lnTo>
                    <a:pt x="729" y="162"/>
                  </a:lnTo>
                  <a:lnTo>
                    <a:pt x="699" y="165"/>
                  </a:lnTo>
                  <a:lnTo>
                    <a:pt x="675" y="165"/>
                  </a:lnTo>
                  <a:lnTo>
                    <a:pt x="634" y="162"/>
                  </a:lnTo>
                  <a:lnTo>
                    <a:pt x="596" y="157"/>
                  </a:lnTo>
                  <a:lnTo>
                    <a:pt x="566" y="154"/>
                  </a:lnTo>
                  <a:lnTo>
                    <a:pt x="549" y="156"/>
                  </a:lnTo>
                  <a:lnTo>
                    <a:pt x="531" y="159"/>
                  </a:lnTo>
                  <a:lnTo>
                    <a:pt x="517" y="165"/>
                  </a:lnTo>
                  <a:lnTo>
                    <a:pt x="507" y="173"/>
                  </a:lnTo>
                  <a:lnTo>
                    <a:pt x="499" y="183"/>
                  </a:lnTo>
                  <a:lnTo>
                    <a:pt x="487" y="193"/>
                  </a:lnTo>
                  <a:lnTo>
                    <a:pt x="474" y="206"/>
                  </a:lnTo>
                  <a:lnTo>
                    <a:pt x="464" y="220"/>
                  </a:lnTo>
                  <a:lnTo>
                    <a:pt x="456" y="236"/>
                  </a:lnTo>
                  <a:lnTo>
                    <a:pt x="452" y="249"/>
                  </a:lnTo>
                  <a:lnTo>
                    <a:pt x="451" y="264"/>
                  </a:lnTo>
                  <a:lnTo>
                    <a:pt x="454" y="281"/>
                  </a:lnTo>
                  <a:lnTo>
                    <a:pt x="463" y="296"/>
                  </a:lnTo>
                  <a:lnTo>
                    <a:pt x="473" y="313"/>
                  </a:lnTo>
                  <a:lnTo>
                    <a:pt x="482" y="333"/>
                  </a:lnTo>
                  <a:lnTo>
                    <a:pt x="487" y="352"/>
                  </a:lnTo>
                  <a:lnTo>
                    <a:pt x="495" y="378"/>
                  </a:lnTo>
                  <a:lnTo>
                    <a:pt x="502" y="393"/>
                  </a:lnTo>
                  <a:lnTo>
                    <a:pt x="514" y="409"/>
                  </a:lnTo>
                  <a:lnTo>
                    <a:pt x="527" y="420"/>
                  </a:lnTo>
                  <a:lnTo>
                    <a:pt x="543" y="432"/>
                  </a:lnTo>
                  <a:lnTo>
                    <a:pt x="561" y="439"/>
                  </a:lnTo>
                  <a:lnTo>
                    <a:pt x="577" y="44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0" name="Freeform 44"/>
            <p:cNvSpPr>
              <a:spLocks/>
            </p:cNvSpPr>
            <p:nvPr/>
          </p:nvSpPr>
          <p:spPr bwMode="auto">
            <a:xfrm>
              <a:off x="2716" y="2450"/>
              <a:ext cx="159" cy="104"/>
            </a:xfrm>
            <a:custGeom>
              <a:avLst/>
              <a:gdLst>
                <a:gd name="T0" fmla="*/ 306 w 477"/>
                <a:gd name="T1" fmla="*/ 8 h 312"/>
                <a:gd name="T2" fmla="*/ 277 w 477"/>
                <a:gd name="T3" fmla="*/ 1 h 312"/>
                <a:gd name="T4" fmla="*/ 248 w 477"/>
                <a:gd name="T5" fmla="*/ 1 h 312"/>
                <a:gd name="T6" fmla="*/ 218 w 477"/>
                <a:gd name="T7" fmla="*/ 7 h 312"/>
                <a:gd name="T8" fmla="*/ 186 w 477"/>
                <a:gd name="T9" fmla="*/ 23 h 312"/>
                <a:gd name="T10" fmla="*/ 161 w 477"/>
                <a:gd name="T11" fmla="*/ 47 h 312"/>
                <a:gd name="T12" fmla="*/ 141 w 477"/>
                <a:gd name="T13" fmla="*/ 71 h 312"/>
                <a:gd name="T14" fmla="*/ 105 w 477"/>
                <a:gd name="T15" fmla="*/ 80 h 312"/>
                <a:gd name="T16" fmla="*/ 51 w 477"/>
                <a:gd name="T17" fmla="*/ 86 h 312"/>
                <a:gd name="T18" fmla="*/ 33 w 477"/>
                <a:gd name="T19" fmla="*/ 94 h 312"/>
                <a:gd name="T20" fmla="*/ 24 w 477"/>
                <a:gd name="T21" fmla="*/ 114 h 312"/>
                <a:gd name="T22" fmla="*/ 20 w 477"/>
                <a:gd name="T23" fmla="*/ 137 h 312"/>
                <a:gd name="T24" fmla="*/ 5 w 477"/>
                <a:gd name="T25" fmla="*/ 166 h 312"/>
                <a:gd name="T26" fmla="*/ 0 w 477"/>
                <a:gd name="T27" fmla="*/ 192 h 312"/>
                <a:gd name="T28" fmla="*/ 8 w 477"/>
                <a:gd name="T29" fmla="*/ 212 h 312"/>
                <a:gd name="T30" fmla="*/ 34 w 477"/>
                <a:gd name="T31" fmla="*/ 229 h 312"/>
                <a:gd name="T32" fmla="*/ 67 w 477"/>
                <a:gd name="T33" fmla="*/ 247 h 312"/>
                <a:gd name="T34" fmla="*/ 83 w 477"/>
                <a:gd name="T35" fmla="*/ 267 h 312"/>
                <a:gd name="T36" fmla="*/ 102 w 477"/>
                <a:gd name="T37" fmla="*/ 300 h 312"/>
                <a:gd name="T38" fmla="*/ 123 w 477"/>
                <a:gd name="T39" fmla="*/ 311 h 312"/>
                <a:gd name="T40" fmla="*/ 160 w 477"/>
                <a:gd name="T41" fmla="*/ 311 h 312"/>
                <a:gd name="T42" fmla="*/ 202 w 477"/>
                <a:gd name="T43" fmla="*/ 296 h 312"/>
                <a:gd name="T44" fmla="*/ 209 w 477"/>
                <a:gd name="T45" fmla="*/ 294 h 312"/>
                <a:gd name="T46" fmla="*/ 239 w 477"/>
                <a:gd name="T47" fmla="*/ 285 h 312"/>
                <a:gd name="T48" fmla="*/ 268 w 477"/>
                <a:gd name="T49" fmla="*/ 270 h 312"/>
                <a:gd name="T50" fmla="*/ 294 w 477"/>
                <a:gd name="T51" fmla="*/ 263 h 312"/>
                <a:gd name="T52" fmla="*/ 300 w 477"/>
                <a:gd name="T53" fmla="*/ 263 h 312"/>
                <a:gd name="T54" fmla="*/ 336 w 477"/>
                <a:gd name="T55" fmla="*/ 266 h 312"/>
                <a:gd name="T56" fmla="*/ 343 w 477"/>
                <a:gd name="T57" fmla="*/ 267 h 312"/>
                <a:gd name="T58" fmla="*/ 365 w 477"/>
                <a:gd name="T59" fmla="*/ 268 h 312"/>
                <a:gd name="T60" fmla="*/ 406 w 477"/>
                <a:gd name="T61" fmla="*/ 267 h 312"/>
                <a:gd name="T62" fmla="*/ 428 w 477"/>
                <a:gd name="T63" fmla="*/ 256 h 312"/>
                <a:gd name="T64" fmla="*/ 446 w 477"/>
                <a:gd name="T65" fmla="*/ 247 h 312"/>
                <a:gd name="T66" fmla="*/ 457 w 477"/>
                <a:gd name="T67" fmla="*/ 245 h 312"/>
                <a:gd name="T68" fmla="*/ 465 w 477"/>
                <a:gd name="T69" fmla="*/ 244 h 312"/>
                <a:gd name="T70" fmla="*/ 476 w 477"/>
                <a:gd name="T71" fmla="*/ 235 h 312"/>
                <a:gd name="T72" fmla="*/ 464 w 477"/>
                <a:gd name="T73" fmla="*/ 221 h 312"/>
                <a:gd name="T74" fmla="*/ 433 w 477"/>
                <a:gd name="T75" fmla="*/ 194 h 312"/>
                <a:gd name="T76" fmla="*/ 396 w 477"/>
                <a:gd name="T77" fmla="*/ 168 h 312"/>
                <a:gd name="T78" fmla="*/ 351 w 477"/>
                <a:gd name="T79" fmla="*/ 150 h 312"/>
                <a:gd name="T80" fmla="*/ 324 w 477"/>
                <a:gd name="T81" fmla="*/ 126 h 312"/>
                <a:gd name="T82" fmla="*/ 310 w 477"/>
                <a:gd name="T83" fmla="*/ 86 h 312"/>
                <a:gd name="T84" fmla="*/ 314 w 477"/>
                <a:gd name="T85" fmla="*/ 36 h 3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7"/>
                <a:gd name="T130" fmla="*/ 0 h 312"/>
                <a:gd name="T131" fmla="*/ 477 w 477"/>
                <a:gd name="T132" fmla="*/ 312 h 3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7" h="312">
                  <a:moveTo>
                    <a:pt x="321" y="15"/>
                  </a:moveTo>
                  <a:lnTo>
                    <a:pt x="306" y="8"/>
                  </a:lnTo>
                  <a:lnTo>
                    <a:pt x="293" y="3"/>
                  </a:lnTo>
                  <a:lnTo>
                    <a:pt x="277" y="1"/>
                  </a:lnTo>
                  <a:lnTo>
                    <a:pt x="264" y="0"/>
                  </a:lnTo>
                  <a:lnTo>
                    <a:pt x="248" y="1"/>
                  </a:lnTo>
                  <a:lnTo>
                    <a:pt x="234" y="3"/>
                  </a:lnTo>
                  <a:lnTo>
                    <a:pt x="218" y="7"/>
                  </a:lnTo>
                  <a:lnTo>
                    <a:pt x="201" y="15"/>
                  </a:lnTo>
                  <a:lnTo>
                    <a:pt x="186" y="23"/>
                  </a:lnTo>
                  <a:lnTo>
                    <a:pt x="172" y="35"/>
                  </a:lnTo>
                  <a:lnTo>
                    <a:pt x="161" y="47"/>
                  </a:lnTo>
                  <a:lnTo>
                    <a:pt x="149" y="65"/>
                  </a:lnTo>
                  <a:lnTo>
                    <a:pt x="141" y="71"/>
                  </a:lnTo>
                  <a:lnTo>
                    <a:pt x="129" y="77"/>
                  </a:lnTo>
                  <a:lnTo>
                    <a:pt x="105" y="80"/>
                  </a:lnTo>
                  <a:lnTo>
                    <a:pt x="64" y="83"/>
                  </a:lnTo>
                  <a:lnTo>
                    <a:pt x="51" y="86"/>
                  </a:lnTo>
                  <a:lnTo>
                    <a:pt x="40" y="89"/>
                  </a:lnTo>
                  <a:lnTo>
                    <a:pt x="33" y="94"/>
                  </a:lnTo>
                  <a:lnTo>
                    <a:pt x="27" y="103"/>
                  </a:lnTo>
                  <a:lnTo>
                    <a:pt x="24" y="114"/>
                  </a:lnTo>
                  <a:lnTo>
                    <a:pt x="22" y="125"/>
                  </a:lnTo>
                  <a:lnTo>
                    <a:pt x="20" y="137"/>
                  </a:lnTo>
                  <a:lnTo>
                    <a:pt x="14" y="149"/>
                  </a:lnTo>
                  <a:lnTo>
                    <a:pt x="5" y="166"/>
                  </a:lnTo>
                  <a:lnTo>
                    <a:pt x="1" y="179"/>
                  </a:lnTo>
                  <a:lnTo>
                    <a:pt x="0" y="192"/>
                  </a:lnTo>
                  <a:lnTo>
                    <a:pt x="2" y="203"/>
                  </a:lnTo>
                  <a:lnTo>
                    <a:pt x="8" y="212"/>
                  </a:lnTo>
                  <a:lnTo>
                    <a:pt x="14" y="218"/>
                  </a:lnTo>
                  <a:lnTo>
                    <a:pt x="34" y="229"/>
                  </a:lnTo>
                  <a:lnTo>
                    <a:pt x="54" y="238"/>
                  </a:lnTo>
                  <a:lnTo>
                    <a:pt x="67" y="247"/>
                  </a:lnTo>
                  <a:lnTo>
                    <a:pt x="77" y="256"/>
                  </a:lnTo>
                  <a:lnTo>
                    <a:pt x="83" y="267"/>
                  </a:lnTo>
                  <a:lnTo>
                    <a:pt x="93" y="289"/>
                  </a:lnTo>
                  <a:lnTo>
                    <a:pt x="102" y="300"/>
                  </a:lnTo>
                  <a:lnTo>
                    <a:pt x="112" y="306"/>
                  </a:lnTo>
                  <a:lnTo>
                    <a:pt x="123" y="311"/>
                  </a:lnTo>
                  <a:lnTo>
                    <a:pt x="140" y="312"/>
                  </a:lnTo>
                  <a:lnTo>
                    <a:pt x="160" y="311"/>
                  </a:lnTo>
                  <a:lnTo>
                    <a:pt x="180" y="306"/>
                  </a:lnTo>
                  <a:lnTo>
                    <a:pt x="202" y="296"/>
                  </a:lnTo>
                  <a:lnTo>
                    <a:pt x="209" y="294"/>
                  </a:lnTo>
                  <a:lnTo>
                    <a:pt x="224" y="291"/>
                  </a:lnTo>
                  <a:lnTo>
                    <a:pt x="239" y="285"/>
                  </a:lnTo>
                  <a:lnTo>
                    <a:pt x="250" y="281"/>
                  </a:lnTo>
                  <a:lnTo>
                    <a:pt x="268" y="270"/>
                  </a:lnTo>
                  <a:lnTo>
                    <a:pt x="279" y="267"/>
                  </a:lnTo>
                  <a:lnTo>
                    <a:pt x="294" y="263"/>
                  </a:lnTo>
                  <a:lnTo>
                    <a:pt x="300" y="263"/>
                  </a:lnTo>
                  <a:lnTo>
                    <a:pt x="317" y="263"/>
                  </a:lnTo>
                  <a:lnTo>
                    <a:pt x="336" y="266"/>
                  </a:lnTo>
                  <a:lnTo>
                    <a:pt x="343" y="267"/>
                  </a:lnTo>
                  <a:lnTo>
                    <a:pt x="365" y="268"/>
                  </a:lnTo>
                  <a:lnTo>
                    <a:pt x="394" y="268"/>
                  </a:lnTo>
                  <a:lnTo>
                    <a:pt x="406" y="267"/>
                  </a:lnTo>
                  <a:lnTo>
                    <a:pt x="418" y="261"/>
                  </a:lnTo>
                  <a:lnTo>
                    <a:pt x="428" y="256"/>
                  </a:lnTo>
                  <a:lnTo>
                    <a:pt x="437" y="250"/>
                  </a:lnTo>
                  <a:lnTo>
                    <a:pt x="446" y="247"/>
                  </a:lnTo>
                  <a:lnTo>
                    <a:pt x="452" y="246"/>
                  </a:lnTo>
                  <a:lnTo>
                    <a:pt x="457" y="245"/>
                  </a:lnTo>
                  <a:lnTo>
                    <a:pt x="465" y="244"/>
                  </a:lnTo>
                  <a:lnTo>
                    <a:pt x="472" y="240"/>
                  </a:lnTo>
                  <a:lnTo>
                    <a:pt x="476" y="235"/>
                  </a:lnTo>
                  <a:lnTo>
                    <a:pt x="477" y="229"/>
                  </a:lnTo>
                  <a:lnTo>
                    <a:pt x="464" y="221"/>
                  </a:lnTo>
                  <a:lnTo>
                    <a:pt x="451" y="211"/>
                  </a:lnTo>
                  <a:lnTo>
                    <a:pt x="433" y="194"/>
                  </a:lnTo>
                  <a:lnTo>
                    <a:pt x="417" y="180"/>
                  </a:lnTo>
                  <a:lnTo>
                    <a:pt x="396" y="168"/>
                  </a:lnTo>
                  <a:lnTo>
                    <a:pt x="374" y="160"/>
                  </a:lnTo>
                  <a:lnTo>
                    <a:pt x="351" y="150"/>
                  </a:lnTo>
                  <a:lnTo>
                    <a:pt x="334" y="139"/>
                  </a:lnTo>
                  <a:lnTo>
                    <a:pt x="324" y="126"/>
                  </a:lnTo>
                  <a:lnTo>
                    <a:pt x="315" y="110"/>
                  </a:lnTo>
                  <a:lnTo>
                    <a:pt x="310" y="86"/>
                  </a:lnTo>
                  <a:lnTo>
                    <a:pt x="310" y="60"/>
                  </a:lnTo>
                  <a:lnTo>
                    <a:pt x="314" y="36"/>
                  </a:lnTo>
                  <a:lnTo>
                    <a:pt x="321"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1" name="Freeform 45"/>
            <p:cNvSpPr>
              <a:spLocks/>
            </p:cNvSpPr>
            <p:nvPr/>
          </p:nvSpPr>
          <p:spPr bwMode="auto">
            <a:xfrm>
              <a:off x="3027" y="2528"/>
              <a:ext cx="55" cy="33"/>
            </a:xfrm>
            <a:custGeom>
              <a:avLst/>
              <a:gdLst>
                <a:gd name="T0" fmla="*/ 164 w 164"/>
                <a:gd name="T1" fmla="*/ 13 h 100"/>
                <a:gd name="T2" fmla="*/ 158 w 164"/>
                <a:gd name="T3" fmla="*/ 14 h 100"/>
                <a:gd name="T4" fmla="*/ 146 w 164"/>
                <a:gd name="T5" fmla="*/ 17 h 100"/>
                <a:gd name="T6" fmla="*/ 133 w 164"/>
                <a:gd name="T7" fmla="*/ 24 h 100"/>
                <a:gd name="T8" fmla="*/ 116 w 164"/>
                <a:gd name="T9" fmla="*/ 37 h 100"/>
                <a:gd name="T10" fmla="*/ 93 w 164"/>
                <a:gd name="T11" fmla="*/ 58 h 100"/>
                <a:gd name="T12" fmla="*/ 72 w 164"/>
                <a:gd name="T13" fmla="*/ 78 h 100"/>
                <a:gd name="T14" fmla="*/ 53 w 164"/>
                <a:gd name="T15" fmla="*/ 91 h 100"/>
                <a:gd name="T16" fmla="*/ 40 w 164"/>
                <a:gd name="T17" fmla="*/ 97 h 100"/>
                <a:gd name="T18" fmla="*/ 40 w 164"/>
                <a:gd name="T19" fmla="*/ 97 h 100"/>
                <a:gd name="T20" fmla="*/ 33 w 164"/>
                <a:gd name="T21" fmla="*/ 100 h 100"/>
                <a:gd name="T22" fmla="*/ 33 w 164"/>
                <a:gd name="T23" fmla="*/ 100 h 100"/>
                <a:gd name="T24" fmla="*/ 25 w 164"/>
                <a:gd name="T25" fmla="*/ 98 h 100"/>
                <a:gd name="T26" fmla="*/ 17 w 164"/>
                <a:gd name="T27" fmla="*/ 96 h 100"/>
                <a:gd name="T28" fmla="*/ 9 w 164"/>
                <a:gd name="T29" fmla="*/ 94 h 100"/>
                <a:gd name="T30" fmla="*/ 0 w 164"/>
                <a:gd name="T31" fmla="*/ 90 h 100"/>
                <a:gd name="T32" fmla="*/ 0 w 164"/>
                <a:gd name="T33" fmla="*/ 86 h 100"/>
                <a:gd name="T34" fmla="*/ 2 w 164"/>
                <a:gd name="T35" fmla="*/ 64 h 100"/>
                <a:gd name="T36" fmla="*/ 5 w 164"/>
                <a:gd name="T37" fmla="*/ 52 h 100"/>
                <a:gd name="T38" fmla="*/ 9 w 164"/>
                <a:gd name="T39" fmla="*/ 42 h 100"/>
                <a:gd name="T40" fmla="*/ 16 w 164"/>
                <a:gd name="T41" fmla="*/ 33 h 100"/>
                <a:gd name="T42" fmla="*/ 27 w 164"/>
                <a:gd name="T43" fmla="*/ 30 h 100"/>
                <a:gd name="T44" fmla="*/ 41 w 164"/>
                <a:gd name="T45" fmla="*/ 24 h 100"/>
                <a:gd name="T46" fmla="*/ 58 w 164"/>
                <a:gd name="T47" fmla="*/ 17 h 100"/>
                <a:gd name="T48" fmla="*/ 74 w 164"/>
                <a:gd name="T49" fmla="*/ 7 h 100"/>
                <a:gd name="T50" fmla="*/ 88 w 164"/>
                <a:gd name="T51" fmla="*/ 3 h 100"/>
                <a:gd name="T52" fmla="*/ 102 w 164"/>
                <a:gd name="T53" fmla="*/ 0 h 100"/>
                <a:gd name="T54" fmla="*/ 119 w 164"/>
                <a:gd name="T55" fmla="*/ 0 h 100"/>
                <a:gd name="T56" fmla="*/ 133 w 164"/>
                <a:gd name="T57" fmla="*/ 4 h 100"/>
                <a:gd name="T58" fmla="*/ 152 w 164"/>
                <a:gd name="T59" fmla="*/ 10 h 100"/>
                <a:gd name="T60" fmla="*/ 164 w 164"/>
                <a:gd name="T61" fmla="*/ 13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4"/>
                <a:gd name="T94" fmla="*/ 0 h 100"/>
                <a:gd name="T95" fmla="*/ 164 w 164"/>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4" h="100">
                  <a:moveTo>
                    <a:pt x="164" y="13"/>
                  </a:moveTo>
                  <a:lnTo>
                    <a:pt x="158" y="14"/>
                  </a:lnTo>
                  <a:lnTo>
                    <a:pt x="146" y="17"/>
                  </a:lnTo>
                  <a:lnTo>
                    <a:pt x="133" y="24"/>
                  </a:lnTo>
                  <a:lnTo>
                    <a:pt x="116" y="37"/>
                  </a:lnTo>
                  <a:lnTo>
                    <a:pt x="93" y="58"/>
                  </a:lnTo>
                  <a:lnTo>
                    <a:pt x="72" y="78"/>
                  </a:lnTo>
                  <a:lnTo>
                    <a:pt x="53" y="91"/>
                  </a:lnTo>
                  <a:lnTo>
                    <a:pt x="40" y="97"/>
                  </a:lnTo>
                  <a:lnTo>
                    <a:pt x="33" y="100"/>
                  </a:lnTo>
                  <a:lnTo>
                    <a:pt x="25" y="98"/>
                  </a:lnTo>
                  <a:lnTo>
                    <a:pt x="17" y="96"/>
                  </a:lnTo>
                  <a:lnTo>
                    <a:pt x="9" y="94"/>
                  </a:lnTo>
                  <a:lnTo>
                    <a:pt x="0" y="90"/>
                  </a:lnTo>
                  <a:lnTo>
                    <a:pt x="0" y="86"/>
                  </a:lnTo>
                  <a:lnTo>
                    <a:pt x="2" y="64"/>
                  </a:lnTo>
                  <a:lnTo>
                    <a:pt x="5" y="52"/>
                  </a:lnTo>
                  <a:lnTo>
                    <a:pt x="9" y="42"/>
                  </a:lnTo>
                  <a:lnTo>
                    <a:pt x="16" y="33"/>
                  </a:lnTo>
                  <a:lnTo>
                    <a:pt x="27" y="30"/>
                  </a:lnTo>
                  <a:lnTo>
                    <a:pt x="41" y="24"/>
                  </a:lnTo>
                  <a:lnTo>
                    <a:pt x="58" y="17"/>
                  </a:lnTo>
                  <a:lnTo>
                    <a:pt x="74" y="7"/>
                  </a:lnTo>
                  <a:lnTo>
                    <a:pt x="88" y="3"/>
                  </a:lnTo>
                  <a:lnTo>
                    <a:pt x="102" y="0"/>
                  </a:lnTo>
                  <a:lnTo>
                    <a:pt x="119" y="0"/>
                  </a:lnTo>
                  <a:lnTo>
                    <a:pt x="133" y="4"/>
                  </a:lnTo>
                  <a:lnTo>
                    <a:pt x="152" y="10"/>
                  </a:lnTo>
                  <a:lnTo>
                    <a:pt x="164" y="1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2" name="Freeform 46"/>
            <p:cNvSpPr>
              <a:spLocks/>
            </p:cNvSpPr>
            <p:nvPr/>
          </p:nvSpPr>
          <p:spPr bwMode="auto">
            <a:xfrm>
              <a:off x="2819" y="2456"/>
              <a:ext cx="55" cy="71"/>
            </a:xfrm>
            <a:custGeom>
              <a:avLst/>
              <a:gdLst>
                <a:gd name="T0" fmla="*/ 166 w 166"/>
                <a:gd name="T1" fmla="*/ 212 h 212"/>
                <a:gd name="T2" fmla="*/ 153 w 166"/>
                <a:gd name="T3" fmla="*/ 204 h 212"/>
                <a:gd name="T4" fmla="*/ 140 w 166"/>
                <a:gd name="T5" fmla="*/ 194 h 212"/>
                <a:gd name="T6" fmla="*/ 122 w 166"/>
                <a:gd name="T7" fmla="*/ 177 h 212"/>
                <a:gd name="T8" fmla="*/ 107 w 166"/>
                <a:gd name="T9" fmla="*/ 163 h 212"/>
                <a:gd name="T10" fmla="*/ 86 w 166"/>
                <a:gd name="T11" fmla="*/ 151 h 212"/>
                <a:gd name="T12" fmla="*/ 64 w 166"/>
                <a:gd name="T13" fmla="*/ 143 h 212"/>
                <a:gd name="T14" fmla="*/ 41 w 166"/>
                <a:gd name="T15" fmla="*/ 133 h 212"/>
                <a:gd name="T16" fmla="*/ 24 w 166"/>
                <a:gd name="T17" fmla="*/ 122 h 212"/>
                <a:gd name="T18" fmla="*/ 14 w 166"/>
                <a:gd name="T19" fmla="*/ 109 h 212"/>
                <a:gd name="T20" fmla="*/ 5 w 166"/>
                <a:gd name="T21" fmla="*/ 94 h 212"/>
                <a:gd name="T22" fmla="*/ 0 w 166"/>
                <a:gd name="T23" fmla="*/ 70 h 212"/>
                <a:gd name="T24" fmla="*/ 0 w 166"/>
                <a:gd name="T25" fmla="*/ 45 h 212"/>
                <a:gd name="T26" fmla="*/ 4 w 166"/>
                <a:gd name="T27" fmla="*/ 20 h 212"/>
                <a:gd name="T28" fmla="*/ 11 w 166"/>
                <a:gd name="T29" fmla="*/ 0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2"/>
                <a:gd name="T47" fmla="*/ 166 w 166"/>
                <a:gd name="T48" fmla="*/ 212 h 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2">
                  <a:moveTo>
                    <a:pt x="166" y="212"/>
                  </a:moveTo>
                  <a:lnTo>
                    <a:pt x="153" y="204"/>
                  </a:lnTo>
                  <a:lnTo>
                    <a:pt x="140" y="194"/>
                  </a:lnTo>
                  <a:lnTo>
                    <a:pt x="122" y="177"/>
                  </a:lnTo>
                  <a:lnTo>
                    <a:pt x="107" y="163"/>
                  </a:lnTo>
                  <a:lnTo>
                    <a:pt x="86" y="151"/>
                  </a:lnTo>
                  <a:lnTo>
                    <a:pt x="64" y="143"/>
                  </a:lnTo>
                  <a:lnTo>
                    <a:pt x="41" y="133"/>
                  </a:lnTo>
                  <a:lnTo>
                    <a:pt x="24" y="122"/>
                  </a:lnTo>
                  <a:lnTo>
                    <a:pt x="14" y="109"/>
                  </a:lnTo>
                  <a:lnTo>
                    <a:pt x="5" y="94"/>
                  </a:lnTo>
                  <a:lnTo>
                    <a:pt x="0" y="70"/>
                  </a:lnTo>
                  <a:lnTo>
                    <a:pt x="0" y="45"/>
                  </a:lnTo>
                  <a:lnTo>
                    <a:pt x="4" y="20"/>
                  </a:lnTo>
                  <a:lnTo>
                    <a:pt x="1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3" name="Freeform 47"/>
            <p:cNvSpPr>
              <a:spLocks/>
            </p:cNvSpPr>
            <p:nvPr/>
          </p:nvSpPr>
          <p:spPr bwMode="auto">
            <a:xfrm>
              <a:off x="428" y="3094"/>
              <a:ext cx="482" cy="284"/>
            </a:xfrm>
            <a:custGeom>
              <a:avLst/>
              <a:gdLst>
                <a:gd name="T0" fmla="*/ 386 w 1448"/>
                <a:gd name="T1" fmla="*/ 768 h 853"/>
                <a:gd name="T2" fmla="*/ 358 w 1448"/>
                <a:gd name="T3" fmla="*/ 772 h 853"/>
                <a:gd name="T4" fmla="*/ 228 w 1448"/>
                <a:gd name="T5" fmla="*/ 805 h 853"/>
                <a:gd name="T6" fmla="*/ 69 w 1448"/>
                <a:gd name="T7" fmla="*/ 772 h 853"/>
                <a:gd name="T8" fmla="*/ 0 w 1448"/>
                <a:gd name="T9" fmla="*/ 708 h 853"/>
                <a:gd name="T10" fmla="*/ 41 w 1448"/>
                <a:gd name="T11" fmla="*/ 655 h 853"/>
                <a:gd name="T12" fmla="*/ 75 w 1448"/>
                <a:gd name="T13" fmla="*/ 639 h 853"/>
                <a:gd name="T14" fmla="*/ 34 w 1448"/>
                <a:gd name="T15" fmla="*/ 558 h 853"/>
                <a:gd name="T16" fmla="*/ 20 w 1448"/>
                <a:gd name="T17" fmla="*/ 435 h 853"/>
                <a:gd name="T18" fmla="*/ 109 w 1448"/>
                <a:gd name="T19" fmla="*/ 354 h 853"/>
                <a:gd name="T20" fmla="*/ 213 w 1448"/>
                <a:gd name="T21" fmla="*/ 343 h 853"/>
                <a:gd name="T22" fmla="*/ 193 w 1448"/>
                <a:gd name="T23" fmla="*/ 328 h 853"/>
                <a:gd name="T24" fmla="*/ 199 w 1448"/>
                <a:gd name="T25" fmla="*/ 242 h 853"/>
                <a:gd name="T26" fmla="*/ 317 w 1448"/>
                <a:gd name="T27" fmla="*/ 134 h 853"/>
                <a:gd name="T28" fmla="*/ 517 w 1448"/>
                <a:gd name="T29" fmla="*/ 75 h 853"/>
                <a:gd name="T30" fmla="*/ 613 w 1448"/>
                <a:gd name="T31" fmla="*/ 81 h 853"/>
                <a:gd name="T32" fmla="*/ 613 w 1448"/>
                <a:gd name="T33" fmla="*/ 81 h 853"/>
                <a:gd name="T34" fmla="*/ 669 w 1448"/>
                <a:gd name="T35" fmla="*/ 38 h 853"/>
                <a:gd name="T36" fmla="*/ 855 w 1448"/>
                <a:gd name="T37" fmla="*/ 0 h 853"/>
                <a:gd name="T38" fmla="*/ 1027 w 1448"/>
                <a:gd name="T39" fmla="*/ 27 h 853"/>
                <a:gd name="T40" fmla="*/ 1041 w 1448"/>
                <a:gd name="T41" fmla="*/ 103 h 853"/>
                <a:gd name="T42" fmla="*/ 1021 w 1448"/>
                <a:gd name="T43" fmla="*/ 140 h 853"/>
                <a:gd name="T44" fmla="*/ 1158 w 1448"/>
                <a:gd name="T45" fmla="*/ 144 h 853"/>
                <a:gd name="T46" fmla="*/ 1269 w 1448"/>
                <a:gd name="T47" fmla="*/ 209 h 853"/>
                <a:gd name="T48" fmla="*/ 1261 w 1448"/>
                <a:gd name="T49" fmla="*/ 338 h 853"/>
                <a:gd name="T50" fmla="*/ 1221 w 1448"/>
                <a:gd name="T51" fmla="*/ 422 h 853"/>
                <a:gd name="T52" fmla="*/ 1224 w 1448"/>
                <a:gd name="T53" fmla="*/ 432 h 853"/>
                <a:gd name="T54" fmla="*/ 1365 w 1448"/>
                <a:gd name="T55" fmla="*/ 473 h 853"/>
                <a:gd name="T56" fmla="*/ 1448 w 1448"/>
                <a:gd name="T57" fmla="*/ 526 h 853"/>
                <a:gd name="T58" fmla="*/ 1358 w 1448"/>
                <a:gd name="T59" fmla="*/ 639 h 853"/>
                <a:gd name="T60" fmla="*/ 1245 w 1448"/>
                <a:gd name="T61" fmla="*/ 692 h 853"/>
                <a:gd name="T62" fmla="*/ 1345 w 1448"/>
                <a:gd name="T63" fmla="*/ 740 h 853"/>
                <a:gd name="T64" fmla="*/ 1414 w 1448"/>
                <a:gd name="T65" fmla="*/ 794 h 853"/>
                <a:gd name="T66" fmla="*/ 1261 w 1448"/>
                <a:gd name="T67" fmla="*/ 842 h 853"/>
                <a:gd name="T68" fmla="*/ 1089 w 1448"/>
                <a:gd name="T69" fmla="*/ 842 h 853"/>
                <a:gd name="T70" fmla="*/ 1082 w 1448"/>
                <a:gd name="T71" fmla="*/ 826 h 853"/>
                <a:gd name="T72" fmla="*/ 392 w 1448"/>
                <a:gd name="T73" fmla="*/ 768 h 8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48"/>
                <a:gd name="T112" fmla="*/ 0 h 853"/>
                <a:gd name="T113" fmla="*/ 1448 w 1448"/>
                <a:gd name="T114" fmla="*/ 853 h 8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48" h="853">
                  <a:moveTo>
                    <a:pt x="392" y="768"/>
                  </a:moveTo>
                  <a:lnTo>
                    <a:pt x="386" y="768"/>
                  </a:lnTo>
                  <a:lnTo>
                    <a:pt x="379" y="768"/>
                  </a:lnTo>
                  <a:lnTo>
                    <a:pt x="358" y="772"/>
                  </a:lnTo>
                  <a:lnTo>
                    <a:pt x="303" y="794"/>
                  </a:lnTo>
                  <a:lnTo>
                    <a:pt x="228" y="805"/>
                  </a:lnTo>
                  <a:lnTo>
                    <a:pt x="138" y="794"/>
                  </a:lnTo>
                  <a:lnTo>
                    <a:pt x="69" y="772"/>
                  </a:lnTo>
                  <a:lnTo>
                    <a:pt x="20" y="746"/>
                  </a:lnTo>
                  <a:lnTo>
                    <a:pt x="0" y="708"/>
                  </a:lnTo>
                  <a:lnTo>
                    <a:pt x="6" y="681"/>
                  </a:lnTo>
                  <a:lnTo>
                    <a:pt x="41" y="655"/>
                  </a:lnTo>
                  <a:lnTo>
                    <a:pt x="75" y="644"/>
                  </a:lnTo>
                  <a:lnTo>
                    <a:pt x="75" y="639"/>
                  </a:lnTo>
                  <a:lnTo>
                    <a:pt x="48" y="606"/>
                  </a:lnTo>
                  <a:lnTo>
                    <a:pt x="34" y="558"/>
                  </a:lnTo>
                  <a:lnTo>
                    <a:pt x="20" y="494"/>
                  </a:lnTo>
                  <a:lnTo>
                    <a:pt x="20" y="435"/>
                  </a:lnTo>
                  <a:lnTo>
                    <a:pt x="54" y="387"/>
                  </a:lnTo>
                  <a:lnTo>
                    <a:pt x="109" y="354"/>
                  </a:lnTo>
                  <a:lnTo>
                    <a:pt x="172" y="338"/>
                  </a:lnTo>
                  <a:lnTo>
                    <a:pt x="213" y="343"/>
                  </a:lnTo>
                  <a:lnTo>
                    <a:pt x="241" y="354"/>
                  </a:lnTo>
                  <a:lnTo>
                    <a:pt x="193" y="328"/>
                  </a:lnTo>
                  <a:lnTo>
                    <a:pt x="186" y="290"/>
                  </a:lnTo>
                  <a:lnTo>
                    <a:pt x="199" y="242"/>
                  </a:lnTo>
                  <a:lnTo>
                    <a:pt x="247" y="188"/>
                  </a:lnTo>
                  <a:lnTo>
                    <a:pt x="317" y="134"/>
                  </a:lnTo>
                  <a:lnTo>
                    <a:pt x="420" y="97"/>
                  </a:lnTo>
                  <a:lnTo>
                    <a:pt x="517" y="75"/>
                  </a:lnTo>
                  <a:lnTo>
                    <a:pt x="593" y="75"/>
                  </a:lnTo>
                  <a:lnTo>
                    <a:pt x="613" y="81"/>
                  </a:lnTo>
                  <a:lnTo>
                    <a:pt x="613" y="64"/>
                  </a:lnTo>
                  <a:lnTo>
                    <a:pt x="669" y="38"/>
                  </a:lnTo>
                  <a:lnTo>
                    <a:pt x="758" y="10"/>
                  </a:lnTo>
                  <a:lnTo>
                    <a:pt x="855" y="0"/>
                  </a:lnTo>
                  <a:lnTo>
                    <a:pt x="944" y="0"/>
                  </a:lnTo>
                  <a:lnTo>
                    <a:pt x="1027" y="27"/>
                  </a:lnTo>
                  <a:lnTo>
                    <a:pt x="1055" y="64"/>
                  </a:lnTo>
                  <a:lnTo>
                    <a:pt x="1041" y="103"/>
                  </a:lnTo>
                  <a:lnTo>
                    <a:pt x="1013" y="134"/>
                  </a:lnTo>
                  <a:lnTo>
                    <a:pt x="1021" y="140"/>
                  </a:lnTo>
                  <a:lnTo>
                    <a:pt x="1082" y="144"/>
                  </a:lnTo>
                  <a:lnTo>
                    <a:pt x="1158" y="144"/>
                  </a:lnTo>
                  <a:lnTo>
                    <a:pt x="1227" y="166"/>
                  </a:lnTo>
                  <a:lnTo>
                    <a:pt x="1269" y="209"/>
                  </a:lnTo>
                  <a:lnTo>
                    <a:pt x="1282" y="268"/>
                  </a:lnTo>
                  <a:lnTo>
                    <a:pt x="1261" y="338"/>
                  </a:lnTo>
                  <a:lnTo>
                    <a:pt x="1227" y="392"/>
                  </a:lnTo>
                  <a:lnTo>
                    <a:pt x="1221" y="422"/>
                  </a:lnTo>
                  <a:lnTo>
                    <a:pt x="1169" y="437"/>
                  </a:lnTo>
                  <a:lnTo>
                    <a:pt x="1224" y="432"/>
                  </a:lnTo>
                  <a:lnTo>
                    <a:pt x="1269" y="456"/>
                  </a:lnTo>
                  <a:lnTo>
                    <a:pt x="1365" y="473"/>
                  </a:lnTo>
                  <a:lnTo>
                    <a:pt x="1427" y="494"/>
                  </a:lnTo>
                  <a:lnTo>
                    <a:pt x="1448" y="526"/>
                  </a:lnTo>
                  <a:lnTo>
                    <a:pt x="1427" y="580"/>
                  </a:lnTo>
                  <a:lnTo>
                    <a:pt x="1358" y="639"/>
                  </a:lnTo>
                  <a:lnTo>
                    <a:pt x="1303" y="687"/>
                  </a:lnTo>
                  <a:lnTo>
                    <a:pt x="1245" y="692"/>
                  </a:lnTo>
                  <a:lnTo>
                    <a:pt x="1311" y="700"/>
                  </a:lnTo>
                  <a:lnTo>
                    <a:pt x="1345" y="740"/>
                  </a:lnTo>
                  <a:lnTo>
                    <a:pt x="1406" y="762"/>
                  </a:lnTo>
                  <a:lnTo>
                    <a:pt x="1414" y="794"/>
                  </a:lnTo>
                  <a:lnTo>
                    <a:pt x="1365" y="826"/>
                  </a:lnTo>
                  <a:lnTo>
                    <a:pt x="1261" y="842"/>
                  </a:lnTo>
                  <a:lnTo>
                    <a:pt x="1151" y="853"/>
                  </a:lnTo>
                  <a:lnTo>
                    <a:pt x="1089" y="842"/>
                  </a:lnTo>
                  <a:lnTo>
                    <a:pt x="1082" y="837"/>
                  </a:lnTo>
                  <a:lnTo>
                    <a:pt x="1082" y="826"/>
                  </a:lnTo>
                  <a:lnTo>
                    <a:pt x="1089" y="820"/>
                  </a:lnTo>
                  <a:lnTo>
                    <a:pt x="392" y="768"/>
                  </a:lnTo>
                  <a:close/>
                </a:path>
              </a:pathLst>
            </a:custGeom>
            <a:solidFill>
              <a:srgbClr val="00C000"/>
            </a:solidFill>
            <a:ln w="0">
              <a:solidFill>
                <a:srgbClr val="00C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4" name="Freeform 48"/>
            <p:cNvSpPr>
              <a:spLocks/>
            </p:cNvSpPr>
            <p:nvPr/>
          </p:nvSpPr>
          <p:spPr bwMode="auto">
            <a:xfrm>
              <a:off x="497" y="3156"/>
              <a:ext cx="359" cy="325"/>
            </a:xfrm>
            <a:custGeom>
              <a:avLst/>
              <a:gdLst>
                <a:gd name="T0" fmla="*/ 455 w 1078"/>
                <a:gd name="T1" fmla="*/ 552 h 974"/>
                <a:gd name="T2" fmla="*/ 433 w 1078"/>
                <a:gd name="T3" fmla="*/ 640 h 974"/>
                <a:gd name="T4" fmla="*/ 423 w 1078"/>
                <a:gd name="T5" fmla="*/ 839 h 974"/>
                <a:gd name="T6" fmla="*/ 361 w 1078"/>
                <a:gd name="T7" fmla="*/ 907 h 974"/>
                <a:gd name="T8" fmla="*/ 119 w 1078"/>
                <a:gd name="T9" fmla="*/ 974 h 974"/>
                <a:gd name="T10" fmla="*/ 890 w 1078"/>
                <a:gd name="T11" fmla="*/ 946 h 974"/>
                <a:gd name="T12" fmla="*/ 779 w 1078"/>
                <a:gd name="T13" fmla="*/ 944 h 974"/>
                <a:gd name="T14" fmla="*/ 686 w 1078"/>
                <a:gd name="T15" fmla="*/ 845 h 974"/>
                <a:gd name="T16" fmla="*/ 647 w 1078"/>
                <a:gd name="T17" fmla="*/ 554 h 974"/>
                <a:gd name="T18" fmla="*/ 869 w 1078"/>
                <a:gd name="T19" fmla="*/ 409 h 974"/>
                <a:gd name="T20" fmla="*/ 1020 w 1078"/>
                <a:gd name="T21" fmla="*/ 348 h 974"/>
                <a:gd name="T22" fmla="*/ 1007 w 1078"/>
                <a:gd name="T23" fmla="*/ 318 h 974"/>
                <a:gd name="T24" fmla="*/ 848 w 1078"/>
                <a:gd name="T25" fmla="*/ 389 h 974"/>
                <a:gd name="T26" fmla="*/ 702 w 1078"/>
                <a:gd name="T27" fmla="*/ 426 h 974"/>
                <a:gd name="T28" fmla="*/ 565 w 1078"/>
                <a:gd name="T29" fmla="*/ 426 h 974"/>
                <a:gd name="T30" fmla="*/ 751 w 1078"/>
                <a:gd name="T31" fmla="*/ 265 h 974"/>
                <a:gd name="T32" fmla="*/ 848 w 1078"/>
                <a:gd name="T33" fmla="*/ 152 h 974"/>
                <a:gd name="T34" fmla="*/ 689 w 1078"/>
                <a:gd name="T35" fmla="*/ 265 h 974"/>
                <a:gd name="T36" fmla="*/ 517 w 1078"/>
                <a:gd name="T37" fmla="*/ 378 h 974"/>
                <a:gd name="T38" fmla="*/ 496 w 1078"/>
                <a:gd name="T39" fmla="*/ 201 h 974"/>
                <a:gd name="T40" fmla="*/ 475 w 1078"/>
                <a:gd name="T41" fmla="*/ 71 h 974"/>
                <a:gd name="T42" fmla="*/ 438 w 1078"/>
                <a:gd name="T43" fmla="*/ 0 h 974"/>
                <a:gd name="T44" fmla="*/ 421 w 1078"/>
                <a:gd name="T45" fmla="*/ 168 h 974"/>
                <a:gd name="T46" fmla="*/ 354 w 1078"/>
                <a:gd name="T47" fmla="*/ 184 h 974"/>
                <a:gd name="T48" fmla="*/ 140 w 1078"/>
                <a:gd name="T49" fmla="*/ 138 h 974"/>
                <a:gd name="T50" fmla="*/ 209 w 1078"/>
                <a:gd name="T51" fmla="*/ 214 h 974"/>
                <a:gd name="T52" fmla="*/ 427 w 1078"/>
                <a:gd name="T53" fmla="*/ 292 h 974"/>
                <a:gd name="T54" fmla="*/ 427 w 1078"/>
                <a:gd name="T55" fmla="*/ 409 h 974"/>
                <a:gd name="T56" fmla="*/ 406 w 1078"/>
                <a:gd name="T57" fmla="*/ 420 h 974"/>
                <a:gd name="T58" fmla="*/ 220 w 1078"/>
                <a:gd name="T59" fmla="*/ 420 h 974"/>
                <a:gd name="T60" fmla="*/ 82 w 1078"/>
                <a:gd name="T61" fmla="*/ 404 h 974"/>
                <a:gd name="T62" fmla="*/ 0 w 1078"/>
                <a:gd name="T63" fmla="*/ 420 h 974"/>
                <a:gd name="T64" fmla="*/ 172 w 1078"/>
                <a:gd name="T65" fmla="*/ 441 h 974"/>
                <a:gd name="T66" fmla="*/ 365 w 1078"/>
                <a:gd name="T67" fmla="*/ 474 h 9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8"/>
                <a:gd name="T103" fmla="*/ 0 h 974"/>
                <a:gd name="T104" fmla="*/ 1078 w 1078"/>
                <a:gd name="T105" fmla="*/ 974 h 9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8" h="974">
                  <a:moveTo>
                    <a:pt x="430" y="498"/>
                  </a:moveTo>
                  <a:lnTo>
                    <a:pt x="455" y="552"/>
                  </a:lnTo>
                  <a:lnTo>
                    <a:pt x="441" y="586"/>
                  </a:lnTo>
                  <a:lnTo>
                    <a:pt x="433" y="640"/>
                  </a:lnTo>
                  <a:lnTo>
                    <a:pt x="433" y="764"/>
                  </a:lnTo>
                  <a:lnTo>
                    <a:pt x="423" y="839"/>
                  </a:lnTo>
                  <a:lnTo>
                    <a:pt x="406" y="864"/>
                  </a:lnTo>
                  <a:lnTo>
                    <a:pt x="361" y="907"/>
                  </a:lnTo>
                  <a:lnTo>
                    <a:pt x="272" y="938"/>
                  </a:lnTo>
                  <a:lnTo>
                    <a:pt x="119" y="974"/>
                  </a:lnTo>
                  <a:lnTo>
                    <a:pt x="965" y="974"/>
                  </a:lnTo>
                  <a:lnTo>
                    <a:pt x="890" y="946"/>
                  </a:lnTo>
                  <a:lnTo>
                    <a:pt x="840" y="938"/>
                  </a:lnTo>
                  <a:lnTo>
                    <a:pt x="779" y="944"/>
                  </a:lnTo>
                  <a:lnTo>
                    <a:pt x="727" y="909"/>
                  </a:lnTo>
                  <a:lnTo>
                    <a:pt x="686" y="845"/>
                  </a:lnTo>
                  <a:lnTo>
                    <a:pt x="655" y="675"/>
                  </a:lnTo>
                  <a:lnTo>
                    <a:pt x="647" y="554"/>
                  </a:lnTo>
                  <a:lnTo>
                    <a:pt x="621" y="498"/>
                  </a:lnTo>
                  <a:lnTo>
                    <a:pt x="869" y="409"/>
                  </a:lnTo>
                  <a:lnTo>
                    <a:pt x="938" y="394"/>
                  </a:lnTo>
                  <a:lnTo>
                    <a:pt x="1020" y="348"/>
                  </a:lnTo>
                  <a:lnTo>
                    <a:pt x="1078" y="318"/>
                  </a:lnTo>
                  <a:lnTo>
                    <a:pt x="1007" y="318"/>
                  </a:lnTo>
                  <a:lnTo>
                    <a:pt x="916" y="361"/>
                  </a:lnTo>
                  <a:lnTo>
                    <a:pt x="848" y="389"/>
                  </a:lnTo>
                  <a:lnTo>
                    <a:pt x="758" y="415"/>
                  </a:lnTo>
                  <a:lnTo>
                    <a:pt x="702" y="426"/>
                  </a:lnTo>
                  <a:lnTo>
                    <a:pt x="603" y="448"/>
                  </a:lnTo>
                  <a:lnTo>
                    <a:pt x="565" y="426"/>
                  </a:lnTo>
                  <a:lnTo>
                    <a:pt x="641" y="391"/>
                  </a:lnTo>
                  <a:lnTo>
                    <a:pt x="751" y="265"/>
                  </a:lnTo>
                  <a:lnTo>
                    <a:pt x="796" y="222"/>
                  </a:lnTo>
                  <a:lnTo>
                    <a:pt x="848" y="152"/>
                  </a:lnTo>
                  <a:lnTo>
                    <a:pt x="854" y="88"/>
                  </a:lnTo>
                  <a:lnTo>
                    <a:pt x="689" y="265"/>
                  </a:lnTo>
                  <a:lnTo>
                    <a:pt x="655" y="303"/>
                  </a:lnTo>
                  <a:lnTo>
                    <a:pt x="517" y="378"/>
                  </a:lnTo>
                  <a:lnTo>
                    <a:pt x="506" y="259"/>
                  </a:lnTo>
                  <a:lnTo>
                    <a:pt x="496" y="201"/>
                  </a:lnTo>
                  <a:lnTo>
                    <a:pt x="483" y="163"/>
                  </a:lnTo>
                  <a:lnTo>
                    <a:pt x="475" y="71"/>
                  </a:lnTo>
                  <a:lnTo>
                    <a:pt x="468" y="34"/>
                  </a:lnTo>
                  <a:lnTo>
                    <a:pt x="438" y="0"/>
                  </a:lnTo>
                  <a:lnTo>
                    <a:pt x="427" y="104"/>
                  </a:lnTo>
                  <a:lnTo>
                    <a:pt x="421" y="168"/>
                  </a:lnTo>
                  <a:lnTo>
                    <a:pt x="441" y="227"/>
                  </a:lnTo>
                  <a:lnTo>
                    <a:pt x="354" y="184"/>
                  </a:lnTo>
                  <a:lnTo>
                    <a:pt x="209" y="179"/>
                  </a:lnTo>
                  <a:lnTo>
                    <a:pt x="140" y="138"/>
                  </a:lnTo>
                  <a:lnTo>
                    <a:pt x="137" y="179"/>
                  </a:lnTo>
                  <a:lnTo>
                    <a:pt x="209" y="214"/>
                  </a:lnTo>
                  <a:lnTo>
                    <a:pt x="333" y="216"/>
                  </a:lnTo>
                  <a:lnTo>
                    <a:pt x="427" y="292"/>
                  </a:lnTo>
                  <a:lnTo>
                    <a:pt x="433" y="389"/>
                  </a:lnTo>
                  <a:lnTo>
                    <a:pt x="427" y="409"/>
                  </a:lnTo>
                  <a:lnTo>
                    <a:pt x="406" y="420"/>
                  </a:lnTo>
                  <a:lnTo>
                    <a:pt x="317" y="431"/>
                  </a:lnTo>
                  <a:lnTo>
                    <a:pt x="220" y="420"/>
                  </a:lnTo>
                  <a:lnTo>
                    <a:pt x="137" y="409"/>
                  </a:lnTo>
                  <a:lnTo>
                    <a:pt x="82" y="404"/>
                  </a:lnTo>
                  <a:lnTo>
                    <a:pt x="13" y="400"/>
                  </a:lnTo>
                  <a:lnTo>
                    <a:pt x="0" y="420"/>
                  </a:lnTo>
                  <a:lnTo>
                    <a:pt x="76" y="426"/>
                  </a:lnTo>
                  <a:lnTo>
                    <a:pt x="172" y="441"/>
                  </a:lnTo>
                  <a:lnTo>
                    <a:pt x="269" y="458"/>
                  </a:lnTo>
                  <a:lnTo>
                    <a:pt x="365" y="474"/>
                  </a:lnTo>
                  <a:lnTo>
                    <a:pt x="430" y="49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5" name="Freeform 49"/>
            <p:cNvSpPr>
              <a:spLocks/>
            </p:cNvSpPr>
            <p:nvPr/>
          </p:nvSpPr>
          <p:spPr bwMode="auto">
            <a:xfrm>
              <a:off x="4454" y="3362"/>
              <a:ext cx="482" cy="285"/>
            </a:xfrm>
            <a:custGeom>
              <a:avLst/>
              <a:gdLst>
                <a:gd name="T0" fmla="*/ 385 w 1448"/>
                <a:gd name="T1" fmla="*/ 767 h 853"/>
                <a:gd name="T2" fmla="*/ 359 w 1448"/>
                <a:gd name="T3" fmla="*/ 773 h 853"/>
                <a:gd name="T4" fmla="*/ 227 w 1448"/>
                <a:gd name="T5" fmla="*/ 804 h 853"/>
                <a:gd name="T6" fmla="*/ 69 w 1448"/>
                <a:gd name="T7" fmla="*/ 773 h 853"/>
                <a:gd name="T8" fmla="*/ 0 w 1448"/>
                <a:gd name="T9" fmla="*/ 708 h 853"/>
                <a:gd name="T10" fmla="*/ 41 w 1448"/>
                <a:gd name="T11" fmla="*/ 654 h 853"/>
                <a:gd name="T12" fmla="*/ 76 w 1448"/>
                <a:gd name="T13" fmla="*/ 639 h 853"/>
                <a:gd name="T14" fmla="*/ 34 w 1448"/>
                <a:gd name="T15" fmla="*/ 558 h 853"/>
                <a:gd name="T16" fmla="*/ 20 w 1448"/>
                <a:gd name="T17" fmla="*/ 435 h 853"/>
                <a:gd name="T18" fmla="*/ 110 w 1448"/>
                <a:gd name="T19" fmla="*/ 353 h 853"/>
                <a:gd name="T20" fmla="*/ 214 w 1448"/>
                <a:gd name="T21" fmla="*/ 344 h 853"/>
                <a:gd name="T22" fmla="*/ 192 w 1448"/>
                <a:gd name="T23" fmla="*/ 327 h 853"/>
                <a:gd name="T24" fmla="*/ 200 w 1448"/>
                <a:gd name="T25" fmla="*/ 241 h 853"/>
                <a:gd name="T26" fmla="*/ 316 w 1448"/>
                <a:gd name="T27" fmla="*/ 134 h 853"/>
                <a:gd name="T28" fmla="*/ 517 w 1448"/>
                <a:gd name="T29" fmla="*/ 75 h 853"/>
                <a:gd name="T30" fmla="*/ 614 w 1448"/>
                <a:gd name="T31" fmla="*/ 80 h 853"/>
                <a:gd name="T32" fmla="*/ 614 w 1448"/>
                <a:gd name="T33" fmla="*/ 80 h 853"/>
                <a:gd name="T34" fmla="*/ 668 w 1448"/>
                <a:gd name="T35" fmla="*/ 37 h 853"/>
                <a:gd name="T36" fmla="*/ 855 w 1448"/>
                <a:gd name="T37" fmla="*/ 0 h 853"/>
                <a:gd name="T38" fmla="*/ 1027 w 1448"/>
                <a:gd name="T39" fmla="*/ 26 h 853"/>
                <a:gd name="T40" fmla="*/ 1041 w 1448"/>
                <a:gd name="T41" fmla="*/ 102 h 853"/>
                <a:gd name="T42" fmla="*/ 1021 w 1448"/>
                <a:gd name="T43" fmla="*/ 139 h 853"/>
                <a:gd name="T44" fmla="*/ 1159 w 1448"/>
                <a:gd name="T45" fmla="*/ 145 h 853"/>
                <a:gd name="T46" fmla="*/ 1268 w 1448"/>
                <a:gd name="T47" fmla="*/ 209 h 853"/>
                <a:gd name="T48" fmla="*/ 1262 w 1448"/>
                <a:gd name="T49" fmla="*/ 338 h 853"/>
                <a:gd name="T50" fmla="*/ 1220 w 1448"/>
                <a:gd name="T51" fmla="*/ 421 h 853"/>
                <a:gd name="T52" fmla="*/ 1223 w 1448"/>
                <a:gd name="T53" fmla="*/ 432 h 853"/>
                <a:gd name="T54" fmla="*/ 1365 w 1448"/>
                <a:gd name="T55" fmla="*/ 472 h 853"/>
                <a:gd name="T56" fmla="*/ 1448 w 1448"/>
                <a:gd name="T57" fmla="*/ 526 h 853"/>
                <a:gd name="T58" fmla="*/ 1358 w 1448"/>
                <a:gd name="T59" fmla="*/ 639 h 853"/>
                <a:gd name="T60" fmla="*/ 1244 w 1448"/>
                <a:gd name="T61" fmla="*/ 691 h 853"/>
                <a:gd name="T62" fmla="*/ 1344 w 1448"/>
                <a:gd name="T63" fmla="*/ 740 h 853"/>
                <a:gd name="T64" fmla="*/ 1413 w 1448"/>
                <a:gd name="T65" fmla="*/ 794 h 853"/>
                <a:gd name="T66" fmla="*/ 1262 w 1448"/>
                <a:gd name="T67" fmla="*/ 842 h 853"/>
                <a:gd name="T68" fmla="*/ 1090 w 1448"/>
                <a:gd name="T69" fmla="*/ 842 h 853"/>
                <a:gd name="T70" fmla="*/ 1083 w 1448"/>
                <a:gd name="T71" fmla="*/ 826 h 853"/>
                <a:gd name="T72" fmla="*/ 393 w 1448"/>
                <a:gd name="T73" fmla="*/ 767 h 8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48"/>
                <a:gd name="T112" fmla="*/ 0 h 853"/>
                <a:gd name="T113" fmla="*/ 1448 w 1448"/>
                <a:gd name="T114" fmla="*/ 853 h 8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48" h="853">
                  <a:moveTo>
                    <a:pt x="393" y="767"/>
                  </a:moveTo>
                  <a:lnTo>
                    <a:pt x="385" y="767"/>
                  </a:lnTo>
                  <a:lnTo>
                    <a:pt x="379" y="767"/>
                  </a:lnTo>
                  <a:lnTo>
                    <a:pt x="359" y="773"/>
                  </a:lnTo>
                  <a:lnTo>
                    <a:pt x="303" y="794"/>
                  </a:lnTo>
                  <a:lnTo>
                    <a:pt x="227" y="804"/>
                  </a:lnTo>
                  <a:lnTo>
                    <a:pt x="137" y="794"/>
                  </a:lnTo>
                  <a:lnTo>
                    <a:pt x="69" y="773"/>
                  </a:lnTo>
                  <a:lnTo>
                    <a:pt x="20" y="745"/>
                  </a:lnTo>
                  <a:lnTo>
                    <a:pt x="0" y="708"/>
                  </a:lnTo>
                  <a:lnTo>
                    <a:pt x="7" y="682"/>
                  </a:lnTo>
                  <a:lnTo>
                    <a:pt x="41" y="654"/>
                  </a:lnTo>
                  <a:lnTo>
                    <a:pt x="76" y="644"/>
                  </a:lnTo>
                  <a:lnTo>
                    <a:pt x="76" y="639"/>
                  </a:lnTo>
                  <a:lnTo>
                    <a:pt x="47" y="606"/>
                  </a:lnTo>
                  <a:lnTo>
                    <a:pt x="34" y="558"/>
                  </a:lnTo>
                  <a:lnTo>
                    <a:pt x="20" y="494"/>
                  </a:lnTo>
                  <a:lnTo>
                    <a:pt x="20" y="435"/>
                  </a:lnTo>
                  <a:lnTo>
                    <a:pt x="55" y="386"/>
                  </a:lnTo>
                  <a:lnTo>
                    <a:pt x="110" y="353"/>
                  </a:lnTo>
                  <a:lnTo>
                    <a:pt x="171" y="338"/>
                  </a:lnTo>
                  <a:lnTo>
                    <a:pt x="214" y="344"/>
                  </a:lnTo>
                  <a:lnTo>
                    <a:pt x="241" y="353"/>
                  </a:lnTo>
                  <a:lnTo>
                    <a:pt x="192" y="327"/>
                  </a:lnTo>
                  <a:lnTo>
                    <a:pt x="186" y="290"/>
                  </a:lnTo>
                  <a:lnTo>
                    <a:pt x="200" y="241"/>
                  </a:lnTo>
                  <a:lnTo>
                    <a:pt x="247" y="188"/>
                  </a:lnTo>
                  <a:lnTo>
                    <a:pt x="316" y="134"/>
                  </a:lnTo>
                  <a:lnTo>
                    <a:pt x="420" y="97"/>
                  </a:lnTo>
                  <a:lnTo>
                    <a:pt x="517" y="75"/>
                  </a:lnTo>
                  <a:lnTo>
                    <a:pt x="593" y="75"/>
                  </a:lnTo>
                  <a:lnTo>
                    <a:pt x="614" y="80"/>
                  </a:lnTo>
                  <a:lnTo>
                    <a:pt x="614" y="64"/>
                  </a:lnTo>
                  <a:lnTo>
                    <a:pt x="668" y="37"/>
                  </a:lnTo>
                  <a:lnTo>
                    <a:pt x="758" y="10"/>
                  </a:lnTo>
                  <a:lnTo>
                    <a:pt x="855" y="0"/>
                  </a:lnTo>
                  <a:lnTo>
                    <a:pt x="945" y="0"/>
                  </a:lnTo>
                  <a:lnTo>
                    <a:pt x="1027" y="26"/>
                  </a:lnTo>
                  <a:lnTo>
                    <a:pt x="1055" y="64"/>
                  </a:lnTo>
                  <a:lnTo>
                    <a:pt x="1041" y="102"/>
                  </a:lnTo>
                  <a:lnTo>
                    <a:pt x="1013" y="134"/>
                  </a:lnTo>
                  <a:lnTo>
                    <a:pt x="1021" y="139"/>
                  </a:lnTo>
                  <a:lnTo>
                    <a:pt x="1083" y="145"/>
                  </a:lnTo>
                  <a:lnTo>
                    <a:pt x="1159" y="145"/>
                  </a:lnTo>
                  <a:lnTo>
                    <a:pt x="1227" y="166"/>
                  </a:lnTo>
                  <a:lnTo>
                    <a:pt x="1268" y="209"/>
                  </a:lnTo>
                  <a:lnTo>
                    <a:pt x="1283" y="268"/>
                  </a:lnTo>
                  <a:lnTo>
                    <a:pt x="1262" y="338"/>
                  </a:lnTo>
                  <a:lnTo>
                    <a:pt x="1227" y="392"/>
                  </a:lnTo>
                  <a:lnTo>
                    <a:pt x="1220" y="421"/>
                  </a:lnTo>
                  <a:lnTo>
                    <a:pt x="1169" y="437"/>
                  </a:lnTo>
                  <a:lnTo>
                    <a:pt x="1223" y="432"/>
                  </a:lnTo>
                  <a:lnTo>
                    <a:pt x="1268" y="455"/>
                  </a:lnTo>
                  <a:lnTo>
                    <a:pt x="1365" y="472"/>
                  </a:lnTo>
                  <a:lnTo>
                    <a:pt x="1426" y="494"/>
                  </a:lnTo>
                  <a:lnTo>
                    <a:pt x="1448" y="526"/>
                  </a:lnTo>
                  <a:lnTo>
                    <a:pt x="1426" y="580"/>
                  </a:lnTo>
                  <a:lnTo>
                    <a:pt x="1358" y="639"/>
                  </a:lnTo>
                  <a:lnTo>
                    <a:pt x="1302" y="686"/>
                  </a:lnTo>
                  <a:lnTo>
                    <a:pt x="1244" y="691"/>
                  </a:lnTo>
                  <a:lnTo>
                    <a:pt x="1310" y="700"/>
                  </a:lnTo>
                  <a:lnTo>
                    <a:pt x="1344" y="740"/>
                  </a:lnTo>
                  <a:lnTo>
                    <a:pt x="1407" y="762"/>
                  </a:lnTo>
                  <a:lnTo>
                    <a:pt x="1413" y="794"/>
                  </a:lnTo>
                  <a:lnTo>
                    <a:pt x="1365" y="826"/>
                  </a:lnTo>
                  <a:lnTo>
                    <a:pt x="1262" y="842"/>
                  </a:lnTo>
                  <a:lnTo>
                    <a:pt x="1151" y="853"/>
                  </a:lnTo>
                  <a:lnTo>
                    <a:pt x="1090" y="842"/>
                  </a:lnTo>
                  <a:lnTo>
                    <a:pt x="1083" y="836"/>
                  </a:lnTo>
                  <a:lnTo>
                    <a:pt x="1083" y="826"/>
                  </a:lnTo>
                  <a:lnTo>
                    <a:pt x="1090" y="820"/>
                  </a:lnTo>
                  <a:lnTo>
                    <a:pt x="393" y="767"/>
                  </a:lnTo>
                  <a:close/>
                </a:path>
              </a:pathLst>
            </a:custGeom>
            <a:solidFill>
              <a:srgbClr val="00C000"/>
            </a:solidFill>
            <a:ln w="0">
              <a:solidFill>
                <a:srgbClr val="00C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6" name="Freeform 50"/>
            <p:cNvSpPr>
              <a:spLocks/>
            </p:cNvSpPr>
            <p:nvPr/>
          </p:nvSpPr>
          <p:spPr bwMode="auto">
            <a:xfrm>
              <a:off x="4523" y="3424"/>
              <a:ext cx="359" cy="325"/>
            </a:xfrm>
            <a:custGeom>
              <a:avLst/>
              <a:gdLst>
                <a:gd name="T0" fmla="*/ 455 w 1079"/>
                <a:gd name="T1" fmla="*/ 552 h 973"/>
                <a:gd name="T2" fmla="*/ 434 w 1079"/>
                <a:gd name="T3" fmla="*/ 640 h 973"/>
                <a:gd name="T4" fmla="*/ 424 w 1079"/>
                <a:gd name="T5" fmla="*/ 839 h 973"/>
                <a:gd name="T6" fmla="*/ 362 w 1079"/>
                <a:gd name="T7" fmla="*/ 906 h 973"/>
                <a:gd name="T8" fmla="*/ 120 w 1079"/>
                <a:gd name="T9" fmla="*/ 973 h 973"/>
                <a:gd name="T10" fmla="*/ 889 w 1079"/>
                <a:gd name="T11" fmla="*/ 946 h 973"/>
                <a:gd name="T12" fmla="*/ 778 w 1079"/>
                <a:gd name="T13" fmla="*/ 943 h 973"/>
                <a:gd name="T14" fmla="*/ 685 w 1079"/>
                <a:gd name="T15" fmla="*/ 845 h 973"/>
                <a:gd name="T16" fmla="*/ 648 w 1079"/>
                <a:gd name="T17" fmla="*/ 554 h 973"/>
                <a:gd name="T18" fmla="*/ 868 w 1079"/>
                <a:gd name="T19" fmla="*/ 410 h 973"/>
                <a:gd name="T20" fmla="*/ 1020 w 1079"/>
                <a:gd name="T21" fmla="*/ 347 h 973"/>
                <a:gd name="T22" fmla="*/ 1007 w 1079"/>
                <a:gd name="T23" fmla="*/ 318 h 973"/>
                <a:gd name="T24" fmla="*/ 848 w 1079"/>
                <a:gd name="T25" fmla="*/ 388 h 973"/>
                <a:gd name="T26" fmla="*/ 703 w 1079"/>
                <a:gd name="T27" fmla="*/ 425 h 973"/>
                <a:gd name="T28" fmla="*/ 566 w 1079"/>
                <a:gd name="T29" fmla="*/ 425 h 973"/>
                <a:gd name="T30" fmla="*/ 751 w 1079"/>
                <a:gd name="T31" fmla="*/ 265 h 973"/>
                <a:gd name="T32" fmla="*/ 848 w 1079"/>
                <a:gd name="T33" fmla="*/ 152 h 973"/>
                <a:gd name="T34" fmla="*/ 688 w 1079"/>
                <a:gd name="T35" fmla="*/ 265 h 973"/>
                <a:gd name="T36" fmla="*/ 517 w 1079"/>
                <a:gd name="T37" fmla="*/ 377 h 973"/>
                <a:gd name="T38" fmla="*/ 495 w 1079"/>
                <a:gd name="T39" fmla="*/ 200 h 973"/>
                <a:gd name="T40" fmla="*/ 476 w 1079"/>
                <a:gd name="T41" fmla="*/ 71 h 973"/>
                <a:gd name="T42" fmla="*/ 437 w 1079"/>
                <a:gd name="T43" fmla="*/ 0 h 973"/>
                <a:gd name="T44" fmla="*/ 421 w 1079"/>
                <a:gd name="T45" fmla="*/ 167 h 973"/>
                <a:gd name="T46" fmla="*/ 355 w 1079"/>
                <a:gd name="T47" fmla="*/ 184 h 973"/>
                <a:gd name="T48" fmla="*/ 141 w 1079"/>
                <a:gd name="T49" fmla="*/ 139 h 973"/>
                <a:gd name="T50" fmla="*/ 210 w 1079"/>
                <a:gd name="T51" fmla="*/ 214 h 973"/>
                <a:gd name="T52" fmla="*/ 427 w 1079"/>
                <a:gd name="T53" fmla="*/ 291 h 973"/>
                <a:gd name="T54" fmla="*/ 427 w 1079"/>
                <a:gd name="T55" fmla="*/ 410 h 973"/>
                <a:gd name="T56" fmla="*/ 407 w 1079"/>
                <a:gd name="T57" fmla="*/ 420 h 973"/>
                <a:gd name="T58" fmla="*/ 220 w 1079"/>
                <a:gd name="T59" fmla="*/ 420 h 973"/>
                <a:gd name="T60" fmla="*/ 82 w 1079"/>
                <a:gd name="T61" fmla="*/ 404 h 973"/>
                <a:gd name="T62" fmla="*/ 0 w 1079"/>
                <a:gd name="T63" fmla="*/ 420 h 973"/>
                <a:gd name="T64" fmla="*/ 172 w 1079"/>
                <a:gd name="T65" fmla="*/ 442 h 973"/>
                <a:gd name="T66" fmla="*/ 366 w 1079"/>
                <a:gd name="T67" fmla="*/ 474 h 9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9"/>
                <a:gd name="T103" fmla="*/ 0 h 973"/>
                <a:gd name="T104" fmla="*/ 1079 w 1079"/>
                <a:gd name="T105" fmla="*/ 973 h 9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9" h="973">
                  <a:moveTo>
                    <a:pt x="431" y="498"/>
                  </a:moveTo>
                  <a:lnTo>
                    <a:pt x="455" y="552"/>
                  </a:lnTo>
                  <a:lnTo>
                    <a:pt x="441" y="587"/>
                  </a:lnTo>
                  <a:lnTo>
                    <a:pt x="434" y="640"/>
                  </a:lnTo>
                  <a:lnTo>
                    <a:pt x="434" y="764"/>
                  </a:lnTo>
                  <a:lnTo>
                    <a:pt x="424" y="839"/>
                  </a:lnTo>
                  <a:lnTo>
                    <a:pt x="407" y="863"/>
                  </a:lnTo>
                  <a:lnTo>
                    <a:pt x="362" y="906"/>
                  </a:lnTo>
                  <a:lnTo>
                    <a:pt x="272" y="938"/>
                  </a:lnTo>
                  <a:lnTo>
                    <a:pt x="120" y="973"/>
                  </a:lnTo>
                  <a:lnTo>
                    <a:pt x="965" y="973"/>
                  </a:lnTo>
                  <a:lnTo>
                    <a:pt x="889" y="946"/>
                  </a:lnTo>
                  <a:lnTo>
                    <a:pt x="841" y="938"/>
                  </a:lnTo>
                  <a:lnTo>
                    <a:pt x="778" y="943"/>
                  </a:lnTo>
                  <a:lnTo>
                    <a:pt x="727" y="908"/>
                  </a:lnTo>
                  <a:lnTo>
                    <a:pt x="685" y="845"/>
                  </a:lnTo>
                  <a:lnTo>
                    <a:pt x="656" y="676"/>
                  </a:lnTo>
                  <a:lnTo>
                    <a:pt x="648" y="554"/>
                  </a:lnTo>
                  <a:lnTo>
                    <a:pt x="620" y="498"/>
                  </a:lnTo>
                  <a:lnTo>
                    <a:pt x="868" y="410"/>
                  </a:lnTo>
                  <a:lnTo>
                    <a:pt x="938" y="394"/>
                  </a:lnTo>
                  <a:lnTo>
                    <a:pt x="1020" y="347"/>
                  </a:lnTo>
                  <a:lnTo>
                    <a:pt x="1079" y="319"/>
                  </a:lnTo>
                  <a:lnTo>
                    <a:pt x="1007" y="318"/>
                  </a:lnTo>
                  <a:lnTo>
                    <a:pt x="917" y="361"/>
                  </a:lnTo>
                  <a:lnTo>
                    <a:pt x="848" y="388"/>
                  </a:lnTo>
                  <a:lnTo>
                    <a:pt x="758" y="414"/>
                  </a:lnTo>
                  <a:lnTo>
                    <a:pt x="703" y="425"/>
                  </a:lnTo>
                  <a:lnTo>
                    <a:pt x="603" y="447"/>
                  </a:lnTo>
                  <a:lnTo>
                    <a:pt x="566" y="425"/>
                  </a:lnTo>
                  <a:lnTo>
                    <a:pt x="641" y="390"/>
                  </a:lnTo>
                  <a:lnTo>
                    <a:pt x="751" y="265"/>
                  </a:lnTo>
                  <a:lnTo>
                    <a:pt x="796" y="221"/>
                  </a:lnTo>
                  <a:lnTo>
                    <a:pt x="848" y="152"/>
                  </a:lnTo>
                  <a:lnTo>
                    <a:pt x="855" y="87"/>
                  </a:lnTo>
                  <a:lnTo>
                    <a:pt x="688" y="265"/>
                  </a:lnTo>
                  <a:lnTo>
                    <a:pt x="656" y="302"/>
                  </a:lnTo>
                  <a:lnTo>
                    <a:pt x="517" y="377"/>
                  </a:lnTo>
                  <a:lnTo>
                    <a:pt x="506" y="260"/>
                  </a:lnTo>
                  <a:lnTo>
                    <a:pt x="495" y="200"/>
                  </a:lnTo>
                  <a:lnTo>
                    <a:pt x="482" y="162"/>
                  </a:lnTo>
                  <a:lnTo>
                    <a:pt x="476" y="71"/>
                  </a:lnTo>
                  <a:lnTo>
                    <a:pt x="468" y="34"/>
                  </a:lnTo>
                  <a:lnTo>
                    <a:pt x="437" y="0"/>
                  </a:lnTo>
                  <a:lnTo>
                    <a:pt x="427" y="104"/>
                  </a:lnTo>
                  <a:lnTo>
                    <a:pt x="421" y="167"/>
                  </a:lnTo>
                  <a:lnTo>
                    <a:pt x="441" y="228"/>
                  </a:lnTo>
                  <a:lnTo>
                    <a:pt x="355" y="184"/>
                  </a:lnTo>
                  <a:lnTo>
                    <a:pt x="210" y="178"/>
                  </a:lnTo>
                  <a:lnTo>
                    <a:pt x="141" y="139"/>
                  </a:lnTo>
                  <a:lnTo>
                    <a:pt x="138" y="178"/>
                  </a:lnTo>
                  <a:lnTo>
                    <a:pt x="210" y="214"/>
                  </a:lnTo>
                  <a:lnTo>
                    <a:pt x="334" y="216"/>
                  </a:lnTo>
                  <a:lnTo>
                    <a:pt x="427" y="291"/>
                  </a:lnTo>
                  <a:lnTo>
                    <a:pt x="434" y="388"/>
                  </a:lnTo>
                  <a:lnTo>
                    <a:pt x="427" y="410"/>
                  </a:lnTo>
                  <a:lnTo>
                    <a:pt x="407" y="420"/>
                  </a:lnTo>
                  <a:lnTo>
                    <a:pt x="317" y="431"/>
                  </a:lnTo>
                  <a:lnTo>
                    <a:pt x="220" y="420"/>
                  </a:lnTo>
                  <a:lnTo>
                    <a:pt x="138" y="410"/>
                  </a:lnTo>
                  <a:lnTo>
                    <a:pt x="82" y="404"/>
                  </a:lnTo>
                  <a:lnTo>
                    <a:pt x="14" y="399"/>
                  </a:lnTo>
                  <a:lnTo>
                    <a:pt x="0" y="420"/>
                  </a:lnTo>
                  <a:lnTo>
                    <a:pt x="75" y="425"/>
                  </a:lnTo>
                  <a:lnTo>
                    <a:pt x="172" y="442"/>
                  </a:lnTo>
                  <a:lnTo>
                    <a:pt x="268" y="458"/>
                  </a:lnTo>
                  <a:lnTo>
                    <a:pt x="366" y="474"/>
                  </a:lnTo>
                  <a:lnTo>
                    <a:pt x="431" y="49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7" name="Freeform 51"/>
            <p:cNvSpPr>
              <a:spLocks/>
            </p:cNvSpPr>
            <p:nvPr/>
          </p:nvSpPr>
          <p:spPr bwMode="auto">
            <a:xfrm>
              <a:off x="495" y="1989"/>
              <a:ext cx="1761" cy="2242"/>
            </a:xfrm>
            <a:custGeom>
              <a:avLst/>
              <a:gdLst>
                <a:gd name="T0" fmla="*/ 0 w 5284"/>
                <a:gd name="T1" fmla="*/ 1223 h 6728"/>
                <a:gd name="T2" fmla="*/ 40 w 5284"/>
                <a:gd name="T3" fmla="*/ 1169 h 6728"/>
                <a:gd name="T4" fmla="*/ 154 w 5284"/>
                <a:gd name="T5" fmla="*/ 1031 h 6728"/>
                <a:gd name="T6" fmla="*/ 336 w 5284"/>
                <a:gd name="T7" fmla="*/ 844 h 6728"/>
                <a:gd name="T8" fmla="*/ 450 w 5284"/>
                <a:gd name="T9" fmla="*/ 743 h 6728"/>
                <a:gd name="T10" fmla="*/ 580 w 5284"/>
                <a:gd name="T11" fmla="*/ 643 h 6728"/>
                <a:gd name="T12" fmla="*/ 744 w 5284"/>
                <a:gd name="T13" fmla="*/ 528 h 6728"/>
                <a:gd name="T14" fmla="*/ 852 w 5284"/>
                <a:gd name="T15" fmla="*/ 467 h 6728"/>
                <a:gd name="T16" fmla="*/ 968 w 5284"/>
                <a:gd name="T17" fmla="*/ 422 h 6728"/>
                <a:gd name="T18" fmla="*/ 1159 w 5284"/>
                <a:gd name="T19" fmla="*/ 353 h 6728"/>
                <a:gd name="T20" fmla="*/ 1508 w 5284"/>
                <a:gd name="T21" fmla="*/ 223 h 6728"/>
                <a:gd name="T22" fmla="*/ 1725 w 5284"/>
                <a:gd name="T23" fmla="*/ 153 h 6728"/>
                <a:gd name="T24" fmla="*/ 1949 w 5284"/>
                <a:gd name="T25" fmla="*/ 110 h 6728"/>
                <a:gd name="T26" fmla="*/ 2317 w 5284"/>
                <a:gd name="T27" fmla="*/ 64 h 6728"/>
                <a:gd name="T28" fmla="*/ 2584 w 5284"/>
                <a:gd name="T29" fmla="*/ 39 h 6728"/>
                <a:gd name="T30" fmla="*/ 2749 w 5284"/>
                <a:gd name="T31" fmla="*/ 42 h 6728"/>
                <a:gd name="T32" fmla="*/ 2913 w 5284"/>
                <a:gd name="T33" fmla="*/ 55 h 6728"/>
                <a:gd name="T34" fmla="*/ 3186 w 5284"/>
                <a:gd name="T35" fmla="*/ 64 h 6728"/>
                <a:gd name="T36" fmla="*/ 3395 w 5284"/>
                <a:gd name="T37" fmla="*/ 57 h 6728"/>
                <a:gd name="T38" fmla="*/ 3552 w 5284"/>
                <a:gd name="T39" fmla="*/ 43 h 6728"/>
                <a:gd name="T40" fmla="*/ 3778 w 5284"/>
                <a:gd name="T41" fmla="*/ 10 h 6728"/>
                <a:gd name="T42" fmla="*/ 3881 w 5284"/>
                <a:gd name="T43" fmla="*/ 0 h 6728"/>
                <a:gd name="T44" fmla="*/ 3998 w 5284"/>
                <a:gd name="T45" fmla="*/ 3 h 6728"/>
                <a:gd name="T46" fmla="*/ 4147 w 5284"/>
                <a:gd name="T47" fmla="*/ 22 h 6728"/>
                <a:gd name="T48" fmla="*/ 4346 w 5284"/>
                <a:gd name="T49" fmla="*/ 64 h 6728"/>
                <a:gd name="T50" fmla="*/ 4461 w 5284"/>
                <a:gd name="T51" fmla="*/ 96 h 6728"/>
                <a:gd name="T52" fmla="*/ 4555 w 5284"/>
                <a:gd name="T53" fmla="*/ 131 h 6728"/>
                <a:gd name="T54" fmla="*/ 4701 w 5284"/>
                <a:gd name="T55" fmla="*/ 209 h 6728"/>
                <a:gd name="T56" fmla="*/ 4814 w 5284"/>
                <a:gd name="T57" fmla="*/ 285 h 6728"/>
                <a:gd name="T58" fmla="*/ 4925 w 5284"/>
                <a:gd name="T59" fmla="*/ 353 h 6728"/>
                <a:gd name="T60" fmla="*/ 4992 w 5284"/>
                <a:gd name="T61" fmla="*/ 463 h 6728"/>
                <a:gd name="T62" fmla="*/ 5069 w 5284"/>
                <a:gd name="T63" fmla="*/ 576 h 6728"/>
                <a:gd name="T64" fmla="*/ 5147 w 5284"/>
                <a:gd name="T65" fmla="*/ 722 h 6728"/>
                <a:gd name="T66" fmla="*/ 5182 w 5284"/>
                <a:gd name="T67" fmla="*/ 817 h 6728"/>
                <a:gd name="T68" fmla="*/ 5215 w 5284"/>
                <a:gd name="T69" fmla="*/ 933 h 6728"/>
                <a:gd name="T70" fmla="*/ 5260 w 5284"/>
                <a:gd name="T71" fmla="*/ 1113 h 6728"/>
                <a:gd name="T72" fmla="*/ 5284 w 5284"/>
                <a:gd name="T73" fmla="*/ 1234 h 6728"/>
                <a:gd name="T74" fmla="*/ 5272 w 5284"/>
                <a:gd name="T75" fmla="*/ 1349 h 6728"/>
                <a:gd name="T76" fmla="*/ 5215 w 5284"/>
                <a:gd name="T77" fmla="*/ 1512 h 6728"/>
                <a:gd name="T78" fmla="*/ 5156 w 5284"/>
                <a:gd name="T79" fmla="*/ 1634 h 6728"/>
                <a:gd name="T80" fmla="*/ 5096 w 5284"/>
                <a:gd name="T81" fmla="*/ 1717 h 6728"/>
                <a:gd name="T82" fmla="*/ 5036 w 5284"/>
                <a:gd name="T83" fmla="*/ 1774 h 6728"/>
                <a:gd name="T84" fmla="*/ 4971 w 5284"/>
                <a:gd name="T85" fmla="*/ 1816 h 6728"/>
                <a:gd name="T86" fmla="*/ 4823 w 5284"/>
                <a:gd name="T87" fmla="*/ 1909 h 6728"/>
                <a:gd name="T88" fmla="*/ 4735 w 5284"/>
                <a:gd name="T89" fmla="*/ 1982 h 6728"/>
                <a:gd name="T90" fmla="*/ 4635 w 5284"/>
                <a:gd name="T91" fmla="*/ 2092 h 6728"/>
                <a:gd name="T92" fmla="*/ 4426 w 5284"/>
                <a:gd name="T93" fmla="*/ 2343 h 6728"/>
                <a:gd name="T94" fmla="*/ 4303 w 5284"/>
                <a:gd name="T95" fmla="*/ 2501 h 6728"/>
                <a:gd name="T96" fmla="*/ 4201 w 5284"/>
                <a:gd name="T97" fmla="*/ 2671 h 6728"/>
                <a:gd name="T98" fmla="*/ 4056 w 5284"/>
                <a:gd name="T99" fmla="*/ 2962 h 6728"/>
                <a:gd name="T100" fmla="*/ 3936 w 5284"/>
                <a:gd name="T101" fmla="*/ 3219 h 6728"/>
                <a:gd name="T102" fmla="*/ 3876 w 5284"/>
                <a:gd name="T103" fmla="*/ 3382 h 6728"/>
                <a:gd name="T104" fmla="*/ 3835 w 5284"/>
                <a:gd name="T105" fmla="*/ 3553 h 6728"/>
                <a:gd name="T106" fmla="*/ 3767 w 5284"/>
                <a:gd name="T107" fmla="*/ 3831 h 6728"/>
                <a:gd name="T108" fmla="*/ 3655 w 5284"/>
                <a:gd name="T109" fmla="*/ 4277 h 6728"/>
                <a:gd name="T110" fmla="*/ 3602 w 5284"/>
                <a:gd name="T111" fmla="*/ 4550 h 6728"/>
                <a:gd name="T112" fmla="*/ 3559 w 5284"/>
                <a:gd name="T113" fmla="*/ 4826 h 6728"/>
                <a:gd name="T114" fmla="*/ 3525 w 5284"/>
                <a:gd name="T115" fmla="*/ 5020 h 6728"/>
                <a:gd name="T116" fmla="*/ 3476 w 5284"/>
                <a:gd name="T117" fmla="*/ 5280 h 6728"/>
                <a:gd name="T118" fmla="*/ 3270 w 5284"/>
                <a:gd name="T119" fmla="*/ 6303 h 6728"/>
                <a:gd name="T120" fmla="*/ 3186 w 5284"/>
                <a:gd name="T121" fmla="*/ 6728 h 67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84"/>
                <a:gd name="T184" fmla="*/ 0 h 6728"/>
                <a:gd name="T185" fmla="*/ 5284 w 5284"/>
                <a:gd name="T186" fmla="*/ 6728 h 67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84" h="6728">
                  <a:moveTo>
                    <a:pt x="0" y="1223"/>
                  </a:moveTo>
                  <a:lnTo>
                    <a:pt x="40" y="1169"/>
                  </a:lnTo>
                  <a:lnTo>
                    <a:pt x="154" y="1031"/>
                  </a:lnTo>
                  <a:lnTo>
                    <a:pt x="336" y="844"/>
                  </a:lnTo>
                  <a:lnTo>
                    <a:pt x="450" y="743"/>
                  </a:lnTo>
                  <a:lnTo>
                    <a:pt x="580" y="643"/>
                  </a:lnTo>
                  <a:lnTo>
                    <a:pt x="744" y="528"/>
                  </a:lnTo>
                  <a:lnTo>
                    <a:pt x="852" y="467"/>
                  </a:lnTo>
                  <a:lnTo>
                    <a:pt x="968" y="422"/>
                  </a:lnTo>
                  <a:lnTo>
                    <a:pt x="1159" y="353"/>
                  </a:lnTo>
                  <a:lnTo>
                    <a:pt x="1508" y="223"/>
                  </a:lnTo>
                  <a:lnTo>
                    <a:pt x="1725" y="153"/>
                  </a:lnTo>
                  <a:lnTo>
                    <a:pt x="1949" y="110"/>
                  </a:lnTo>
                  <a:lnTo>
                    <a:pt x="2317" y="64"/>
                  </a:lnTo>
                  <a:lnTo>
                    <a:pt x="2584" y="39"/>
                  </a:lnTo>
                  <a:lnTo>
                    <a:pt x="2749" y="42"/>
                  </a:lnTo>
                  <a:lnTo>
                    <a:pt x="2913" y="55"/>
                  </a:lnTo>
                  <a:lnTo>
                    <a:pt x="3186" y="64"/>
                  </a:lnTo>
                  <a:lnTo>
                    <a:pt x="3395" y="57"/>
                  </a:lnTo>
                  <a:lnTo>
                    <a:pt x="3552" y="43"/>
                  </a:lnTo>
                  <a:lnTo>
                    <a:pt x="3778" y="10"/>
                  </a:lnTo>
                  <a:lnTo>
                    <a:pt x="3881" y="0"/>
                  </a:lnTo>
                  <a:lnTo>
                    <a:pt x="3998" y="3"/>
                  </a:lnTo>
                  <a:lnTo>
                    <a:pt x="4147" y="22"/>
                  </a:lnTo>
                  <a:lnTo>
                    <a:pt x="4346" y="64"/>
                  </a:lnTo>
                  <a:lnTo>
                    <a:pt x="4461" y="96"/>
                  </a:lnTo>
                  <a:lnTo>
                    <a:pt x="4555" y="131"/>
                  </a:lnTo>
                  <a:lnTo>
                    <a:pt x="4701" y="209"/>
                  </a:lnTo>
                  <a:lnTo>
                    <a:pt x="4814" y="285"/>
                  </a:lnTo>
                  <a:lnTo>
                    <a:pt x="4925" y="353"/>
                  </a:lnTo>
                  <a:lnTo>
                    <a:pt x="4992" y="463"/>
                  </a:lnTo>
                  <a:lnTo>
                    <a:pt x="5069" y="576"/>
                  </a:lnTo>
                  <a:lnTo>
                    <a:pt x="5147" y="722"/>
                  </a:lnTo>
                  <a:lnTo>
                    <a:pt x="5182" y="817"/>
                  </a:lnTo>
                  <a:lnTo>
                    <a:pt x="5215" y="933"/>
                  </a:lnTo>
                  <a:lnTo>
                    <a:pt x="5260" y="1113"/>
                  </a:lnTo>
                  <a:lnTo>
                    <a:pt x="5284" y="1234"/>
                  </a:lnTo>
                  <a:lnTo>
                    <a:pt x="5272" y="1349"/>
                  </a:lnTo>
                  <a:lnTo>
                    <a:pt x="5215" y="1512"/>
                  </a:lnTo>
                  <a:lnTo>
                    <a:pt x="5156" y="1634"/>
                  </a:lnTo>
                  <a:lnTo>
                    <a:pt x="5096" y="1717"/>
                  </a:lnTo>
                  <a:lnTo>
                    <a:pt x="5036" y="1774"/>
                  </a:lnTo>
                  <a:lnTo>
                    <a:pt x="4971" y="1816"/>
                  </a:lnTo>
                  <a:lnTo>
                    <a:pt x="4823" y="1909"/>
                  </a:lnTo>
                  <a:lnTo>
                    <a:pt x="4735" y="1982"/>
                  </a:lnTo>
                  <a:lnTo>
                    <a:pt x="4635" y="2092"/>
                  </a:lnTo>
                  <a:lnTo>
                    <a:pt x="4426" y="2343"/>
                  </a:lnTo>
                  <a:lnTo>
                    <a:pt x="4303" y="2501"/>
                  </a:lnTo>
                  <a:lnTo>
                    <a:pt x="4201" y="2671"/>
                  </a:lnTo>
                  <a:lnTo>
                    <a:pt x="4056" y="2962"/>
                  </a:lnTo>
                  <a:lnTo>
                    <a:pt x="3936" y="3219"/>
                  </a:lnTo>
                  <a:lnTo>
                    <a:pt x="3876" y="3382"/>
                  </a:lnTo>
                  <a:lnTo>
                    <a:pt x="3835" y="3553"/>
                  </a:lnTo>
                  <a:lnTo>
                    <a:pt x="3767" y="3831"/>
                  </a:lnTo>
                  <a:lnTo>
                    <a:pt x="3655" y="4277"/>
                  </a:lnTo>
                  <a:lnTo>
                    <a:pt x="3602" y="4550"/>
                  </a:lnTo>
                  <a:lnTo>
                    <a:pt x="3559" y="4826"/>
                  </a:lnTo>
                  <a:lnTo>
                    <a:pt x="3525" y="5020"/>
                  </a:lnTo>
                  <a:lnTo>
                    <a:pt x="3476" y="5280"/>
                  </a:lnTo>
                  <a:lnTo>
                    <a:pt x="3270" y="6303"/>
                  </a:lnTo>
                  <a:lnTo>
                    <a:pt x="3186" y="6728"/>
                  </a:lnTo>
                </a:path>
              </a:pathLst>
            </a:custGeom>
            <a:noFill/>
            <a:ln w="0">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8" name="Freeform 52"/>
            <p:cNvSpPr>
              <a:spLocks/>
            </p:cNvSpPr>
            <p:nvPr/>
          </p:nvSpPr>
          <p:spPr bwMode="auto">
            <a:xfrm>
              <a:off x="2136" y="2106"/>
              <a:ext cx="3187" cy="773"/>
            </a:xfrm>
            <a:custGeom>
              <a:avLst/>
              <a:gdLst>
                <a:gd name="T0" fmla="*/ 0 w 9559"/>
                <a:gd name="T1" fmla="*/ 0 h 2318"/>
                <a:gd name="T2" fmla="*/ 166 w 9559"/>
                <a:gd name="T3" fmla="*/ 94 h 2318"/>
                <a:gd name="T4" fmla="*/ 349 w 9559"/>
                <a:gd name="T5" fmla="*/ 187 h 2318"/>
                <a:gd name="T6" fmla="*/ 579 w 9559"/>
                <a:gd name="T7" fmla="*/ 290 h 2318"/>
                <a:gd name="T8" fmla="*/ 842 w 9559"/>
                <a:gd name="T9" fmla="*/ 405 h 2318"/>
                <a:gd name="T10" fmla="*/ 1004 w 9559"/>
                <a:gd name="T11" fmla="*/ 478 h 2318"/>
                <a:gd name="T12" fmla="*/ 1170 w 9559"/>
                <a:gd name="T13" fmla="*/ 528 h 2318"/>
                <a:gd name="T14" fmla="*/ 1448 w 9559"/>
                <a:gd name="T15" fmla="*/ 580 h 2318"/>
                <a:gd name="T16" fmla="*/ 1803 w 9559"/>
                <a:gd name="T17" fmla="*/ 636 h 2318"/>
                <a:gd name="T18" fmla="*/ 2070 w 9559"/>
                <a:gd name="T19" fmla="*/ 673 h 2318"/>
                <a:gd name="T20" fmla="*/ 2278 w 9559"/>
                <a:gd name="T21" fmla="*/ 693 h 2318"/>
                <a:gd name="T22" fmla="*/ 2458 w 9559"/>
                <a:gd name="T23" fmla="*/ 697 h 2318"/>
                <a:gd name="T24" fmla="*/ 2636 w 9559"/>
                <a:gd name="T25" fmla="*/ 686 h 2318"/>
                <a:gd name="T26" fmla="*/ 2847 w 9559"/>
                <a:gd name="T27" fmla="*/ 662 h 2318"/>
                <a:gd name="T28" fmla="*/ 3116 w 9559"/>
                <a:gd name="T29" fmla="*/ 626 h 2318"/>
                <a:gd name="T30" fmla="*/ 3476 w 9559"/>
                <a:gd name="T31" fmla="*/ 580 h 2318"/>
                <a:gd name="T32" fmla="*/ 3685 w 9559"/>
                <a:gd name="T33" fmla="*/ 547 h 2318"/>
                <a:gd name="T34" fmla="*/ 3839 w 9559"/>
                <a:gd name="T35" fmla="*/ 512 h 2318"/>
                <a:gd name="T36" fmla="*/ 3956 w 9559"/>
                <a:gd name="T37" fmla="*/ 475 h 2318"/>
                <a:gd name="T38" fmla="*/ 4055 w 9559"/>
                <a:gd name="T39" fmla="*/ 435 h 2318"/>
                <a:gd name="T40" fmla="*/ 4154 w 9559"/>
                <a:gd name="T41" fmla="*/ 396 h 2318"/>
                <a:gd name="T42" fmla="*/ 4270 w 9559"/>
                <a:gd name="T43" fmla="*/ 357 h 2318"/>
                <a:gd name="T44" fmla="*/ 4424 w 9559"/>
                <a:gd name="T45" fmla="*/ 322 h 2318"/>
                <a:gd name="T46" fmla="*/ 4634 w 9559"/>
                <a:gd name="T47" fmla="*/ 290 h 2318"/>
                <a:gd name="T48" fmla="*/ 4838 w 9559"/>
                <a:gd name="T49" fmla="*/ 267 h 2318"/>
                <a:gd name="T50" fmla="*/ 4991 w 9559"/>
                <a:gd name="T51" fmla="*/ 257 h 2318"/>
                <a:gd name="T52" fmla="*/ 5209 w 9559"/>
                <a:gd name="T53" fmla="*/ 261 h 2318"/>
                <a:gd name="T54" fmla="*/ 5430 w 9559"/>
                <a:gd name="T55" fmla="*/ 279 h 2318"/>
                <a:gd name="T56" fmla="*/ 5584 w 9559"/>
                <a:gd name="T57" fmla="*/ 287 h 2318"/>
                <a:gd name="T58" fmla="*/ 5793 w 9559"/>
                <a:gd name="T59" fmla="*/ 290 h 2318"/>
                <a:gd name="T60" fmla="*/ 6064 w 9559"/>
                <a:gd name="T61" fmla="*/ 281 h 2318"/>
                <a:gd name="T62" fmla="*/ 6229 w 9559"/>
                <a:gd name="T63" fmla="*/ 268 h 2318"/>
                <a:gd name="T64" fmla="*/ 6394 w 9559"/>
                <a:gd name="T65" fmla="*/ 265 h 2318"/>
                <a:gd name="T66" fmla="*/ 6663 w 9559"/>
                <a:gd name="T67" fmla="*/ 290 h 2318"/>
                <a:gd name="T68" fmla="*/ 7033 w 9559"/>
                <a:gd name="T69" fmla="*/ 332 h 2318"/>
                <a:gd name="T70" fmla="*/ 7262 w 9559"/>
                <a:gd name="T71" fmla="*/ 366 h 2318"/>
                <a:gd name="T72" fmla="*/ 7480 w 9559"/>
                <a:gd name="T73" fmla="*/ 435 h 2318"/>
                <a:gd name="T74" fmla="*/ 7821 w 9559"/>
                <a:gd name="T75" fmla="*/ 580 h 2318"/>
                <a:gd name="T76" fmla="*/ 8117 w 9559"/>
                <a:gd name="T77" fmla="*/ 713 h 2318"/>
                <a:gd name="T78" fmla="*/ 8295 w 9559"/>
                <a:gd name="T79" fmla="*/ 809 h 2318"/>
                <a:gd name="T80" fmla="*/ 8452 w 9559"/>
                <a:gd name="T81" fmla="*/ 936 h 2318"/>
                <a:gd name="T82" fmla="*/ 8690 w 9559"/>
                <a:gd name="T83" fmla="*/ 1159 h 2318"/>
                <a:gd name="T84" fmla="*/ 8891 w 9559"/>
                <a:gd name="T85" fmla="*/ 1364 h 2318"/>
                <a:gd name="T86" fmla="*/ 9066 w 9559"/>
                <a:gd name="T87" fmla="*/ 1568 h 2318"/>
                <a:gd name="T88" fmla="*/ 9216 w 9559"/>
                <a:gd name="T89" fmla="*/ 1763 h 2318"/>
                <a:gd name="T90" fmla="*/ 9338 w 9559"/>
                <a:gd name="T91" fmla="*/ 1941 h 2318"/>
                <a:gd name="T92" fmla="*/ 9434 w 9559"/>
                <a:gd name="T93" fmla="*/ 2093 h 2318"/>
                <a:gd name="T94" fmla="*/ 9503 w 9559"/>
                <a:gd name="T95" fmla="*/ 2213 h 2318"/>
                <a:gd name="T96" fmla="*/ 9559 w 9559"/>
                <a:gd name="T97" fmla="*/ 2318 h 23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559"/>
                <a:gd name="T148" fmla="*/ 0 h 2318"/>
                <a:gd name="T149" fmla="*/ 9559 w 9559"/>
                <a:gd name="T150" fmla="*/ 2318 h 23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559" h="2318">
                  <a:moveTo>
                    <a:pt x="0" y="0"/>
                  </a:moveTo>
                  <a:lnTo>
                    <a:pt x="166" y="94"/>
                  </a:lnTo>
                  <a:lnTo>
                    <a:pt x="349" y="187"/>
                  </a:lnTo>
                  <a:lnTo>
                    <a:pt x="579" y="290"/>
                  </a:lnTo>
                  <a:lnTo>
                    <a:pt x="842" y="405"/>
                  </a:lnTo>
                  <a:lnTo>
                    <a:pt x="1004" y="478"/>
                  </a:lnTo>
                  <a:lnTo>
                    <a:pt x="1170" y="528"/>
                  </a:lnTo>
                  <a:lnTo>
                    <a:pt x="1448" y="580"/>
                  </a:lnTo>
                  <a:lnTo>
                    <a:pt x="1803" y="636"/>
                  </a:lnTo>
                  <a:lnTo>
                    <a:pt x="2070" y="673"/>
                  </a:lnTo>
                  <a:lnTo>
                    <a:pt x="2278" y="693"/>
                  </a:lnTo>
                  <a:lnTo>
                    <a:pt x="2458" y="697"/>
                  </a:lnTo>
                  <a:lnTo>
                    <a:pt x="2636" y="686"/>
                  </a:lnTo>
                  <a:lnTo>
                    <a:pt x="2847" y="662"/>
                  </a:lnTo>
                  <a:lnTo>
                    <a:pt x="3116" y="626"/>
                  </a:lnTo>
                  <a:lnTo>
                    <a:pt x="3476" y="580"/>
                  </a:lnTo>
                  <a:lnTo>
                    <a:pt x="3685" y="547"/>
                  </a:lnTo>
                  <a:lnTo>
                    <a:pt x="3839" y="512"/>
                  </a:lnTo>
                  <a:lnTo>
                    <a:pt x="3956" y="475"/>
                  </a:lnTo>
                  <a:lnTo>
                    <a:pt x="4055" y="435"/>
                  </a:lnTo>
                  <a:lnTo>
                    <a:pt x="4154" y="396"/>
                  </a:lnTo>
                  <a:lnTo>
                    <a:pt x="4270" y="357"/>
                  </a:lnTo>
                  <a:lnTo>
                    <a:pt x="4424" y="322"/>
                  </a:lnTo>
                  <a:lnTo>
                    <a:pt x="4634" y="290"/>
                  </a:lnTo>
                  <a:lnTo>
                    <a:pt x="4838" y="267"/>
                  </a:lnTo>
                  <a:lnTo>
                    <a:pt x="4991" y="257"/>
                  </a:lnTo>
                  <a:lnTo>
                    <a:pt x="5209" y="261"/>
                  </a:lnTo>
                  <a:lnTo>
                    <a:pt x="5430" y="279"/>
                  </a:lnTo>
                  <a:lnTo>
                    <a:pt x="5584" y="287"/>
                  </a:lnTo>
                  <a:lnTo>
                    <a:pt x="5793" y="290"/>
                  </a:lnTo>
                  <a:lnTo>
                    <a:pt x="6064" y="281"/>
                  </a:lnTo>
                  <a:lnTo>
                    <a:pt x="6229" y="268"/>
                  </a:lnTo>
                  <a:lnTo>
                    <a:pt x="6394" y="265"/>
                  </a:lnTo>
                  <a:lnTo>
                    <a:pt x="6663" y="290"/>
                  </a:lnTo>
                  <a:lnTo>
                    <a:pt x="7033" y="332"/>
                  </a:lnTo>
                  <a:lnTo>
                    <a:pt x="7262" y="366"/>
                  </a:lnTo>
                  <a:lnTo>
                    <a:pt x="7480" y="435"/>
                  </a:lnTo>
                  <a:lnTo>
                    <a:pt x="7821" y="580"/>
                  </a:lnTo>
                  <a:lnTo>
                    <a:pt x="8117" y="713"/>
                  </a:lnTo>
                  <a:lnTo>
                    <a:pt x="8295" y="809"/>
                  </a:lnTo>
                  <a:lnTo>
                    <a:pt x="8452" y="936"/>
                  </a:lnTo>
                  <a:lnTo>
                    <a:pt x="8690" y="1159"/>
                  </a:lnTo>
                  <a:lnTo>
                    <a:pt x="8891" y="1364"/>
                  </a:lnTo>
                  <a:lnTo>
                    <a:pt x="9066" y="1568"/>
                  </a:lnTo>
                  <a:lnTo>
                    <a:pt x="9216" y="1763"/>
                  </a:lnTo>
                  <a:lnTo>
                    <a:pt x="9338" y="1941"/>
                  </a:lnTo>
                  <a:lnTo>
                    <a:pt x="9434" y="2093"/>
                  </a:lnTo>
                  <a:lnTo>
                    <a:pt x="9503" y="2213"/>
                  </a:lnTo>
                  <a:lnTo>
                    <a:pt x="9559" y="2318"/>
                  </a:lnTo>
                </a:path>
              </a:pathLst>
            </a:custGeom>
            <a:noFill/>
            <a:ln w="0">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49" name="Freeform 53"/>
            <p:cNvSpPr>
              <a:spLocks/>
            </p:cNvSpPr>
            <p:nvPr/>
          </p:nvSpPr>
          <p:spPr bwMode="auto">
            <a:xfrm>
              <a:off x="1198" y="1277"/>
              <a:ext cx="117" cy="105"/>
            </a:xfrm>
            <a:custGeom>
              <a:avLst/>
              <a:gdLst>
                <a:gd name="T0" fmla="*/ 103 w 349"/>
                <a:gd name="T1" fmla="*/ 277 h 315"/>
                <a:gd name="T2" fmla="*/ 149 w 349"/>
                <a:gd name="T3" fmla="*/ 250 h 315"/>
                <a:gd name="T4" fmla="*/ 175 w 349"/>
                <a:gd name="T5" fmla="*/ 219 h 315"/>
                <a:gd name="T6" fmla="*/ 181 w 349"/>
                <a:gd name="T7" fmla="*/ 181 h 315"/>
                <a:gd name="T8" fmla="*/ 221 w 349"/>
                <a:gd name="T9" fmla="*/ 150 h 315"/>
                <a:gd name="T10" fmla="*/ 282 w 349"/>
                <a:gd name="T11" fmla="*/ 122 h 315"/>
                <a:gd name="T12" fmla="*/ 308 w 349"/>
                <a:gd name="T13" fmla="*/ 81 h 315"/>
                <a:gd name="T14" fmla="*/ 334 w 349"/>
                <a:gd name="T15" fmla="*/ 31 h 315"/>
                <a:gd name="T16" fmla="*/ 335 w 349"/>
                <a:gd name="T17" fmla="*/ 17 h 315"/>
                <a:gd name="T18" fmla="*/ 311 w 349"/>
                <a:gd name="T19" fmla="*/ 47 h 315"/>
                <a:gd name="T20" fmla="*/ 286 w 349"/>
                <a:gd name="T21" fmla="*/ 97 h 315"/>
                <a:gd name="T22" fmla="*/ 265 w 349"/>
                <a:gd name="T23" fmla="*/ 99 h 315"/>
                <a:gd name="T24" fmla="*/ 245 w 349"/>
                <a:gd name="T25" fmla="*/ 62 h 315"/>
                <a:gd name="T26" fmla="*/ 234 w 349"/>
                <a:gd name="T27" fmla="*/ 20 h 315"/>
                <a:gd name="T28" fmla="*/ 236 w 349"/>
                <a:gd name="T29" fmla="*/ 2 h 315"/>
                <a:gd name="T30" fmla="*/ 225 w 349"/>
                <a:gd name="T31" fmla="*/ 8 h 315"/>
                <a:gd name="T32" fmla="*/ 228 w 349"/>
                <a:gd name="T33" fmla="*/ 35 h 315"/>
                <a:gd name="T34" fmla="*/ 238 w 349"/>
                <a:gd name="T35" fmla="*/ 79 h 315"/>
                <a:gd name="T36" fmla="*/ 250 w 349"/>
                <a:gd name="T37" fmla="*/ 108 h 315"/>
                <a:gd name="T38" fmla="*/ 231 w 349"/>
                <a:gd name="T39" fmla="*/ 117 h 315"/>
                <a:gd name="T40" fmla="*/ 195 w 349"/>
                <a:gd name="T41" fmla="*/ 119 h 315"/>
                <a:gd name="T42" fmla="*/ 167 w 349"/>
                <a:gd name="T43" fmla="*/ 138 h 315"/>
                <a:gd name="T44" fmla="*/ 148 w 349"/>
                <a:gd name="T45" fmla="*/ 128 h 315"/>
                <a:gd name="T46" fmla="*/ 124 w 349"/>
                <a:gd name="T47" fmla="*/ 113 h 315"/>
                <a:gd name="T48" fmla="*/ 99 w 349"/>
                <a:gd name="T49" fmla="*/ 91 h 315"/>
                <a:gd name="T50" fmla="*/ 87 w 349"/>
                <a:gd name="T51" fmla="*/ 83 h 315"/>
                <a:gd name="T52" fmla="*/ 104 w 349"/>
                <a:gd name="T53" fmla="*/ 111 h 315"/>
                <a:gd name="T54" fmla="*/ 136 w 349"/>
                <a:gd name="T55" fmla="*/ 132 h 315"/>
                <a:gd name="T56" fmla="*/ 141 w 349"/>
                <a:gd name="T57" fmla="*/ 147 h 315"/>
                <a:gd name="T58" fmla="*/ 102 w 349"/>
                <a:gd name="T59" fmla="*/ 156 h 315"/>
                <a:gd name="T60" fmla="*/ 82 w 349"/>
                <a:gd name="T61" fmla="*/ 177 h 315"/>
                <a:gd name="T62" fmla="*/ 76 w 349"/>
                <a:gd name="T63" fmla="*/ 162 h 315"/>
                <a:gd name="T64" fmla="*/ 58 w 349"/>
                <a:gd name="T65" fmla="*/ 130 h 315"/>
                <a:gd name="T66" fmla="*/ 55 w 349"/>
                <a:gd name="T67" fmla="*/ 74 h 315"/>
                <a:gd name="T68" fmla="*/ 60 w 349"/>
                <a:gd name="T69" fmla="*/ 37 h 315"/>
                <a:gd name="T70" fmla="*/ 58 w 349"/>
                <a:gd name="T71" fmla="*/ 21 h 315"/>
                <a:gd name="T72" fmla="*/ 50 w 349"/>
                <a:gd name="T73" fmla="*/ 39 h 315"/>
                <a:gd name="T74" fmla="*/ 45 w 349"/>
                <a:gd name="T75" fmla="*/ 71 h 315"/>
                <a:gd name="T76" fmla="*/ 43 w 349"/>
                <a:gd name="T77" fmla="*/ 113 h 315"/>
                <a:gd name="T78" fmla="*/ 30 w 349"/>
                <a:gd name="T79" fmla="*/ 130 h 315"/>
                <a:gd name="T80" fmla="*/ 18 w 349"/>
                <a:gd name="T81" fmla="*/ 93 h 315"/>
                <a:gd name="T82" fmla="*/ 19 w 349"/>
                <a:gd name="T83" fmla="*/ 60 h 315"/>
                <a:gd name="T84" fmla="*/ 7 w 349"/>
                <a:gd name="T85" fmla="*/ 34 h 315"/>
                <a:gd name="T86" fmla="*/ 3 w 349"/>
                <a:gd name="T87" fmla="*/ 62 h 315"/>
                <a:gd name="T88" fmla="*/ 3 w 349"/>
                <a:gd name="T89" fmla="*/ 117 h 315"/>
                <a:gd name="T90" fmla="*/ 23 w 349"/>
                <a:gd name="T91" fmla="*/ 170 h 315"/>
                <a:gd name="T92" fmla="*/ 25 w 349"/>
                <a:gd name="T93" fmla="*/ 229 h 315"/>
                <a:gd name="T94" fmla="*/ 5 w 349"/>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9"/>
                <a:gd name="T145" fmla="*/ 0 h 315"/>
                <a:gd name="T146" fmla="*/ 349 w 349"/>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9" h="315">
                  <a:moveTo>
                    <a:pt x="91" y="315"/>
                  </a:moveTo>
                  <a:lnTo>
                    <a:pt x="96" y="290"/>
                  </a:lnTo>
                  <a:lnTo>
                    <a:pt x="103" y="277"/>
                  </a:lnTo>
                  <a:lnTo>
                    <a:pt x="116" y="267"/>
                  </a:lnTo>
                  <a:lnTo>
                    <a:pt x="134" y="257"/>
                  </a:lnTo>
                  <a:lnTo>
                    <a:pt x="149" y="250"/>
                  </a:lnTo>
                  <a:lnTo>
                    <a:pt x="164" y="240"/>
                  </a:lnTo>
                  <a:lnTo>
                    <a:pt x="171" y="231"/>
                  </a:lnTo>
                  <a:lnTo>
                    <a:pt x="175" y="219"/>
                  </a:lnTo>
                  <a:lnTo>
                    <a:pt x="176" y="200"/>
                  </a:lnTo>
                  <a:lnTo>
                    <a:pt x="178" y="189"/>
                  </a:lnTo>
                  <a:lnTo>
                    <a:pt x="181" y="181"/>
                  </a:lnTo>
                  <a:lnTo>
                    <a:pt x="190" y="170"/>
                  </a:lnTo>
                  <a:lnTo>
                    <a:pt x="205" y="159"/>
                  </a:lnTo>
                  <a:lnTo>
                    <a:pt x="221" y="150"/>
                  </a:lnTo>
                  <a:lnTo>
                    <a:pt x="243" y="142"/>
                  </a:lnTo>
                  <a:lnTo>
                    <a:pt x="263" y="133"/>
                  </a:lnTo>
                  <a:lnTo>
                    <a:pt x="282" y="122"/>
                  </a:lnTo>
                  <a:lnTo>
                    <a:pt x="292" y="113"/>
                  </a:lnTo>
                  <a:lnTo>
                    <a:pt x="301" y="99"/>
                  </a:lnTo>
                  <a:lnTo>
                    <a:pt x="308" y="81"/>
                  </a:lnTo>
                  <a:lnTo>
                    <a:pt x="317" y="58"/>
                  </a:lnTo>
                  <a:lnTo>
                    <a:pt x="325" y="42"/>
                  </a:lnTo>
                  <a:lnTo>
                    <a:pt x="334" y="31"/>
                  </a:lnTo>
                  <a:lnTo>
                    <a:pt x="341" y="24"/>
                  </a:lnTo>
                  <a:lnTo>
                    <a:pt x="349" y="19"/>
                  </a:lnTo>
                  <a:lnTo>
                    <a:pt x="335" y="17"/>
                  </a:lnTo>
                  <a:lnTo>
                    <a:pt x="326" y="24"/>
                  </a:lnTo>
                  <a:lnTo>
                    <a:pt x="318" y="34"/>
                  </a:lnTo>
                  <a:lnTo>
                    <a:pt x="311" y="47"/>
                  </a:lnTo>
                  <a:lnTo>
                    <a:pt x="304" y="65"/>
                  </a:lnTo>
                  <a:lnTo>
                    <a:pt x="295" y="83"/>
                  </a:lnTo>
                  <a:lnTo>
                    <a:pt x="286" y="97"/>
                  </a:lnTo>
                  <a:lnTo>
                    <a:pt x="276" y="108"/>
                  </a:lnTo>
                  <a:lnTo>
                    <a:pt x="267" y="113"/>
                  </a:lnTo>
                  <a:lnTo>
                    <a:pt x="265" y="99"/>
                  </a:lnTo>
                  <a:lnTo>
                    <a:pt x="259" y="87"/>
                  </a:lnTo>
                  <a:lnTo>
                    <a:pt x="251" y="75"/>
                  </a:lnTo>
                  <a:lnTo>
                    <a:pt x="245" y="62"/>
                  </a:lnTo>
                  <a:lnTo>
                    <a:pt x="239" y="48"/>
                  </a:lnTo>
                  <a:lnTo>
                    <a:pt x="237" y="34"/>
                  </a:lnTo>
                  <a:lnTo>
                    <a:pt x="234" y="20"/>
                  </a:lnTo>
                  <a:lnTo>
                    <a:pt x="233" y="15"/>
                  </a:lnTo>
                  <a:lnTo>
                    <a:pt x="233" y="8"/>
                  </a:lnTo>
                  <a:lnTo>
                    <a:pt x="236" y="2"/>
                  </a:lnTo>
                  <a:lnTo>
                    <a:pt x="229" y="0"/>
                  </a:lnTo>
                  <a:lnTo>
                    <a:pt x="225" y="8"/>
                  </a:lnTo>
                  <a:lnTo>
                    <a:pt x="225" y="15"/>
                  </a:lnTo>
                  <a:lnTo>
                    <a:pt x="225" y="21"/>
                  </a:lnTo>
                  <a:lnTo>
                    <a:pt x="228" y="35"/>
                  </a:lnTo>
                  <a:lnTo>
                    <a:pt x="231" y="51"/>
                  </a:lnTo>
                  <a:lnTo>
                    <a:pt x="233" y="65"/>
                  </a:lnTo>
                  <a:lnTo>
                    <a:pt x="238" y="79"/>
                  </a:lnTo>
                  <a:lnTo>
                    <a:pt x="246" y="92"/>
                  </a:lnTo>
                  <a:lnTo>
                    <a:pt x="250" y="102"/>
                  </a:lnTo>
                  <a:lnTo>
                    <a:pt x="250" y="108"/>
                  </a:lnTo>
                  <a:lnTo>
                    <a:pt x="248" y="111"/>
                  </a:lnTo>
                  <a:lnTo>
                    <a:pt x="243" y="115"/>
                  </a:lnTo>
                  <a:lnTo>
                    <a:pt x="231" y="117"/>
                  </a:lnTo>
                  <a:lnTo>
                    <a:pt x="217" y="116"/>
                  </a:lnTo>
                  <a:lnTo>
                    <a:pt x="204" y="116"/>
                  </a:lnTo>
                  <a:lnTo>
                    <a:pt x="195" y="119"/>
                  </a:lnTo>
                  <a:lnTo>
                    <a:pt x="188" y="125"/>
                  </a:lnTo>
                  <a:lnTo>
                    <a:pt x="179" y="130"/>
                  </a:lnTo>
                  <a:lnTo>
                    <a:pt x="167" y="138"/>
                  </a:lnTo>
                  <a:lnTo>
                    <a:pt x="154" y="145"/>
                  </a:lnTo>
                  <a:lnTo>
                    <a:pt x="153" y="136"/>
                  </a:lnTo>
                  <a:lnTo>
                    <a:pt x="148" y="128"/>
                  </a:lnTo>
                  <a:lnTo>
                    <a:pt x="143" y="122"/>
                  </a:lnTo>
                  <a:lnTo>
                    <a:pt x="134" y="117"/>
                  </a:lnTo>
                  <a:lnTo>
                    <a:pt x="124" y="113"/>
                  </a:lnTo>
                  <a:lnTo>
                    <a:pt x="112" y="107"/>
                  </a:lnTo>
                  <a:lnTo>
                    <a:pt x="104" y="99"/>
                  </a:lnTo>
                  <a:lnTo>
                    <a:pt x="99" y="91"/>
                  </a:lnTo>
                  <a:lnTo>
                    <a:pt x="94" y="81"/>
                  </a:lnTo>
                  <a:lnTo>
                    <a:pt x="87" y="83"/>
                  </a:lnTo>
                  <a:lnTo>
                    <a:pt x="90" y="92"/>
                  </a:lnTo>
                  <a:lnTo>
                    <a:pt x="97" y="103"/>
                  </a:lnTo>
                  <a:lnTo>
                    <a:pt x="104" y="111"/>
                  </a:lnTo>
                  <a:lnTo>
                    <a:pt x="116" y="119"/>
                  </a:lnTo>
                  <a:lnTo>
                    <a:pt x="128" y="126"/>
                  </a:lnTo>
                  <a:lnTo>
                    <a:pt x="136" y="132"/>
                  </a:lnTo>
                  <a:lnTo>
                    <a:pt x="142" y="142"/>
                  </a:lnTo>
                  <a:lnTo>
                    <a:pt x="142" y="144"/>
                  </a:lnTo>
                  <a:lnTo>
                    <a:pt x="141" y="147"/>
                  </a:lnTo>
                  <a:lnTo>
                    <a:pt x="130" y="150"/>
                  </a:lnTo>
                  <a:lnTo>
                    <a:pt x="114" y="153"/>
                  </a:lnTo>
                  <a:lnTo>
                    <a:pt x="102" y="156"/>
                  </a:lnTo>
                  <a:lnTo>
                    <a:pt x="93" y="161"/>
                  </a:lnTo>
                  <a:lnTo>
                    <a:pt x="87" y="167"/>
                  </a:lnTo>
                  <a:lnTo>
                    <a:pt x="82" y="177"/>
                  </a:lnTo>
                  <a:lnTo>
                    <a:pt x="79" y="192"/>
                  </a:lnTo>
                  <a:lnTo>
                    <a:pt x="78" y="167"/>
                  </a:lnTo>
                  <a:lnTo>
                    <a:pt x="76" y="162"/>
                  </a:lnTo>
                  <a:lnTo>
                    <a:pt x="74" y="155"/>
                  </a:lnTo>
                  <a:lnTo>
                    <a:pt x="67" y="145"/>
                  </a:lnTo>
                  <a:lnTo>
                    <a:pt x="58" y="130"/>
                  </a:lnTo>
                  <a:lnTo>
                    <a:pt x="54" y="110"/>
                  </a:lnTo>
                  <a:lnTo>
                    <a:pt x="54" y="91"/>
                  </a:lnTo>
                  <a:lnTo>
                    <a:pt x="55" y="74"/>
                  </a:lnTo>
                  <a:lnTo>
                    <a:pt x="55" y="71"/>
                  </a:lnTo>
                  <a:lnTo>
                    <a:pt x="57" y="49"/>
                  </a:lnTo>
                  <a:lnTo>
                    <a:pt x="60" y="37"/>
                  </a:lnTo>
                  <a:lnTo>
                    <a:pt x="65" y="26"/>
                  </a:lnTo>
                  <a:lnTo>
                    <a:pt x="71" y="17"/>
                  </a:lnTo>
                  <a:lnTo>
                    <a:pt x="58" y="21"/>
                  </a:lnTo>
                  <a:lnTo>
                    <a:pt x="54" y="29"/>
                  </a:lnTo>
                  <a:lnTo>
                    <a:pt x="50" y="39"/>
                  </a:lnTo>
                  <a:lnTo>
                    <a:pt x="47" y="53"/>
                  </a:lnTo>
                  <a:lnTo>
                    <a:pt x="45" y="71"/>
                  </a:lnTo>
                  <a:lnTo>
                    <a:pt x="45" y="82"/>
                  </a:lnTo>
                  <a:lnTo>
                    <a:pt x="43" y="97"/>
                  </a:lnTo>
                  <a:lnTo>
                    <a:pt x="43" y="113"/>
                  </a:lnTo>
                  <a:lnTo>
                    <a:pt x="42" y="125"/>
                  </a:lnTo>
                  <a:lnTo>
                    <a:pt x="37" y="142"/>
                  </a:lnTo>
                  <a:lnTo>
                    <a:pt x="30" y="130"/>
                  </a:lnTo>
                  <a:lnTo>
                    <a:pt x="23" y="118"/>
                  </a:lnTo>
                  <a:lnTo>
                    <a:pt x="20" y="107"/>
                  </a:lnTo>
                  <a:lnTo>
                    <a:pt x="18" y="93"/>
                  </a:lnTo>
                  <a:lnTo>
                    <a:pt x="18" y="77"/>
                  </a:lnTo>
                  <a:lnTo>
                    <a:pt x="18" y="65"/>
                  </a:lnTo>
                  <a:lnTo>
                    <a:pt x="19" y="60"/>
                  </a:lnTo>
                  <a:lnTo>
                    <a:pt x="20" y="42"/>
                  </a:lnTo>
                  <a:lnTo>
                    <a:pt x="22" y="34"/>
                  </a:lnTo>
                  <a:lnTo>
                    <a:pt x="7" y="34"/>
                  </a:lnTo>
                  <a:lnTo>
                    <a:pt x="6" y="48"/>
                  </a:lnTo>
                  <a:lnTo>
                    <a:pt x="3" y="62"/>
                  </a:lnTo>
                  <a:lnTo>
                    <a:pt x="1" y="80"/>
                  </a:lnTo>
                  <a:lnTo>
                    <a:pt x="0" y="96"/>
                  </a:lnTo>
                  <a:lnTo>
                    <a:pt x="3" y="117"/>
                  </a:lnTo>
                  <a:lnTo>
                    <a:pt x="9" y="135"/>
                  </a:lnTo>
                  <a:lnTo>
                    <a:pt x="17" y="154"/>
                  </a:lnTo>
                  <a:lnTo>
                    <a:pt x="23" y="170"/>
                  </a:lnTo>
                  <a:lnTo>
                    <a:pt x="26" y="187"/>
                  </a:lnTo>
                  <a:lnTo>
                    <a:pt x="28" y="207"/>
                  </a:lnTo>
                  <a:lnTo>
                    <a:pt x="25" y="229"/>
                  </a:lnTo>
                  <a:lnTo>
                    <a:pt x="21" y="245"/>
                  </a:lnTo>
                  <a:lnTo>
                    <a:pt x="13" y="262"/>
                  </a:lnTo>
                  <a:lnTo>
                    <a:pt x="5" y="271"/>
                  </a:lnTo>
                  <a:lnTo>
                    <a:pt x="91"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0" name="Freeform 54"/>
            <p:cNvSpPr>
              <a:spLocks/>
            </p:cNvSpPr>
            <p:nvPr/>
          </p:nvSpPr>
          <p:spPr bwMode="auto">
            <a:xfrm>
              <a:off x="1160" y="1367"/>
              <a:ext cx="101" cy="160"/>
            </a:xfrm>
            <a:custGeom>
              <a:avLst/>
              <a:gdLst>
                <a:gd name="T0" fmla="*/ 93 w 304"/>
                <a:gd name="T1" fmla="*/ 41 h 479"/>
                <a:gd name="T2" fmla="*/ 91 w 304"/>
                <a:gd name="T3" fmla="*/ 66 h 479"/>
                <a:gd name="T4" fmla="*/ 74 w 304"/>
                <a:gd name="T5" fmla="*/ 93 h 479"/>
                <a:gd name="T6" fmla="*/ 66 w 304"/>
                <a:gd name="T7" fmla="*/ 129 h 479"/>
                <a:gd name="T8" fmla="*/ 71 w 304"/>
                <a:gd name="T9" fmla="*/ 162 h 479"/>
                <a:gd name="T10" fmla="*/ 73 w 304"/>
                <a:gd name="T11" fmla="*/ 184 h 479"/>
                <a:gd name="T12" fmla="*/ 63 w 304"/>
                <a:gd name="T13" fmla="*/ 214 h 479"/>
                <a:gd name="T14" fmla="*/ 63 w 304"/>
                <a:gd name="T15" fmla="*/ 254 h 479"/>
                <a:gd name="T16" fmla="*/ 62 w 304"/>
                <a:gd name="T17" fmla="*/ 291 h 479"/>
                <a:gd name="T18" fmla="*/ 69 w 304"/>
                <a:gd name="T19" fmla="*/ 329 h 479"/>
                <a:gd name="T20" fmla="*/ 70 w 304"/>
                <a:gd name="T21" fmla="*/ 379 h 479"/>
                <a:gd name="T22" fmla="*/ 59 w 304"/>
                <a:gd name="T23" fmla="*/ 415 h 479"/>
                <a:gd name="T24" fmla="*/ 35 w 304"/>
                <a:gd name="T25" fmla="*/ 438 h 479"/>
                <a:gd name="T26" fmla="*/ 18 w 304"/>
                <a:gd name="T27" fmla="*/ 453 h 479"/>
                <a:gd name="T28" fmla="*/ 58 w 304"/>
                <a:gd name="T29" fmla="*/ 453 h 479"/>
                <a:gd name="T30" fmla="*/ 95 w 304"/>
                <a:gd name="T31" fmla="*/ 462 h 479"/>
                <a:gd name="T32" fmla="*/ 121 w 304"/>
                <a:gd name="T33" fmla="*/ 462 h 479"/>
                <a:gd name="T34" fmla="*/ 137 w 304"/>
                <a:gd name="T35" fmla="*/ 445 h 479"/>
                <a:gd name="T36" fmla="*/ 141 w 304"/>
                <a:gd name="T37" fmla="*/ 445 h 479"/>
                <a:gd name="T38" fmla="*/ 137 w 304"/>
                <a:gd name="T39" fmla="*/ 475 h 479"/>
                <a:gd name="T40" fmla="*/ 145 w 304"/>
                <a:gd name="T41" fmla="*/ 470 h 479"/>
                <a:gd name="T42" fmla="*/ 163 w 304"/>
                <a:gd name="T43" fmla="*/ 447 h 479"/>
                <a:gd name="T44" fmla="*/ 191 w 304"/>
                <a:gd name="T45" fmla="*/ 434 h 479"/>
                <a:gd name="T46" fmla="*/ 230 w 304"/>
                <a:gd name="T47" fmla="*/ 433 h 479"/>
                <a:gd name="T48" fmla="*/ 266 w 304"/>
                <a:gd name="T49" fmla="*/ 437 h 479"/>
                <a:gd name="T50" fmla="*/ 304 w 304"/>
                <a:gd name="T51" fmla="*/ 445 h 479"/>
                <a:gd name="T52" fmla="*/ 273 w 304"/>
                <a:gd name="T53" fmla="*/ 426 h 479"/>
                <a:gd name="T54" fmla="*/ 260 w 304"/>
                <a:gd name="T55" fmla="*/ 412 h 479"/>
                <a:gd name="T56" fmla="*/ 240 w 304"/>
                <a:gd name="T57" fmla="*/ 367 h 479"/>
                <a:gd name="T58" fmla="*/ 226 w 304"/>
                <a:gd name="T59" fmla="*/ 323 h 479"/>
                <a:gd name="T60" fmla="*/ 200 w 304"/>
                <a:gd name="T61" fmla="*/ 279 h 479"/>
                <a:gd name="T62" fmla="*/ 160 w 304"/>
                <a:gd name="T63" fmla="*/ 218 h 479"/>
                <a:gd name="T64" fmla="*/ 158 w 304"/>
                <a:gd name="T65" fmla="*/ 178 h 479"/>
                <a:gd name="T66" fmla="*/ 164 w 304"/>
                <a:gd name="T67" fmla="*/ 143 h 479"/>
                <a:gd name="T68" fmla="*/ 183 w 304"/>
                <a:gd name="T69" fmla="*/ 111 h 479"/>
                <a:gd name="T70" fmla="*/ 195 w 304"/>
                <a:gd name="T71" fmla="*/ 87 h 479"/>
                <a:gd name="T72" fmla="*/ 207 w 304"/>
                <a:gd name="T73" fmla="*/ 43 h 479"/>
                <a:gd name="T74" fmla="*/ 88 w 304"/>
                <a:gd name="T75" fmla="*/ 28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88" y="28"/>
                  </a:moveTo>
                  <a:lnTo>
                    <a:pt x="93" y="41"/>
                  </a:lnTo>
                  <a:lnTo>
                    <a:pt x="94" y="54"/>
                  </a:lnTo>
                  <a:lnTo>
                    <a:pt x="91" y="66"/>
                  </a:lnTo>
                  <a:lnTo>
                    <a:pt x="83" y="79"/>
                  </a:lnTo>
                  <a:lnTo>
                    <a:pt x="74" y="93"/>
                  </a:lnTo>
                  <a:lnTo>
                    <a:pt x="68" y="109"/>
                  </a:lnTo>
                  <a:lnTo>
                    <a:pt x="66" y="129"/>
                  </a:lnTo>
                  <a:lnTo>
                    <a:pt x="66" y="145"/>
                  </a:lnTo>
                  <a:lnTo>
                    <a:pt x="71" y="162"/>
                  </a:lnTo>
                  <a:lnTo>
                    <a:pt x="74" y="174"/>
                  </a:lnTo>
                  <a:lnTo>
                    <a:pt x="73" y="184"/>
                  </a:lnTo>
                  <a:lnTo>
                    <a:pt x="67" y="198"/>
                  </a:lnTo>
                  <a:lnTo>
                    <a:pt x="63" y="214"/>
                  </a:lnTo>
                  <a:lnTo>
                    <a:pt x="62" y="230"/>
                  </a:lnTo>
                  <a:lnTo>
                    <a:pt x="63" y="254"/>
                  </a:lnTo>
                  <a:lnTo>
                    <a:pt x="62" y="275"/>
                  </a:lnTo>
                  <a:lnTo>
                    <a:pt x="62" y="291"/>
                  </a:lnTo>
                  <a:lnTo>
                    <a:pt x="66" y="312"/>
                  </a:lnTo>
                  <a:lnTo>
                    <a:pt x="69" y="329"/>
                  </a:lnTo>
                  <a:lnTo>
                    <a:pt x="71" y="350"/>
                  </a:lnTo>
                  <a:lnTo>
                    <a:pt x="70" y="379"/>
                  </a:lnTo>
                  <a:lnTo>
                    <a:pt x="66" y="400"/>
                  </a:lnTo>
                  <a:lnTo>
                    <a:pt x="59" y="415"/>
                  </a:lnTo>
                  <a:lnTo>
                    <a:pt x="49" y="429"/>
                  </a:lnTo>
                  <a:lnTo>
                    <a:pt x="35" y="438"/>
                  </a:lnTo>
                  <a:lnTo>
                    <a:pt x="0" y="458"/>
                  </a:lnTo>
                  <a:lnTo>
                    <a:pt x="18" y="453"/>
                  </a:lnTo>
                  <a:lnTo>
                    <a:pt x="37" y="452"/>
                  </a:lnTo>
                  <a:lnTo>
                    <a:pt x="58" y="453"/>
                  </a:lnTo>
                  <a:lnTo>
                    <a:pt x="77" y="457"/>
                  </a:lnTo>
                  <a:lnTo>
                    <a:pt x="95" y="462"/>
                  </a:lnTo>
                  <a:lnTo>
                    <a:pt x="110" y="464"/>
                  </a:lnTo>
                  <a:lnTo>
                    <a:pt x="121" y="462"/>
                  </a:lnTo>
                  <a:lnTo>
                    <a:pt x="129" y="456"/>
                  </a:lnTo>
                  <a:lnTo>
                    <a:pt x="137" y="445"/>
                  </a:lnTo>
                  <a:lnTo>
                    <a:pt x="146" y="425"/>
                  </a:lnTo>
                  <a:lnTo>
                    <a:pt x="141" y="445"/>
                  </a:lnTo>
                  <a:lnTo>
                    <a:pt x="139" y="459"/>
                  </a:lnTo>
                  <a:lnTo>
                    <a:pt x="137" y="475"/>
                  </a:lnTo>
                  <a:lnTo>
                    <a:pt x="137" y="479"/>
                  </a:lnTo>
                  <a:lnTo>
                    <a:pt x="145" y="470"/>
                  </a:lnTo>
                  <a:lnTo>
                    <a:pt x="153" y="458"/>
                  </a:lnTo>
                  <a:lnTo>
                    <a:pt x="163" y="447"/>
                  </a:lnTo>
                  <a:lnTo>
                    <a:pt x="178" y="438"/>
                  </a:lnTo>
                  <a:lnTo>
                    <a:pt x="191" y="434"/>
                  </a:lnTo>
                  <a:lnTo>
                    <a:pt x="212" y="432"/>
                  </a:lnTo>
                  <a:lnTo>
                    <a:pt x="230" y="433"/>
                  </a:lnTo>
                  <a:lnTo>
                    <a:pt x="250" y="434"/>
                  </a:lnTo>
                  <a:lnTo>
                    <a:pt x="266" y="437"/>
                  </a:lnTo>
                  <a:lnTo>
                    <a:pt x="287" y="442"/>
                  </a:lnTo>
                  <a:lnTo>
                    <a:pt x="304" y="445"/>
                  </a:lnTo>
                  <a:lnTo>
                    <a:pt x="287" y="437"/>
                  </a:lnTo>
                  <a:lnTo>
                    <a:pt x="273" y="426"/>
                  </a:lnTo>
                  <a:lnTo>
                    <a:pt x="265" y="419"/>
                  </a:lnTo>
                  <a:lnTo>
                    <a:pt x="260" y="412"/>
                  </a:lnTo>
                  <a:lnTo>
                    <a:pt x="248" y="389"/>
                  </a:lnTo>
                  <a:lnTo>
                    <a:pt x="240" y="367"/>
                  </a:lnTo>
                  <a:lnTo>
                    <a:pt x="234" y="345"/>
                  </a:lnTo>
                  <a:lnTo>
                    <a:pt x="226" y="323"/>
                  </a:lnTo>
                  <a:lnTo>
                    <a:pt x="215" y="304"/>
                  </a:lnTo>
                  <a:lnTo>
                    <a:pt x="200" y="279"/>
                  </a:lnTo>
                  <a:lnTo>
                    <a:pt x="179" y="250"/>
                  </a:lnTo>
                  <a:lnTo>
                    <a:pt x="160" y="218"/>
                  </a:lnTo>
                  <a:lnTo>
                    <a:pt x="158" y="197"/>
                  </a:lnTo>
                  <a:lnTo>
                    <a:pt x="158" y="178"/>
                  </a:lnTo>
                  <a:lnTo>
                    <a:pt x="160" y="160"/>
                  </a:lnTo>
                  <a:lnTo>
                    <a:pt x="164" y="143"/>
                  </a:lnTo>
                  <a:lnTo>
                    <a:pt x="172" y="126"/>
                  </a:lnTo>
                  <a:lnTo>
                    <a:pt x="183" y="111"/>
                  </a:lnTo>
                  <a:lnTo>
                    <a:pt x="191" y="99"/>
                  </a:lnTo>
                  <a:lnTo>
                    <a:pt x="195" y="87"/>
                  </a:lnTo>
                  <a:lnTo>
                    <a:pt x="201" y="62"/>
                  </a:lnTo>
                  <a:lnTo>
                    <a:pt x="207" y="43"/>
                  </a:lnTo>
                  <a:lnTo>
                    <a:pt x="121" y="0"/>
                  </a:lnTo>
                  <a:lnTo>
                    <a:pt x="88" y="2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1" name="Freeform 55"/>
            <p:cNvSpPr>
              <a:spLocks/>
            </p:cNvSpPr>
            <p:nvPr/>
          </p:nvSpPr>
          <p:spPr bwMode="auto">
            <a:xfrm>
              <a:off x="972" y="1276"/>
              <a:ext cx="228" cy="101"/>
            </a:xfrm>
            <a:custGeom>
              <a:avLst/>
              <a:gdLst>
                <a:gd name="T0" fmla="*/ 594 w 684"/>
                <a:gd name="T1" fmla="*/ 262 h 302"/>
                <a:gd name="T2" fmla="*/ 504 w 684"/>
                <a:gd name="T3" fmla="*/ 234 h 302"/>
                <a:gd name="T4" fmla="*/ 438 w 684"/>
                <a:gd name="T5" fmla="*/ 195 h 302"/>
                <a:gd name="T6" fmla="*/ 375 w 684"/>
                <a:gd name="T7" fmla="*/ 145 h 302"/>
                <a:gd name="T8" fmla="*/ 296 w 684"/>
                <a:gd name="T9" fmla="*/ 135 h 302"/>
                <a:gd name="T10" fmla="*/ 200 w 684"/>
                <a:gd name="T11" fmla="*/ 148 h 302"/>
                <a:gd name="T12" fmla="*/ 123 w 684"/>
                <a:gd name="T13" fmla="*/ 129 h 302"/>
                <a:gd name="T14" fmla="*/ 64 w 684"/>
                <a:gd name="T15" fmla="*/ 91 h 302"/>
                <a:gd name="T16" fmla="*/ 9 w 684"/>
                <a:gd name="T17" fmla="*/ 71 h 302"/>
                <a:gd name="T18" fmla="*/ 10 w 684"/>
                <a:gd name="T19" fmla="*/ 60 h 302"/>
                <a:gd name="T20" fmla="*/ 69 w 684"/>
                <a:gd name="T21" fmla="*/ 84 h 302"/>
                <a:gd name="T22" fmla="*/ 90 w 684"/>
                <a:gd name="T23" fmla="*/ 66 h 302"/>
                <a:gd name="T24" fmla="*/ 99 w 684"/>
                <a:gd name="T25" fmla="*/ 19 h 302"/>
                <a:gd name="T26" fmla="*/ 104 w 684"/>
                <a:gd name="T27" fmla="*/ 83 h 302"/>
                <a:gd name="T28" fmla="*/ 142 w 684"/>
                <a:gd name="T29" fmla="*/ 108 h 302"/>
                <a:gd name="T30" fmla="*/ 175 w 684"/>
                <a:gd name="T31" fmla="*/ 107 h 302"/>
                <a:gd name="T32" fmla="*/ 136 w 684"/>
                <a:gd name="T33" fmla="*/ 59 h 302"/>
                <a:gd name="T34" fmla="*/ 141 w 684"/>
                <a:gd name="T35" fmla="*/ 21 h 302"/>
                <a:gd name="T36" fmla="*/ 152 w 684"/>
                <a:gd name="T37" fmla="*/ 69 h 302"/>
                <a:gd name="T38" fmla="*/ 205 w 684"/>
                <a:gd name="T39" fmla="*/ 110 h 302"/>
                <a:gd name="T40" fmla="*/ 276 w 684"/>
                <a:gd name="T41" fmla="*/ 95 h 302"/>
                <a:gd name="T42" fmla="*/ 350 w 684"/>
                <a:gd name="T43" fmla="*/ 95 h 302"/>
                <a:gd name="T44" fmla="*/ 288 w 684"/>
                <a:gd name="T45" fmla="*/ 56 h 302"/>
                <a:gd name="T46" fmla="*/ 266 w 684"/>
                <a:gd name="T47" fmla="*/ 32 h 302"/>
                <a:gd name="T48" fmla="*/ 249 w 684"/>
                <a:gd name="T49" fmla="*/ 1 h 302"/>
                <a:gd name="T50" fmla="*/ 268 w 684"/>
                <a:gd name="T51" fmla="*/ 18 h 302"/>
                <a:gd name="T52" fmla="*/ 293 w 684"/>
                <a:gd name="T53" fmla="*/ 49 h 302"/>
                <a:gd name="T54" fmla="*/ 355 w 684"/>
                <a:gd name="T55" fmla="*/ 83 h 302"/>
                <a:gd name="T56" fmla="*/ 367 w 684"/>
                <a:gd name="T57" fmla="*/ 53 h 302"/>
                <a:gd name="T58" fmla="*/ 370 w 684"/>
                <a:gd name="T59" fmla="*/ 19 h 302"/>
                <a:gd name="T60" fmla="*/ 381 w 684"/>
                <a:gd name="T61" fmla="*/ 41 h 302"/>
                <a:gd name="T62" fmla="*/ 390 w 684"/>
                <a:gd name="T63" fmla="*/ 101 h 302"/>
                <a:gd name="T64" fmla="*/ 455 w 684"/>
                <a:gd name="T65" fmla="*/ 135 h 302"/>
                <a:gd name="T66" fmla="*/ 500 w 684"/>
                <a:gd name="T67" fmla="*/ 163 h 302"/>
                <a:gd name="T68" fmla="*/ 585 w 684"/>
                <a:gd name="T69" fmla="*/ 193 h 302"/>
                <a:gd name="T70" fmla="*/ 621 w 684"/>
                <a:gd name="T71" fmla="*/ 211 h 302"/>
                <a:gd name="T72" fmla="*/ 584 w 684"/>
                <a:gd name="T73" fmla="*/ 167 h 302"/>
                <a:gd name="T74" fmla="*/ 559 w 684"/>
                <a:gd name="T75" fmla="*/ 119 h 302"/>
                <a:gd name="T76" fmla="*/ 567 w 684"/>
                <a:gd name="T77" fmla="*/ 75 h 302"/>
                <a:gd name="T78" fmla="*/ 531 w 684"/>
                <a:gd name="T79" fmla="*/ 33 h 302"/>
                <a:gd name="T80" fmla="*/ 562 w 684"/>
                <a:gd name="T81" fmla="*/ 50 h 302"/>
                <a:gd name="T82" fmla="*/ 578 w 684"/>
                <a:gd name="T83" fmla="*/ 95 h 302"/>
                <a:gd name="T84" fmla="*/ 602 w 684"/>
                <a:gd name="T85" fmla="*/ 41 h 302"/>
                <a:gd name="T86" fmla="*/ 615 w 684"/>
                <a:gd name="T87" fmla="*/ 49 h 302"/>
                <a:gd name="T88" fmla="*/ 587 w 684"/>
                <a:gd name="T89" fmla="*/ 111 h 302"/>
                <a:gd name="T90" fmla="*/ 595 w 684"/>
                <a:gd name="T91" fmla="*/ 159 h 302"/>
                <a:gd name="T92" fmla="*/ 646 w 684"/>
                <a:gd name="T93" fmla="*/ 211 h 302"/>
                <a:gd name="T94" fmla="*/ 679 w 684"/>
                <a:gd name="T95" fmla="*/ 262 h 3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4"/>
                <a:gd name="T145" fmla="*/ 0 h 302"/>
                <a:gd name="T146" fmla="*/ 684 w 684"/>
                <a:gd name="T147" fmla="*/ 302 h 3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4" h="302">
                  <a:moveTo>
                    <a:pt x="651" y="302"/>
                  </a:moveTo>
                  <a:lnTo>
                    <a:pt x="641" y="291"/>
                  </a:lnTo>
                  <a:lnTo>
                    <a:pt x="619" y="276"/>
                  </a:lnTo>
                  <a:lnTo>
                    <a:pt x="594" y="262"/>
                  </a:lnTo>
                  <a:lnTo>
                    <a:pt x="567" y="249"/>
                  </a:lnTo>
                  <a:lnTo>
                    <a:pt x="544" y="243"/>
                  </a:lnTo>
                  <a:lnTo>
                    <a:pt x="525" y="240"/>
                  </a:lnTo>
                  <a:lnTo>
                    <a:pt x="504" y="234"/>
                  </a:lnTo>
                  <a:lnTo>
                    <a:pt x="485" y="226"/>
                  </a:lnTo>
                  <a:lnTo>
                    <a:pt x="465" y="217"/>
                  </a:lnTo>
                  <a:lnTo>
                    <a:pt x="454" y="208"/>
                  </a:lnTo>
                  <a:lnTo>
                    <a:pt x="438" y="195"/>
                  </a:lnTo>
                  <a:lnTo>
                    <a:pt x="421" y="178"/>
                  </a:lnTo>
                  <a:lnTo>
                    <a:pt x="404" y="162"/>
                  </a:lnTo>
                  <a:lnTo>
                    <a:pt x="391" y="152"/>
                  </a:lnTo>
                  <a:lnTo>
                    <a:pt x="375" y="145"/>
                  </a:lnTo>
                  <a:lnTo>
                    <a:pt x="358" y="139"/>
                  </a:lnTo>
                  <a:lnTo>
                    <a:pt x="338" y="136"/>
                  </a:lnTo>
                  <a:lnTo>
                    <a:pt x="316" y="134"/>
                  </a:lnTo>
                  <a:lnTo>
                    <a:pt x="296" y="135"/>
                  </a:lnTo>
                  <a:lnTo>
                    <a:pt x="270" y="138"/>
                  </a:lnTo>
                  <a:lnTo>
                    <a:pt x="246" y="140"/>
                  </a:lnTo>
                  <a:lnTo>
                    <a:pt x="224" y="145"/>
                  </a:lnTo>
                  <a:lnTo>
                    <a:pt x="200" y="148"/>
                  </a:lnTo>
                  <a:lnTo>
                    <a:pt x="178" y="148"/>
                  </a:lnTo>
                  <a:lnTo>
                    <a:pt x="157" y="145"/>
                  </a:lnTo>
                  <a:lnTo>
                    <a:pt x="141" y="139"/>
                  </a:lnTo>
                  <a:lnTo>
                    <a:pt x="123" y="129"/>
                  </a:lnTo>
                  <a:lnTo>
                    <a:pt x="109" y="117"/>
                  </a:lnTo>
                  <a:lnTo>
                    <a:pt x="94" y="106"/>
                  </a:lnTo>
                  <a:lnTo>
                    <a:pt x="80" y="97"/>
                  </a:lnTo>
                  <a:lnTo>
                    <a:pt x="64" y="91"/>
                  </a:lnTo>
                  <a:lnTo>
                    <a:pt x="46" y="86"/>
                  </a:lnTo>
                  <a:lnTo>
                    <a:pt x="26" y="80"/>
                  </a:lnTo>
                  <a:lnTo>
                    <a:pt x="14" y="76"/>
                  </a:lnTo>
                  <a:lnTo>
                    <a:pt x="9" y="71"/>
                  </a:lnTo>
                  <a:lnTo>
                    <a:pt x="5" y="65"/>
                  </a:lnTo>
                  <a:lnTo>
                    <a:pt x="0" y="52"/>
                  </a:lnTo>
                  <a:lnTo>
                    <a:pt x="8" y="50"/>
                  </a:lnTo>
                  <a:lnTo>
                    <a:pt x="10" y="60"/>
                  </a:lnTo>
                  <a:lnTo>
                    <a:pt x="16" y="66"/>
                  </a:lnTo>
                  <a:lnTo>
                    <a:pt x="24" y="71"/>
                  </a:lnTo>
                  <a:lnTo>
                    <a:pt x="45" y="77"/>
                  </a:lnTo>
                  <a:lnTo>
                    <a:pt x="69" y="84"/>
                  </a:lnTo>
                  <a:lnTo>
                    <a:pt x="87" y="87"/>
                  </a:lnTo>
                  <a:lnTo>
                    <a:pt x="92" y="90"/>
                  </a:lnTo>
                  <a:lnTo>
                    <a:pt x="90" y="78"/>
                  </a:lnTo>
                  <a:lnTo>
                    <a:pt x="90" y="66"/>
                  </a:lnTo>
                  <a:lnTo>
                    <a:pt x="90" y="50"/>
                  </a:lnTo>
                  <a:lnTo>
                    <a:pt x="92" y="32"/>
                  </a:lnTo>
                  <a:lnTo>
                    <a:pt x="92" y="19"/>
                  </a:lnTo>
                  <a:lnTo>
                    <a:pt x="99" y="19"/>
                  </a:lnTo>
                  <a:lnTo>
                    <a:pt x="98" y="30"/>
                  </a:lnTo>
                  <a:lnTo>
                    <a:pt x="98" y="49"/>
                  </a:lnTo>
                  <a:lnTo>
                    <a:pt x="99" y="67"/>
                  </a:lnTo>
                  <a:lnTo>
                    <a:pt x="104" y="83"/>
                  </a:lnTo>
                  <a:lnTo>
                    <a:pt x="111" y="90"/>
                  </a:lnTo>
                  <a:lnTo>
                    <a:pt x="118" y="96"/>
                  </a:lnTo>
                  <a:lnTo>
                    <a:pt x="130" y="102"/>
                  </a:lnTo>
                  <a:lnTo>
                    <a:pt x="142" y="108"/>
                  </a:lnTo>
                  <a:lnTo>
                    <a:pt x="157" y="112"/>
                  </a:lnTo>
                  <a:lnTo>
                    <a:pt x="175" y="116"/>
                  </a:lnTo>
                  <a:lnTo>
                    <a:pt x="188" y="116"/>
                  </a:lnTo>
                  <a:lnTo>
                    <a:pt x="175" y="107"/>
                  </a:lnTo>
                  <a:lnTo>
                    <a:pt x="160" y="96"/>
                  </a:lnTo>
                  <a:lnTo>
                    <a:pt x="150" y="85"/>
                  </a:lnTo>
                  <a:lnTo>
                    <a:pt x="141" y="71"/>
                  </a:lnTo>
                  <a:lnTo>
                    <a:pt x="136" y="59"/>
                  </a:lnTo>
                  <a:lnTo>
                    <a:pt x="134" y="43"/>
                  </a:lnTo>
                  <a:lnTo>
                    <a:pt x="133" y="32"/>
                  </a:lnTo>
                  <a:lnTo>
                    <a:pt x="134" y="21"/>
                  </a:lnTo>
                  <a:lnTo>
                    <a:pt x="141" y="21"/>
                  </a:lnTo>
                  <a:lnTo>
                    <a:pt x="141" y="29"/>
                  </a:lnTo>
                  <a:lnTo>
                    <a:pt x="142" y="43"/>
                  </a:lnTo>
                  <a:lnTo>
                    <a:pt x="145" y="57"/>
                  </a:lnTo>
                  <a:lnTo>
                    <a:pt x="152" y="69"/>
                  </a:lnTo>
                  <a:lnTo>
                    <a:pt x="161" y="83"/>
                  </a:lnTo>
                  <a:lnTo>
                    <a:pt x="173" y="94"/>
                  </a:lnTo>
                  <a:lnTo>
                    <a:pt x="189" y="102"/>
                  </a:lnTo>
                  <a:lnTo>
                    <a:pt x="205" y="110"/>
                  </a:lnTo>
                  <a:lnTo>
                    <a:pt x="220" y="111"/>
                  </a:lnTo>
                  <a:lnTo>
                    <a:pt x="236" y="107"/>
                  </a:lnTo>
                  <a:lnTo>
                    <a:pt x="255" y="100"/>
                  </a:lnTo>
                  <a:lnTo>
                    <a:pt x="276" y="95"/>
                  </a:lnTo>
                  <a:lnTo>
                    <a:pt x="297" y="90"/>
                  </a:lnTo>
                  <a:lnTo>
                    <a:pt x="313" y="90"/>
                  </a:lnTo>
                  <a:lnTo>
                    <a:pt x="329" y="90"/>
                  </a:lnTo>
                  <a:lnTo>
                    <a:pt x="350" y="95"/>
                  </a:lnTo>
                  <a:lnTo>
                    <a:pt x="329" y="78"/>
                  </a:lnTo>
                  <a:lnTo>
                    <a:pt x="316" y="69"/>
                  </a:lnTo>
                  <a:lnTo>
                    <a:pt x="301" y="62"/>
                  </a:lnTo>
                  <a:lnTo>
                    <a:pt x="288" y="56"/>
                  </a:lnTo>
                  <a:lnTo>
                    <a:pt x="279" y="51"/>
                  </a:lnTo>
                  <a:lnTo>
                    <a:pt x="274" y="46"/>
                  </a:lnTo>
                  <a:lnTo>
                    <a:pt x="272" y="43"/>
                  </a:lnTo>
                  <a:lnTo>
                    <a:pt x="266" y="32"/>
                  </a:lnTo>
                  <a:lnTo>
                    <a:pt x="262" y="22"/>
                  </a:lnTo>
                  <a:lnTo>
                    <a:pt x="258" y="14"/>
                  </a:lnTo>
                  <a:lnTo>
                    <a:pt x="249" y="1"/>
                  </a:lnTo>
                  <a:lnTo>
                    <a:pt x="256" y="0"/>
                  </a:lnTo>
                  <a:lnTo>
                    <a:pt x="263" y="9"/>
                  </a:lnTo>
                  <a:lnTo>
                    <a:pt x="268" y="18"/>
                  </a:lnTo>
                  <a:lnTo>
                    <a:pt x="272" y="27"/>
                  </a:lnTo>
                  <a:lnTo>
                    <a:pt x="276" y="35"/>
                  </a:lnTo>
                  <a:lnTo>
                    <a:pt x="282" y="43"/>
                  </a:lnTo>
                  <a:lnTo>
                    <a:pt x="293" y="49"/>
                  </a:lnTo>
                  <a:lnTo>
                    <a:pt x="308" y="56"/>
                  </a:lnTo>
                  <a:lnTo>
                    <a:pt x="326" y="64"/>
                  </a:lnTo>
                  <a:lnTo>
                    <a:pt x="341" y="74"/>
                  </a:lnTo>
                  <a:lnTo>
                    <a:pt x="355" y="83"/>
                  </a:lnTo>
                  <a:lnTo>
                    <a:pt x="371" y="95"/>
                  </a:lnTo>
                  <a:lnTo>
                    <a:pt x="367" y="78"/>
                  </a:lnTo>
                  <a:lnTo>
                    <a:pt x="364" y="65"/>
                  </a:lnTo>
                  <a:lnTo>
                    <a:pt x="367" y="53"/>
                  </a:lnTo>
                  <a:lnTo>
                    <a:pt x="370" y="40"/>
                  </a:lnTo>
                  <a:lnTo>
                    <a:pt x="371" y="28"/>
                  </a:lnTo>
                  <a:lnTo>
                    <a:pt x="370" y="19"/>
                  </a:lnTo>
                  <a:lnTo>
                    <a:pt x="382" y="22"/>
                  </a:lnTo>
                  <a:lnTo>
                    <a:pt x="382" y="28"/>
                  </a:lnTo>
                  <a:lnTo>
                    <a:pt x="381" y="41"/>
                  </a:lnTo>
                  <a:lnTo>
                    <a:pt x="376" y="57"/>
                  </a:lnTo>
                  <a:lnTo>
                    <a:pt x="376" y="69"/>
                  </a:lnTo>
                  <a:lnTo>
                    <a:pt x="382" y="86"/>
                  </a:lnTo>
                  <a:lnTo>
                    <a:pt x="390" y="101"/>
                  </a:lnTo>
                  <a:lnTo>
                    <a:pt x="397" y="111"/>
                  </a:lnTo>
                  <a:lnTo>
                    <a:pt x="408" y="120"/>
                  </a:lnTo>
                  <a:lnTo>
                    <a:pt x="425" y="125"/>
                  </a:lnTo>
                  <a:lnTo>
                    <a:pt x="455" y="135"/>
                  </a:lnTo>
                  <a:lnTo>
                    <a:pt x="477" y="145"/>
                  </a:lnTo>
                  <a:lnTo>
                    <a:pt x="485" y="151"/>
                  </a:lnTo>
                  <a:lnTo>
                    <a:pt x="494" y="158"/>
                  </a:lnTo>
                  <a:lnTo>
                    <a:pt x="500" y="163"/>
                  </a:lnTo>
                  <a:lnTo>
                    <a:pt x="509" y="166"/>
                  </a:lnTo>
                  <a:lnTo>
                    <a:pt x="540" y="176"/>
                  </a:lnTo>
                  <a:lnTo>
                    <a:pt x="565" y="185"/>
                  </a:lnTo>
                  <a:lnTo>
                    <a:pt x="585" y="193"/>
                  </a:lnTo>
                  <a:lnTo>
                    <a:pt x="608" y="207"/>
                  </a:lnTo>
                  <a:lnTo>
                    <a:pt x="621" y="215"/>
                  </a:lnTo>
                  <a:lnTo>
                    <a:pt x="621" y="211"/>
                  </a:lnTo>
                  <a:lnTo>
                    <a:pt x="617" y="203"/>
                  </a:lnTo>
                  <a:lnTo>
                    <a:pt x="608" y="190"/>
                  </a:lnTo>
                  <a:lnTo>
                    <a:pt x="596" y="178"/>
                  </a:lnTo>
                  <a:lnTo>
                    <a:pt x="584" y="167"/>
                  </a:lnTo>
                  <a:lnTo>
                    <a:pt x="574" y="158"/>
                  </a:lnTo>
                  <a:lnTo>
                    <a:pt x="566" y="148"/>
                  </a:lnTo>
                  <a:lnTo>
                    <a:pt x="561" y="134"/>
                  </a:lnTo>
                  <a:lnTo>
                    <a:pt x="559" y="119"/>
                  </a:lnTo>
                  <a:lnTo>
                    <a:pt x="562" y="102"/>
                  </a:lnTo>
                  <a:lnTo>
                    <a:pt x="566" y="90"/>
                  </a:lnTo>
                  <a:lnTo>
                    <a:pt x="567" y="82"/>
                  </a:lnTo>
                  <a:lnTo>
                    <a:pt x="567" y="75"/>
                  </a:lnTo>
                  <a:lnTo>
                    <a:pt x="565" y="66"/>
                  </a:lnTo>
                  <a:lnTo>
                    <a:pt x="561" y="61"/>
                  </a:lnTo>
                  <a:lnTo>
                    <a:pt x="546" y="49"/>
                  </a:lnTo>
                  <a:lnTo>
                    <a:pt x="531" y="33"/>
                  </a:lnTo>
                  <a:lnTo>
                    <a:pt x="541" y="32"/>
                  </a:lnTo>
                  <a:lnTo>
                    <a:pt x="551" y="41"/>
                  </a:lnTo>
                  <a:lnTo>
                    <a:pt x="562" y="50"/>
                  </a:lnTo>
                  <a:lnTo>
                    <a:pt x="568" y="57"/>
                  </a:lnTo>
                  <a:lnTo>
                    <a:pt x="575" y="66"/>
                  </a:lnTo>
                  <a:lnTo>
                    <a:pt x="578" y="77"/>
                  </a:lnTo>
                  <a:lnTo>
                    <a:pt x="578" y="95"/>
                  </a:lnTo>
                  <a:lnTo>
                    <a:pt x="585" y="82"/>
                  </a:lnTo>
                  <a:lnTo>
                    <a:pt x="593" y="67"/>
                  </a:lnTo>
                  <a:lnTo>
                    <a:pt x="598" y="52"/>
                  </a:lnTo>
                  <a:lnTo>
                    <a:pt x="602" y="41"/>
                  </a:lnTo>
                  <a:lnTo>
                    <a:pt x="607" y="31"/>
                  </a:lnTo>
                  <a:lnTo>
                    <a:pt x="615" y="34"/>
                  </a:lnTo>
                  <a:lnTo>
                    <a:pt x="620" y="40"/>
                  </a:lnTo>
                  <a:lnTo>
                    <a:pt x="615" y="49"/>
                  </a:lnTo>
                  <a:lnTo>
                    <a:pt x="608" y="64"/>
                  </a:lnTo>
                  <a:lnTo>
                    <a:pt x="601" y="80"/>
                  </a:lnTo>
                  <a:lnTo>
                    <a:pt x="594" y="98"/>
                  </a:lnTo>
                  <a:lnTo>
                    <a:pt x="587" y="111"/>
                  </a:lnTo>
                  <a:lnTo>
                    <a:pt x="584" y="123"/>
                  </a:lnTo>
                  <a:lnTo>
                    <a:pt x="584" y="136"/>
                  </a:lnTo>
                  <a:lnTo>
                    <a:pt x="587" y="148"/>
                  </a:lnTo>
                  <a:lnTo>
                    <a:pt x="595" y="159"/>
                  </a:lnTo>
                  <a:lnTo>
                    <a:pt x="607" y="169"/>
                  </a:lnTo>
                  <a:lnTo>
                    <a:pt x="620" y="183"/>
                  </a:lnTo>
                  <a:lnTo>
                    <a:pt x="634" y="198"/>
                  </a:lnTo>
                  <a:lnTo>
                    <a:pt x="646" y="211"/>
                  </a:lnTo>
                  <a:lnTo>
                    <a:pt x="659" y="226"/>
                  </a:lnTo>
                  <a:lnTo>
                    <a:pt x="667" y="238"/>
                  </a:lnTo>
                  <a:lnTo>
                    <a:pt x="674" y="249"/>
                  </a:lnTo>
                  <a:lnTo>
                    <a:pt x="679" y="262"/>
                  </a:lnTo>
                  <a:lnTo>
                    <a:pt x="684" y="274"/>
                  </a:lnTo>
                  <a:lnTo>
                    <a:pt x="651" y="302"/>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2" name="Freeform 56"/>
            <p:cNvSpPr>
              <a:spLocks/>
            </p:cNvSpPr>
            <p:nvPr/>
          </p:nvSpPr>
          <p:spPr bwMode="auto">
            <a:xfrm>
              <a:off x="1208" y="1427"/>
              <a:ext cx="5" cy="13"/>
            </a:xfrm>
            <a:custGeom>
              <a:avLst/>
              <a:gdLst>
                <a:gd name="T0" fmla="*/ 14 w 14"/>
                <a:gd name="T1" fmla="*/ 40 h 40"/>
                <a:gd name="T2" fmla="*/ 7 w 14"/>
                <a:gd name="T3" fmla="*/ 26 h 40"/>
                <a:gd name="T4" fmla="*/ 2 w 14"/>
                <a:gd name="T5" fmla="*/ 17 h 40"/>
                <a:gd name="T6" fmla="*/ 0 w 14"/>
                <a:gd name="T7" fmla="*/ 9 h 40"/>
                <a:gd name="T8" fmla="*/ 0 w 14"/>
                <a:gd name="T9" fmla="*/ 0 h 40"/>
                <a:gd name="T10" fmla="*/ 0 60000 65536"/>
                <a:gd name="T11" fmla="*/ 0 60000 65536"/>
                <a:gd name="T12" fmla="*/ 0 60000 65536"/>
                <a:gd name="T13" fmla="*/ 0 60000 65536"/>
                <a:gd name="T14" fmla="*/ 0 60000 65536"/>
                <a:gd name="T15" fmla="*/ 0 w 14"/>
                <a:gd name="T16" fmla="*/ 0 h 40"/>
                <a:gd name="T17" fmla="*/ 14 w 14"/>
                <a:gd name="T18" fmla="*/ 40 h 40"/>
              </a:gdLst>
              <a:ahLst/>
              <a:cxnLst>
                <a:cxn ang="T10">
                  <a:pos x="T0" y="T1"/>
                </a:cxn>
                <a:cxn ang="T11">
                  <a:pos x="T2" y="T3"/>
                </a:cxn>
                <a:cxn ang="T12">
                  <a:pos x="T4" y="T5"/>
                </a:cxn>
                <a:cxn ang="T13">
                  <a:pos x="T6" y="T7"/>
                </a:cxn>
                <a:cxn ang="T14">
                  <a:pos x="T8" y="T9"/>
                </a:cxn>
              </a:cxnLst>
              <a:rect l="T15" t="T16" r="T17" b="T18"/>
              <a:pathLst>
                <a:path w="14" h="40">
                  <a:moveTo>
                    <a:pt x="14" y="40"/>
                  </a:moveTo>
                  <a:lnTo>
                    <a:pt x="7" y="26"/>
                  </a:lnTo>
                  <a:lnTo>
                    <a:pt x="2" y="17"/>
                  </a:lnTo>
                  <a:lnTo>
                    <a:pt x="0" y="9"/>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3" name="Freeform 57"/>
            <p:cNvSpPr>
              <a:spLocks/>
            </p:cNvSpPr>
            <p:nvPr/>
          </p:nvSpPr>
          <p:spPr bwMode="auto">
            <a:xfrm>
              <a:off x="1019" y="1277"/>
              <a:ext cx="70" cy="36"/>
            </a:xfrm>
            <a:custGeom>
              <a:avLst/>
              <a:gdLst>
                <a:gd name="T0" fmla="*/ 0 w 208"/>
                <a:gd name="T1" fmla="*/ 19 h 108"/>
                <a:gd name="T2" fmla="*/ 0 w 208"/>
                <a:gd name="T3" fmla="*/ 27 h 108"/>
                <a:gd name="T4" fmla="*/ 1 w 208"/>
                <a:gd name="T5" fmla="*/ 41 h 108"/>
                <a:gd name="T6" fmla="*/ 4 w 208"/>
                <a:gd name="T7" fmla="*/ 54 h 108"/>
                <a:gd name="T8" fmla="*/ 11 w 208"/>
                <a:gd name="T9" fmla="*/ 66 h 108"/>
                <a:gd name="T10" fmla="*/ 20 w 208"/>
                <a:gd name="T11" fmla="*/ 80 h 108"/>
                <a:gd name="T12" fmla="*/ 32 w 208"/>
                <a:gd name="T13" fmla="*/ 91 h 108"/>
                <a:gd name="T14" fmla="*/ 48 w 208"/>
                <a:gd name="T15" fmla="*/ 99 h 108"/>
                <a:gd name="T16" fmla="*/ 64 w 208"/>
                <a:gd name="T17" fmla="*/ 107 h 108"/>
                <a:gd name="T18" fmla="*/ 79 w 208"/>
                <a:gd name="T19" fmla="*/ 108 h 108"/>
                <a:gd name="T20" fmla="*/ 95 w 208"/>
                <a:gd name="T21" fmla="*/ 104 h 108"/>
                <a:gd name="T22" fmla="*/ 113 w 208"/>
                <a:gd name="T23" fmla="*/ 97 h 108"/>
                <a:gd name="T24" fmla="*/ 133 w 208"/>
                <a:gd name="T25" fmla="*/ 92 h 108"/>
                <a:gd name="T26" fmla="*/ 155 w 208"/>
                <a:gd name="T27" fmla="*/ 87 h 108"/>
                <a:gd name="T28" fmla="*/ 171 w 208"/>
                <a:gd name="T29" fmla="*/ 87 h 108"/>
                <a:gd name="T30" fmla="*/ 187 w 208"/>
                <a:gd name="T31" fmla="*/ 87 h 108"/>
                <a:gd name="T32" fmla="*/ 208 w 208"/>
                <a:gd name="T33" fmla="*/ 92 h 108"/>
                <a:gd name="T34" fmla="*/ 187 w 208"/>
                <a:gd name="T35" fmla="*/ 75 h 108"/>
                <a:gd name="T36" fmla="*/ 174 w 208"/>
                <a:gd name="T37" fmla="*/ 66 h 108"/>
                <a:gd name="T38" fmla="*/ 159 w 208"/>
                <a:gd name="T39" fmla="*/ 59 h 108"/>
                <a:gd name="T40" fmla="*/ 145 w 208"/>
                <a:gd name="T41" fmla="*/ 53 h 108"/>
                <a:gd name="T42" fmla="*/ 137 w 208"/>
                <a:gd name="T43" fmla="*/ 49 h 108"/>
                <a:gd name="T44" fmla="*/ 132 w 208"/>
                <a:gd name="T45" fmla="*/ 45 h 108"/>
                <a:gd name="T46" fmla="*/ 130 w 208"/>
                <a:gd name="T47" fmla="*/ 41 h 108"/>
                <a:gd name="T48" fmla="*/ 124 w 208"/>
                <a:gd name="T49" fmla="*/ 30 h 108"/>
                <a:gd name="T50" fmla="*/ 120 w 208"/>
                <a:gd name="T51" fmla="*/ 20 h 108"/>
                <a:gd name="T52" fmla="*/ 116 w 208"/>
                <a:gd name="T53" fmla="*/ 12 h 108"/>
                <a:gd name="T54" fmla="*/ 107 w 208"/>
                <a:gd name="T55" fmla="*/ 0 h 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8"/>
                <a:gd name="T85" fmla="*/ 0 h 108"/>
                <a:gd name="T86" fmla="*/ 208 w 208"/>
                <a:gd name="T87" fmla="*/ 108 h 10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8" h="108">
                  <a:moveTo>
                    <a:pt x="0" y="19"/>
                  </a:moveTo>
                  <a:lnTo>
                    <a:pt x="0" y="27"/>
                  </a:lnTo>
                  <a:lnTo>
                    <a:pt x="1" y="41"/>
                  </a:lnTo>
                  <a:lnTo>
                    <a:pt x="4" y="54"/>
                  </a:lnTo>
                  <a:lnTo>
                    <a:pt x="11" y="66"/>
                  </a:lnTo>
                  <a:lnTo>
                    <a:pt x="20" y="80"/>
                  </a:lnTo>
                  <a:lnTo>
                    <a:pt x="32" y="91"/>
                  </a:lnTo>
                  <a:lnTo>
                    <a:pt x="48" y="99"/>
                  </a:lnTo>
                  <a:lnTo>
                    <a:pt x="64" y="107"/>
                  </a:lnTo>
                  <a:lnTo>
                    <a:pt x="79" y="108"/>
                  </a:lnTo>
                  <a:lnTo>
                    <a:pt x="95" y="104"/>
                  </a:lnTo>
                  <a:lnTo>
                    <a:pt x="113" y="97"/>
                  </a:lnTo>
                  <a:lnTo>
                    <a:pt x="133" y="92"/>
                  </a:lnTo>
                  <a:lnTo>
                    <a:pt x="155" y="87"/>
                  </a:lnTo>
                  <a:lnTo>
                    <a:pt x="171" y="87"/>
                  </a:lnTo>
                  <a:lnTo>
                    <a:pt x="187" y="87"/>
                  </a:lnTo>
                  <a:lnTo>
                    <a:pt x="208" y="92"/>
                  </a:lnTo>
                  <a:lnTo>
                    <a:pt x="187" y="75"/>
                  </a:lnTo>
                  <a:lnTo>
                    <a:pt x="174" y="66"/>
                  </a:lnTo>
                  <a:lnTo>
                    <a:pt x="159" y="59"/>
                  </a:lnTo>
                  <a:lnTo>
                    <a:pt x="145" y="53"/>
                  </a:lnTo>
                  <a:lnTo>
                    <a:pt x="137" y="49"/>
                  </a:lnTo>
                  <a:lnTo>
                    <a:pt x="132" y="45"/>
                  </a:lnTo>
                  <a:lnTo>
                    <a:pt x="130" y="41"/>
                  </a:lnTo>
                  <a:lnTo>
                    <a:pt x="124" y="30"/>
                  </a:lnTo>
                  <a:lnTo>
                    <a:pt x="120" y="20"/>
                  </a:lnTo>
                  <a:lnTo>
                    <a:pt x="116" y="12"/>
                  </a:lnTo>
                  <a:lnTo>
                    <a:pt x="10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4" name="Freeform 58"/>
            <p:cNvSpPr>
              <a:spLocks/>
            </p:cNvSpPr>
            <p:nvPr/>
          </p:nvSpPr>
          <p:spPr bwMode="auto">
            <a:xfrm>
              <a:off x="1005" y="1283"/>
              <a:ext cx="30" cy="32"/>
            </a:xfrm>
            <a:custGeom>
              <a:avLst/>
              <a:gdLst>
                <a:gd name="T0" fmla="*/ 36 w 90"/>
                <a:gd name="T1" fmla="*/ 3 h 97"/>
                <a:gd name="T2" fmla="*/ 35 w 90"/>
                <a:gd name="T3" fmla="*/ 13 h 97"/>
                <a:gd name="T4" fmla="*/ 36 w 90"/>
                <a:gd name="T5" fmla="*/ 24 h 97"/>
                <a:gd name="T6" fmla="*/ 38 w 90"/>
                <a:gd name="T7" fmla="*/ 41 h 97"/>
                <a:gd name="T8" fmla="*/ 43 w 90"/>
                <a:gd name="T9" fmla="*/ 52 h 97"/>
                <a:gd name="T10" fmla="*/ 52 w 90"/>
                <a:gd name="T11" fmla="*/ 66 h 97"/>
                <a:gd name="T12" fmla="*/ 62 w 90"/>
                <a:gd name="T13" fmla="*/ 77 h 97"/>
                <a:gd name="T14" fmla="*/ 77 w 90"/>
                <a:gd name="T15" fmla="*/ 88 h 97"/>
                <a:gd name="T16" fmla="*/ 90 w 90"/>
                <a:gd name="T17" fmla="*/ 97 h 97"/>
                <a:gd name="T18" fmla="*/ 77 w 90"/>
                <a:gd name="T19" fmla="*/ 97 h 97"/>
                <a:gd name="T20" fmla="*/ 59 w 90"/>
                <a:gd name="T21" fmla="*/ 93 h 97"/>
                <a:gd name="T22" fmla="*/ 44 w 90"/>
                <a:gd name="T23" fmla="*/ 89 h 97"/>
                <a:gd name="T24" fmla="*/ 32 w 90"/>
                <a:gd name="T25" fmla="*/ 83 h 97"/>
                <a:gd name="T26" fmla="*/ 20 w 90"/>
                <a:gd name="T27" fmla="*/ 77 h 97"/>
                <a:gd name="T28" fmla="*/ 13 w 90"/>
                <a:gd name="T29" fmla="*/ 71 h 97"/>
                <a:gd name="T30" fmla="*/ 6 w 90"/>
                <a:gd name="T31" fmla="*/ 64 h 97"/>
                <a:gd name="T32" fmla="*/ 1 w 90"/>
                <a:gd name="T33" fmla="*/ 48 h 97"/>
                <a:gd name="T34" fmla="*/ 0 w 90"/>
                <a:gd name="T35" fmla="*/ 30 h 97"/>
                <a:gd name="T36" fmla="*/ 0 w 90"/>
                <a:gd name="T37" fmla="*/ 12 h 97"/>
                <a:gd name="T38" fmla="*/ 1 w 90"/>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
                <a:gd name="T61" fmla="*/ 0 h 97"/>
                <a:gd name="T62" fmla="*/ 90 w 90"/>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 h="97">
                  <a:moveTo>
                    <a:pt x="36" y="3"/>
                  </a:moveTo>
                  <a:lnTo>
                    <a:pt x="35" y="13"/>
                  </a:lnTo>
                  <a:lnTo>
                    <a:pt x="36" y="24"/>
                  </a:lnTo>
                  <a:lnTo>
                    <a:pt x="38" y="41"/>
                  </a:lnTo>
                  <a:lnTo>
                    <a:pt x="43" y="52"/>
                  </a:lnTo>
                  <a:lnTo>
                    <a:pt x="52" y="66"/>
                  </a:lnTo>
                  <a:lnTo>
                    <a:pt x="62" y="77"/>
                  </a:lnTo>
                  <a:lnTo>
                    <a:pt x="77" y="88"/>
                  </a:lnTo>
                  <a:lnTo>
                    <a:pt x="90" y="97"/>
                  </a:lnTo>
                  <a:lnTo>
                    <a:pt x="77" y="97"/>
                  </a:lnTo>
                  <a:lnTo>
                    <a:pt x="59" y="93"/>
                  </a:lnTo>
                  <a:lnTo>
                    <a:pt x="44" y="89"/>
                  </a:lnTo>
                  <a:lnTo>
                    <a:pt x="32" y="83"/>
                  </a:lnTo>
                  <a:lnTo>
                    <a:pt x="20" y="77"/>
                  </a:lnTo>
                  <a:lnTo>
                    <a:pt x="13" y="71"/>
                  </a:lnTo>
                  <a:lnTo>
                    <a:pt x="6" y="64"/>
                  </a:lnTo>
                  <a:lnTo>
                    <a:pt x="1" y="48"/>
                  </a:lnTo>
                  <a:lnTo>
                    <a:pt x="0" y="30"/>
                  </a:lnTo>
                  <a:lnTo>
                    <a:pt x="0" y="12"/>
                  </a:lnTo>
                  <a:lnTo>
                    <a:pt x="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5" name="Freeform 59"/>
            <p:cNvSpPr>
              <a:spLocks/>
            </p:cNvSpPr>
            <p:nvPr/>
          </p:nvSpPr>
          <p:spPr bwMode="auto">
            <a:xfrm>
              <a:off x="975" y="1283"/>
              <a:ext cx="28" cy="23"/>
            </a:xfrm>
            <a:custGeom>
              <a:avLst/>
              <a:gdLst>
                <a:gd name="T0" fmla="*/ 83 w 83"/>
                <a:gd name="T1" fmla="*/ 0 h 71"/>
                <a:gd name="T2" fmla="*/ 83 w 83"/>
                <a:gd name="T3" fmla="*/ 13 h 71"/>
                <a:gd name="T4" fmla="*/ 81 w 83"/>
                <a:gd name="T5" fmla="*/ 31 h 71"/>
                <a:gd name="T6" fmla="*/ 81 w 83"/>
                <a:gd name="T7" fmla="*/ 47 h 71"/>
                <a:gd name="T8" fmla="*/ 81 w 83"/>
                <a:gd name="T9" fmla="*/ 59 h 71"/>
                <a:gd name="T10" fmla="*/ 83 w 83"/>
                <a:gd name="T11" fmla="*/ 71 h 71"/>
                <a:gd name="T12" fmla="*/ 79 w 83"/>
                <a:gd name="T13" fmla="*/ 68 h 71"/>
                <a:gd name="T14" fmla="*/ 61 w 83"/>
                <a:gd name="T15" fmla="*/ 65 h 71"/>
                <a:gd name="T16" fmla="*/ 37 w 83"/>
                <a:gd name="T17" fmla="*/ 58 h 71"/>
                <a:gd name="T18" fmla="*/ 16 w 83"/>
                <a:gd name="T19" fmla="*/ 52 h 71"/>
                <a:gd name="T20" fmla="*/ 8 w 83"/>
                <a:gd name="T21" fmla="*/ 47 h 71"/>
                <a:gd name="T22" fmla="*/ 2 w 83"/>
                <a:gd name="T23" fmla="*/ 41 h 71"/>
                <a:gd name="T24" fmla="*/ 0 w 83"/>
                <a:gd name="T25" fmla="*/ 31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71"/>
                <a:gd name="T41" fmla="*/ 83 w 83"/>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71">
                  <a:moveTo>
                    <a:pt x="83" y="0"/>
                  </a:moveTo>
                  <a:lnTo>
                    <a:pt x="83" y="13"/>
                  </a:lnTo>
                  <a:lnTo>
                    <a:pt x="81" y="31"/>
                  </a:lnTo>
                  <a:lnTo>
                    <a:pt x="81" y="47"/>
                  </a:lnTo>
                  <a:lnTo>
                    <a:pt x="81" y="59"/>
                  </a:lnTo>
                  <a:lnTo>
                    <a:pt x="83" y="71"/>
                  </a:lnTo>
                  <a:lnTo>
                    <a:pt x="79" y="68"/>
                  </a:lnTo>
                  <a:lnTo>
                    <a:pt x="61" y="65"/>
                  </a:lnTo>
                  <a:lnTo>
                    <a:pt x="37" y="58"/>
                  </a:lnTo>
                  <a:lnTo>
                    <a:pt x="16" y="52"/>
                  </a:lnTo>
                  <a:lnTo>
                    <a:pt x="8" y="47"/>
                  </a:lnTo>
                  <a:lnTo>
                    <a:pt x="2" y="41"/>
                  </a:lnTo>
                  <a:lnTo>
                    <a:pt x="0"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6" name="Freeform 60"/>
            <p:cNvSpPr>
              <a:spLocks/>
            </p:cNvSpPr>
            <p:nvPr/>
          </p:nvSpPr>
          <p:spPr bwMode="auto">
            <a:xfrm>
              <a:off x="1058" y="1276"/>
              <a:ext cx="38" cy="32"/>
            </a:xfrm>
            <a:custGeom>
              <a:avLst/>
              <a:gdLst>
                <a:gd name="T0" fmla="*/ 0 w 114"/>
                <a:gd name="T1" fmla="*/ 0 h 95"/>
                <a:gd name="T2" fmla="*/ 7 w 114"/>
                <a:gd name="T3" fmla="*/ 10 h 95"/>
                <a:gd name="T4" fmla="*/ 12 w 114"/>
                <a:gd name="T5" fmla="*/ 18 h 95"/>
                <a:gd name="T6" fmla="*/ 16 w 114"/>
                <a:gd name="T7" fmla="*/ 28 h 95"/>
                <a:gd name="T8" fmla="*/ 20 w 114"/>
                <a:gd name="T9" fmla="*/ 35 h 95"/>
                <a:gd name="T10" fmla="*/ 26 w 114"/>
                <a:gd name="T11" fmla="*/ 44 h 95"/>
                <a:gd name="T12" fmla="*/ 37 w 114"/>
                <a:gd name="T13" fmla="*/ 49 h 95"/>
                <a:gd name="T14" fmla="*/ 52 w 114"/>
                <a:gd name="T15" fmla="*/ 56 h 95"/>
                <a:gd name="T16" fmla="*/ 70 w 114"/>
                <a:gd name="T17" fmla="*/ 64 h 95"/>
                <a:gd name="T18" fmla="*/ 84 w 114"/>
                <a:gd name="T19" fmla="*/ 74 h 95"/>
                <a:gd name="T20" fmla="*/ 99 w 114"/>
                <a:gd name="T21" fmla="*/ 83 h 95"/>
                <a:gd name="T22" fmla="*/ 114 w 114"/>
                <a:gd name="T23" fmla="*/ 95 h 95"/>
                <a:gd name="T24" fmla="*/ 111 w 114"/>
                <a:gd name="T25" fmla="*/ 78 h 95"/>
                <a:gd name="T26" fmla="*/ 108 w 114"/>
                <a:gd name="T27" fmla="*/ 65 h 95"/>
                <a:gd name="T28" fmla="*/ 111 w 114"/>
                <a:gd name="T29" fmla="*/ 53 h 95"/>
                <a:gd name="T30" fmla="*/ 113 w 114"/>
                <a:gd name="T31" fmla="*/ 41 h 95"/>
                <a:gd name="T32" fmla="*/ 114 w 114"/>
                <a:gd name="T33" fmla="*/ 28 h 95"/>
                <a:gd name="T34" fmla="*/ 113 w 114"/>
                <a:gd name="T35" fmla="*/ 20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95"/>
                <a:gd name="T56" fmla="*/ 114 w 114"/>
                <a:gd name="T57" fmla="*/ 95 h 9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95">
                  <a:moveTo>
                    <a:pt x="0" y="0"/>
                  </a:moveTo>
                  <a:lnTo>
                    <a:pt x="7" y="10"/>
                  </a:lnTo>
                  <a:lnTo>
                    <a:pt x="12" y="18"/>
                  </a:lnTo>
                  <a:lnTo>
                    <a:pt x="16" y="28"/>
                  </a:lnTo>
                  <a:lnTo>
                    <a:pt x="20" y="35"/>
                  </a:lnTo>
                  <a:lnTo>
                    <a:pt x="26" y="44"/>
                  </a:lnTo>
                  <a:lnTo>
                    <a:pt x="37" y="49"/>
                  </a:lnTo>
                  <a:lnTo>
                    <a:pt x="52" y="56"/>
                  </a:lnTo>
                  <a:lnTo>
                    <a:pt x="70" y="64"/>
                  </a:lnTo>
                  <a:lnTo>
                    <a:pt x="84" y="74"/>
                  </a:lnTo>
                  <a:lnTo>
                    <a:pt x="99" y="83"/>
                  </a:lnTo>
                  <a:lnTo>
                    <a:pt x="114" y="95"/>
                  </a:lnTo>
                  <a:lnTo>
                    <a:pt x="111" y="78"/>
                  </a:lnTo>
                  <a:lnTo>
                    <a:pt x="108" y="65"/>
                  </a:lnTo>
                  <a:lnTo>
                    <a:pt x="111" y="53"/>
                  </a:lnTo>
                  <a:lnTo>
                    <a:pt x="113" y="41"/>
                  </a:lnTo>
                  <a:lnTo>
                    <a:pt x="114" y="28"/>
                  </a:lnTo>
                  <a:lnTo>
                    <a:pt x="113"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7" name="Freeform 61"/>
            <p:cNvSpPr>
              <a:spLocks/>
            </p:cNvSpPr>
            <p:nvPr/>
          </p:nvSpPr>
          <p:spPr bwMode="auto">
            <a:xfrm>
              <a:off x="1152" y="1287"/>
              <a:ext cx="22" cy="21"/>
            </a:xfrm>
            <a:custGeom>
              <a:avLst/>
              <a:gdLst>
                <a:gd name="T0" fmla="*/ 66 w 66"/>
                <a:gd name="T1" fmla="*/ 0 h 64"/>
                <a:gd name="T2" fmla="*/ 61 w 66"/>
                <a:gd name="T3" fmla="*/ 10 h 64"/>
                <a:gd name="T4" fmla="*/ 57 w 66"/>
                <a:gd name="T5" fmla="*/ 21 h 64"/>
                <a:gd name="T6" fmla="*/ 51 w 66"/>
                <a:gd name="T7" fmla="*/ 36 h 64"/>
                <a:gd name="T8" fmla="*/ 44 w 66"/>
                <a:gd name="T9" fmla="*/ 51 h 64"/>
                <a:gd name="T10" fmla="*/ 37 w 66"/>
                <a:gd name="T11" fmla="*/ 64 h 64"/>
                <a:gd name="T12" fmla="*/ 37 w 66"/>
                <a:gd name="T13" fmla="*/ 46 h 64"/>
                <a:gd name="T14" fmla="*/ 34 w 66"/>
                <a:gd name="T15" fmla="*/ 35 h 64"/>
                <a:gd name="T16" fmla="*/ 27 w 66"/>
                <a:gd name="T17" fmla="*/ 26 h 64"/>
                <a:gd name="T18" fmla="*/ 21 w 66"/>
                <a:gd name="T19" fmla="*/ 19 h 64"/>
                <a:gd name="T20" fmla="*/ 10 w 66"/>
                <a:gd name="T21" fmla="*/ 10 h 64"/>
                <a:gd name="T22" fmla="*/ 0 w 66"/>
                <a:gd name="T23" fmla="*/ 1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
                <a:gd name="T37" fmla="*/ 0 h 64"/>
                <a:gd name="T38" fmla="*/ 66 w 66"/>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 h="64">
                  <a:moveTo>
                    <a:pt x="66" y="0"/>
                  </a:moveTo>
                  <a:lnTo>
                    <a:pt x="61" y="10"/>
                  </a:lnTo>
                  <a:lnTo>
                    <a:pt x="57" y="21"/>
                  </a:lnTo>
                  <a:lnTo>
                    <a:pt x="51" y="36"/>
                  </a:lnTo>
                  <a:lnTo>
                    <a:pt x="44" y="51"/>
                  </a:lnTo>
                  <a:lnTo>
                    <a:pt x="37" y="64"/>
                  </a:lnTo>
                  <a:lnTo>
                    <a:pt x="37" y="46"/>
                  </a:lnTo>
                  <a:lnTo>
                    <a:pt x="34" y="35"/>
                  </a:lnTo>
                  <a:lnTo>
                    <a:pt x="27" y="26"/>
                  </a:lnTo>
                  <a:lnTo>
                    <a:pt x="21" y="19"/>
                  </a:lnTo>
                  <a:lnTo>
                    <a:pt x="10" y="10"/>
                  </a:lnTo>
                  <a:lnTo>
                    <a:pt x="0" y="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8" name="Freeform 62"/>
            <p:cNvSpPr>
              <a:spLocks/>
            </p:cNvSpPr>
            <p:nvPr/>
          </p:nvSpPr>
          <p:spPr bwMode="auto">
            <a:xfrm>
              <a:off x="1098" y="1284"/>
              <a:ext cx="81" cy="64"/>
            </a:xfrm>
            <a:custGeom>
              <a:avLst/>
              <a:gdLst>
                <a:gd name="T0" fmla="*/ 155 w 245"/>
                <a:gd name="T1" fmla="*/ 11 h 192"/>
                <a:gd name="T2" fmla="*/ 170 w 245"/>
                <a:gd name="T3" fmla="*/ 27 h 192"/>
                <a:gd name="T4" fmla="*/ 185 w 245"/>
                <a:gd name="T5" fmla="*/ 39 h 192"/>
                <a:gd name="T6" fmla="*/ 189 w 245"/>
                <a:gd name="T7" fmla="*/ 43 h 192"/>
                <a:gd name="T8" fmla="*/ 191 w 245"/>
                <a:gd name="T9" fmla="*/ 53 h 192"/>
                <a:gd name="T10" fmla="*/ 191 w 245"/>
                <a:gd name="T11" fmla="*/ 60 h 192"/>
                <a:gd name="T12" fmla="*/ 190 w 245"/>
                <a:gd name="T13" fmla="*/ 67 h 192"/>
                <a:gd name="T14" fmla="*/ 186 w 245"/>
                <a:gd name="T15" fmla="*/ 81 h 192"/>
                <a:gd name="T16" fmla="*/ 183 w 245"/>
                <a:gd name="T17" fmla="*/ 96 h 192"/>
                <a:gd name="T18" fmla="*/ 185 w 245"/>
                <a:gd name="T19" fmla="*/ 111 h 192"/>
                <a:gd name="T20" fmla="*/ 190 w 245"/>
                <a:gd name="T21" fmla="*/ 125 h 192"/>
                <a:gd name="T22" fmla="*/ 198 w 245"/>
                <a:gd name="T23" fmla="*/ 135 h 192"/>
                <a:gd name="T24" fmla="*/ 208 w 245"/>
                <a:gd name="T25" fmla="*/ 144 h 192"/>
                <a:gd name="T26" fmla="*/ 220 w 245"/>
                <a:gd name="T27" fmla="*/ 155 h 192"/>
                <a:gd name="T28" fmla="*/ 232 w 245"/>
                <a:gd name="T29" fmla="*/ 167 h 192"/>
                <a:gd name="T30" fmla="*/ 241 w 245"/>
                <a:gd name="T31" fmla="*/ 180 h 192"/>
                <a:gd name="T32" fmla="*/ 245 w 245"/>
                <a:gd name="T33" fmla="*/ 188 h 192"/>
                <a:gd name="T34" fmla="*/ 245 w 245"/>
                <a:gd name="T35" fmla="*/ 192 h 192"/>
                <a:gd name="T36" fmla="*/ 232 w 245"/>
                <a:gd name="T37" fmla="*/ 184 h 192"/>
                <a:gd name="T38" fmla="*/ 209 w 245"/>
                <a:gd name="T39" fmla="*/ 170 h 192"/>
                <a:gd name="T40" fmla="*/ 189 w 245"/>
                <a:gd name="T41" fmla="*/ 162 h 192"/>
                <a:gd name="T42" fmla="*/ 164 w 245"/>
                <a:gd name="T43" fmla="*/ 153 h 192"/>
                <a:gd name="T44" fmla="*/ 133 w 245"/>
                <a:gd name="T45" fmla="*/ 143 h 192"/>
                <a:gd name="T46" fmla="*/ 124 w 245"/>
                <a:gd name="T47" fmla="*/ 140 h 192"/>
                <a:gd name="T48" fmla="*/ 118 w 245"/>
                <a:gd name="T49" fmla="*/ 135 h 192"/>
                <a:gd name="T50" fmla="*/ 109 w 245"/>
                <a:gd name="T51" fmla="*/ 128 h 192"/>
                <a:gd name="T52" fmla="*/ 101 w 245"/>
                <a:gd name="T53" fmla="*/ 122 h 192"/>
                <a:gd name="T54" fmla="*/ 79 w 245"/>
                <a:gd name="T55" fmla="*/ 112 h 192"/>
                <a:gd name="T56" fmla="*/ 49 w 245"/>
                <a:gd name="T57" fmla="*/ 102 h 192"/>
                <a:gd name="T58" fmla="*/ 32 w 245"/>
                <a:gd name="T59" fmla="*/ 97 h 192"/>
                <a:gd name="T60" fmla="*/ 21 w 245"/>
                <a:gd name="T61" fmla="*/ 89 h 192"/>
                <a:gd name="T62" fmla="*/ 14 w 245"/>
                <a:gd name="T63" fmla="*/ 79 h 192"/>
                <a:gd name="T64" fmla="*/ 6 w 245"/>
                <a:gd name="T65" fmla="*/ 64 h 192"/>
                <a:gd name="T66" fmla="*/ 0 w 245"/>
                <a:gd name="T67" fmla="*/ 48 h 192"/>
                <a:gd name="T68" fmla="*/ 0 w 245"/>
                <a:gd name="T69" fmla="*/ 36 h 192"/>
                <a:gd name="T70" fmla="*/ 5 w 245"/>
                <a:gd name="T71" fmla="*/ 19 h 192"/>
                <a:gd name="T72" fmla="*/ 6 w 245"/>
                <a:gd name="T73" fmla="*/ 6 h 192"/>
                <a:gd name="T74" fmla="*/ 6 w 245"/>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192"/>
                <a:gd name="T116" fmla="*/ 245 w 245"/>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192">
                  <a:moveTo>
                    <a:pt x="155" y="11"/>
                  </a:moveTo>
                  <a:lnTo>
                    <a:pt x="170" y="27"/>
                  </a:lnTo>
                  <a:lnTo>
                    <a:pt x="185" y="39"/>
                  </a:lnTo>
                  <a:lnTo>
                    <a:pt x="189" y="43"/>
                  </a:lnTo>
                  <a:lnTo>
                    <a:pt x="191" y="53"/>
                  </a:lnTo>
                  <a:lnTo>
                    <a:pt x="191" y="60"/>
                  </a:lnTo>
                  <a:lnTo>
                    <a:pt x="190" y="67"/>
                  </a:lnTo>
                  <a:lnTo>
                    <a:pt x="186" y="81"/>
                  </a:lnTo>
                  <a:lnTo>
                    <a:pt x="183" y="96"/>
                  </a:lnTo>
                  <a:lnTo>
                    <a:pt x="185" y="111"/>
                  </a:lnTo>
                  <a:lnTo>
                    <a:pt x="190" y="125"/>
                  </a:lnTo>
                  <a:lnTo>
                    <a:pt x="198" y="135"/>
                  </a:lnTo>
                  <a:lnTo>
                    <a:pt x="208" y="144"/>
                  </a:lnTo>
                  <a:lnTo>
                    <a:pt x="220" y="155"/>
                  </a:lnTo>
                  <a:lnTo>
                    <a:pt x="232" y="167"/>
                  </a:lnTo>
                  <a:lnTo>
                    <a:pt x="241" y="180"/>
                  </a:lnTo>
                  <a:lnTo>
                    <a:pt x="245" y="188"/>
                  </a:lnTo>
                  <a:lnTo>
                    <a:pt x="245" y="192"/>
                  </a:lnTo>
                  <a:lnTo>
                    <a:pt x="232" y="184"/>
                  </a:lnTo>
                  <a:lnTo>
                    <a:pt x="209" y="170"/>
                  </a:lnTo>
                  <a:lnTo>
                    <a:pt x="189" y="162"/>
                  </a:lnTo>
                  <a:lnTo>
                    <a:pt x="164" y="153"/>
                  </a:lnTo>
                  <a:lnTo>
                    <a:pt x="133" y="143"/>
                  </a:lnTo>
                  <a:lnTo>
                    <a:pt x="124" y="140"/>
                  </a:lnTo>
                  <a:lnTo>
                    <a:pt x="118" y="135"/>
                  </a:lnTo>
                  <a:lnTo>
                    <a:pt x="109" y="128"/>
                  </a:lnTo>
                  <a:lnTo>
                    <a:pt x="101" y="122"/>
                  </a:lnTo>
                  <a:lnTo>
                    <a:pt x="79" y="112"/>
                  </a:lnTo>
                  <a:lnTo>
                    <a:pt x="49" y="102"/>
                  </a:lnTo>
                  <a:lnTo>
                    <a:pt x="32" y="97"/>
                  </a:lnTo>
                  <a:lnTo>
                    <a:pt x="21" y="89"/>
                  </a:lnTo>
                  <a:lnTo>
                    <a:pt x="14" y="79"/>
                  </a:lnTo>
                  <a:lnTo>
                    <a:pt x="6" y="64"/>
                  </a:lnTo>
                  <a:lnTo>
                    <a:pt x="0" y="48"/>
                  </a:lnTo>
                  <a:lnTo>
                    <a:pt x="0" y="36"/>
                  </a:lnTo>
                  <a:lnTo>
                    <a:pt x="5" y="19"/>
                  </a:lnTo>
                  <a:lnTo>
                    <a:pt x="6" y="6"/>
                  </a:lnTo>
                  <a:lnTo>
                    <a:pt x="6"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59" name="Freeform 63"/>
            <p:cNvSpPr>
              <a:spLocks/>
            </p:cNvSpPr>
            <p:nvPr/>
          </p:nvSpPr>
          <p:spPr bwMode="auto">
            <a:xfrm>
              <a:off x="1230" y="1277"/>
              <a:ext cx="51" cy="49"/>
            </a:xfrm>
            <a:custGeom>
              <a:avLst/>
              <a:gdLst>
                <a:gd name="T0" fmla="*/ 134 w 155"/>
                <a:gd name="T1" fmla="*/ 0 h 145"/>
                <a:gd name="T2" fmla="*/ 131 w 155"/>
                <a:gd name="T3" fmla="*/ 8 h 145"/>
                <a:gd name="T4" fmla="*/ 131 w 155"/>
                <a:gd name="T5" fmla="*/ 15 h 145"/>
                <a:gd name="T6" fmla="*/ 131 w 155"/>
                <a:gd name="T7" fmla="*/ 21 h 145"/>
                <a:gd name="T8" fmla="*/ 133 w 155"/>
                <a:gd name="T9" fmla="*/ 36 h 145"/>
                <a:gd name="T10" fmla="*/ 137 w 155"/>
                <a:gd name="T11" fmla="*/ 52 h 145"/>
                <a:gd name="T12" fmla="*/ 138 w 155"/>
                <a:gd name="T13" fmla="*/ 66 h 145"/>
                <a:gd name="T14" fmla="*/ 144 w 155"/>
                <a:gd name="T15" fmla="*/ 79 h 145"/>
                <a:gd name="T16" fmla="*/ 151 w 155"/>
                <a:gd name="T17" fmla="*/ 92 h 145"/>
                <a:gd name="T18" fmla="*/ 155 w 155"/>
                <a:gd name="T19" fmla="*/ 102 h 145"/>
                <a:gd name="T20" fmla="*/ 155 w 155"/>
                <a:gd name="T21" fmla="*/ 108 h 145"/>
                <a:gd name="T22" fmla="*/ 153 w 155"/>
                <a:gd name="T23" fmla="*/ 111 h 145"/>
                <a:gd name="T24" fmla="*/ 147 w 155"/>
                <a:gd name="T25" fmla="*/ 115 h 145"/>
                <a:gd name="T26" fmla="*/ 137 w 155"/>
                <a:gd name="T27" fmla="*/ 117 h 145"/>
                <a:gd name="T28" fmla="*/ 122 w 155"/>
                <a:gd name="T29" fmla="*/ 116 h 145"/>
                <a:gd name="T30" fmla="*/ 109 w 155"/>
                <a:gd name="T31" fmla="*/ 116 h 145"/>
                <a:gd name="T32" fmla="*/ 101 w 155"/>
                <a:gd name="T33" fmla="*/ 119 h 145"/>
                <a:gd name="T34" fmla="*/ 93 w 155"/>
                <a:gd name="T35" fmla="*/ 125 h 145"/>
                <a:gd name="T36" fmla="*/ 84 w 155"/>
                <a:gd name="T37" fmla="*/ 130 h 145"/>
                <a:gd name="T38" fmla="*/ 73 w 155"/>
                <a:gd name="T39" fmla="*/ 138 h 145"/>
                <a:gd name="T40" fmla="*/ 60 w 155"/>
                <a:gd name="T41" fmla="*/ 145 h 145"/>
                <a:gd name="T42" fmla="*/ 59 w 155"/>
                <a:gd name="T43" fmla="*/ 136 h 145"/>
                <a:gd name="T44" fmla="*/ 54 w 155"/>
                <a:gd name="T45" fmla="*/ 128 h 145"/>
                <a:gd name="T46" fmla="*/ 49 w 155"/>
                <a:gd name="T47" fmla="*/ 122 h 145"/>
                <a:gd name="T48" fmla="*/ 40 w 155"/>
                <a:gd name="T49" fmla="*/ 117 h 145"/>
                <a:gd name="T50" fmla="*/ 30 w 155"/>
                <a:gd name="T51" fmla="*/ 113 h 145"/>
                <a:gd name="T52" fmla="*/ 18 w 155"/>
                <a:gd name="T53" fmla="*/ 107 h 145"/>
                <a:gd name="T54" fmla="*/ 10 w 155"/>
                <a:gd name="T55" fmla="*/ 99 h 145"/>
                <a:gd name="T56" fmla="*/ 5 w 155"/>
                <a:gd name="T57" fmla="*/ 91 h 145"/>
                <a:gd name="T58" fmla="*/ 0 w 155"/>
                <a:gd name="T59" fmla="*/ 81 h 1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5"/>
                <a:gd name="T91" fmla="*/ 0 h 145"/>
                <a:gd name="T92" fmla="*/ 155 w 155"/>
                <a:gd name="T93" fmla="*/ 145 h 1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5" h="145">
                  <a:moveTo>
                    <a:pt x="134" y="0"/>
                  </a:moveTo>
                  <a:lnTo>
                    <a:pt x="131" y="8"/>
                  </a:lnTo>
                  <a:lnTo>
                    <a:pt x="131" y="15"/>
                  </a:lnTo>
                  <a:lnTo>
                    <a:pt x="131" y="21"/>
                  </a:lnTo>
                  <a:lnTo>
                    <a:pt x="133" y="36"/>
                  </a:lnTo>
                  <a:lnTo>
                    <a:pt x="137" y="52"/>
                  </a:lnTo>
                  <a:lnTo>
                    <a:pt x="138" y="66"/>
                  </a:lnTo>
                  <a:lnTo>
                    <a:pt x="144" y="79"/>
                  </a:lnTo>
                  <a:lnTo>
                    <a:pt x="151" y="92"/>
                  </a:lnTo>
                  <a:lnTo>
                    <a:pt x="155" y="102"/>
                  </a:lnTo>
                  <a:lnTo>
                    <a:pt x="155" y="108"/>
                  </a:lnTo>
                  <a:lnTo>
                    <a:pt x="153" y="111"/>
                  </a:lnTo>
                  <a:lnTo>
                    <a:pt x="147" y="115"/>
                  </a:lnTo>
                  <a:lnTo>
                    <a:pt x="137" y="117"/>
                  </a:lnTo>
                  <a:lnTo>
                    <a:pt x="122" y="116"/>
                  </a:lnTo>
                  <a:lnTo>
                    <a:pt x="109" y="116"/>
                  </a:lnTo>
                  <a:lnTo>
                    <a:pt x="101" y="119"/>
                  </a:lnTo>
                  <a:lnTo>
                    <a:pt x="93" y="125"/>
                  </a:lnTo>
                  <a:lnTo>
                    <a:pt x="84" y="130"/>
                  </a:lnTo>
                  <a:lnTo>
                    <a:pt x="73" y="138"/>
                  </a:lnTo>
                  <a:lnTo>
                    <a:pt x="60" y="145"/>
                  </a:lnTo>
                  <a:lnTo>
                    <a:pt x="59" y="136"/>
                  </a:lnTo>
                  <a:lnTo>
                    <a:pt x="54" y="128"/>
                  </a:lnTo>
                  <a:lnTo>
                    <a:pt x="49" y="122"/>
                  </a:lnTo>
                  <a:lnTo>
                    <a:pt x="40" y="117"/>
                  </a:lnTo>
                  <a:lnTo>
                    <a:pt x="30" y="113"/>
                  </a:lnTo>
                  <a:lnTo>
                    <a:pt x="18" y="107"/>
                  </a:lnTo>
                  <a:lnTo>
                    <a:pt x="10" y="99"/>
                  </a:lnTo>
                  <a:lnTo>
                    <a:pt x="5" y="91"/>
                  </a:lnTo>
                  <a:lnTo>
                    <a:pt x="0" y="81"/>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0" name="Freeform 64"/>
            <p:cNvSpPr>
              <a:spLocks/>
            </p:cNvSpPr>
            <p:nvPr/>
          </p:nvSpPr>
          <p:spPr bwMode="auto">
            <a:xfrm>
              <a:off x="1276" y="1278"/>
              <a:ext cx="34" cy="37"/>
            </a:xfrm>
            <a:custGeom>
              <a:avLst/>
              <a:gdLst>
                <a:gd name="T0" fmla="*/ 102 w 102"/>
                <a:gd name="T1" fmla="*/ 14 h 110"/>
                <a:gd name="T2" fmla="*/ 93 w 102"/>
                <a:gd name="T3" fmla="*/ 21 h 110"/>
                <a:gd name="T4" fmla="*/ 85 w 102"/>
                <a:gd name="T5" fmla="*/ 32 h 110"/>
                <a:gd name="T6" fmla="*/ 77 w 102"/>
                <a:gd name="T7" fmla="*/ 44 h 110"/>
                <a:gd name="T8" fmla="*/ 70 w 102"/>
                <a:gd name="T9" fmla="*/ 62 h 110"/>
                <a:gd name="T10" fmla="*/ 61 w 102"/>
                <a:gd name="T11" fmla="*/ 80 h 110"/>
                <a:gd name="T12" fmla="*/ 52 w 102"/>
                <a:gd name="T13" fmla="*/ 94 h 110"/>
                <a:gd name="T14" fmla="*/ 43 w 102"/>
                <a:gd name="T15" fmla="*/ 105 h 110"/>
                <a:gd name="T16" fmla="*/ 34 w 102"/>
                <a:gd name="T17" fmla="*/ 110 h 110"/>
                <a:gd name="T18" fmla="*/ 32 w 102"/>
                <a:gd name="T19" fmla="*/ 96 h 110"/>
                <a:gd name="T20" fmla="*/ 26 w 102"/>
                <a:gd name="T21" fmla="*/ 84 h 110"/>
                <a:gd name="T22" fmla="*/ 18 w 102"/>
                <a:gd name="T23" fmla="*/ 72 h 110"/>
                <a:gd name="T24" fmla="*/ 12 w 102"/>
                <a:gd name="T25" fmla="*/ 59 h 110"/>
                <a:gd name="T26" fmla="*/ 6 w 102"/>
                <a:gd name="T27" fmla="*/ 45 h 110"/>
                <a:gd name="T28" fmla="*/ 4 w 102"/>
                <a:gd name="T29" fmla="*/ 32 h 110"/>
                <a:gd name="T30" fmla="*/ 1 w 102"/>
                <a:gd name="T31" fmla="*/ 17 h 110"/>
                <a:gd name="T32" fmla="*/ 0 w 102"/>
                <a:gd name="T33" fmla="*/ 12 h 110"/>
                <a:gd name="T34" fmla="*/ 0 w 102"/>
                <a:gd name="T35" fmla="*/ 6 h 110"/>
                <a:gd name="T36" fmla="*/ 3 w 102"/>
                <a:gd name="T37" fmla="*/ 0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10"/>
                <a:gd name="T59" fmla="*/ 102 w 102"/>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10">
                  <a:moveTo>
                    <a:pt x="102" y="14"/>
                  </a:moveTo>
                  <a:lnTo>
                    <a:pt x="93" y="21"/>
                  </a:lnTo>
                  <a:lnTo>
                    <a:pt x="85" y="32"/>
                  </a:lnTo>
                  <a:lnTo>
                    <a:pt x="77" y="44"/>
                  </a:lnTo>
                  <a:lnTo>
                    <a:pt x="70" y="62"/>
                  </a:lnTo>
                  <a:lnTo>
                    <a:pt x="61" y="80"/>
                  </a:lnTo>
                  <a:lnTo>
                    <a:pt x="52" y="94"/>
                  </a:lnTo>
                  <a:lnTo>
                    <a:pt x="43" y="105"/>
                  </a:lnTo>
                  <a:lnTo>
                    <a:pt x="34" y="110"/>
                  </a:lnTo>
                  <a:lnTo>
                    <a:pt x="32" y="96"/>
                  </a:lnTo>
                  <a:lnTo>
                    <a:pt x="26" y="84"/>
                  </a:lnTo>
                  <a:lnTo>
                    <a:pt x="18" y="72"/>
                  </a:lnTo>
                  <a:lnTo>
                    <a:pt x="12" y="59"/>
                  </a:lnTo>
                  <a:lnTo>
                    <a:pt x="6" y="45"/>
                  </a:lnTo>
                  <a:lnTo>
                    <a:pt x="4" y="32"/>
                  </a:lnTo>
                  <a:lnTo>
                    <a:pt x="1" y="17"/>
                  </a:lnTo>
                  <a:lnTo>
                    <a:pt x="0" y="12"/>
                  </a:lnTo>
                  <a:lnTo>
                    <a:pt x="0" y="6"/>
                  </a:lnTo>
                  <a:lnTo>
                    <a:pt x="3"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1" name="Freeform 65"/>
            <p:cNvSpPr>
              <a:spLocks/>
            </p:cNvSpPr>
            <p:nvPr/>
          </p:nvSpPr>
          <p:spPr bwMode="auto">
            <a:xfrm>
              <a:off x="972" y="1283"/>
              <a:ext cx="343" cy="244"/>
            </a:xfrm>
            <a:custGeom>
              <a:avLst/>
              <a:gdLst>
                <a:gd name="T0" fmla="*/ 1013 w 1028"/>
                <a:gd name="T1" fmla="*/ 12 h 731"/>
                <a:gd name="T2" fmla="*/ 987 w 1028"/>
                <a:gd name="T3" fmla="*/ 62 h 731"/>
                <a:gd name="T4" fmla="*/ 961 w 1028"/>
                <a:gd name="T5" fmla="*/ 103 h 731"/>
                <a:gd name="T6" fmla="*/ 900 w 1028"/>
                <a:gd name="T7" fmla="*/ 131 h 731"/>
                <a:gd name="T8" fmla="*/ 860 w 1028"/>
                <a:gd name="T9" fmla="*/ 162 h 731"/>
                <a:gd name="T10" fmla="*/ 854 w 1028"/>
                <a:gd name="T11" fmla="*/ 200 h 731"/>
                <a:gd name="T12" fmla="*/ 828 w 1028"/>
                <a:gd name="T13" fmla="*/ 231 h 731"/>
                <a:gd name="T14" fmla="*/ 782 w 1028"/>
                <a:gd name="T15" fmla="*/ 258 h 731"/>
                <a:gd name="T16" fmla="*/ 764 w 1028"/>
                <a:gd name="T17" fmla="*/ 314 h 731"/>
                <a:gd name="T18" fmla="*/ 746 w 1028"/>
                <a:gd name="T19" fmla="*/ 363 h 731"/>
                <a:gd name="T20" fmla="*/ 723 w 1028"/>
                <a:gd name="T21" fmla="*/ 412 h 731"/>
                <a:gd name="T22" fmla="*/ 723 w 1028"/>
                <a:gd name="T23" fmla="*/ 470 h 731"/>
                <a:gd name="T24" fmla="*/ 778 w 1028"/>
                <a:gd name="T25" fmla="*/ 556 h 731"/>
                <a:gd name="T26" fmla="*/ 803 w 1028"/>
                <a:gd name="T27" fmla="*/ 619 h 731"/>
                <a:gd name="T28" fmla="*/ 828 w 1028"/>
                <a:gd name="T29" fmla="*/ 671 h 731"/>
                <a:gd name="T30" fmla="*/ 867 w 1028"/>
                <a:gd name="T31" fmla="*/ 697 h 731"/>
                <a:gd name="T32" fmla="*/ 813 w 1028"/>
                <a:gd name="T33" fmla="*/ 686 h 731"/>
                <a:gd name="T34" fmla="*/ 754 w 1028"/>
                <a:gd name="T35" fmla="*/ 686 h 731"/>
                <a:gd name="T36" fmla="*/ 716 w 1028"/>
                <a:gd name="T37" fmla="*/ 710 h 731"/>
                <a:gd name="T38" fmla="*/ 700 w 1028"/>
                <a:gd name="T39" fmla="*/ 727 h 731"/>
                <a:gd name="T40" fmla="*/ 709 w 1028"/>
                <a:gd name="T41" fmla="*/ 677 h 731"/>
                <a:gd name="T42" fmla="*/ 684 w 1028"/>
                <a:gd name="T43" fmla="*/ 714 h 731"/>
                <a:gd name="T44" fmla="*/ 640 w 1028"/>
                <a:gd name="T45" fmla="*/ 709 h 731"/>
                <a:gd name="T46" fmla="*/ 581 w 1028"/>
                <a:gd name="T47" fmla="*/ 705 h 731"/>
                <a:gd name="T48" fmla="*/ 612 w 1028"/>
                <a:gd name="T49" fmla="*/ 681 h 731"/>
                <a:gd name="T50" fmla="*/ 633 w 1028"/>
                <a:gd name="T51" fmla="*/ 631 h 731"/>
                <a:gd name="T52" fmla="*/ 629 w 1028"/>
                <a:gd name="T53" fmla="*/ 564 h 731"/>
                <a:gd name="T54" fmla="*/ 626 w 1028"/>
                <a:gd name="T55" fmla="*/ 506 h 731"/>
                <a:gd name="T56" fmla="*/ 630 w 1028"/>
                <a:gd name="T57" fmla="*/ 450 h 731"/>
                <a:gd name="T58" fmla="*/ 634 w 1028"/>
                <a:gd name="T59" fmla="*/ 414 h 731"/>
                <a:gd name="T60" fmla="*/ 631 w 1028"/>
                <a:gd name="T61" fmla="*/ 361 h 731"/>
                <a:gd name="T62" fmla="*/ 654 w 1028"/>
                <a:gd name="T63" fmla="*/ 318 h 731"/>
                <a:gd name="T64" fmla="*/ 651 w 1028"/>
                <a:gd name="T65" fmla="*/ 280 h 731"/>
                <a:gd name="T66" fmla="*/ 594 w 1028"/>
                <a:gd name="T67" fmla="*/ 239 h 731"/>
                <a:gd name="T68" fmla="*/ 524 w 1028"/>
                <a:gd name="T69" fmla="*/ 217 h 731"/>
                <a:gd name="T70" fmla="*/ 465 w 1028"/>
                <a:gd name="T71" fmla="*/ 194 h 731"/>
                <a:gd name="T72" fmla="*/ 421 w 1028"/>
                <a:gd name="T73" fmla="*/ 156 h 731"/>
                <a:gd name="T74" fmla="*/ 375 w 1028"/>
                <a:gd name="T75" fmla="*/ 123 h 731"/>
                <a:gd name="T76" fmla="*/ 316 w 1028"/>
                <a:gd name="T77" fmla="*/ 112 h 731"/>
                <a:gd name="T78" fmla="*/ 246 w 1028"/>
                <a:gd name="T79" fmla="*/ 118 h 731"/>
                <a:gd name="T80" fmla="*/ 178 w 1028"/>
                <a:gd name="T81" fmla="*/ 126 h 731"/>
                <a:gd name="T82" fmla="*/ 123 w 1028"/>
                <a:gd name="T83" fmla="*/ 107 h 731"/>
                <a:gd name="T84" fmla="*/ 80 w 1028"/>
                <a:gd name="T85" fmla="*/ 75 h 731"/>
                <a:gd name="T86" fmla="*/ 26 w 1028"/>
                <a:gd name="T87" fmla="*/ 58 h 731"/>
                <a:gd name="T88" fmla="*/ 4 w 1028"/>
                <a:gd name="T89" fmla="*/ 43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1"/>
                <a:gd name="T137" fmla="*/ 1028 w 1028"/>
                <a:gd name="T138" fmla="*/ 731 h 7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1">
                  <a:moveTo>
                    <a:pt x="1028" y="0"/>
                  </a:moveTo>
                  <a:lnTo>
                    <a:pt x="1020" y="5"/>
                  </a:lnTo>
                  <a:lnTo>
                    <a:pt x="1013" y="12"/>
                  </a:lnTo>
                  <a:lnTo>
                    <a:pt x="1004" y="23"/>
                  </a:lnTo>
                  <a:lnTo>
                    <a:pt x="996" y="39"/>
                  </a:lnTo>
                  <a:lnTo>
                    <a:pt x="987" y="62"/>
                  </a:lnTo>
                  <a:lnTo>
                    <a:pt x="980" y="80"/>
                  </a:lnTo>
                  <a:lnTo>
                    <a:pt x="971" y="93"/>
                  </a:lnTo>
                  <a:lnTo>
                    <a:pt x="961" y="103"/>
                  </a:lnTo>
                  <a:lnTo>
                    <a:pt x="942" y="114"/>
                  </a:lnTo>
                  <a:lnTo>
                    <a:pt x="922" y="123"/>
                  </a:lnTo>
                  <a:lnTo>
                    <a:pt x="900" y="131"/>
                  </a:lnTo>
                  <a:lnTo>
                    <a:pt x="884" y="140"/>
                  </a:lnTo>
                  <a:lnTo>
                    <a:pt x="869" y="151"/>
                  </a:lnTo>
                  <a:lnTo>
                    <a:pt x="860" y="162"/>
                  </a:lnTo>
                  <a:lnTo>
                    <a:pt x="857" y="170"/>
                  </a:lnTo>
                  <a:lnTo>
                    <a:pt x="855" y="181"/>
                  </a:lnTo>
                  <a:lnTo>
                    <a:pt x="854" y="200"/>
                  </a:lnTo>
                  <a:lnTo>
                    <a:pt x="850" y="212"/>
                  </a:lnTo>
                  <a:lnTo>
                    <a:pt x="843" y="221"/>
                  </a:lnTo>
                  <a:lnTo>
                    <a:pt x="828" y="231"/>
                  </a:lnTo>
                  <a:lnTo>
                    <a:pt x="813" y="238"/>
                  </a:lnTo>
                  <a:lnTo>
                    <a:pt x="795" y="248"/>
                  </a:lnTo>
                  <a:lnTo>
                    <a:pt x="782" y="258"/>
                  </a:lnTo>
                  <a:lnTo>
                    <a:pt x="775" y="271"/>
                  </a:lnTo>
                  <a:lnTo>
                    <a:pt x="770" y="295"/>
                  </a:lnTo>
                  <a:lnTo>
                    <a:pt x="764" y="314"/>
                  </a:lnTo>
                  <a:lnTo>
                    <a:pt x="758" y="339"/>
                  </a:lnTo>
                  <a:lnTo>
                    <a:pt x="754" y="351"/>
                  </a:lnTo>
                  <a:lnTo>
                    <a:pt x="746" y="363"/>
                  </a:lnTo>
                  <a:lnTo>
                    <a:pt x="735" y="378"/>
                  </a:lnTo>
                  <a:lnTo>
                    <a:pt x="727" y="395"/>
                  </a:lnTo>
                  <a:lnTo>
                    <a:pt x="723" y="412"/>
                  </a:lnTo>
                  <a:lnTo>
                    <a:pt x="721" y="430"/>
                  </a:lnTo>
                  <a:lnTo>
                    <a:pt x="721" y="449"/>
                  </a:lnTo>
                  <a:lnTo>
                    <a:pt x="723" y="470"/>
                  </a:lnTo>
                  <a:lnTo>
                    <a:pt x="742" y="502"/>
                  </a:lnTo>
                  <a:lnTo>
                    <a:pt x="763" y="531"/>
                  </a:lnTo>
                  <a:lnTo>
                    <a:pt x="778" y="556"/>
                  </a:lnTo>
                  <a:lnTo>
                    <a:pt x="789" y="575"/>
                  </a:lnTo>
                  <a:lnTo>
                    <a:pt x="797" y="597"/>
                  </a:lnTo>
                  <a:lnTo>
                    <a:pt x="803" y="619"/>
                  </a:lnTo>
                  <a:lnTo>
                    <a:pt x="811" y="641"/>
                  </a:lnTo>
                  <a:lnTo>
                    <a:pt x="823" y="664"/>
                  </a:lnTo>
                  <a:lnTo>
                    <a:pt x="828" y="671"/>
                  </a:lnTo>
                  <a:lnTo>
                    <a:pt x="836" y="678"/>
                  </a:lnTo>
                  <a:lnTo>
                    <a:pt x="850" y="689"/>
                  </a:lnTo>
                  <a:lnTo>
                    <a:pt x="867" y="697"/>
                  </a:lnTo>
                  <a:lnTo>
                    <a:pt x="850" y="694"/>
                  </a:lnTo>
                  <a:lnTo>
                    <a:pt x="829" y="689"/>
                  </a:lnTo>
                  <a:lnTo>
                    <a:pt x="813" y="686"/>
                  </a:lnTo>
                  <a:lnTo>
                    <a:pt x="793" y="685"/>
                  </a:lnTo>
                  <a:lnTo>
                    <a:pt x="775" y="684"/>
                  </a:lnTo>
                  <a:lnTo>
                    <a:pt x="754" y="686"/>
                  </a:lnTo>
                  <a:lnTo>
                    <a:pt x="741" y="690"/>
                  </a:lnTo>
                  <a:lnTo>
                    <a:pt x="726" y="699"/>
                  </a:lnTo>
                  <a:lnTo>
                    <a:pt x="716" y="710"/>
                  </a:lnTo>
                  <a:lnTo>
                    <a:pt x="708" y="722"/>
                  </a:lnTo>
                  <a:lnTo>
                    <a:pt x="700" y="731"/>
                  </a:lnTo>
                  <a:lnTo>
                    <a:pt x="700" y="727"/>
                  </a:lnTo>
                  <a:lnTo>
                    <a:pt x="702" y="711"/>
                  </a:lnTo>
                  <a:lnTo>
                    <a:pt x="704" y="697"/>
                  </a:lnTo>
                  <a:lnTo>
                    <a:pt x="709" y="677"/>
                  </a:lnTo>
                  <a:lnTo>
                    <a:pt x="700" y="697"/>
                  </a:lnTo>
                  <a:lnTo>
                    <a:pt x="692" y="708"/>
                  </a:lnTo>
                  <a:lnTo>
                    <a:pt x="684" y="714"/>
                  </a:lnTo>
                  <a:lnTo>
                    <a:pt x="673" y="716"/>
                  </a:lnTo>
                  <a:lnTo>
                    <a:pt x="658" y="714"/>
                  </a:lnTo>
                  <a:lnTo>
                    <a:pt x="640" y="709"/>
                  </a:lnTo>
                  <a:lnTo>
                    <a:pt x="621" y="705"/>
                  </a:lnTo>
                  <a:lnTo>
                    <a:pt x="600" y="704"/>
                  </a:lnTo>
                  <a:lnTo>
                    <a:pt x="581" y="705"/>
                  </a:lnTo>
                  <a:lnTo>
                    <a:pt x="563" y="710"/>
                  </a:lnTo>
                  <a:lnTo>
                    <a:pt x="598" y="690"/>
                  </a:lnTo>
                  <a:lnTo>
                    <a:pt x="612" y="681"/>
                  </a:lnTo>
                  <a:lnTo>
                    <a:pt x="622" y="667"/>
                  </a:lnTo>
                  <a:lnTo>
                    <a:pt x="629" y="652"/>
                  </a:lnTo>
                  <a:lnTo>
                    <a:pt x="633" y="631"/>
                  </a:lnTo>
                  <a:lnTo>
                    <a:pt x="634" y="602"/>
                  </a:lnTo>
                  <a:lnTo>
                    <a:pt x="632" y="581"/>
                  </a:lnTo>
                  <a:lnTo>
                    <a:pt x="629" y="564"/>
                  </a:lnTo>
                  <a:lnTo>
                    <a:pt x="625" y="543"/>
                  </a:lnTo>
                  <a:lnTo>
                    <a:pt x="625" y="527"/>
                  </a:lnTo>
                  <a:lnTo>
                    <a:pt x="626" y="506"/>
                  </a:lnTo>
                  <a:lnTo>
                    <a:pt x="625" y="482"/>
                  </a:lnTo>
                  <a:lnTo>
                    <a:pt x="626" y="466"/>
                  </a:lnTo>
                  <a:lnTo>
                    <a:pt x="630" y="450"/>
                  </a:lnTo>
                  <a:lnTo>
                    <a:pt x="636" y="436"/>
                  </a:lnTo>
                  <a:lnTo>
                    <a:pt x="637" y="426"/>
                  </a:lnTo>
                  <a:lnTo>
                    <a:pt x="634" y="414"/>
                  </a:lnTo>
                  <a:lnTo>
                    <a:pt x="629" y="397"/>
                  </a:lnTo>
                  <a:lnTo>
                    <a:pt x="629" y="381"/>
                  </a:lnTo>
                  <a:lnTo>
                    <a:pt x="631" y="361"/>
                  </a:lnTo>
                  <a:lnTo>
                    <a:pt x="637" y="345"/>
                  </a:lnTo>
                  <a:lnTo>
                    <a:pt x="646" y="331"/>
                  </a:lnTo>
                  <a:lnTo>
                    <a:pt x="654" y="318"/>
                  </a:lnTo>
                  <a:lnTo>
                    <a:pt x="657" y="306"/>
                  </a:lnTo>
                  <a:lnTo>
                    <a:pt x="656" y="293"/>
                  </a:lnTo>
                  <a:lnTo>
                    <a:pt x="651" y="280"/>
                  </a:lnTo>
                  <a:lnTo>
                    <a:pt x="641" y="269"/>
                  </a:lnTo>
                  <a:lnTo>
                    <a:pt x="619" y="254"/>
                  </a:lnTo>
                  <a:lnTo>
                    <a:pt x="594" y="239"/>
                  </a:lnTo>
                  <a:lnTo>
                    <a:pt x="567" y="227"/>
                  </a:lnTo>
                  <a:lnTo>
                    <a:pt x="544" y="221"/>
                  </a:lnTo>
                  <a:lnTo>
                    <a:pt x="524" y="217"/>
                  </a:lnTo>
                  <a:lnTo>
                    <a:pt x="504" y="212"/>
                  </a:lnTo>
                  <a:lnTo>
                    <a:pt x="485" y="204"/>
                  </a:lnTo>
                  <a:lnTo>
                    <a:pt x="465" y="194"/>
                  </a:lnTo>
                  <a:lnTo>
                    <a:pt x="454" y="186"/>
                  </a:lnTo>
                  <a:lnTo>
                    <a:pt x="438" y="172"/>
                  </a:lnTo>
                  <a:lnTo>
                    <a:pt x="421" y="156"/>
                  </a:lnTo>
                  <a:lnTo>
                    <a:pt x="404" y="140"/>
                  </a:lnTo>
                  <a:lnTo>
                    <a:pt x="391" y="130"/>
                  </a:lnTo>
                  <a:lnTo>
                    <a:pt x="375" y="123"/>
                  </a:lnTo>
                  <a:lnTo>
                    <a:pt x="358" y="117"/>
                  </a:lnTo>
                  <a:lnTo>
                    <a:pt x="338" y="114"/>
                  </a:lnTo>
                  <a:lnTo>
                    <a:pt x="316" y="112"/>
                  </a:lnTo>
                  <a:lnTo>
                    <a:pt x="296" y="113"/>
                  </a:lnTo>
                  <a:lnTo>
                    <a:pt x="270" y="115"/>
                  </a:lnTo>
                  <a:lnTo>
                    <a:pt x="246" y="118"/>
                  </a:lnTo>
                  <a:lnTo>
                    <a:pt x="224" y="123"/>
                  </a:lnTo>
                  <a:lnTo>
                    <a:pt x="200" y="126"/>
                  </a:lnTo>
                  <a:lnTo>
                    <a:pt x="178" y="126"/>
                  </a:lnTo>
                  <a:lnTo>
                    <a:pt x="157" y="123"/>
                  </a:lnTo>
                  <a:lnTo>
                    <a:pt x="140" y="117"/>
                  </a:lnTo>
                  <a:lnTo>
                    <a:pt x="123" y="107"/>
                  </a:lnTo>
                  <a:lnTo>
                    <a:pt x="109" y="95"/>
                  </a:lnTo>
                  <a:lnTo>
                    <a:pt x="94" y="84"/>
                  </a:lnTo>
                  <a:lnTo>
                    <a:pt x="80" y="75"/>
                  </a:lnTo>
                  <a:lnTo>
                    <a:pt x="64" y="69"/>
                  </a:lnTo>
                  <a:lnTo>
                    <a:pt x="46" y="64"/>
                  </a:lnTo>
                  <a:lnTo>
                    <a:pt x="26" y="58"/>
                  </a:lnTo>
                  <a:lnTo>
                    <a:pt x="14" y="54"/>
                  </a:lnTo>
                  <a:lnTo>
                    <a:pt x="9" y="48"/>
                  </a:lnTo>
                  <a:lnTo>
                    <a:pt x="4" y="43"/>
                  </a:lnTo>
                  <a:lnTo>
                    <a:pt x="0" y="3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2" name="Freeform 66"/>
            <p:cNvSpPr>
              <a:spLocks/>
            </p:cNvSpPr>
            <p:nvPr/>
          </p:nvSpPr>
          <p:spPr bwMode="auto">
            <a:xfrm>
              <a:off x="1216" y="1283"/>
              <a:ext cx="30" cy="58"/>
            </a:xfrm>
            <a:custGeom>
              <a:avLst/>
              <a:gdLst>
                <a:gd name="T0" fmla="*/ 33 w 88"/>
                <a:gd name="T1" fmla="*/ 66 h 174"/>
                <a:gd name="T2" fmla="*/ 36 w 88"/>
                <a:gd name="T3" fmla="*/ 75 h 174"/>
                <a:gd name="T4" fmla="*/ 43 w 88"/>
                <a:gd name="T5" fmla="*/ 86 h 174"/>
                <a:gd name="T6" fmla="*/ 50 w 88"/>
                <a:gd name="T7" fmla="*/ 93 h 174"/>
                <a:gd name="T8" fmla="*/ 62 w 88"/>
                <a:gd name="T9" fmla="*/ 101 h 174"/>
                <a:gd name="T10" fmla="*/ 74 w 88"/>
                <a:gd name="T11" fmla="*/ 108 h 174"/>
                <a:gd name="T12" fmla="*/ 82 w 88"/>
                <a:gd name="T13" fmla="*/ 114 h 174"/>
                <a:gd name="T14" fmla="*/ 88 w 88"/>
                <a:gd name="T15" fmla="*/ 124 h 174"/>
                <a:gd name="T16" fmla="*/ 88 w 88"/>
                <a:gd name="T17" fmla="*/ 126 h 174"/>
                <a:gd name="T18" fmla="*/ 87 w 88"/>
                <a:gd name="T19" fmla="*/ 129 h 174"/>
                <a:gd name="T20" fmla="*/ 76 w 88"/>
                <a:gd name="T21" fmla="*/ 132 h 174"/>
                <a:gd name="T22" fmla="*/ 60 w 88"/>
                <a:gd name="T23" fmla="*/ 135 h 174"/>
                <a:gd name="T24" fmla="*/ 48 w 88"/>
                <a:gd name="T25" fmla="*/ 138 h 174"/>
                <a:gd name="T26" fmla="*/ 39 w 88"/>
                <a:gd name="T27" fmla="*/ 143 h 174"/>
                <a:gd name="T28" fmla="*/ 33 w 88"/>
                <a:gd name="T29" fmla="*/ 149 h 174"/>
                <a:gd name="T30" fmla="*/ 28 w 88"/>
                <a:gd name="T31" fmla="*/ 159 h 174"/>
                <a:gd name="T32" fmla="*/ 25 w 88"/>
                <a:gd name="T33" fmla="*/ 174 h 174"/>
                <a:gd name="T34" fmla="*/ 24 w 88"/>
                <a:gd name="T35" fmla="*/ 149 h 174"/>
                <a:gd name="T36" fmla="*/ 22 w 88"/>
                <a:gd name="T37" fmla="*/ 144 h 174"/>
                <a:gd name="T38" fmla="*/ 20 w 88"/>
                <a:gd name="T39" fmla="*/ 137 h 174"/>
                <a:gd name="T40" fmla="*/ 13 w 88"/>
                <a:gd name="T41" fmla="*/ 127 h 174"/>
                <a:gd name="T42" fmla="*/ 4 w 88"/>
                <a:gd name="T43" fmla="*/ 112 h 174"/>
                <a:gd name="T44" fmla="*/ 0 w 88"/>
                <a:gd name="T45" fmla="*/ 92 h 174"/>
                <a:gd name="T46" fmla="*/ 0 w 88"/>
                <a:gd name="T47" fmla="*/ 74 h 174"/>
                <a:gd name="T48" fmla="*/ 1 w 88"/>
                <a:gd name="T49" fmla="*/ 57 h 174"/>
                <a:gd name="T50" fmla="*/ 1 w 88"/>
                <a:gd name="T51" fmla="*/ 53 h 174"/>
                <a:gd name="T52" fmla="*/ 3 w 88"/>
                <a:gd name="T53" fmla="*/ 31 h 174"/>
                <a:gd name="T54" fmla="*/ 6 w 88"/>
                <a:gd name="T55" fmla="*/ 20 h 174"/>
                <a:gd name="T56" fmla="*/ 11 w 88"/>
                <a:gd name="T57" fmla="*/ 9 h 174"/>
                <a:gd name="T58" fmla="*/ 17 w 88"/>
                <a:gd name="T59" fmla="*/ 0 h 1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74"/>
                <a:gd name="T92" fmla="*/ 88 w 88"/>
                <a:gd name="T93" fmla="*/ 174 h 1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74">
                  <a:moveTo>
                    <a:pt x="33" y="66"/>
                  </a:moveTo>
                  <a:lnTo>
                    <a:pt x="36" y="75"/>
                  </a:lnTo>
                  <a:lnTo>
                    <a:pt x="43" y="86"/>
                  </a:lnTo>
                  <a:lnTo>
                    <a:pt x="50" y="93"/>
                  </a:lnTo>
                  <a:lnTo>
                    <a:pt x="62" y="101"/>
                  </a:lnTo>
                  <a:lnTo>
                    <a:pt x="74" y="108"/>
                  </a:lnTo>
                  <a:lnTo>
                    <a:pt x="82" y="114"/>
                  </a:lnTo>
                  <a:lnTo>
                    <a:pt x="88" y="124"/>
                  </a:lnTo>
                  <a:lnTo>
                    <a:pt x="88" y="126"/>
                  </a:lnTo>
                  <a:lnTo>
                    <a:pt x="87" y="129"/>
                  </a:lnTo>
                  <a:lnTo>
                    <a:pt x="76" y="132"/>
                  </a:lnTo>
                  <a:lnTo>
                    <a:pt x="60" y="135"/>
                  </a:lnTo>
                  <a:lnTo>
                    <a:pt x="48" y="138"/>
                  </a:lnTo>
                  <a:lnTo>
                    <a:pt x="39" y="143"/>
                  </a:lnTo>
                  <a:lnTo>
                    <a:pt x="33" y="149"/>
                  </a:lnTo>
                  <a:lnTo>
                    <a:pt x="28" y="159"/>
                  </a:lnTo>
                  <a:lnTo>
                    <a:pt x="25" y="174"/>
                  </a:lnTo>
                  <a:lnTo>
                    <a:pt x="24" y="149"/>
                  </a:lnTo>
                  <a:lnTo>
                    <a:pt x="22" y="144"/>
                  </a:lnTo>
                  <a:lnTo>
                    <a:pt x="20" y="137"/>
                  </a:lnTo>
                  <a:lnTo>
                    <a:pt x="13" y="127"/>
                  </a:lnTo>
                  <a:lnTo>
                    <a:pt x="4" y="112"/>
                  </a:lnTo>
                  <a:lnTo>
                    <a:pt x="0" y="92"/>
                  </a:lnTo>
                  <a:lnTo>
                    <a:pt x="0" y="74"/>
                  </a:lnTo>
                  <a:lnTo>
                    <a:pt x="1" y="57"/>
                  </a:lnTo>
                  <a:lnTo>
                    <a:pt x="1" y="53"/>
                  </a:lnTo>
                  <a:lnTo>
                    <a:pt x="3" y="31"/>
                  </a:lnTo>
                  <a:lnTo>
                    <a:pt x="6" y="20"/>
                  </a:lnTo>
                  <a:lnTo>
                    <a:pt x="11" y="9"/>
                  </a:lnTo>
                  <a:lnTo>
                    <a:pt x="17"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3" name="Freeform 67"/>
            <p:cNvSpPr>
              <a:spLocks/>
            </p:cNvSpPr>
            <p:nvPr/>
          </p:nvSpPr>
          <p:spPr bwMode="auto">
            <a:xfrm>
              <a:off x="1204" y="1285"/>
              <a:ext cx="14" cy="40"/>
            </a:xfrm>
            <a:custGeom>
              <a:avLst/>
              <a:gdLst>
                <a:gd name="T0" fmla="*/ 40 w 40"/>
                <a:gd name="T1" fmla="*/ 0 h 119"/>
                <a:gd name="T2" fmla="*/ 36 w 40"/>
                <a:gd name="T3" fmla="*/ 7 h 119"/>
                <a:gd name="T4" fmla="*/ 32 w 40"/>
                <a:gd name="T5" fmla="*/ 17 h 119"/>
                <a:gd name="T6" fmla="*/ 29 w 40"/>
                <a:gd name="T7" fmla="*/ 31 h 119"/>
                <a:gd name="T8" fmla="*/ 27 w 40"/>
                <a:gd name="T9" fmla="*/ 49 h 119"/>
                <a:gd name="T10" fmla="*/ 27 w 40"/>
                <a:gd name="T11" fmla="*/ 49 h 119"/>
                <a:gd name="T12" fmla="*/ 27 w 40"/>
                <a:gd name="T13" fmla="*/ 59 h 119"/>
                <a:gd name="T14" fmla="*/ 25 w 40"/>
                <a:gd name="T15" fmla="*/ 74 h 119"/>
                <a:gd name="T16" fmla="*/ 25 w 40"/>
                <a:gd name="T17" fmla="*/ 90 h 119"/>
                <a:gd name="T18" fmla="*/ 24 w 40"/>
                <a:gd name="T19" fmla="*/ 102 h 119"/>
                <a:gd name="T20" fmla="*/ 19 w 40"/>
                <a:gd name="T21" fmla="*/ 119 h 119"/>
                <a:gd name="T22" fmla="*/ 12 w 40"/>
                <a:gd name="T23" fmla="*/ 107 h 119"/>
                <a:gd name="T24" fmla="*/ 5 w 40"/>
                <a:gd name="T25" fmla="*/ 95 h 119"/>
                <a:gd name="T26" fmla="*/ 2 w 40"/>
                <a:gd name="T27" fmla="*/ 84 h 119"/>
                <a:gd name="T28" fmla="*/ 0 w 40"/>
                <a:gd name="T29" fmla="*/ 70 h 119"/>
                <a:gd name="T30" fmla="*/ 0 w 40"/>
                <a:gd name="T31" fmla="*/ 56 h 119"/>
                <a:gd name="T32" fmla="*/ 0 w 40"/>
                <a:gd name="T33" fmla="*/ 43 h 119"/>
                <a:gd name="T34" fmla="*/ 1 w 40"/>
                <a:gd name="T35" fmla="*/ 38 h 119"/>
                <a:gd name="T36" fmla="*/ 2 w 40"/>
                <a:gd name="T37" fmla="*/ 20 h 119"/>
                <a:gd name="T38" fmla="*/ 4 w 40"/>
                <a:gd name="T39" fmla="*/ 12 h 1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19"/>
                <a:gd name="T62" fmla="*/ 40 w 40"/>
                <a:gd name="T63" fmla="*/ 119 h 1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19">
                  <a:moveTo>
                    <a:pt x="40" y="0"/>
                  </a:moveTo>
                  <a:lnTo>
                    <a:pt x="36" y="7"/>
                  </a:lnTo>
                  <a:lnTo>
                    <a:pt x="32" y="17"/>
                  </a:lnTo>
                  <a:lnTo>
                    <a:pt x="29" y="31"/>
                  </a:lnTo>
                  <a:lnTo>
                    <a:pt x="27" y="49"/>
                  </a:lnTo>
                  <a:lnTo>
                    <a:pt x="27" y="59"/>
                  </a:lnTo>
                  <a:lnTo>
                    <a:pt x="25" y="74"/>
                  </a:lnTo>
                  <a:lnTo>
                    <a:pt x="25" y="90"/>
                  </a:lnTo>
                  <a:lnTo>
                    <a:pt x="24" y="102"/>
                  </a:lnTo>
                  <a:lnTo>
                    <a:pt x="19" y="119"/>
                  </a:lnTo>
                  <a:lnTo>
                    <a:pt x="12" y="107"/>
                  </a:lnTo>
                  <a:lnTo>
                    <a:pt x="5" y="95"/>
                  </a:lnTo>
                  <a:lnTo>
                    <a:pt x="2" y="84"/>
                  </a:lnTo>
                  <a:lnTo>
                    <a:pt x="0" y="70"/>
                  </a:lnTo>
                  <a:lnTo>
                    <a:pt x="0" y="56"/>
                  </a:lnTo>
                  <a:lnTo>
                    <a:pt x="0" y="43"/>
                  </a:lnTo>
                  <a:lnTo>
                    <a:pt x="1" y="38"/>
                  </a:lnTo>
                  <a:lnTo>
                    <a:pt x="2" y="20"/>
                  </a:lnTo>
                  <a:lnTo>
                    <a:pt x="4" y="1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4" name="Freeform 68"/>
            <p:cNvSpPr>
              <a:spLocks/>
            </p:cNvSpPr>
            <p:nvPr/>
          </p:nvSpPr>
          <p:spPr bwMode="auto">
            <a:xfrm>
              <a:off x="1167" y="1289"/>
              <a:ext cx="40" cy="79"/>
            </a:xfrm>
            <a:custGeom>
              <a:avLst/>
              <a:gdLst>
                <a:gd name="T0" fmla="*/ 101 w 121"/>
                <a:gd name="T1" fmla="*/ 0 h 237"/>
                <a:gd name="T2" fmla="*/ 100 w 121"/>
                <a:gd name="T3" fmla="*/ 14 h 237"/>
                <a:gd name="T4" fmla="*/ 98 w 121"/>
                <a:gd name="T5" fmla="*/ 28 h 237"/>
                <a:gd name="T6" fmla="*/ 98 w 121"/>
                <a:gd name="T7" fmla="*/ 28 h 237"/>
                <a:gd name="T8" fmla="*/ 95 w 121"/>
                <a:gd name="T9" fmla="*/ 46 h 237"/>
                <a:gd name="T10" fmla="*/ 94 w 121"/>
                <a:gd name="T11" fmla="*/ 62 h 237"/>
                <a:gd name="T12" fmla="*/ 98 w 121"/>
                <a:gd name="T13" fmla="*/ 83 h 237"/>
                <a:gd name="T14" fmla="*/ 104 w 121"/>
                <a:gd name="T15" fmla="*/ 101 h 237"/>
                <a:gd name="T16" fmla="*/ 110 w 121"/>
                <a:gd name="T17" fmla="*/ 120 h 237"/>
                <a:gd name="T18" fmla="*/ 118 w 121"/>
                <a:gd name="T19" fmla="*/ 136 h 237"/>
                <a:gd name="T20" fmla="*/ 120 w 121"/>
                <a:gd name="T21" fmla="*/ 153 h 237"/>
                <a:gd name="T22" fmla="*/ 121 w 121"/>
                <a:gd name="T23" fmla="*/ 173 h 237"/>
                <a:gd name="T24" fmla="*/ 119 w 121"/>
                <a:gd name="T25" fmla="*/ 195 h 237"/>
                <a:gd name="T26" fmla="*/ 115 w 121"/>
                <a:gd name="T27" fmla="*/ 211 h 237"/>
                <a:gd name="T28" fmla="*/ 108 w 121"/>
                <a:gd name="T29" fmla="*/ 228 h 237"/>
                <a:gd name="T30" fmla="*/ 100 w 121"/>
                <a:gd name="T31" fmla="*/ 237 h 237"/>
                <a:gd name="T32" fmla="*/ 94 w 121"/>
                <a:gd name="T33" fmla="*/ 225 h 237"/>
                <a:gd name="T34" fmla="*/ 89 w 121"/>
                <a:gd name="T35" fmla="*/ 212 h 237"/>
                <a:gd name="T36" fmla="*/ 83 w 121"/>
                <a:gd name="T37" fmla="*/ 201 h 237"/>
                <a:gd name="T38" fmla="*/ 74 w 121"/>
                <a:gd name="T39" fmla="*/ 189 h 237"/>
                <a:gd name="T40" fmla="*/ 62 w 121"/>
                <a:gd name="T41" fmla="*/ 174 h 237"/>
                <a:gd name="T42" fmla="*/ 50 w 121"/>
                <a:gd name="T43" fmla="*/ 161 h 237"/>
                <a:gd name="T44" fmla="*/ 36 w 121"/>
                <a:gd name="T45" fmla="*/ 146 h 237"/>
                <a:gd name="T46" fmla="*/ 23 w 121"/>
                <a:gd name="T47" fmla="*/ 132 h 237"/>
                <a:gd name="T48" fmla="*/ 11 w 121"/>
                <a:gd name="T49" fmla="*/ 122 h 237"/>
                <a:gd name="T50" fmla="*/ 3 w 121"/>
                <a:gd name="T51" fmla="*/ 111 h 237"/>
                <a:gd name="T52" fmla="*/ 0 w 121"/>
                <a:gd name="T53" fmla="*/ 99 h 237"/>
                <a:gd name="T54" fmla="*/ 0 w 121"/>
                <a:gd name="T55" fmla="*/ 86 h 237"/>
                <a:gd name="T56" fmla="*/ 3 w 121"/>
                <a:gd name="T57" fmla="*/ 74 h 237"/>
                <a:gd name="T58" fmla="*/ 10 w 121"/>
                <a:gd name="T59" fmla="*/ 61 h 237"/>
                <a:gd name="T60" fmla="*/ 17 w 121"/>
                <a:gd name="T61" fmla="*/ 43 h 237"/>
                <a:gd name="T62" fmla="*/ 24 w 121"/>
                <a:gd name="T63" fmla="*/ 27 h 237"/>
                <a:gd name="T64" fmla="*/ 30 w 121"/>
                <a:gd name="T65" fmla="*/ 12 h 237"/>
                <a:gd name="T66" fmla="*/ 36 w 121"/>
                <a:gd name="T67" fmla="*/ 3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237"/>
                <a:gd name="T104" fmla="*/ 121 w 121"/>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237">
                  <a:moveTo>
                    <a:pt x="101" y="0"/>
                  </a:moveTo>
                  <a:lnTo>
                    <a:pt x="100" y="14"/>
                  </a:lnTo>
                  <a:lnTo>
                    <a:pt x="98" y="28"/>
                  </a:lnTo>
                  <a:lnTo>
                    <a:pt x="95" y="46"/>
                  </a:lnTo>
                  <a:lnTo>
                    <a:pt x="94" y="62"/>
                  </a:lnTo>
                  <a:lnTo>
                    <a:pt x="98" y="83"/>
                  </a:lnTo>
                  <a:lnTo>
                    <a:pt x="104" y="101"/>
                  </a:lnTo>
                  <a:lnTo>
                    <a:pt x="110" y="120"/>
                  </a:lnTo>
                  <a:lnTo>
                    <a:pt x="118" y="136"/>
                  </a:lnTo>
                  <a:lnTo>
                    <a:pt x="120" y="153"/>
                  </a:lnTo>
                  <a:lnTo>
                    <a:pt x="121" y="173"/>
                  </a:lnTo>
                  <a:lnTo>
                    <a:pt x="119" y="195"/>
                  </a:lnTo>
                  <a:lnTo>
                    <a:pt x="115" y="211"/>
                  </a:lnTo>
                  <a:lnTo>
                    <a:pt x="108" y="228"/>
                  </a:lnTo>
                  <a:lnTo>
                    <a:pt x="100" y="237"/>
                  </a:lnTo>
                  <a:lnTo>
                    <a:pt x="94" y="225"/>
                  </a:lnTo>
                  <a:lnTo>
                    <a:pt x="89" y="212"/>
                  </a:lnTo>
                  <a:lnTo>
                    <a:pt x="83" y="201"/>
                  </a:lnTo>
                  <a:lnTo>
                    <a:pt x="74" y="189"/>
                  </a:lnTo>
                  <a:lnTo>
                    <a:pt x="62" y="174"/>
                  </a:lnTo>
                  <a:lnTo>
                    <a:pt x="50" y="161"/>
                  </a:lnTo>
                  <a:lnTo>
                    <a:pt x="36" y="146"/>
                  </a:lnTo>
                  <a:lnTo>
                    <a:pt x="23" y="132"/>
                  </a:lnTo>
                  <a:lnTo>
                    <a:pt x="11" y="122"/>
                  </a:lnTo>
                  <a:lnTo>
                    <a:pt x="3" y="111"/>
                  </a:lnTo>
                  <a:lnTo>
                    <a:pt x="0" y="99"/>
                  </a:lnTo>
                  <a:lnTo>
                    <a:pt x="0" y="86"/>
                  </a:lnTo>
                  <a:lnTo>
                    <a:pt x="3" y="74"/>
                  </a:lnTo>
                  <a:lnTo>
                    <a:pt x="10" y="61"/>
                  </a:lnTo>
                  <a:lnTo>
                    <a:pt x="17" y="43"/>
                  </a:lnTo>
                  <a:lnTo>
                    <a:pt x="24" y="27"/>
                  </a:lnTo>
                  <a:lnTo>
                    <a:pt x="30" y="12"/>
                  </a:lnTo>
                  <a:lnTo>
                    <a:pt x="36" y="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5" name="Freeform 69"/>
            <p:cNvSpPr>
              <a:spLocks/>
            </p:cNvSpPr>
            <p:nvPr/>
          </p:nvSpPr>
          <p:spPr bwMode="auto">
            <a:xfrm>
              <a:off x="1159" y="1176"/>
              <a:ext cx="219" cy="113"/>
            </a:xfrm>
            <a:custGeom>
              <a:avLst/>
              <a:gdLst>
                <a:gd name="T0" fmla="*/ 422 w 659"/>
                <a:gd name="T1" fmla="*/ 14 h 337"/>
                <a:gd name="T2" fmla="*/ 447 w 659"/>
                <a:gd name="T3" fmla="*/ 3 h 337"/>
                <a:gd name="T4" fmla="*/ 469 w 659"/>
                <a:gd name="T5" fmla="*/ 0 h 337"/>
                <a:gd name="T6" fmla="*/ 489 w 659"/>
                <a:gd name="T7" fmla="*/ 8 h 337"/>
                <a:gd name="T8" fmla="*/ 503 w 659"/>
                <a:gd name="T9" fmla="*/ 38 h 337"/>
                <a:gd name="T10" fmla="*/ 520 w 659"/>
                <a:gd name="T11" fmla="*/ 76 h 337"/>
                <a:gd name="T12" fmla="*/ 533 w 659"/>
                <a:gd name="T13" fmla="*/ 94 h 337"/>
                <a:gd name="T14" fmla="*/ 560 w 659"/>
                <a:gd name="T15" fmla="*/ 107 h 337"/>
                <a:gd name="T16" fmla="*/ 603 w 659"/>
                <a:gd name="T17" fmla="*/ 131 h 337"/>
                <a:gd name="T18" fmla="*/ 636 w 659"/>
                <a:gd name="T19" fmla="*/ 162 h 337"/>
                <a:gd name="T20" fmla="*/ 656 w 659"/>
                <a:gd name="T21" fmla="*/ 204 h 337"/>
                <a:gd name="T22" fmla="*/ 658 w 659"/>
                <a:gd name="T23" fmla="*/ 249 h 337"/>
                <a:gd name="T24" fmla="*/ 647 w 659"/>
                <a:gd name="T25" fmla="*/ 279 h 337"/>
                <a:gd name="T26" fmla="*/ 623 w 659"/>
                <a:gd name="T27" fmla="*/ 300 h 337"/>
                <a:gd name="T28" fmla="*/ 590 w 659"/>
                <a:gd name="T29" fmla="*/ 310 h 337"/>
                <a:gd name="T30" fmla="*/ 569 w 659"/>
                <a:gd name="T31" fmla="*/ 319 h 337"/>
                <a:gd name="T32" fmla="*/ 546 w 659"/>
                <a:gd name="T33" fmla="*/ 333 h 337"/>
                <a:gd name="T34" fmla="*/ 518 w 659"/>
                <a:gd name="T35" fmla="*/ 335 h 337"/>
                <a:gd name="T36" fmla="*/ 468 w 659"/>
                <a:gd name="T37" fmla="*/ 322 h 337"/>
                <a:gd name="T38" fmla="*/ 439 w 659"/>
                <a:gd name="T39" fmla="*/ 320 h 337"/>
                <a:gd name="T40" fmla="*/ 408 w 659"/>
                <a:gd name="T41" fmla="*/ 320 h 337"/>
                <a:gd name="T42" fmla="*/ 371 w 659"/>
                <a:gd name="T43" fmla="*/ 308 h 337"/>
                <a:gd name="T44" fmla="*/ 340 w 659"/>
                <a:gd name="T45" fmla="*/ 300 h 337"/>
                <a:gd name="T46" fmla="*/ 309 w 659"/>
                <a:gd name="T47" fmla="*/ 289 h 337"/>
                <a:gd name="T48" fmla="*/ 277 w 659"/>
                <a:gd name="T49" fmla="*/ 286 h 337"/>
                <a:gd name="T50" fmla="*/ 249 w 659"/>
                <a:gd name="T51" fmla="*/ 295 h 337"/>
                <a:gd name="T52" fmla="*/ 215 w 659"/>
                <a:gd name="T53" fmla="*/ 311 h 337"/>
                <a:gd name="T54" fmla="*/ 190 w 659"/>
                <a:gd name="T55" fmla="*/ 320 h 337"/>
                <a:gd name="T56" fmla="*/ 161 w 659"/>
                <a:gd name="T57" fmla="*/ 330 h 337"/>
                <a:gd name="T58" fmla="*/ 141 w 659"/>
                <a:gd name="T59" fmla="*/ 337 h 337"/>
                <a:gd name="T60" fmla="*/ 126 w 659"/>
                <a:gd name="T61" fmla="*/ 337 h 337"/>
                <a:gd name="T62" fmla="*/ 92 w 659"/>
                <a:gd name="T63" fmla="*/ 326 h 337"/>
                <a:gd name="T64" fmla="*/ 62 w 659"/>
                <a:gd name="T65" fmla="*/ 303 h 337"/>
                <a:gd name="T66" fmla="*/ 43 w 659"/>
                <a:gd name="T67" fmla="*/ 273 h 337"/>
                <a:gd name="T68" fmla="*/ 30 w 659"/>
                <a:gd name="T69" fmla="*/ 227 h 337"/>
                <a:gd name="T70" fmla="*/ 11 w 659"/>
                <a:gd name="T71" fmla="*/ 189 h 337"/>
                <a:gd name="T72" fmla="*/ 0 w 659"/>
                <a:gd name="T73" fmla="*/ 158 h 337"/>
                <a:gd name="T74" fmla="*/ 4 w 659"/>
                <a:gd name="T75" fmla="*/ 130 h 337"/>
                <a:gd name="T76" fmla="*/ 23 w 659"/>
                <a:gd name="T77" fmla="*/ 100 h 337"/>
                <a:gd name="T78" fmla="*/ 47 w 659"/>
                <a:gd name="T79" fmla="*/ 78 h 337"/>
                <a:gd name="T80" fmla="*/ 64 w 659"/>
                <a:gd name="T81" fmla="*/ 59 h 337"/>
                <a:gd name="T82" fmla="*/ 97 w 659"/>
                <a:gd name="T83" fmla="*/ 49 h 337"/>
                <a:gd name="T84" fmla="*/ 144 w 659"/>
                <a:gd name="T85" fmla="*/ 50 h 337"/>
                <a:gd name="T86" fmla="*/ 223 w 659"/>
                <a:gd name="T87" fmla="*/ 60 h 337"/>
                <a:gd name="T88" fmla="*/ 277 w 659"/>
                <a:gd name="T89" fmla="*/ 57 h 337"/>
                <a:gd name="T90" fmla="*/ 330 w 659"/>
                <a:gd name="T91" fmla="*/ 45 h 337"/>
                <a:gd name="T92" fmla="*/ 370 w 659"/>
                <a:gd name="T93" fmla="*/ 31 h 337"/>
                <a:gd name="T94" fmla="*/ 398 w 659"/>
                <a:gd name="T95" fmla="*/ 18 h 3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9"/>
                <a:gd name="T145" fmla="*/ 0 h 337"/>
                <a:gd name="T146" fmla="*/ 659 w 659"/>
                <a:gd name="T147" fmla="*/ 337 h 33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9" h="337">
                  <a:moveTo>
                    <a:pt x="407" y="15"/>
                  </a:moveTo>
                  <a:lnTo>
                    <a:pt x="422" y="14"/>
                  </a:lnTo>
                  <a:lnTo>
                    <a:pt x="434" y="10"/>
                  </a:lnTo>
                  <a:lnTo>
                    <a:pt x="447" y="3"/>
                  </a:lnTo>
                  <a:lnTo>
                    <a:pt x="458" y="0"/>
                  </a:lnTo>
                  <a:lnTo>
                    <a:pt x="469" y="0"/>
                  </a:lnTo>
                  <a:lnTo>
                    <a:pt x="480" y="3"/>
                  </a:lnTo>
                  <a:lnTo>
                    <a:pt x="489" y="8"/>
                  </a:lnTo>
                  <a:lnTo>
                    <a:pt x="497" y="20"/>
                  </a:lnTo>
                  <a:lnTo>
                    <a:pt x="503" y="38"/>
                  </a:lnTo>
                  <a:lnTo>
                    <a:pt x="512" y="62"/>
                  </a:lnTo>
                  <a:lnTo>
                    <a:pt x="520" y="76"/>
                  </a:lnTo>
                  <a:lnTo>
                    <a:pt x="527" y="89"/>
                  </a:lnTo>
                  <a:lnTo>
                    <a:pt x="533" y="94"/>
                  </a:lnTo>
                  <a:lnTo>
                    <a:pt x="543" y="100"/>
                  </a:lnTo>
                  <a:lnTo>
                    <a:pt x="560" y="107"/>
                  </a:lnTo>
                  <a:lnTo>
                    <a:pt x="582" y="118"/>
                  </a:lnTo>
                  <a:lnTo>
                    <a:pt x="603" y="131"/>
                  </a:lnTo>
                  <a:lnTo>
                    <a:pt x="619" y="143"/>
                  </a:lnTo>
                  <a:lnTo>
                    <a:pt x="636" y="162"/>
                  </a:lnTo>
                  <a:lnTo>
                    <a:pt x="649" y="181"/>
                  </a:lnTo>
                  <a:lnTo>
                    <a:pt x="656" y="204"/>
                  </a:lnTo>
                  <a:lnTo>
                    <a:pt x="659" y="226"/>
                  </a:lnTo>
                  <a:lnTo>
                    <a:pt x="658" y="249"/>
                  </a:lnTo>
                  <a:lnTo>
                    <a:pt x="655" y="265"/>
                  </a:lnTo>
                  <a:lnTo>
                    <a:pt x="647" y="279"/>
                  </a:lnTo>
                  <a:lnTo>
                    <a:pt x="637" y="292"/>
                  </a:lnTo>
                  <a:lnTo>
                    <a:pt x="623" y="300"/>
                  </a:lnTo>
                  <a:lnTo>
                    <a:pt x="606" y="307"/>
                  </a:lnTo>
                  <a:lnTo>
                    <a:pt x="590" y="310"/>
                  </a:lnTo>
                  <a:lnTo>
                    <a:pt x="579" y="314"/>
                  </a:lnTo>
                  <a:lnTo>
                    <a:pt x="569" y="319"/>
                  </a:lnTo>
                  <a:lnTo>
                    <a:pt x="557" y="328"/>
                  </a:lnTo>
                  <a:lnTo>
                    <a:pt x="546" y="333"/>
                  </a:lnTo>
                  <a:lnTo>
                    <a:pt x="533" y="337"/>
                  </a:lnTo>
                  <a:lnTo>
                    <a:pt x="518" y="335"/>
                  </a:lnTo>
                  <a:lnTo>
                    <a:pt x="495" y="329"/>
                  </a:lnTo>
                  <a:lnTo>
                    <a:pt x="468" y="322"/>
                  </a:lnTo>
                  <a:lnTo>
                    <a:pt x="454" y="320"/>
                  </a:lnTo>
                  <a:lnTo>
                    <a:pt x="439" y="320"/>
                  </a:lnTo>
                  <a:lnTo>
                    <a:pt x="423" y="322"/>
                  </a:lnTo>
                  <a:lnTo>
                    <a:pt x="408" y="320"/>
                  </a:lnTo>
                  <a:lnTo>
                    <a:pt x="393" y="315"/>
                  </a:lnTo>
                  <a:lnTo>
                    <a:pt x="371" y="308"/>
                  </a:lnTo>
                  <a:lnTo>
                    <a:pt x="355" y="305"/>
                  </a:lnTo>
                  <a:lnTo>
                    <a:pt x="340" y="300"/>
                  </a:lnTo>
                  <a:lnTo>
                    <a:pt x="328" y="296"/>
                  </a:lnTo>
                  <a:lnTo>
                    <a:pt x="309" y="289"/>
                  </a:lnTo>
                  <a:lnTo>
                    <a:pt x="295" y="286"/>
                  </a:lnTo>
                  <a:lnTo>
                    <a:pt x="277" y="286"/>
                  </a:lnTo>
                  <a:lnTo>
                    <a:pt x="262" y="288"/>
                  </a:lnTo>
                  <a:lnTo>
                    <a:pt x="249" y="295"/>
                  </a:lnTo>
                  <a:lnTo>
                    <a:pt x="231" y="304"/>
                  </a:lnTo>
                  <a:lnTo>
                    <a:pt x="215" y="311"/>
                  </a:lnTo>
                  <a:lnTo>
                    <a:pt x="201" y="316"/>
                  </a:lnTo>
                  <a:lnTo>
                    <a:pt x="190" y="320"/>
                  </a:lnTo>
                  <a:lnTo>
                    <a:pt x="177" y="324"/>
                  </a:lnTo>
                  <a:lnTo>
                    <a:pt x="161" y="330"/>
                  </a:lnTo>
                  <a:lnTo>
                    <a:pt x="153" y="334"/>
                  </a:lnTo>
                  <a:lnTo>
                    <a:pt x="141" y="337"/>
                  </a:lnTo>
                  <a:lnTo>
                    <a:pt x="126" y="337"/>
                  </a:lnTo>
                  <a:lnTo>
                    <a:pt x="109" y="332"/>
                  </a:lnTo>
                  <a:lnTo>
                    <a:pt x="92" y="326"/>
                  </a:lnTo>
                  <a:lnTo>
                    <a:pt x="75" y="315"/>
                  </a:lnTo>
                  <a:lnTo>
                    <a:pt x="62" y="303"/>
                  </a:lnTo>
                  <a:lnTo>
                    <a:pt x="50" y="286"/>
                  </a:lnTo>
                  <a:lnTo>
                    <a:pt x="43" y="273"/>
                  </a:lnTo>
                  <a:lnTo>
                    <a:pt x="36" y="247"/>
                  </a:lnTo>
                  <a:lnTo>
                    <a:pt x="30" y="227"/>
                  </a:lnTo>
                  <a:lnTo>
                    <a:pt x="21" y="207"/>
                  </a:lnTo>
                  <a:lnTo>
                    <a:pt x="11" y="189"/>
                  </a:lnTo>
                  <a:lnTo>
                    <a:pt x="3" y="174"/>
                  </a:lnTo>
                  <a:lnTo>
                    <a:pt x="0" y="158"/>
                  </a:lnTo>
                  <a:lnTo>
                    <a:pt x="1" y="143"/>
                  </a:lnTo>
                  <a:lnTo>
                    <a:pt x="4" y="130"/>
                  </a:lnTo>
                  <a:lnTo>
                    <a:pt x="13" y="115"/>
                  </a:lnTo>
                  <a:lnTo>
                    <a:pt x="23" y="100"/>
                  </a:lnTo>
                  <a:lnTo>
                    <a:pt x="35" y="87"/>
                  </a:lnTo>
                  <a:lnTo>
                    <a:pt x="47" y="78"/>
                  </a:lnTo>
                  <a:lnTo>
                    <a:pt x="56" y="67"/>
                  </a:lnTo>
                  <a:lnTo>
                    <a:pt x="64" y="59"/>
                  </a:lnTo>
                  <a:lnTo>
                    <a:pt x="80" y="52"/>
                  </a:lnTo>
                  <a:lnTo>
                    <a:pt x="97" y="49"/>
                  </a:lnTo>
                  <a:lnTo>
                    <a:pt x="115" y="48"/>
                  </a:lnTo>
                  <a:lnTo>
                    <a:pt x="144" y="50"/>
                  </a:lnTo>
                  <a:lnTo>
                    <a:pt x="183" y="56"/>
                  </a:lnTo>
                  <a:lnTo>
                    <a:pt x="223" y="60"/>
                  </a:lnTo>
                  <a:lnTo>
                    <a:pt x="246" y="60"/>
                  </a:lnTo>
                  <a:lnTo>
                    <a:pt x="277" y="57"/>
                  </a:lnTo>
                  <a:lnTo>
                    <a:pt x="305" y="51"/>
                  </a:lnTo>
                  <a:lnTo>
                    <a:pt x="330" y="45"/>
                  </a:lnTo>
                  <a:lnTo>
                    <a:pt x="350" y="39"/>
                  </a:lnTo>
                  <a:lnTo>
                    <a:pt x="370" y="31"/>
                  </a:lnTo>
                  <a:lnTo>
                    <a:pt x="387" y="23"/>
                  </a:lnTo>
                  <a:lnTo>
                    <a:pt x="398" y="18"/>
                  </a:lnTo>
                  <a:lnTo>
                    <a:pt x="407"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6" name="Freeform 70"/>
            <p:cNvSpPr>
              <a:spLocks/>
            </p:cNvSpPr>
            <p:nvPr/>
          </p:nvSpPr>
          <p:spPr bwMode="auto">
            <a:xfrm>
              <a:off x="1008" y="1141"/>
              <a:ext cx="286" cy="157"/>
            </a:xfrm>
            <a:custGeom>
              <a:avLst/>
              <a:gdLst>
                <a:gd name="T0" fmla="*/ 577 w 859"/>
                <a:gd name="T1" fmla="*/ 457 h 471"/>
                <a:gd name="T2" fmla="*/ 574 w 859"/>
                <a:gd name="T3" fmla="*/ 471 h 471"/>
                <a:gd name="T4" fmla="*/ 535 w 859"/>
                <a:gd name="T5" fmla="*/ 462 h 471"/>
                <a:gd name="T6" fmla="*/ 512 w 859"/>
                <a:gd name="T7" fmla="*/ 446 h 471"/>
                <a:gd name="T8" fmla="*/ 506 w 859"/>
                <a:gd name="T9" fmla="*/ 440 h 471"/>
                <a:gd name="T10" fmla="*/ 499 w 859"/>
                <a:gd name="T11" fmla="*/ 437 h 471"/>
                <a:gd name="T12" fmla="*/ 471 w 859"/>
                <a:gd name="T13" fmla="*/ 438 h 471"/>
                <a:gd name="T14" fmla="*/ 433 w 859"/>
                <a:gd name="T15" fmla="*/ 438 h 471"/>
                <a:gd name="T16" fmla="*/ 410 w 859"/>
                <a:gd name="T17" fmla="*/ 443 h 471"/>
                <a:gd name="T18" fmla="*/ 375 w 859"/>
                <a:gd name="T19" fmla="*/ 447 h 471"/>
                <a:gd name="T20" fmla="*/ 321 w 859"/>
                <a:gd name="T21" fmla="*/ 438 h 471"/>
                <a:gd name="T22" fmla="*/ 274 w 859"/>
                <a:gd name="T23" fmla="*/ 428 h 471"/>
                <a:gd name="T24" fmla="*/ 246 w 859"/>
                <a:gd name="T25" fmla="*/ 420 h 471"/>
                <a:gd name="T26" fmla="*/ 209 w 859"/>
                <a:gd name="T27" fmla="*/ 406 h 471"/>
                <a:gd name="T28" fmla="*/ 167 w 859"/>
                <a:gd name="T29" fmla="*/ 391 h 471"/>
                <a:gd name="T30" fmla="*/ 141 w 859"/>
                <a:gd name="T31" fmla="*/ 371 h 471"/>
                <a:gd name="T32" fmla="*/ 106 w 859"/>
                <a:gd name="T33" fmla="*/ 340 h 471"/>
                <a:gd name="T34" fmla="*/ 63 w 859"/>
                <a:gd name="T35" fmla="*/ 321 h 471"/>
                <a:gd name="T36" fmla="*/ 25 w 859"/>
                <a:gd name="T37" fmla="*/ 301 h 471"/>
                <a:gd name="T38" fmla="*/ 5 w 859"/>
                <a:gd name="T39" fmla="*/ 270 h 471"/>
                <a:gd name="T40" fmla="*/ 1 w 859"/>
                <a:gd name="T41" fmla="*/ 221 h 471"/>
                <a:gd name="T42" fmla="*/ 12 w 859"/>
                <a:gd name="T43" fmla="*/ 177 h 471"/>
                <a:gd name="T44" fmla="*/ 22 w 859"/>
                <a:gd name="T45" fmla="*/ 158 h 471"/>
                <a:gd name="T46" fmla="*/ 53 w 859"/>
                <a:gd name="T47" fmla="*/ 125 h 471"/>
                <a:gd name="T48" fmla="*/ 97 w 859"/>
                <a:gd name="T49" fmla="*/ 105 h 471"/>
                <a:gd name="T50" fmla="*/ 159 w 859"/>
                <a:gd name="T51" fmla="*/ 88 h 471"/>
                <a:gd name="T52" fmla="*/ 208 w 859"/>
                <a:gd name="T53" fmla="*/ 67 h 471"/>
                <a:gd name="T54" fmla="*/ 255 w 859"/>
                <a:gd name="T55" fmla="*/ 33 h 471"/>
                <a:gd name="T56" fmla="*/ 305 w 859"/>
                <a:gd name="T57" fmla="*/ 9 h 471"/>
                <a:gd name="T58" fmla="*/ 367 w 859"/>
                <a:gd name="T59" fmla="*/ 0 h 471"/>
                <a:gd name="T60" fmla="*/ 434 w 859"/>
                <a:gd name="T61" fmla="*/ 5 h 471"/>
                <a:gd name="T62" fmla="*/ 493 w 859"/>
                <a:gd name="T63" fmla="*/ 12 h 471"/>
                <a:gd name="T64" fmla="*/ 540 w 859"/>
                <a:gd name="T65" fmla="*/ 18 h 471"/>
                <a:gd name="T66" fmla="*/ 611 w 859"/>
                <a:gd name="T67" fmla="*/ 42 h 471"/>
                <a:gd name="T68" fmla="*/ 660 w 859"/>
                <a:gd name="T69" fmla="*/ 46 h 471"/>
                <a:gd name="T70" fmla="*/ 709 w 859"/>
                <a:gd name="T71" fmla="*/ 38 h 471"/>
                <a:gd name="T72" fmla="*/ 750 w 859"/>
                <a:gd name="T73" fmla="*/ 42 h 471"/>
                <a:gd name="T74" fmla="*/ 794 w 859"/>
                <a:gd name="T75" fmla="*/ 62 h 471"/>
                <a:gd name="T76" fmla="*/ 854 w 859"/>
                <a:gd name="T77" fmla="*/ 105 h 471"/>
                <a:gd name="T78" fmla="*/ 859 w 859"/>
                <a:gd name="T79" fmla="*/ 121 h 471"/>
                <a:gd name="T80" fmla="*/ 839 w 859"/>
                <a:gd name="T81" fmla="*/ 129 h 471"/>
                <a:gd name="T82" fmla="*/ 802 w 859"/>
                <a:gd name="T83" fmla="*/ 145 h 471"/>
                <a:gd name="T84" fmla="*/ 757 w 859"/>
                <a:gd name="T85" fmla="*/ 157 h 471"/>
                <a:gd name="T86" fmla="*/ 698 w 859"/>
                <a:gd name="T87" fmla="*/ 166 h 471"/>
                <a:gd name="T88" fmla="*/ 635 w 859"/>
                <a:gd name="T89" fmla="*/ 162 h 471"/>
                <a:gd name="T90" fmla="*/ 567 w 859"/>
                <a:gd name="T91" fmla="*/ 154 h 471"/>
                <a:gd name="T92" fmla="*/ 532 w 859"/>
                <a:gd name="T93" fmla="*/ 158 h 471"/>
                <a:gd name="T94" fmla="*/ 508 w 859"/>
                <a:gd name="T95" fmla="*/ 173 h 471"/>
                <a:gd name="T96" fmla="*/ 487 w 859"/>
                <a:gd name="T97" fmla="*/ 193 h 471"/>
                <a:gd name="T98" fmla="*/ 465 w 859"/>
                <a:gd name="T99" fmla="*/ 221 h 471"/>
                <a:gd name="T100" fmla="*/ 453 w 859"/>
                <a:gd name="T101" fmla="*/ 249 h 471"/>
                <a:gd name="T102" fmla="*/ 455 w 859"/>
                <a:gd name="T103" fmla="*/ 280 h 471"/>
                <a:gd name="T104" fmla="*/ 473 w 859"/>
                <a:gd name="T105" fmla="*/ 313 h 471"/>
                <a:gd name="T106" fmla="*/ 488 w 859"/>
                <a:gd name="T107" fmla="*/ 353 h 471"/>
                <a:gd name="T108" fmla="*/ 502 w 859"/>
                <a:gd name="T109" fmla="*/ 392 h 471"/>
                <a:gd name="T110" fmla="*/ 527 w 859"/>
                <a:gd name="T111" fmla="*/ 421 h 471"/>
                <a:gd name="T112" fmla="*/ 561 w 859"/>
                <a:gd name="T113" fmla="*/ 438 h 4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1"/>
                <a:gd name="T173" fmla="*/ 859 w 859"/>
                <a:gd name="T174" fmla="*/ 471 h 4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1">
                  <a:moveTo>
                    <a:pt x="578" y="443"/>
                  </a:moveTo>
                  <a:lnTo>
                    <a:pt x="577" y="457"/>
                  </a:lnTo>
                  <a:lnTo>
                    <a:pt x="574" y="471"/>
                  </a:lnTo>
                  <a:lnTo>
                    <a:pt x="554" y="468"/>
                  </a:lnTo>
                  <a:lnTo>
                    <a:pt x="535" y="462"/>
                  </a:lnTo>
                  <a:lnTo>
                    <a:pt x="521" y="454"/>
                  </a:lnTo>
                  <a:lnTo>
                    <a:pt x="512" y="446"/>
                  </a:lnTo>
                  <a:lnTo>
                    <a:pt x="506" y="440"/>
                  </a:lnTo>
                  <a:lnTo>
                    <a:pt x="499" y="437"/>
                  </a:lnTo>
                  <a:lnTo>
                    <a:pt x="486" y="436"/>
                  </a:lnTo>
                  <a:lnTo>
                    <a:pt x="471" y="438"/>
                  </a:lnTo>
                  <a:lnTo>
                    <a:pt x="447" y="436"/>
                  </a:lnTo>
                  <a:lnTo>
                    <a:pt x="433" y="438"/>
                  </a:lnTo>
                  <a:lnTo>
                    <a:pt x="423" y="439"/>
                  </a:lnTo>
                  <a:lnTo>
                    <a:pt x="410" y="443"/>
                  </a:lnTo>
                  <a:lnTo>
                    <a:pt x="393" y="446"/>
                  </a:lnTo>
                  <a:lnTo>
                    <a:pt x="375" y="447"/>
                  </a:lnTo>
                  <a:lnTo>
                    <a:pt x="348" y="444"/>
                  </a:lnTo>
                  <a:lnTo>
                    <a:pt x="321" y="438"/>
                  </a:lnTo>
                  <a:lnTo>
                    <a:pt x="297" y="433"/>
                  </a:lnTo>
                  <a:lnTo>
                    <a:pt x="274" y="428"/>
                  </a:lnTo>
                  <a:lnTo>
                    <a:pt x="262" y="425"/>
                  </a:lnTo>
                  <a:lnTo>
                    <a:pt x="246" y="420"/>
                  </a:lnTo>
                  <a:lnTo>
                    <a:pt x="227" y="412"/>
                  </a:lnTo>
                  <a:lnTo>
                    <a:pt x="209" y="406"/>
                  </a:lnTo>
                  <a:lnTo>
                    <a:pt x="188" y="400"/>
                  </a:lnTo>
                  <a:lnTo>
                    <a:pt x="167" y="391"/>
                  </a:lnTo>
                  <a:lnTo>
                    <a:pt x="154" y="382"/>
                  </a:lnTo>
                  <a:lnTo>
                    <a:pt x="141" y="371"/>
                  </a:lnTo>
                  <a:lnTo>
                    <a:pt x="124" y="355"/>
                  </a:lnTo>
                  <a:lnTo>
                    <a:pt x="106" y="340"/>
                  </a:lnTo>
                  <a:lnTo>
                    <a:pt x="86" y="330"/>
                  </a:lnTo>
                  <a:lnTo>
                    <a:pt x="63" y="321"/>
                  </a:lnTo>
                  <a:lnTo>
                    <a:pt x="41" y="311"/>
                  </a:lnTo>
                  <a:lnTo>
                    <a:pt x="25" y="301"/>
                  </a:lnTo>
                  <a:lnTo>
                    <a:pt x="14" y="287"/>
                  </a:lnTo>
                  <a:lnTo>
                    <a:pt x="5" y="270"/>
                  </a:lnTo>
                  <a:lnTo>
                    <a:pt x="0" y="247"/>
                  </a:lnTo>
                  <a:lnTo>
                    <a:pt x="1" y="221"/>
                  </a:lnTo>
                  <a:lnTo>
                    <a:pt x="4" y="198"/>
                  </a:lnTo>
                  <a:lnTo>
                    <a:pt x="12" y="177"/>
                  </a:lnTo>
                  <a:lnTo>
                    <a:pt x="22" y="158"/>
                  </a:lnTo>
                  <a:lnTo>
                    <a:pt x="35" y="141"/>
                  </a:lnTo>
                  <a:lnTo>
                    <a:pt x="53" y="125"/>
                  </a:lnTo>
                  <a:lnTo>
                    <a:pt x="75" y="112"/>
                  </a:lnTo>
                  <a:lnTo>
                    <a:pt x="97" y="105"/>
                  </a:lnTo>
                  <a:lnTo>
                    <a:pt x="127" y="96"/>
                  </a:lnTo>
                  <a:lnTo>
                    <a:pt x="159" y="88"/>
                  </a:lnTo>
                  <a:lnTo>
                    <a:pt x="184" y="78"/>
                  </a:lnTo>
                  <a:lnTo>
                    <a:pt x="208" y="67"/>
                  </a:lnTo>
                  <a:lnTo>
                    <a:pt x="229" y="53"/>
                  </a:lnTo>
                  <a:lnTo>
                    <a:pt x="255" y="33"/>
                  </a:lnTo>
                  <a:lnTo>
                    <a:pt x="278" y="19"/>
                  </a:lnTo>
                  <a:lnTo>
                    <a:pt x="305" y="9"/>
                  </a:lnTo>
                  <a:lnTo>
                    <a:pt x="333" y="2"/>
                  </a:lnTo>
                  <a:lnTo>
                    <a:pt x="367" y="0"/>
                  </a:lnTo>
                  <a:lnTo>
                    <a:pt x="395" y="0"/>
                  </a:lnTo>
                  <a:lnTo>
                    <a:pt x="434" y="5"/>
                  </a:lnTo>
                  <a:lnTo>
                    <a:pt x="466" y="10"/>
                  </a:lnTo>
                  <a:lnTo>
                    <a:pt x="493" y="12"/>
                  </a:lnTo>
                  <a:lnTo>
                    <a:pt x="518" y="13"/>
                  </a:lnTo>
                  <a:lnTo>
                    <a:pt x="540" y="18"/>
                  </a:lnTo>
                  <a:lnTo>
                    <a:pt x="577" y="32"/>
                  </a:lnTo>
                  <a:lnTo>
                    <a:pt x="611" y="42"/>
                  </a:lnTo>
                  <a:lnTo>
                    <a:pt x="638" y="46"/>
                  </a:lnTo>
                  <a:lnTo>
                    <a:pt x="660" y="46"/>
                  </a:lnTo>
                  <a:lnTo>
                    <a:pt x="687" y="41"/>
                  </a:lnTo>
                  <a:lnTo>
                    <a:pt x="709" y="38"/>
                  </a:lnTo>
                  <a:lnTo>
                    <a:pt x="729" y="38"/>
                  </a:lnTo>
                  <a:lnTo>
                    <a:pt x="750" y="42"/>
                  </a:lnTo>
                  <a:lnTo>
                    <a:pt x="768" y="49"/>
                  </a:lnTo>
                  <a:lnTo>
                    <a:pt x="794" y="62"/>
                  </a:lnTo>
                  <a:lnTo>
                    <a:pt x="837" y="89"/>
                  </a:lnTo>
                  <a:lnTo>
                    <a:pt x="854" y="105"/>
                  </a:lnTo>
                  <a:lnTo>
                    <a:pt x="859" y="113"/>
                  </a:lnTo>
                  <a:lnTo>
                    <a:pt x="859" y="121"/>
                  </a:lnTo>
                  <a:lnTo>
                    <a:pt x="850" y="124"/>
                  </a:lnTo>
                  <a:lnTo>
                    <a:pt x="839" y="129"/>
                  </a:lnTo>
                  <a:lnTo>
                    <a:pt x="822" y="137"/>
                  </a:lnTo>
                  <a:lnTo>
                    <a:pt x="802" y="145"/>
                  </a:lnTo>
                  <a:lnTo>
                    <a:pt x="782" y="151"/>
                  </a:lnTo>
                  <a:lnTo>
                    <a:pt x="757" y="157"/>
                  </a:lnTo>
                  <a:lnTo>
                    <a:pt x="729" y="163"/>
                  </a:lnTo>
                  <a:lnTo>
                    <a:pt x="698" y="166"/>
                  </a:lnTo>
                  <a:lnTo>
                    <a:pt x="675" y="166"/>
                  </a:lnTo>
                  <a:lnTo>
                    <a:pt x="635" y="162"/>
                  </a:lnTo>
                  <a:lnTo>
                    <a:pt x="596" y="156"/>
                  </a:lnTo>
                  <a:lnTo>
                    <a:pt x="567" y="154"/>
                  </a:lnTo>
                  <a:lnTo>
                    <a:pt x="549" y="155"/>
                  </a:lnTo>
                  <a:lnTo>
                    <a:pt x="532" y="158"/>
                  </a:lnTo>
                  <a:lnTo>
                    <a:pt x="516" y="165"/>
                  </a:lnTo>
                  <a:lnTo>
                    <a:pt x="508" y="173"/>
                  </a:lnTo>
                  <a:lnTo>
                    <a:pt x="499" y="184"/>
                  </a:lnTo>
                  <a:lnTo>
                    <a:pt x="487" y="193"/>
                  </a:lnTo>
                  <a:lnTo>
                    <a:pt x="475" y="206"/>
                  </a:lnTo>
                  <a:lnTo>
                    <a:pt x="465" y="221"/>
                  </a:lnTo>
                  <a:lnTo>
                    <a:pt x="456" y="236"/>
                  </a:lnTo>
                  <a:lnTo>
                    <a:pt x="453" y="249"/>
                  </a:lnTo>
                  <a:lnTo>
                    <a:pt x="452" y="264"/>
                  </a:lnTo>
                  <a:lnTo>
                    <a:pt x="455" y="280"/>
                  </a:lnTo>
                  <a:lnTo>
                    <a:pt x="463" y="295"/>
                  </a:lnTo>
                  <a:lnTo>
                    <a:pt x="473" y="313"/>
                  </a:lnTo>
                  <a:lnTo>
                    <a:pt x="482" y="333"/>
                  </a:lnTo>
                  <a:lnTo>
                    <a:pt x="488" y="353"/>
                  </a:lnTo>
                  <a:lnTo>
                    <a:pt x="495" y="379"/>
                  </a:lnTo>
                  <a:lnTo>
                    <a:pt x="502" y="392"/>
                  </a:lnTo>
                  <a:lnTo>
                    <a:pt x="514" y="409"/>
                  </a:lnTo>
                  <a:lnTo>
                    <a:pt x="527" y="421"/>
                  </a:lnTo>
                  <a:lnTo>
                    <a:pt x="544" y="432"/>
                  </a:lnTo>
                  <a:lnTo>
                    <a:pt x="561" y="438"/>
                  </a:lnTo>
                  <a:lnTo>
                    <a:pt x="578" y="44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7" name="Freeform 71"/>
            <p:cNvSpPr>
              <a:spLocks/>
            </p:cNvSpPr>
            <p:nvPr/>
          </p:nvSpPr>
          <p:spPr bwMode="auto">
            <a:xfrm>
              <a:off x="905" y="1195"/>
              <a:ext cx="159" cy="103"/>
            </a:xfrm>
            <a:custGeom>
              <a:avLst/>
              <a:gdLst>
                <a:gd name="T0" fmla="*/ 306 w 478"/>
                <a:gd name="T1" fmla="*/ 7 h 310"/>
                <a:gd name="T2" fmla="*/ 278 w 478"/>
                <a:gd name="T3" fmla="*/ 1 h 310"/>
                <a:gd name="T4" fmla="*/ 248 w 478"/>
                <a:gd name="T5" fmla="*/ 1 h 310"/>
                <a:gd name="T6" fmla="*/ 218 w 478"/>
                <a:gd name="T7" fmla="*/ 6 h 310"/>
                <a:gd name="T8" fmla="*/ 187 w 478"/>
                <a:gd name="T9" fmla="*/ 23 h 310"/>
                <a:gd name="T10" fmla="*/ 162 w 478"/>
                <a:gd name="T11" fmla="*/ 47 h 310"/>
                <a:gd name="T12" fmla="*/ 141 w 478"/>
                <a:gd name="T13" fmla="*/ 71 h 310"/>
                <a:gd name="T14" fmla="*/ 105 w 478"/>
                <a:gd name="T15" fmla="*/ 79 h 310"/>
                <a:gd name="T16" fmla="*/ 51 w 478"/>
                <a:gd name="T17" fmla="*/ 84 h 310"/>
                <a:gd name="T18" fmla="*/ 32 w 478"/>
                <a:gd name="T19" fmla="*/ 94 h 310"/>
                <a:gd name="T20" fmla="*/ 24 w 478"/>
                <a:gd name="T21" fmla="*/ 113 h 310"/>
                <a:gd name="T22" fmla="*/ 19 w 478"/>
                <a:gd name="T23" fmla="*/ 137 h 310"/>
                <a:gd name="T24" fmla="*/ 6 w 478"/>
                <a:gd name="T25" fmla="*/ 165 h 310"/>
                <a:gd name="T26" fmla="*/ 0 w 478"/>
                <a:gd name="T27" fmla="*/ 192 h 310"/>
                <a:gd name="T28" fmla="*/ 8 w 478"/>
                <a:gd name="T29" fmla="*/ 211 h 310"/>
                <a:gd name="T30" fmla="*/ 34 w 478"/>
                <a:gd name="T31" fmla="*/ 228 h 310"/>
                <a:gd name="T32" fmla="*/ 67 w 478"/>
                <a:gd name="T33" fmla="*/ 247 h 310"/>
                <a:gd name="T34" fmla="*/ 84 w 478"/>
                <a:gd name="T35" fmla="*/ 266 h 310"/>
                <a:gd name="T36" fmla="*/ 102 w 478"/>
                <a:gd name="T37" fmla="*/ 298 h 310"/>
                <a:gd name="T38" fmla="*/ 123 w 478"/>
                <a:gd name="T39" fmla="*/ 309 h 310"/>
                <a:gd name="T40" fmla="*/ 159 w 478"/>
                <a:gd name="T41" fmla="*/ 309 h 310"/>
                <a:gd name="T42" fmla="*/ 202 w 478"/>
                <a:gd name="T43" fmla="*/ 296 h 310"/>
                <a:gd name="T44" fmla="*/ 210 w 478"/>
                <a:gd name="T45" fmla="*/ 294 h 310"/>
                <a:gd name="T46" fmla="*/ 239 w 478"/>
                <a:gd name="T47" fmla="*/ 285 h 310"/>
                <a:gd name="T48" fmla="*/ 268 w 478"/>
                <a:gd name="T49" fmla="*/ 270 h 310"/>
                <a:gd name="T50" fmla="*/ 294 w 478"/>
                <a:gd name="T51" fmla="*/ 263 h 310"/>
                <a:gd name="T52" fmla="*/ 301 w 478"/>
                <a:gd name="T53" fmla="*/ 263 h 310"/>
                <a:gd name="T54" fmla="*/ 336 w 478"/>
                <a:gd name="T55" fmla="*/ 265 h 310"/>
                <a:gd name="T56" fmla="*/ 343 w 478"/>
                <a:gd name="T57" fmla="*/ 265 h 310"/>
                <a:gd name="T58" fmla="*/ 366 w 478"/>
                <a:gd name="T59" fmla="*/ 267 h 310"/>
                <a:gd name="T60" fmla="*/ 406 w 478"/>
                <a:gd name="T61" fmla="*/ 265 h 310"/>
                <a:gd name="T62" fmla="*/ 427 w 478"/>
                <a:gd name="T63" fmla="*/ 254 h 310"/>
                <a:gd name="T64" fmla="*/ 446 w 478"/>
                <a:gd name="T65" fmla="*/ 247 h 310"/>
                <a:gd name="T66" fmla="*/ 458 w 478"/>
                <a:gd name="T67" fmla="*/ 244 h 310"/>
                <a:gd name="T68" fmla="*/ 464 w 478"/>
                <a:gd name="T69" fmla="*/ 242 h 310"/>
                <a:gd name="T70" fmla="*/ 476 w 478"/>
                <a:gd name="T71" fmla="*/ 233 h 310"/>
                <a:gd name="T72" fmla="*/ 464 w 478"/>
                <a:gd name="T73" fmla="*/ 220 h 310"/>
                <a:gd name="T74" fmla="*/ 434 w 478"/>
                <a:gd name="T75" fmla="*/ 193 h 310"/>
                <a:gd name="T76" fmla="*/ 396 w 478"/>
                <a:gd name="T77" fmla="*/ 168 h 310"/>
                <a:gd name="T78" fmla="*/ 351 w 478"/>
                <a:gd name="T79" fmla="*/ 149 h 310"/>
                <a:gd name="T80" fmla="*/ 324 w 478"/>
                <a:gd name="T81" fmla="*/ 125 h 310"/>
                <a:gd name="T82" fmla="*/ 310 w 478"/>
                <a:gd name="T83" fmla="*/ 85 h 310"/>
                <a:gd name="T84" fmla="*/ 314 w 478"/>
                <a:gd name="T85" fmla="*/ 36 h 3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8"/>
                <a:gd name="T130" fmla="*/ 0 h 310"/>
                <a:gd name="T131" fmla="*/ 478 w 478"/>
                <a:gd name="T132" fmla="*/ 310 h 3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8" h="310">
                  <a:moveTo>
                    <a:pt x="322" y="15"/>
                  </a:moveTo>
                  <a:lnTo>
                    <a:pt x="306" y="7"/>
                  </a:lnTo>
                  <a:lnTo>
                    <a:pt x="293" y="3"/>
                  </a:lnTo>
                  <a:lnTo>
                    <a:pt x="278" y="1"/>
                  </a:lnTo>
                  <a:lnTo>
                    <a:pt x="265" y="0"/>
                  </a:lnTo>
                  <a:lnTo>
                    <a:pt x="248" y="1"/>
                  </a:lnTo>
                  <a:lnTo>
                    <a:pt x="234" y="2"/>
                  </a:lnTo>
                  <a:lnTo>
                    <a:pt x="218" y="6"/>
                  </a:lnTo>
                  <a:lnTo>
                    <a:pt x="200" y="14"/>
                  </a:lnTo>
                  <a:lnTo>
                    <a:pt x="187" y="23"/>
                  </a:lnTo>
                  <a:lnTo>
                    <a:pt x="173" y="35"/>
                  </a:lnTo>
                  <a:lnTo>
                    <a:pt x="162" y="47"/>
                  </a:lnTo>
                  <a:lnTo>
                    <a:pt x="149" y="64"/>
                  </a:lnTo>
                  <a:lnTo>
                    <a:pt x="141" y="71"/>
                  </a:lnTo>
                  <a:lnTo>
                    <a:pt x="129" y="75"/>
                  </a:lnTo>
                  <a:lnTo>
                    <a:pt x="105" y="79"/>
                  </a:lnTo>
                  <a:lnTo>
                    <a:pt x="64" y="82"/>
                  </a:lnTo>
                  <a:lnTo>
                    <a:pt x="51" y="84"/>
                  </a:lnTo>
                  <a:lnTo>
                    <a:pt x="40" y="89"/>
                  </a:lnTo>
                  <a:lnTo>
                    <a:pt x="32" y="94"/>
                  </a:lnTo>
                  <a:lnTo>
                    <a:pt x="28" y="102"/>
                  </a:lnTo>
                  <a:lnTo>
                    <a:pt x="24" y="113"/>
                  </a:lnTo>
                  <a:lnTo>
                    <a:pt x="22" y="125"/>
                  </a:lnTo>
                  <a:lnTo>
                    <a:pt x="19" y="137"/>
                  </a:lnTo>
                  <a:lnTo>
                    <a:pt x="15" y="148"/>
                  </a:lnTo>
                  <a:lnTo>
                    <a:pt x="6" y="165"/>
                  </a:lnTo>
                  <a:lnTo>
                    <a:pt x="1" y="178"/>
                  </a:lnTo>
                  <a:lnTo>
                    <a:pt x="0" y="192"/>
                  </a:lnTo>
                  <a:lnTo>
                    <a:pt x="2" y="202"/>
                  </a:lnTo>
                  <a:lnTo>
                    <a:pt x="8" y="211"/>
                  </a:lnTo>
                  <a:lnTo>
                    <a:pt x="15" y="218"/>
                  </a:lnTo>
                  <a:lnTo>
                    <a:pt x="34" y="228"/>
                  </a:lnTo>
                  <a:lnTo>
                    <a:pt x="53" y="237"/>
                  </a:lnTo>
                  <a:lnTo>
                    <a:pt x="67" y="247"/>
                  </a:lnTo>
                  <a:lnTo>
                    <a:pt x="76" y="255"/>
                  </a:lnTo>
                  <a:lnTo>
                    <a:pt x="84" y="266"/>
                  </a:lnTo>
                  <a:lnTo>
                    <a:pt x="94" y="287"/>
                  </a:lnTo>
                  <a:lnTo>
                    <a:pt x="102" y="298"/>
                  </a:lnTo>
                  <a:lnTo>
                    <a:pt x="111" y="305"/>
                  </a:lnTo>
                  <a:lnTo>
                    <a:pt x="123" y="309"/>
                  </a:lnTo>
                  <a:lnTo>
                    <a:pt x="140" y="310"/>
                  </a:lnTo>
                  <a:lnTo>
                    <a:pt x="159" y="309"/>
                  </a:lnTo>
                  <a:lnTo>
                    <a:pt x="180" y="305"/>
                  </a:lnTo>
                  <a:lnTo>
                    <a:pt x="202" y="296"/>
                  </a:lnTo>
                  <a:lnTo>
                    <a:pt x="210" y="294"/>
                  </a:lnTo>
                  <a:lnTo>
                    <a:pt x="224" y="289"/>
                  </a:lnTo>
                  <a:lnTo>
                    <a:pt x="239" y="285"/>
                  </a:lnTo>
                  <a:lnTo>
                    <a:pt x="250" y="279"/>
                  </a:lnTo>
                  <a:lnTo>
                    <a:pt x="268" y="270"/>
                  </a:lnTo>
                  <a:lnTo>
                    <a:pt x="279" y="265"/>
                  </a:lnTo>
                  <a:lnTo>
                    <a:pt x="294" y="263"/>
                  </a:lnTo>
                  <a:lnTo>
                    <a:pt x="301" y="263"/>
                  </a:lnTo>
                  <a:lnTo>
                    <a:pt x="317" y="263"/>
                  </a:lnTo>
                  <a:lnTo>
                    <a:pt x="336" y="265"/>
                  </a:lnTo>
                  <a:lnTo>
                    <a:pt x="343" y="265"/>
                  </a:lnTo>
                  <a:lnTo>
                    <a:pt x="366" y="267"/>
                  </a:lnTo>
                  <a:lnTo>
                    <a:pt x="394" y="266"/>
                  </a:lnTo>
                  <a:lnTo>
                    <a:pt x="406" y="265"/>
                  </a:lnTo>
                  <a:lnTo>
                    <a:pt x="417" y="261"/>
                  </a:lnTo>
                  <a:lnTo>
                    <a:pt x="427" y="254"/>
                  </a:lnTo>
                  <a:lnTo>
                    <a:pt x="436" y="250"/>
                  </a:lnTo>
                  <a:lnTo>
                    <a:pt x="446" y="247"/>
                  </a:lnTo>
                  <a:lnTo>
                    <a:pt x="451" y="245"/>
                  </a:lnTo>
                  <a:lnTo>
                    <a:pt x="458" y="244"/>
                  </a:lnTo>
                  <a:lnTo>
                    <a:pt x="464" y="242"/>
                  </a:lnTo>
                  <a:lnTo>
                    <a:pt x="471" y="239"/>
                  </a:lnTo>
                  <a:lnTo>
                    <a:pt x="476" y="233"/>
                  </a:lnTo>
                  <a:lnTo>
                    <a:pt x="478" y="229"/>
                  </a:lnTo>
                  <a:lnTo>
                    <a:pt x="464" y="220"/>
                  </a:lnTo>
                  <a:lnTo>
                    <a:pt x="451" y="209"/>
                  </a:lnTo>
                  <a:lnTo>
                    <a:pt x="434" y="193"/>
                  </a:lnTo>
                  <a:lnTo>
                    <a:pt x="416" y="178"/>
                  </a:lnTo>
                  <a:lnTo>
                    <a:pt x="396" y="168"/>
                  </a:lnTo>
                  <a:lnTo>
                    <a:pt x="373" y="159"/>
                  </a:lnTo>
                  <a:lnTo>
                    <a:pt x="351" y="149"/>
                  </a:lnTo>
                  <a:lnTo>
                    <a:pt x="335" y="139"/>
                  </a:lnTo>
                  <a:lnTo>
                    <a:pt x="324" y="125"/>
                  </a:lnTo>
                  <a:lnTo>
                    <a:pt x="315" y="108"/>
                  </a:lnTo>
                  <a:lnTo>
                    <a:pt x="310" y="85"/>
                  </a:lnTo>
                  <a:lnTo>
                    <a:pt x="311" y="59"/>
                  </a:lnTo>
                  <a:lnTo>
                    <a:pt x="314" y="36"/>
                  </a:lnTo>
                  <a:lnTo>
                    <a:pt x="322" y="15"/>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8" name="Freeform 72"/>
            <p:cNvSpPr>
              <a:spLocks/>
            </p:cNvSpPr>
            <p:nvPr/>
          </p:nvSpPr>
          <p:spPr bwMode="auto">
            <a:xfrm>
              <a:off x="1217" y="1272"/>
              <a:ext cx="55" cy="33"/>
            </a:xfrm>
            <a:custGeom>
              <a:avLst/>
              <a:gdLst>
                <a:gd name="T0" fmla="*/ 165 w 165"/>
                <a:gd name="T1" fmla="*/ 14 h 100"/>
                <a:gd name="T2" fmla="*/ 158 w 165"/>
                <a:gd name="T3" fmla="*/ 17 h 100"/>
                <a:gd name="T4" fmla="*/ 145 w 165"/>
                <a:gd name="T5" fmla="*/ 19 h 100"/>
                <a:gd name="T6" fmla="*/ 134 w 165"/>
                <a:gd name="T7" fmla="*/ 25 h 100"/>
                <a:gd name="T8" fmla="*/ 116 w 165"/>
                <a:gd name="T9" fmla="*/ 37 h 100"/>
                <a:gd name="T10" fmla="*/ 93 w 165"/>
                <a:gd name="T11" fmla="*/ 58 h 100"/>
                <a:gd name="T12" fmla="*/ 72 w 165"/>
                <a:gd name="T13" fmla="*/ 78 h 100"/>
                <a:gd name="T14" fmla="*/ 54 w 165"/>
                <a:gd name="T15" fmla="*/ 92 h 100"/>
                <a:gd name="T16" fmla="*/ 39 w 165"/>
                <a:gd name="T17" fmla="*/ 98 h 100"/>
                <a:gd name="T18" fmla="*/ 39 w 165"/>
                <a:gd name="T19" fmla="*/ 98 h 100"/>
                <a:gd name="T20" fmla="*/ 32 w 165"/>
                <a:gd name="T21" fmla="*/ 100 h 100"/>
                <a:gd name="T22" fmla="*/ 32 w 165"/>
                <a:gd name="T23" fmla="*/ 100 h 100"/>
                <a:gd name="T24" fmla="*/ 25 w 165"/>
                <a:gd name="T25" fmla="*/ 99 h 100"/>
                <a:gd name="T26" fmla="*/ 16 w 165"/>
                <a:gd name="T27" fmla="*/ 98 h 100"/>
                <a:gd name="T28" fmla="*/ 10 w 165"/>
                <a:gd name="T29" fmla="*/ 94 h 100"/>
                <a:gd name="T30" fmla="*/ 0 w 165"/>
                <a:gd name="T31" fmla="*/ 91 h 100"/>
                <a:gd name="T32" fmla="*/ 0 w 165"/>
                <a:gd name="T33" fmla="*/ 88 h 100"/>
                <a:gd name="T34" fmla="*/ 2 w 165"/>
                <a:gd name="T35" fmla="*/ 66 h 100"/>
                <a:gd name="T36" fmla="*/ 5 w 165"/>
                <a:gd name="T37" fmla="*/ 54 h 100"/>
                <a:gd name="T38" fmla="*/ 10 w 165"/>
                <a:gd name="T39" fmla="*/ 43 h 100"/>
                <a:gd name="T40" fmla="*/ 16 w 165"/>
                <a:gd name="T41" fmla="*/ 35 h 100"/>
                <a:gd name="T42" fmla="*/ 27 w 165"/>
                <a:gd name="T43" fmla="*/ 31 h 100"/>
                <a:gd name="T44" fmla="*/ 41 w 165"/>
                <a:gd name="T45" fmla="*/ 25 h 100"/>
                <a:gd name="T46" fmla="*/ 57 w 165"/>
                <a:gd name="T47" fmla="*/ 18 h 100"/>
                <a:gd name="T48" fmla="*/ 75 w 165"/>
                <a:gd name="T49" fmla="*/ 10 h 100"/>
                <a:gd name="T50" fmla="*/ 87 w 165"/>
                <a:gd name="T51" fmla="*/ 3 h 100"/>
                <a:gd name="T52" fmla="*/ 102 w 165"/>
                <a:gd name="T53" fmla="*/ 0 h 100"/>
                <a:gd name="T54" fmla="*/ 120 w 165"/>
                <a:gd name="T55" fmla="*/ 0 h 100"/>
                <a:gd name="T56" fmla="*/ 134 w 165"/>
                <a:gd name="T57" fmla="*/ 4 h 100"/>
                <a:gd name="T58" fmla="*/ 152 w 165"/>
                <a:gd name="T59" fmla="*/ 11 h 100"/>
                <a:gd name="T60" fmla="*/ 165 w 165"/>
                <a:gd name="T61" fmla="*/ 14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5"/>
                <a:gd name="T94" fmla="*/ 0 h 100"/>
                <a:gd name="T95" fmla="*/ 165 w 165"/>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5" h="100">
                  <a:moveTo>
                    <a:pt x="165" y="14"/>
                  </a:moveTo>
                  <a:lnTo>
                    <a:pt x="158" y="17"/>
                  </a:lnTo>
                  <a:lnTo>
                    <a:pt x="145" y="19"/>
                  </a:lnTo>
                  <a:lnTo>
                    <a:pt x="134" y="25"/>
                  </a:lnTo>
                  <a:lnTo>
                    <a:pt x="116" y="37"/>
                  </a:lnTo>
                  <a:lnTo>
                    <a:pt x="93" y="58"/>
                  </a:lnTo>
                  <a:lnTo>
                    <a:pt x="72" y="78"/>
                  </a:lnTo>
                  <a:lnTo>
                    <a:pt x="54" y="92"/>
                  </a:lnTo>
                  <a:lnTo>
                    <a:pt x="39" y="98"/>
                  </a:lnTo>
                  <a:lnTo>
                    <a:pt x="32" y="100"/>
                  </a:lnTo>
                  <a:lnTo>
                    <a:pt x="25" y="99"/>
                  </a:lnTo>
                  <a:lnTo>
                    <a:pt x="16" y="98"/>
                  </a:lnTo>
                  <a:lnTo>
                    <a:pt x="10" y="94"/>
                  </a:lnTo>
                  <a:lnTo>
                    <a:pt x="0" y="91"/>
                  </a:lnTo>
                  <a:lnTo>
                    <a:pt x="0" y="88"/>
                  </a:lnTo>
                  <a:lnTo>
                    <a:pt x="2" y="66"/>
                  </a:lnTo>
                  <a:lnTo>
                    <a:pt x="5" y="54"/>
                  </a:lnTo>
                  <a:lnTo>
                    <a:pt x="10" y="43"/>
                  </a:lnTo>
                  <a:lnTo>
                    <a:pt x="16" y="35"/>
                  </a:lnTo>
                  <a:lnTo>
                    <a:pt x="27" y="31"/>
                  </a:lnTo>
                  <a:lnTo>
                    <a:pt x="41" y="25"/>
                  </a:lnTo>
                  <a:lnTo>
                    <a:pt x="57" y="18"/>
                  </a:lnTo>
                  <a:lnTo>
                    <a:pt x="75" y="10"/>
                  </a:lnTo>
                  <a:lnTo>
                    <a:pt x="87" y="3"/>
                  </a:lnTo>
                  <a:lnTo>
                    <a:pt x="102" y="0"/>
                  </a:lnTo>
                  <a:lnTo>
                    <a:pt x="120" y="0"/>
                  </a:lnTo>
                  <a:lnTo>
                    <a:pt x="134" y="4"/>
                  </a:lnTo>
                  <a:lnTo>
                    <a:pt x="152" y="11"/>
                  </a:lnTo>
                  <a:lnTo>
                    <a:pt x="165" y="14"/>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69" name="Freeform 73"/>
            <p:cNvSpPr>
              <a:spLocks/>
            </p:cNvSpPr>
            <p:nvPr/>
          </p:nvSpPr>
          <p:spPr bwMode="auto">
            <a:xfrm>
              <a:off x="1008" y="1200"/>
              <a:ext cx="56" cy="71"/>
            </a:xfrm>
            <a:custGeom>
              <a:avLst/>
              <a:gdLst>
                <a:gd name="T0" fmla="*/ 166 w 166"/>
                <a:gd name="T1" fmla="*/ 213 h 213"/>
                <a:gd name="T2" fmla="*/ 153 w 166"/>
                <a:gd name="T3" fmla="*/ 204 h 213"/>
                <a:gd name="T4" fmla="*/ 141 w 166"/>
                <a:gd name="T5" fmla="*/ 193 h 213"/>
                <a:gd name="T6" fmla="*/ 123 w 166"/>
                <a:gd name="T7" fmla="*/ 177 h 213"/>
                <a:gd name="T8" fmla="*/ 105 w 166"/>
                <a:gd name="T9" fmla="*/ 162 h 213"/>
                <a:gd name="T10" fmla="*/ 86 w 166"/>
                <a:gd name="T11" fmla="*/ 152 h 213"/>
                <a:gd name="T12" fmla="*/ 63 w 166"/>
                <a:gd name="T13" fmla="*/ 143 h 213"/>
                <a:gd name="T14" fmla="*/ 41 w 166"/>
                <a:gd name="T15" fmla="*/ 133 h 213"/>
                <a:gd name="T16" fmla="*/ 25 w 166"/>
                <a:gd name="T17" fmla="*/ 123 h 213"/>
                <a:gd name="T18" fmla="*/ 14 w 166"/>
                <a:gd name="T19" fmla="*/ 109 h 213"/>
                <a:gd name="T20" fmla="*/ 5 w 166"/>
                <a:gd name="T21" fmla="*/ 93 h 213"/>
                <a:gd name="T22" fmla="*/ 0 w 166"/>
                <a:gd name="T23" fmla="*/ 70 h 213"/>
                <a:gd name="T24" fmla="*/ 1 w 166"/>
                <a:gd name="T25" fmla="*/ 44 h 213"/>
                <a:gd name="T26" fmla="*/ 4 w 166"/>
                <a:gd name="T27" fmla="*/ 21 h 213"/>
                <a:gd name="T28" fmla="*/ 12 w 166"/>
                <a:gd name="T29" fmla="*/ 0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3"/>
                <a:gd name="T47" fmla="*/ 166 w 166"/>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3">
                  <a:moveTo>
                    <a:pt x="166" y="213"/>
                  </a:moveTo>
                  <a:lnTo>
                    <a:pt x="153" y="204"/>
                  </a:lnTo>
                  <a:lnTo>
                    <a:pt x="141" y="193"/>
                  </a:lnTo>
                  <a:lnTo>
                    <a:pt x="123" y="177"/>
                  </a:lnTo>
                  <a:lnTo>
                    <a:pt x="105" y="162"/>
                  </a:lnTo>
                  <a:lnTo>
                    <a:pt x="86" y="152"/>
                  </a:lnTo>
                  <a:lnTo>
                    <a:pt x="63" y="143"/>
                  </a:lnTo>
                  <a:lnTo>
                    <a:pt x="41" y="133"/>
                  </a:lnTo>
                  <a:lnTo>
                    <a:pt x="25" y="123"/>
                  </a:lnTo>
                  <a:lnTo>
                    <a:pt x="14" y="109"/>
                  </a:lnTo>
                  <a:lnTo>
                    <a:pt x="5" y="93"/>
                  </a:lnTo>
                  <a:lnTo>
                    <a:pt x="0" y="70"/>
                  </a:lnTo>
                  <a:lnTo>
                    <a:pt x="1" y="44"/>
                  </a:lnTo>
                  <a:lnTo>
                    <a:pt x="4" y="21"/>
                  </a:lnTo>
                  <a:lnTo>
                    <a:pt x="1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0" name="Freeform 74"/>
            <p:cNvSpPr>
              <a:spLocks/>
            </p:cNvSpPr>
            <p:nvPr/>
          </p:nvSpPr>
          <p:spPr bwMode="auto">
            <a:xfrm>
              <a:off x="4077" y="1404"/>
              <a:ext cx="116" cy="105"/>
            </a:xfrm>
            <a:custGeom>
              <a:avLst/>
              <a:gdLst>
                <a:gd name="T0" fmla="*/ 246 w 348"/>
                <a:gd name="T1" fmla="*/ 278 h 315"/>
                <a:gd name="T2" fmla="*/ 199 w 348"/>
                <a:gd name="T3" fmla="*/ 249 h 315"/>
                <a:gd name="T4" fmla="*/ 175 w 348"/>
                <a:gd name="T5" fmla="*/ 220 h 315"/>
                <a:gd name="T6" fmla="*/ 168 w 348"/>
                <a:gd name="T7" fmla="*/ 180 h 315"/>
                <a:gd name="T8" fmla="*/ 127 w 348"/>
                <a:gd name="T9" fmla="*/ 151 h 315"/>
                <a:gd name="T10" fmla="*/ 67 w 348"/>
                <a:gd name="T11" fmla="*/ 123 h 315"/>
                <a:gd name="T12" fmla="*/ 41 w 348"/>
                <a:gd name="T13" fmla="*/ 81 h 315"/>
                <a:gd name="T14" fmla="*/ 16 w 348"/>
                <a:gd name="T15" fmla="*/ 32 h 315"/>
                <a:gd name="T16" fmla="*/ 14 w 348"/>
                <a:gd name="T17" fmla="*/ 17 h 315"/>
                <a:gd name="T18" fmla="*/ 39 w 348"/>
                <a:gd name="T19" fmla="*/ 47 h 315"/>
                <a:gd name="T20" fmla="*/ 62 w 348"/>
                <a:gd name="T21" fmla="*/ 98 h 315"/>
                <a:gd name="T22" fmla="*/ 85 w 348"/>
                <a:gd name="T23" fmla="*/ 99 h 315"/>
                <a:gd name="T24" fmla="*/ 104 w 348"/>
                <a:gd name="T25" fmla="*/ 63 h 315"/>
                <a:gd name="T26" fmla="*/ 115 w 348"/>
                <a:gd name="T27" fmla="*/ 21 h 315"/>
                <a:gd name="T28" fmla="*/ 112 w 348"/>
                <a:gd name="T29" fmla="*/ 2 h 315"/>
                <a:gd name="T30" fmla="*/ 124 w 348"/>
                <a:gd name="T31" fmla="*/ 8 h 315"/>
                <a:gd name="T32" fmla="*/ 121 w 348"/>
                <a:gd name="T33" fmla="*/ 34 h 315"/>
                <a:gd name="T34" fmla="*/ 110 w 348"/>
                <a:gd name="T35" fmla="*/ 79 h 315"/>
                <a:gd name="T36" fmla="*/ 99 w 348"/>
                <a:gd name="T37" fmla="*/ 108 h 315"/>
                <a:gd name="T38" fmla="*/ 119 w 348"/>
                <a:gd name="T39" fmla="*/ 117 h 315"/>
                <a:gd name="T40" fmla="*/ 153 w 348"/>
                <a:gd name="T41" fmla="*/ 119 h 315"/>
                <a:gd name="T42" fmla="*/ 182 w 348"/>
                <a:gd name="T43" fmla="*/ 137 h 315"/>
                <a:gd name="T44" fmla="*/ 200 w 348"/>
                <a:gd name="T45" fmla="*/ 129 h 315"/>
                <a:gd name="T46" fmla="*/ 225 w 348"/>
                <a:gd name="T47" fmla="*/ 113 h 315"/>
                <a:gd name="T48" fmla="*/ 250 w 348"/>
                <a:gd name="T49" fmla="*/ 90 h 315"/>
                <a:gd name="T50" fmla="*/ 261 w 348"/>
                <a:gd name="T51" fmla="*/ 84 h 315"/>
                <a:gd name="T52" fmla="*/ 245 w 348"/>
                <a:gd name="T53" fmla="*/ 112 h 315"/>
                <a:gd name="T54" fmla="*/ 213 w 348"/>
                <a:gd name="T55" fmla="*/ 132 h 315"/>
                <a:gd name="T56" fmla="*/ 209 w 348"/>
                <a:gd name="T57" fmla="*/ 147 h 315"/>
                <a:gd name="T58" fmla="*/ 247 w 348"/>
                <a:gd name="T59" fmla="*/ 157 h 315"/>
                <a:gd name="T60" fmla="*/ 267 w 348"/>
                <a:gd name="T61" fmla="*/ 177 h 315"/>
                <a:gd name="T62" fmla="*/ 272 w 348"/>
                <a:gd name="T63" fmla="*/ 162 h 315"/>
                <a:gd name="T64" fmla="*/ 290 w 348"/>
                <a:gd name="T65" fmla="*/ 130 h 315"/>
                <a:gd name="T66" fmla="*/ 294 w 348"/>
                <a:gd name="T67" fmla="*/ 74 h 315"/>
                <a:gd name="T68" fmla="*/ 289 w 348"/>
                <a:gd name="T69" fmla="*/ 36 h 315"/>
                <a:gd name="T70" fmla="*/ 290 w 348"/>
                <a:gd name="T71" fmla="*/ 21 h 315"/>
                <a:gd name="T72" fmla="*/ 300 w 348"/>
                <a:gd name="T73" fmla="*/ 40 h 315"/>
                <a:gd name="T74" fmla="*/ 304 w 348"/>
                <a:gd name="T75" fmla="*/ 72 h 315"/>
                <a:gd name="T76" fmla="*/ 306 w 348"/>
                <a:gd name="T77" fmla="*/ 113 h 315"/>
                <a:gd name="T78" fmla="*/ 319 w 348"/>
                <a:gd name="T79" fmla="*/ 131 h 315"/>
                <a:gd name="T80" fmla="*/ 331 w 348"/>
                <a:gd name="T81" fmla="*/ 92 h 315"/>
                <a:gd name="T82" fmla="*/ 330 w 348"/>
                <a:gd name="T83" fmla="*/ 60 h 315"/>
                <a:gd name="T84" fmla="*/ 342 w 348"/>
                <a:gd name="T85" fmla="*/ 34 h 315"/>
                <a:gd name="T86" fmla="*/ 346 w 348"/>
                <a:gd name="T87" fmla="*/ 63 h 315"/>
                <a:gd name="T88" fmla="*/ 346 w 348"/>
                <a:gd name="T89" fmla="*/ 117 h 315"/>
                <a:gd name="T90" fmla="*/ 326 w 348"/>
                <a:gd name="T91" fmla="*/ 170 h 315"/>
                <a:gd name="T92" fmla="*/ 324 w 348"/>
                <a:gd name="T93" fmla="*/ 230 h 315"/>
                <a:gd name="T94" fmla="*/ 345 w 348"/>
                <a:gd name="T95" fmla="*/ 271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8"/>
                <a:gd name="T145" fmla="*/ 0 h 315"/>
                <a:gd name="T146" fmla="*/ 348 w 348"/>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8" h="315">
                  <a:moveTo>
                    <a:pt x="258" y="315"/>
                  </a:moveTo>
                  <a:lnTo>
                    <a:pt x="254" y="290"/>
                  </a:lnTo>
                  <a:lnTo>
                    <a:pt x="246" y="278"/>
                  </a:lnTo>
                  <a:lnTo>
                    <a:pt x="233" y="267"/>
                  </a:lnTo>
                  <a:lnTo>
                    <a:pt x="215" y="258"/>
                  </a:lnTo>
                  <a:lnTo>
                    <a:pt x="199" y="249"/>
                  </a:lnTo>
                  <a:lnTo>
                    <a:pt x="184" y="240"/>
                  </a:lnTo>
                  <a:lnTo>
                    <a:pt x="178" y="232"/>
                  </a:lnTo>
                  <a:lnTo>
                    <a:pt x="175" y="220"/>
                  </a:lnTo>
                  <a:lnTo>
                    <a:pt x="174" y="200"/>
                  </a:lnTo>
                  <a:lnTo>
                    <a:pt x="171" y="190"/>
                  </a:lnTo>
                  <a:lnTo>
                    <a:pt x="168" y="180"/>
                  </a:lnTo>
                  <a:lnTo>
                    <a:pt x="159" y="169"/>
                  </a:lnTo>
                  <a:lnTo>
                    <a:pt x="144" y="158"/>
                  </a:lnTo>
                  <a:lnTo>
                    <a:pt x="127" y="151"/>
                  </a:lnTo>
                  <a:lnTo>
                    <a:pt x="107" y="142"/>
                  </a:lnTo>
                  <a:lnTo>
                    <a:pt x="86" y="133"/>
                  </a:lnTo>
                  <a:lnTo>
                    <a:pt x="67" y="123"/>
                  </a:lnTo>
                  <a:lnTo>
                    <a:pt x="57" y="112"/>
                  </a:lnTo>
                  <a:lnTo>
                    <a:pt x="48" y="100"/>
                  </a:lnTo>
                  <a:lnTo>
                    <a:pt x="41" y="81"/>
                  </a:lnTo>
                  <a:lnTo>
                    <a:pt x="32" y="58"/>
                  </a:lnTo>
                  <a:lnTo>
                    <a:pt x="24" y="42"/>
                  </a:lnTo>
                  <a:lnTo>
                    <a:pt x="16" y="32"/>
                  </a:lnTo>
                  <a:lnTo>
                    <a:pt x="7" y="23"/>
                  </a:lnTo>
                  <a:lnTo>
                    <a:pt x="0" y="19"/>
                  </a:lnTo>
                  <a:lnTo>
                    <a:pt x="14" y="17"/>
                  </a:lnTo>
                  <a:lnTo>
                    <a:pt x="22" y="23"/>
                  </a:lnTo>
                  <a:lnTo>
                    <a:pt x="31" y="34"/>
                  </a:lnTo>
                  <a:lnTo>
                    <a:pt x="39" y="47"/>
                  </a:lnTo>
                  <a:lnTo>
                    <a:pt x="45" y="66"/>
                  </a:lnTo>
                  <a:lnTo>
                    <a:pt x="54" y="84"/>
                  </a:lnTo>
                  <a:lnTo>
                    <a:pt x="62" y="98"/>
                  </a:lnTo>
                  <a:lnTo>
                    <a:pt x="74" y="108"/>
                  </a:lnTo>
                  <a:lnTo>
                    <a:pt x="82" y="112"/>
                  </a:lnTo>
                  <a:lnTo>
                    <a:pt x="85" y="99"/>
                  </a:lnTo>
                  <a:lnTo>
                    <a:pt x="90" y="88"/>
                  </a:lnTo>
                  <a:lnTo>
                    <a:pt x="98" y="75"/>
                  </a:lnTo>
                  <a:lnTo>
                    <a:pt x="104" y="63"/>
                  </a:lnTo>
                  <a:lnTo>
                    <a:pt x="109" y="49"/>
                  </a:lnTo>
                  <a:lnTo>
                    <a:pt x="111" y="34"/>
                  </a:lnTo>
                  <a:lnTo>
                    <a:pt x="115" y="21"/>
                  </a:lnTo>
                  <a:lnTo>
                    <a:pt x="116" y="15"/>
                  </a:lnTo>
                  <a:lnTo>
                    <a:pt x="115" y="8"/>
                  </a:lnTo>
                  <a:lnTo>
                    <a:pt x="112" y="2"/>
                  </a:lnTo>
                  <a:lnTo>
                    <a:pt x="120" y="0"/>
                  </a:lnTo>
                  <a:lnTo>
                    <a:pt x="124" y="8"/>
                  </a:lnTo>
                  <a:lnTo>
                    <a:pt x="124" y="15"/>
                  </a:lnTo>
                  <a:lnTo>
                    <a:pt x="124" y="21"/>
                  </a:lnTo>
                  <a:lnTo>
                    <a:pt x="121" y="34"/>
                  </a:lnTo>
                  <a:lnTo>
                    <a:pt x="119" y="51"/>
                  </a:lnTo>
                  <a:lnTo>
                    <a:pt x="115" y="66"/>
                  </a:lnTo>
                  <a:lnTo>
                    <a:pt x="110" y="79"/>
                  </a:lnTo>
                  <a:lnTo>
                    <a:pt x="103" y="91"/>
                  </a:lnTo>
                  <a:lnTo>
                    <a:pt x="99" y="102"/>
                  </a:lnTo>
                  <a:lnTo>
                    <a:pt x="99" y="108"/>
                  </a:lnTo>
                  <a:lnTo>
                    <a:pt x="101" y="111"/>
                  </a:lnTo>
                  <a:lnTo>
                    <a:pt x="107" y="114"/>
                  </a:lnTo>
                  <a:lnTo>
                    <a:pt x="119" y="117"/>
                  </a:lnTo>
                  <a:lnTo>
                    <a:pt x="132" y="115"/>
                  </a:lnTo>
                  <a:lnTo>
                    <a:pt x="145" y="117"/>
                  </a:lnTo>
                  <a:lnTo>
                    <a:pt x="153" y="119"/>
                  </a:lnTo>
                  <a:lnTo>
                    <a:pt x="161" y="124"/>
                  </a:lnTo>
                  <a:lnTo>
                    <a:pt x="170" y="131"/>
                  </a:lnTo>
                  <a:lnTo>
                    <a:pt x="182" y="137"/>
                  </a:lnTo>
                  <a:lnTo>
                    <a:pt x="195" y="145"/>
                  </a:lnTo>
                  <a:lnTo>
                    <a:pt x="197" y="136"/>
                  </a:lnTo>
                  <a:lnTo>
                    <a:pt x="200" y="129"/>
                  </a:lnTo>
                  <a:lnTo>
                    <a:pt x="206" y="123"/>
                  </a:lnTo>
                  <a:lnTo>
                    <a:pt x="215" y="117"/>
                  </a:lnTo>
                  <a:lnTo>
                    <a:pt x="225" y="113"/>
                  </a:lnTo>
                  <a:lnTo>
                    <a:pt x="236" y="108"/>
                  </a:lnTo>
                  <a:lnTo>
                    <a:pt x="245" y="99"/>
                  </a:lnTo>
                  <a:lnTo>
                    <a:pt x="250" y="90"/>
                  </a:lnTo>
                  <a:lnTo>
                    <a:pt x="254" y="81"/>
                  </a:lnTo>
                  <a:lnTo>
                    <a:pt x="261" y="84"/>
                  </a:lnTo>
                  <a:lnTo>
                    <a:pt x="258" y="91"/>
                  </a:lnTo>
                  <a:lnTo>
                    <a:pt x="253" y="103"/>
                  </a:lnTo>
                  <a:lnTo>
                    <a:pt x="245" y="112"/>
                  </a:lnTo>
                  <a:lnTo>
                    <a:pt x="233" y="120"/>
                  </a:lnTo>
                  <a:lnTo>
                    <a:pt x="220" y="126"/>
                  </a:lnTo>
                  <a:lnTo>
                    <a:pt x="213" y="132"/>
                  </a:lnTo>
                  <a:lnTo>
                    <a:pt x="206" y="142"/>
                  </a:lnTo>
                  <a:lnTo>
                    <a:pt x="206" y="144"/>
                  </a:lnTo>
                  <a:lnTo>
                    <a:pt x="209" y="147"/>
                  </a:lnTo>
                  <a:lnTo>
                    <a:pt x="220" y="151"/>
                  </a:lnTo>
                  <a:lnTo>
                    <a:pt x="235" y="153"/>
                  </a:lnTo>
                  <a:lnTo>
                    <a:pt x="247" y="157"/>
                  </a:lnTo>
                  <a:lnTo>
                    <a:pt x="256" y="160"/>
                  </a:lnTo>
                  <a:lnTo>
                    <a:pt x="262" y="168"/>
                  </a:lnTo>
                  <a:lnTo>
                    <a:pt x="267" y="177"/>
                  </a:lnTo>
                  <a:lnTo>
                    <a:pt x="270" y="191"/>
                  </a:lnTo>
                  <a:lnTo>
                    <a:pt x="271" y="167"/>
                  </a:lnTo>
                  <a:lnTo>
                    <a:pt x="272" y="162"/>
                  </a:lnTo>
                  <a:lnTo>
                    <a:pt x="274" y="156"/>
                  </a:lnTo>
                  <a:lnTo>
                    <a:pt x="282" y="146"/>
                  </a:lnTo>
                  <a:lnTo>
                    <a:pt x="290" y="130"/>
                  </a:lnTo>
                  <a:lnTo>
                    <a:pt x="295" y="110"/>
                  </a:lnTo>
                  <a:lnTo>
                    <a:pt x="295" y="90"/>
                  </a:lnTo>
                  <a:lnTo>
                    <a:pt x="294" y="74"/>
                  </a:lnTo>
                  <a:lnTo>
                    <a:pt x="294" y="70"/>
                  </a:lnTo>
                  <a:lnTo>
                    <a:pt x="292" y="50"/>
                  </a:lnTo>
                  <a:lnTo>
                    <a:pt x="289" y="36"/>
                  </a:lnTo>
                  <a:lnTo>
                    <a:pt x="284" y="25"/>
                  </a:lnTo>
                  <a:lnTo>
                    <a:pt x="278" y="17"/>
                  </a:lnTo>
                  <a:lnTo>
                    <a:pt x="290" y="21"/>
                  </a:lnTo>
                  <a:lnTo>
                    <a:pt x="294" y="29"/>
                  </a:lnTo>
                  <a:lnTo>
                    <a:pt x="300" y="40"/>
                  </a:lnTo>
                  <a:lnTo>
                    <a:pt x="302" y="54"/>
                  </a:lnTo>
                  <a:lnTo>
                    <a:pt x="304" y="72"/>
                  </a:lnTo>
                  <a:lnTo>
                    <a:pt x="304" y="81"/>
                  </a:lnTo>
                  <a:lnTo>
                    <a:pt x="306" y="98"/>
                  </a:lnTo>
                  <a:lnTo>
                    <a:pt x="306" y="113"/>
                  </a:lnTo>
                  <a:lnTo>
                    <a:pt x="307" y="125"/>
                  </a:lnTo>
                  <a:lnTo>
                    <a:pt x="311" y="142"/>
                  </a:lnTo>
                  <a:lnTo>
                    <a:pt x="319" y="131"/>
                  </a:lnTo>
                  <a:lnTo>
                    <a:pt x="325" y="119"/>
                  </a:lnTo>
                  <a:lnTo>
                    <a:pt x="329" y="108"/>
                  </a:lnTo>
                  <a:lnTo>
                    <a:pt x="331" y="92"/>
                  </a:lnTo>
                  <a:lnTo>
                    <a:pt x="331" y="78"/>
                  </a:lnTo>
                  <a:lnTo>
                    <a:pt x="331" y="66"/>
                  </a:lnTo>
                  <a:lnTo>
                    <a:pt x="330" y="60"/>
                  </a:lnTo>
                  <a:lnTo>
                    <a:pt x="328" y="43"/>
                  </a:lnTo>
                  <a:lnTo>
                    <a:pt x="326" y="34"/>
                  </a:lnTo>
                  <a:lnTo>
                    <a:pt x="342" y="34"/>
                  </a:lnTo>
                  <a:lnTo>
                    <a:pt x="344" y="47"/>
                  </a:lnTo>
                  <a:lnTo>
                    <a:pt x="346" y="63"/>
                  </a:lnTo>
                  <a:lnTo>
                    <a:pt x="348" y="79"/>
                  </a:lnTo>
                  <a:lnTo>
                    <a:pt x="348" y="96"/>
                  </a:lnTo>
                  <a:lnTo>
                    <a:pt x="346" y="117"/>
                  </a:lnTo>
                  <a:lnTo>
                    <a:pt x="340" y="134"/>
                  </a:lnTo>
                  <a:lnTo>
                    <a:pt x="331" y="154"/>
                  </a:lnTo>
                  <a:lnTo>
                    <a:pt x="326" y="170"/>
                  </a:lnTo>
                  <a:lnTo>
                    <a:pt x="323" y="188"/>
                  </a:lnTo>
                  <a:lnTo>
                    <a:pt x="322" y="207"/>
                  </a:lnTo>
                  <a:lnTo>
                    <a:pt x="324" y="230"/>
                  </a:lnTo>
                  <a:lnTo>
                    <a:pt x="328" y="246"/>
                  </a:lnTo>
                  <a:lnTo>
                    <a:pt x="336" y="263"/>
                  </a:lnTo>
                  <a:lnTo>
                    <a:pt x="345" y="271"/>
                  </a:lnTo>
                  <a:lnTo>
                    <a:pt x="258" y="315"/>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1" name="Freeform 75"/>
            <p:cNvSpPr>
              <a:spLocks/>
            </p:cNvSpPr>
            <p:nvPr/>
          </p:nvSpPr>
          <p:spPr bwMode="auto">
            <a:xfrm>
              <a:off x="4130" y="1494"/>
              <a:ext cx="102" cy="160"/>
            </a:xfrm>
            <a:custGeom>
              <a:avLst/>
              <a:gdLst>
                <a:gd name="T0" fmla="*/ 211 w 304"/>
                <a:gd name="T1" fmla="*/ 42 h 479"/>
                <a:gd name="T2" fmla="*/ 213 w 304"/>
                <a:gd name="T3" fmla="*/ 67 h 479"/>
                <a:gd name="T4" fmla="*/ 230 w 304"/>
                <a:gd name="T5" fmla="*/ 94 h 479"/>
                <a:gd name="T6" fmla="*/ 239 w 304"/>
                <a:gd name="T7" fmla="*/ 129 h 479"/>
                <a:gd name="T8" fmla="*/ 233 w 304"/>
                <a:gd name="T9" fmla="*/ 163 h 479"/>
                <a:gd name="T10" fmla="*/ 231 w 304"/>
                <a:gd name="T11" fmla="*/ 184 h 479"/>
                <a:gd name="T12" fmla="*/ 240 w 304"/>
                <a:gd name="T13" fmla="*/ 213 h 479"/>
                <a:gd name="T14" fmla="*/ 241 w 304"/>
                <a:gd name="T15" fmla="*/ 255 h 479"/>
                <a:gd name="T16" fmla="*/ 242 w 304"/>
                <a:gd name="T17" fmla="*/ 292 h 479"/>
                <a:gd name="T18" fmla="*/ 235 w 304"/>
                <a:gd name="T19" fmla="*/ 330 h 479"/>
                <a:gd name="T20" fmla="*/ 234 w 304"/>
                <a:gd name="T21" fmla="*/ 380 h 479"/>
                <a:gd name="T22" fmla="*/ 244 w 304"/>
                <a:gd name="T23" fmla="*/ 416 h 479"/>
                <a:gd name="T24" fmla="*/ 269 w 304"/>
                <a:gd name="T25" fmla="*/ 439 h 479"/>
                <a:gd name="T26" fmla="*/ 286 w 304"/>
                <a:gd name="T27" fmla="*/ 454 h 479"/>
                <a:gd name="T28" fmla="*/ 246 w 304"/>
                <a:gd name="T29" fmla="*/ 454 h 479"/>
                <a:gd name="T30" fmla="*/ 209 w 304"/>
                <a:gd name="T31" fmla="*/ 462 h 479"/>
                <a:gd name="T32" fmla="*/ 184 w 304"/>
                <a:gd name="T33" fmla="*/ 462 h 479"/>
                <a:gd name="T34" fmla="*/ 167 w 304"/>
                <a:gd name="T35" fmla="*/ 446 h 479"/>
                <a:gd name="T36" fmla="*/ 163 w 304"/>
                <a:gd name="T37" fmla="*/ 446 h 479"/>
                <a:gd name="T38" fmla="*/ 167 w 304"/>
                <a:gd name="T39" fmla="*/ 476 h 479"/>
                <a:gd name="T40" fmla="*/ 160 w 304"/>
                <a:gd name="T41" fmla="*/ 471 h 479"/>
                <a:gd name="T42" fmla="*/ 141 w 304"/>
                <a:gd name="T43" fmla="*/ 448 h 479"/>
                <a:gd name="T44" fmla="*/ 112 w 304"/>
                <a:gd name="T45" fmla="*/ 434 h 479"/>
                <a:gd name="T46" fmla="*/ 74 w 304"/>
                <a:gd name="T47" fmla="*/ 433 h 479"/>
                <a:gd name="T48" fmla="*/ 38 w 304"/>
                <a:gd name="T49" fmla="*/ 438 h 479"/>
                <a:gd name="T50" fmla="*/ 0 w 304"/>
                <a:gd name="T51" fmla="*/ 446 h 479"/>
                <a:gd name="T52" fmla="*/ 31 w 304"/>
                <a:gd name="T53" fmla="*/ 427 h 479"/>
                <a:gd name="T54" fmla="*/ 43 w 304"/>
                <a:gd name="T55" fmla="*/ 412 h 479"/>
                <a:gd name="T56" fmla="*/ 64 w 304"/>
                <a:gd name="T57" fmla="*/ 368 h 479"/>
                <a:gd name="T58" fmla="*/ 78 w 304"/>
                <a:gd name="T59" fmla="*/ 324 h 479"/>
                <a:gd name="T60" fmla="*/ 105 w 304"/>
                <a:gd name="T61" fmla="*/ 279 h 479"/>
                <a:gd name="T62" fmla="*/ 144 w 304"/>
                <a:gd name="T63" fmla="*/ 218 h 479"/>
                <a:gd name="T64" fmla="*/ 146 w 304"/>
                <a:gd name="T65" fmla="*/ 179 h 479"/>
                <a:gd name="T66" fmla="*/ 140 w 304"/>
                <a:gd name="T67" fmla="*/ 144 h 479"/>
                <a:gd name="T68" fmla="*/ 121 w 304"/>
                <a:gd name="T69" fmla="*/ 111 h 479"/>
                <a:gd name="T70" fmla="*/ 109 w 304"/>
                <a:gd name="T71" fmla="*/ 88 h 479"/>
                <a:gd name="T72" fmla="*/ 97 w 304"/>
                <a:gd name="T73" fmla="*/ 44 h 479"/>
                <a:gd name="T74" fmla="*/ 217 w 304"/>
                <a:gd name="T75" fmla="*/ 29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479"/>
                <a:gd name="T116" fmla="*/ 304 w 304"/>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479">
                  <a:moveTo>
                    <a:pt x="217" y="29"/>
                  </a:moveTo>
                  <a:lnTo>
                    <a:pt x="211" y="42"/>
                  </a:lnTo>
                  <a:lnTo>
                    <a:pt x="210" y="55"/>
                  </a:lnTo>
                  <a:lnTo>
                    <a:pt x="213" y="67"/>
                  </a:lnTo>
                  <a:lnTo>
                    <a:pt x="221" y="79"/>
                  </a:lnTo>
                  <a:lnTo>
                    <a:pt x="230" y="94"/>
                  </a:lnTo>
                  <a:lnTo>
                    <a:pt x="236" y="110"/>
                  </a:lnTo>
                  <a:lnTo>
                    <a:pt x="239" y="129"/>
                  </a:lnTo>
                  <a:lnTo>
                    <a:pt x="237" y="146"/>
                  </a:lnTo>
                  <a:lnTo>
                    <a:pt x="233" y="163"/>
                  </a:lnTo>
                  <a:lnTo>
                    <a:pt x="230" y="175"/>
                  </a:lnTo>
                  <a:lnTo>
                    <a:pt x="231" y="184"/>
                  </a:lnTo>
                  <a:lnTo>
                    <a:pt x="236" y="199"/>
                  </a:lnTo>
                  <a:lnTo>
                    <a:pt x="240" y="213"/>
                  </a:lnTo>
                  <a:lnTo>
                    <a:pt x="242" y="231"/>
                  </a:lnTo>
                  <a:lnTo>
                    <a:pt x="241" y="255"/>
                  </a:lnTo>
                  <a:lnTo>
                    <a:pt x="242" y="275"/>
                  </a:lnTo>
                  <a:lnTo>
                    <a:pt x="242" y="292"/>
                  </a:lnTo>
                  <a:lnTo>
                    <a:pt x="237" y="313"/>
                  </a:lnTo>
                  <a:lnTo>
                    <a:pt x="235" y="330"/>
                  </a:lnTo>
                  <a:lnTo>
                    <a:pt x="233" y="350"/>
                  </a:lnTo>
                  <a:lnTo>
                    <a:pt x="234" y="380"/>
                  </a:lnTo>
                  <a:lnTo>
                    <a:pt x="239" y="400"/>
                  </a:lnTo>
                  <a:lnTo>
                    <a:pt x="244" y="416"/>
                  </a:lnTo>
                  <a:lnTo>
                    <a:pt x="255" y="428"/>
                  </a:lnTo>
                  <a:lnTo>
                    <a:pt x="269" y="439"/>
                  </a:lnTo>
                  <a:lnTo>
                    <a:pt x="304" y="458"/>
                  </a:lnTo>
                  <a:lnTo>
                    <a:pt x="286" y="454"/>
                  </a:lnTo>
                  <a:lnTo>
                    <a:pt x="267" y="451"/>
                  </a:lnTo>
                  <a:lnTo>
                    <a:pt x="246" y="454"/>
                  </a:lnTo>
                  <a:lnTo>
                    <a:pt x="226" y="458"/>
                  </a:lnTo>
                  <a:lnTo>
                    <a:pt x="209" y="462"/>
                  </a:lnTo>
                  <a:lnTo>
                    <a:pt x="195" y="465"/>
                  </a:lnTo>
                  <a:lnTo>
                    <a:pt x="184" y="462"/>
                  </a:lnTo>
                  <a:lnTo>
                    <a:pt x="175" y="456"/>
                  </a:lnTo>
                  <a:lnTo>
                    <a:pt x="167" y="446"/>
                  </a:lnTo>
                  <a:lnTo>
                    <a:pt x="158" y="426"/>
                  </a:lnTo>
                  <a:lnTo>
                    <a:pt x="163" y="446"/>
                  </a:lnTo>
                  <a:lnTo>
                    <a:pt x="164" y="459"/>
                  </a:lnTo>
                  <a:lnTo>
                    <a:pt x="167" y="476"/>
                  </a:lnTo>
                  <a:lnTo>
                    <a:pt x="167" y="479"/>
                  </a:lnTo>
                  <a:lnTo>
                    <a:pt x="160" y="471"/>
                  </a:lnTo>
                  <a:lnTo>
                    <a:pt x="151" y="459"/>
                  </a:lnTo>
                  <a:lnTo>
                    <a:pt x="141" y="448"/>
                  </a:lnTo>
                  <a:lnTo>
                    <a:pt x="127" y="438"/>
                  </a:lnTo>
                  <a:lnTo>
                    <a:pt x="112" y="434"/>
                  </a:lnTo>
                  <a:lnTo>
                    <a:pt x="93" y="433"/>
                  </a:lnTo>
                  <a:lnTo>
                    <a:pt x="74" y="433"/>
                  </a:lnTo>
                  <a:lnTo>
                    <a:pt x="54" y="435"/>
                  </a:lnTo>
                  <a:lnTo>
                    <a:pt x="38" y="438"/>
                  </a:lnTo>
                  <a:lnTo>
                    <a:pt x="17" y="442"/>
                  </a:lnTo>
                  <a:lnTo>
                    <a:pt x="0" y="446"/>
                  </a:lnTo>
                  <a:lnTo>
                    <a:pt x="17" y="438"/>
                  </a:lnTo>
                  <a:lnTo>
                    <a:pt x="31" y="427"/>
                  </a:lnTo>
                  <a:lnTo>
                    <a:pt x="39" y="420"/>
                  </a:lnTo>
                  <a:lnTo>
                    <a:pt x="43" y="412"/>
                  </a:lnTo>
                  <a:lnTo>
                    <a:pt x="56" y="390"/>
                  </a:lnTo>
                  <a:lnTo>
                    <a:pt x="64" y="368"/>
                  </a:lnTo>
                  <a:lnTo>
                    <a:pt x="71" y="346"/>
                  </a:lnTo>
                  <a:lnTo>
                    <a:pt x="78" y="324"/>
                  </a:lnTo>
                  <a:lnTo>
                    <a:pt x="89" y="304"/>
                  </a:lnTo>
                  <a:lnTo>
                    <a:pt x="105" y="279"/>
                  </a:lnTo>
                  <a:lnTo>
                    <a:pt x="126" y="251"/>
                  </a:lnTo>
                  <a:lnTo>
                    <a:pt x="144" y="218"/>
                  </a:lnTo>
                  <a:lnTo>
                    <a:pt x="146" y="198"/>
                  </a:lnTo>
                  <a:lnTo>
                    <a:pt x="146" y="179"/>
                  </a:lnTo>
                  <a:lnTo>
                    <a:pt x="144" y="159"/>
                  </a:lnTo>
                  <a:lnTo>
                    <a:pt x="140" y="144"/>
                  </a:lnTo>
                  <a:lnTo>
                    <a:pt x="131" y="125"/>
                  </a:lnTo>
                  <a:lnTo>
                    <a:pt x="121" y="111"/>
                  </a:lnTo>
                  <a:lnTo>
                    <a:pt x="113" y="99"/>
                  </a:lnTo>
                  <a:lnTo>
                    <a:pt x="109" y="88"/>
                  </a:lnTo>
                  <a:lnTo>
                    <a:pt x="104" y="62"/>
                  </a:lnTo>
                  <a:lnTo>
                    <a:pt x="97" y="44"/>
                  </a:lnTo>
                  <a:lnTo>
                    <a:pt x="184" y="0"/>
                  </a:lnTo>
                  <a:lnTo>
                    <a:pt x="217" y="29"/>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2" name="Freeform 76"/>
            <p:cNvSpPr>
              <a:spLocks/>
            </p:cNvSpPr>
            <p:nvPr/>
          </p:nvSpPr>
          <p:spPr bwMode="auto">
            <a:xfrm>
              <a:off x="4192" y="1403"/>
              <a:ext cx="227" cy="101"/>
            </a:xfrm>
            <a:custGeom>
              <a:avLst/>
              <a:gdLst>
                <a:gd name="T0" fmla="*/ 89 w 683"/>
                <a:gd name="T1" fmla="*/ 261 h 303"/>
                <a:gd name="T2" fmla="*/ 178 w 683"/>
                <a:gd name="T3" fmla="*/ 235 h 303"/>
                <a:gd name="T4" fmla="*/ 245 w 683"/>
                <a:gd name="T5" fmla="*/ 194 h 303"/>
                <a:gd name="T6" fmla="*/ 308 w 683"/>
                <a:gd name="T7" fmla="*/ 145 h 303"/>
                <a:gd name="T8" fmla="*/ 387 w 683"/>
                <a:gd name="T9" fmla="*/ 135 h 303"/>
                <a:gd name="T10" fmla="*/ 483 w 683"/>
                <a:gd name="T11" fmla="*/ 149 h 303"/>
                <a:gd name="T12" fmla="*/ 559 w 683"/>
                <a:gd name="T13" fmla="*/ 129 h 303"/>
                <a:gd name="T14" fmla="*/ 618 w 683"/>
                <a:gd name="T15" fmla="*/ 92 h 303"/>
                <a:gd name="T16" fmla="*/ 674 w 683"/>
                <a:gd name="T17" fmla="*/ 71 h 303"/>
                <a:gd name="T18" fmla="*/ 672 w 683"/>
                <a:gd name="T19" fmla="*/ 59 h 303"/>
                <a:gd name="T20" fmla="*/ 613 w 683"/>
                <a:gd name="T21" fmla="*/ 84 h 303"/>
                <a:gd name="T22" fmla="*/ 592 w 683"/>
                <a:gd name="T23" fmla="*/ 66 h 303"/>
                <a:gd name="T24" fmla="*/ 584 w 683"/>
                <a:gd name="T25" fmla="*/ 19 h 303"/>
                <a:gd name="T26" fmla="*/ 579 w 683"/>
                <a:gd name="T27" fmla="*/ 82 h 303"/>
                <a:gd name="T28" fmla="*/ 541 w 683"/>
                <a:gd name="T29" fmla="*/ 109 h 303"/>
                <a:gd name="T30" fmla="*/ 508 w 683"/>
                <a:gd name="T31" fmla="*/ 108 h 303"/>
                <a:gd name="T32" fmla="*/ 546 w 683"/>
                <a:gd name="T33" fmla="*/ 58 h 303"/>
                <a:gd name="T34" fmla="*/ 542 w 683"/>
                <a:gd name="T35" fmla="*/ 22 h 303"/>
                <a:gd name="T36" fmla="*/ 532 w 683"/>
                <a:gd name="T37" fmla="*/ 70 h 303"/>
                <a:gd name="T38" fmla="*/ 478 w 683"/>
                <a:gd name="T39" fmla="*/ 110 h 303"/>
                <a:gd name="T40" fmla="*/ 408 w 683"/>
                <a:gd name="T41" fmla="*/ 94 h 303"/>
                <a:gd name="T42" fmla="*/ 333 w 683"/>
                <a:gd name="T43" fmla="*/ 94 h 303"/>
                <a:gd name="T44" fmla="*/ 396 w 683"/>
                <a:gd name="T45" fmla="*/ 56 h 303"/>
                <a:gd name="T46" fmla="*/ 417 w 683"/>
                <a:gd name="T47" fmla="*/ 33 h 303"/>
                <a:gd name="T48" fmla="*/ 433 w 683"/>
                <a:gd name="T49" fmla="*/ 1 h 303"/>
                <a:gd name="T50" fmla="*/ 415 w 683"/>
                <a:gd name="T51" fmla="*/ 19 h 303"/>
                <a:gd name="T52" fmla="*/ 390 w 683"/>
                <a:gd name="T53" fmla="*/ 49 h 303"/>
                <a:gd name="T54" fmla="*/ 329 w 683"/>
                <a:gd name="T55" fmla="*/ 82 h 303"/>
                <a:gd name="T56" fmla="*/ 317 w 683"/>
                <a:gd name="T57" fmla="*/ 54 h 303"/>
                <a:gd name="T58" fmla="*/ 313 w 683"/>
                <a:gd name="T59" fmla="*/ 19 h 303"/>
                <a:gd name="T60" fmla="*/ 302 w 683"/>
                <a:gd name="T61" fmla="*/ 41 h 303"/>
                <a:gd name="T62" fmla="*/ 294 w 683"/>
                <a:gd name="T63" fmla="*/ 102 h 303"/>
                <a:gd name="T64" fmla="*/ 228 w 683"/>
                <a:gd name="T65" fmla="*/ 135 h 303"/>
                <a:gd name="T66" fmla="*/ 182 w 683"/>
                <a:gd name="T67" fmla="*/ 162 h 303"/>
                <a:gd name="T68" fmla="*/ 98 w 683"/>
                <a:gd name="T69" fmla="*/ 194 h 303"/>
                <a:gd name="T70" fmla="*/ 62 w 683"/>
                <a:gd name="T71" fmla="*/ 212 h 303"/>
                <a:gd name="T72" fmla="*/ 99 w 683"/>
                <a:gd name="T73" fmla="*/ 168 h 303"/>
                <a:gd name="T74" fmla="*/ 124 w 683"/>
                <a:gd name="T75" fmla="*/ 118 h 303"/>
                <a:gd name="T76" fmla="*/ 116 w 683"/>
                <a:gd name="T77" fmla="*/ 75 h 303"/>
                <a:gd name="T78" fmla="*/ 152 w 683"/>
                <a:gd name="T79" fmla="*/ 34 h 303"/>
                <a:gd name="T80" fmla="*/ 121 w 683"/>
                <a:gd name="T81" fmla="*/ 49 h 303"/>
                <a:gd name="T82" fmla="*/ 105 w 683"/>
                <a:gd name="T83" fmla="*/ 94 h 303"/>
                <a:gd name="T84" fmla="*/ 81 w 683"/>
                <a:gd name="T85" fmla="*/ 42 h 303"/>
                <a:gd name="T86" fmla="*/ 69 w 683"/>
                <a:gd name="T87" fmla="*/ 48 h 303"/>
                <a:gd name="T88" fmla="*/ 96 w 683"/>
                <a:gd name="T89" fmla="*/ 111 h 303"/>
                <a:gd name="T90" fmla="*/ 87 w 683"/>
                <a:gd name="T91" fmla="*/ 160 h 303"/>
                <a:gd name="T92" fmla="*/ 37 w 683"/>
                <a:gd name="T93" fmla="*/ 211 h 303"/>
                <a:gd name="T94" fmla="*/ 4 w 683"/>
                <a:gd name="T95" fmla="*/ 261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303"/>
                <a:gd name="T146" fmla="*/ 683 w 683"/>
                <a:gd name="T147" fmla="*/ 303 h 3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303">
                  <a:moveTo>
                    <a:pt x="33" y="303"/>
                  </a:moveTo>
                  <a:lnTo>
                    <a:pt x="42" y="292"/>
                  </a:lnTo>
                  <a:lnTo>
                    <a:pt x="64" y="275"/>
                  </a:lnTo>
                  <a:lnTo>
                    <a:pt x="89" y="261"/>
                  </a:lnTo>
                  <a:lnTo>
                    <a:pt x="116" y="250"/>
                  </a:lnTo>
                  <a:lnTo>
                    <a:pt x="139" y="244"/>
                  </a:lnTo>
                  <a:lnTo>
                    <a:pt x="159" y="239"/>
                  </a:lnTo>
                  <a:lnTo>
                    <a:pt x="178" y="235"/>
                  </a:lnTo>
                  <a:lnTo>
                    <a:pt x="198" y="227"/>
                  </a:lnTo>
                  <a:lnTo>
                    <a:pt x="217" y="217"/>
                  </a:lnTo>
                  <a:lnTo>
                    <a:pt x="229" y="208"/>
                  </a:lnTo>
                  <a:lnTo>
                    <a:pt x="245" y="194"/>
                  </a:lnTo>
                  <a:lnTo>
                    <a:pt x="262" y="179"/>
                  </a:lnTo>
                  <a:lnTo>
                    <a:pt x="279" y="161"/>
                  </a:lnTo>
                  <a:lnTo>
                    <a:pt x="293" y="151"/>
                  </a:lnTo>
                  <a:lnTo>
                    <a:pt x="308" y="145"/>
                  </a:lnTo>
                  <a:lnTo>
                    <a:pt x="325" y="139"/>
                  </a:lnTo>
                  <a:lnTo>
                    <a:pt x="345" y="136"/>
                  </a:lnTo>
                  <a:lnTo>
                    <a:pt x="366" y="135"/>
                  </a:lnTo>
                  <a:lnTo>
                    <a:pt x="387" y="135"/>
                  </a:lnTo>
                  <a:lnTo>
                    <a:pt x="412" y="137"/>
                  </a:lnTo>
                  <a:lnTo>
                    <a:pt x="436" y="140"/>
                  </a:lnTo>
                  <a:lnTo>
                    <a:pt x="459" y="146"/>
                  </a:lnTo>
                  <a:lnTo>
                    <a:pt x="483" y="149"/>
                  </a:lnTo>
                  <a:lnTo>
                    <a:pt x="504" y="148"/>
                  </a:lnTo>
                  <a:lnTo>
                    <a:pt x="525" y="145"/>
                  </a:lnTo>
                  <a:lnTo>
                    <a:pt x="543" y="139"/>
                  </a:lnTo>
                  <a:lnTo>
                    <a:pt x="559" y="129"/>
                  </a:lnTo>
                  <a:lnTo>
                    <a:pt x="575" y="116"/>
                  </a:lnTo>
                  <a:lnTo>
                    <a:pt x="589" y="106"/>
                  </a:lnTo>
                  <a:lnTo>
                    <a:pt x="603" y="98"/>
                  </a:lnTo>
                  <a:lnTo>
                    <a:pt x="618" y="92"/>
                  </a:lnTo>
                  <a:lnTo>
                    <a:pt x="637" y="87"/>
                  </a:lnTo>
                  <a:lnTo>
                    <a:pt x="657" y="80"/>
                  </a:lnTo>
                  <a:lnTo>
                    <a:pt x="668" y="76"/>
                  </a:lnTo>
                  <a:lnTo>
                    <a:pt x="674" y="71"/>
                  </a:lnTo>
                  <a:lnTo>
                    <a:pt x="679" y="66"/>
                  </a:lnTo>
                  <a:lnTo>
                    <a:pt x="683" y="53"/>
                  </a:lnTo>
                  <a:lnTo>
                    <a:pt x="675" y="49"/>
                  </a:lnTo>
                  <a:lnTo>
                    <a:pt x="672" y="59"/>
                  </a:lnTo>
                  <a:lnTo>
                    <a:pt x="668" y="67"/>
                  </a:lnTo>
                  <a:lnTo>
                    <a:pt x="659" y="71"/>
                  </a:lnTo>
                  <a:lnTo>
                    <a:pt x="637" y="77"/>
                  </a:lnTo>
                  <a:lnTo>
                    <a:pt x="613" y="84"/>
                  </a:lnTo>
                  <a:lnTo>
                    <a:pt x="596" y="88"/>
                  </a:lnTo>
                  <a:lnTo>
                    <a:pt x="591" y="90"/>
                  </a:lnTo>
                  <a:lnTo>
                    <a:pt x="592" y="79"/>
                  </a:lnTo>
                  <a:lnTo>
                    <a:pt x="592" y="66"/>
                  </a:lnTo>
                  <a:lnTo>
                    <a:pt x="592" y="49"/>
                  </a:lnTo>
                  <a:lnTo>
                    <a:pt x="591" y="32"/>
                  </a:lnTo>
                  <a:lnTo>
                    <a:pt x="591" y="19"/>
                  </a:lnTo>
                  <a:lnTo>
                    <a:pt x="584" y="19"/>
                  </a:lnTo>
                  <a:lnTo>
                    <a:pt x="585" y="31"/>
                  </a:lnTo>
                  <a:lnTo>
                    <a:pt x="585" y="49"/>
                  </a:lnTo>
                  <a:lnTo>
                    <a:pt x="584" y="67"/>
                  </a:lnTo>
                  <a:lnTo>
                    <a:pt x="579" y="82"/>
                  </a:lnTo>
                  <a:lnTo>
                    <a:pt x="572" y="91"/>
                  </a:lnTo>
                  <a:lnTo>
                    <a:pt x="565" y="97"/>
                  </a:lnTo>
                  <a:lnTo>
                    <a:pt x="554" y="103"/>
                  </a:lnTo>
                  <a:lnTo>
                    <a:pt x="541" y="109"/>
                  </a:lnTo>
                  <a:lnTo>
                    <a:pt x="525" y="112"/>
                  </a:lnTo>
                  <a:lnTo>
                    <a:pt x="508" y="115"/>
                  </a:lnTo>
                  <a:lnTo>
                    <a:pt x="496" y="115"/>
                  </a:lnTo>
                  <a:lnTo>
                    <a:pt x="508" y="108"/>
                  </a:lnTo>
                  <a:lnTo>
                    <a:pt x="522" y="95"/>
                  </a:lnTo>
                  <a:lnTo>
                    <a:pt x="533" y="84"/>
                  </a:lnTo>
                  <a:lnTo>
                    <a:pt x="542" y="71"/>
                  </a:lnTo>
                  <a:lnTo>
                    <a:pt x="546" y="58"/>
                  </a:lnTo>
                  <a:lnTo>
                    <a:pt x="549" y="43"/>
                  </a:lnTo>
                  <a:lnTo>
                    <a:pt x="550" y="32"/>
                  </a:lnTo>
                  <a:lnTo>
                    <a:pt x="549" y="21"/>
                  </a:lnTo>
                  <a:lnTo>
                    <a:pt x="542" y="22"/>
                  </a:lnTo>
                  <a:lnTo>
                    <a:pt x="542" y="28"/>
                  </a:lnTo>
                  <a:lnTo>
                    <a:pt x="542" y="44"/>
                  </a:lnTo>
                  <a:lnTo>
                    <a:pt x="538" y="58"/>
                  </a:lnTo>
                  <a:lnTo>
                    <a:pt x="532" y="70"/>
                  </a:lnTo>
                  <a:lnTo>
                    <a:pt x="521" y="82"/>
                  </a:lnTo>
                  <a:lnTo>
                    <a:pt x="509" y="93"/>
                  </a:lnTo>
                  <a:lnTo>
                    <a:pt x="494" y="102"/>
                  </a:lnTo>
                  <a:lnTo>
                    <a:pt x="478" y="110"/>
                  </a:lnTo>
                  <a:lnTo>
                    <a:pt x="464" y="112"/>
                  </a:lnTo>
                  <a:lnTo>
                    <a:pt x="447" y="108"/>
                  </a:lnTo>
                  <a:lnTo>
                    <a:pt x="429" y="100"/>
                  </a:lnTo>
                  <a:lnTo>
                    <a:pt x="408" y="94"/>
                  </a:lnTo>
                  <a:lnTo>
                    <a:pt x="385" y="90"/>
                  </a:lnTo>
                  <a:lnTo>
                    <a:pt x="370" y="90"/>
                  </a:lnTo>
                  <a:lnTo>
                    <a:pt x="354" y="91"/>
                  </a:lnTo>
                  <a:lnTo>
                    <a:pt x="333" y="94"/>
                  </a:lnTo>
                  <a:lnTo>
                    <a:pt x="354" y="78"/>
                  </a:lnTo>
                  <a:lnTo>
                    <a:pt x="366" y="70"/>
                  </a:lnTo>
                  <a:lnTo>
                    <a:pt x="381" y="61"/>
                  </a:lnTo>
                  <a:lnTo>
                    <a:pt x="396" y="56"/>
                  </a:lnTo>
                  <a:lnTo>
                    <a:pt x="404" y="50"/>
                  </a:lnTo>
                  <a:lnTo>
                    <a:pt x="409" y="47"/>
                  </a:lnTo>
                  <a:lnTo>
                    <a:pt x="411" y="43"/>
                  </a:lnTo>
                  <a:lnTo>
                    <a:pt x="417" y="33"/>
                  </a:lnTo>
                  <a:lnTo>
                    <a:pt x="421" y="22"/>
                  </a:lnTo>
                  <a:lnTo>
                    <a:pt x="425" y="13"/>
                  </a:lnTo>
                  <a:lnTo>
                    <a:pt x="433" y="1"/>
                  </a:lnTo>
                  <a:lnTo>
                    <a:pt x="428" y="0"/>
                  </a:lnTo>
                  <a:lnTo>
                    <a:pt x="420" y="10"/>
                  </a:lnTo>
                  <a:lnTo>
                    <a:pt x="415" y="19"/>
                  </a:lnTo>
                  <a:lnTo>
                    <a:pt x="411" y="27"/>
                  </a:lnTo>
                  <a:lnTo>
                    <a:pt x="408" y="35"/>
                  </a:lnTo>
                  <a:lnTo>
                    <a:pt x="400" y="43"/>
                  </a:lnTo>
                  <a:lnTo>
                    <a:pt x="390" y="49"/>
                  </a:lnTo>
                  <a:lnTo>
                    <a:pt x="375" y="57"/>
                  </a:lnTo>
                  <a:lnTo>
                    <a:pt x="357" y="64"/>
                  </a:lnTo>
                  <a:lnTo>
                    <a:pt x="341" y="75"/>
                  </a:lnTo>
                  <a:lnTo>
                    <a:pt x="329" y="82"/>
                  </a:lnTo>
                  <a:lnTo>
                    <a:pt x="312" y="94"/>
                  </a:lnTo>
                  <a:lnTo>
                    <a:pt x="317" y="78"/>
                  </a:lnTo>
                  <a:lnTo>
                    <a:pt x="319" y="65"/>
                  </a:lnTo>
                  <a:lnTo>
                    <a:pt x="317" y="54"/>
                  </a:lnTo>
                  <a:lnTo>
                    <a:pt x="313" y="41"/>
                  </a:lnTo>
                  <a:lnTo>
                    <a:pt x="312" y="28"/>
                  </a:lnTo>
                  <a:lnTo>
                    <a:pt x="313" y="19"/>
                  </a:lnTo>
                  <a:lnTo>
                    <a:pt x="301" y="23"/>
                  </a:lnTo>
                  <a:lnTo>
                    <a:pt x="301" y="27"/>
                  </a:lnTo>
                  <a:lnTo>
                    <a:pt x="302" y="41"/>
                  </a:lnTo>
                  <a:lnTo>
                    <a:pt x="306" y="57"/>
                  </a:lnTo>
                  <a:lnTo>
                    <a:pt x="306" y="70"/>
                  </a:lnTo>
                  <a:lnTo>
                    <a:pt x="301" y="86"/>
                  </a:lnTo>
                  <a:lnTo>
                    <a:pt x="294" y="102"/>
                  </a:lnTo>
                  <a:lnTo>
                    <a:pt x="286" y="112"/>
                  </a:lnTo>
                  <a:lnTo>
                    <a:pt x="274" y="120"/>
                  </a:lnTo>
                  <a:lnTo>
                    <a:pt x="259" y="126"/>
                  </a:lnTo>
                  <a:lnTo>
                    <a:pt x="228" y="135"/>
                  </a:lnTo>
                  <a:lnTo>
                    <a:pt x="206" y="145"/>
                  </a:lnTo>
                  <a:lnTo>
                    <a:pt x="197" y="150"/>
                  </a:lnTo>
                  <a:lnTo>
                    <a:pt x="189" y="158"/>
                  </a:lnTo>
                  <a:lnTo>
                    <a:pt x="182" y="162"/>
                  </a:lnTo>
                  <a:lnTo>
                    <a:pt x="174" y="166"/>
                  </a:lnTo>
                  <a:lnTo>
                    <a:pt x="143" y="176"/>
                  </a:lnTo>
                  <a:lnTo>
                    <a:pt x="118" y="185"/>
                  </a:lnTo>
                  <a:lnTo>
                    <a:pt x="98" y="194"/>
                  </a:lnTo>
                  <a:lnTo>
                    <a:pt x="74" y="206"/>
                  </a:lnTo>
                  <a:lnTo>
                    <a:pt x="62" y="216"/>
                  </a:lnTo>
                  <a:lnTo>
                    <a:pt x="62" y="212"/>
                  </a:lnTo>
                  <a:lnTo>
                    <a:pt x="67" y="203"/>
                  </a:lnTo>
                  <a:lnTo>
                    <a:pt x="74" y="191"/>
                  </a:lnTo>
                  <a:lnTo>
                    <a:pt x="87" y="179"/>
                  </a:lnTo>
                  <a:lnTo>
                    <a:pt x="99" y="168"/>
                  </a:lnTo>
                  <a:lnTo>
                    <a:pt x="109" y="159"/>
                  </a:lnTo>
                  <a:lnTo>
                    <a:pt x="117" y="148"/>
                  </a:lnTo>
                  <a:lnTo>
                    <a:pt x="123" y="135"/>
                  </a:lnTo>
                  <a:lnTo>
                    <a:pt x="124" y="118"/>
                  </a:lnTo>
                  <a:lnTo>
                    <a:pt x="121" y="102"/>
                  </a:lnTo>
                  <a:lnTo>
                    <a:pt x="117" y="90"/>
                  </a:lnTo>
                  <a:lnTo>
                    <a:pt x="116" y="82"/>
                  </a:lnTo>
                  <a:lnTo>
                    <a:pt x="116" y="75"/>
                  </a:lnTo>
                  <a:lnTo>
                    <a:pt x="118" y="67"/>
                  </a:lnTo>
                  <a:lnTo>
                    <a:pt x="123" y="60"/>
                  </a:lnTo>
                  <a:lnTo>
                    <a:pt x="137" y="49"/>
                  </a:lnTo>
                  <a:lnTo>
                    <a:pt x="152" y="34"/>
                  </a:lnTo>
                  <a:lnTo>
                    <a:pt x="142" y="32"/>
                  </a:lnTo>
                  <a:lnTo>
                    <a:pt x="132" y="42"/>
                  </a:lnTo>
                  <a:lnTo>
                    <a:pt x="121" y="49"/>
                  </a:lnTo>
                  <a:lnTo>
                    <a:pt x="115" y="57"/>
                  </a:lnTo>
                  <a:lnTo>
                    <a:pt x="107" y="67"/>
                  </a:lnTo>
                  <a:lnTo>
                    <a:pt x="105" y="77"/>
                  </a:lnTo>
                  <a:lnTo>
                    <a:pt x="105" y="94"/>
                  </a:lnTo>
                  <a:lnTo>
                    <a:pt x="98" y="82"/>
                  </a:lnTo>
                  <a:lnTo>
                    <a:pt x="91" y="68"/>
                  </a:lnTo>
                  <a:lnTo>
                    <a:pt x="85" y="53"/>
                  </a:lnTo>
                  <a:lnTo>
                    <a:pt x="81" y="42"/>
                  </a:lnTo>
                  <a:lnTo>
                    <a:pt x="75" y="32"/>
                  </a:lnTo>
                  <a:lnTo>
                    <a:pt x="69" y="35"/>
                  </a:lnTo>
                  <a:lnTo>
                    <a:pt x="63" y="39"/>
                  </a:lnTo>
                  <a:lnTo>
                    <a:pt x="69" y="48"/>
                  </a:lnTo>
                  <a:lnTo>
                    <a:pt x="75" y="64"/>
                  </a:lnTo>
                  <a:lnTo>
                    <a:pt x="82" y="80"/>
                  </a:lnTo>
                  <a:lnTo>
                    <a:pt x="90" y="98"/>
                  </a:lnTo>
                  <a:lnTo>
                    <a:pt x="96" y="111"/>
                  </a:lnTo>
                  <a:lnTo>
                    <a:pt x="99" y="124"/>
                  </a:lnTo>
                  <a:lnTo>
                    <a:pt x="99" y="136"/>
                  </a:lnTo>
                  <a:lnTo>
                    <a:pt x="95" y="149"/>
                  </a:lnTo>
                  <a:lnTo>
                    <a:pt x="87" y="160"/>
                  </a:lnTo>
                  <a:lnTo>
                    <a:pt x="75" y="170"/>
                  </a:lnTo>
                  <a:lnTo>
                    <a:pt x="63" y="183"/>
                  </a:lnTo>
                  <a:lnTo>
                    <a:pt x="49" y="199"/>
                  </a:lnTo>
                  <a:lnTo>
                    <a:pt x="37" y="211"/>
                  </a:lnTo>
                  <a:lnTo>
                    <a:pt x="24" y="226"/>
                  </a:lnTo>
                  <a:lnTo>
                    <a:pt x="16" y="238"/>
                  </a:lnTo>
                  <a:lnTo>
                    <a:pt x="10" y="250"/>
                  </a:lnTo>
                  <a:lnTo>
                    <a:pt x="4" y="261"/>
                  </a:lnTo>
                  <a:lnTo>
                    <a:pt x="0" y="274"/>
                  </a:lnTo>
                  <a:lnTo>
                    <a:pt x="33" y="303"/>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3" name="Freeform 77"/>
            <p:cNvSpPr>
              <a:spLocks/>
            </p:cNvSpPr>
            <p:nvPr/>
          </p:nvSpPr>
          <p:spPr bwMode="auto">
            <a:xfrm>
              <a:off x="4178" y="1554"/>
              <a:ext cx="5" cy="13"/>
            </a:xfrm>
            <a:custGeom>
              <a:avLst/>
              <a:gdLst>
                <a:gd name="T0" fmla="*/ 0 w 14"/>
                <a:gd name="T1" fmla="*/ 39 h 39"/>
                <a:gd name="T2" fmla="*/ 6 w 14"/>
                <a:gd name="T3" fmla="*/ 25 h 39"/>
                <a:gd name="T4" fmla="*/ 12 w 14"/>
                <a:gd name="T5" fmla="*/ 17 h 39"/>
                <a:gd name="T6" fmla="*/ 14 w 14"/>
                <a:gd name="T7" fmla="*/ 9 h 39"/>
                <a:gd name="T8" fmla="*/ 14 w 14"/>
                <a:gd name="T9" fmla="*/ 0 h 39"/>
                <a:gd name="T10" fmla="*/ 0 60000 65536"/>
                <a:gd name="T11" fmla="*/ 0 60000 65536"/>
                <a:gd name="T12" fmla="*/ 0 60000 65536"/>
                <a:gd name="T13" fmla="*/ 0 60000 65536"/>
                <a:gd name="T14" fmla="*/ 0 60000 65536"/>
                <a:gd name="T15" fmla="*/ 0 w 14"/>
                <a:gd name="T16" fmla="*/ 0 h 39"/>
                <a:gd name="T17" fmla="*/ 14 w 14"/>
                <a:gd name="T18" fmla="*/ 39 h 39"/>
              </a:gdLst>
              <a:ahLst/>
              <a:cxnLst>
                <a:cxn ang="T10">
                  <a:pos x="T0" y="T1"/>
                </a:cxn>
                <a:cxn ang="T11">
                  <a:pos x="T2" y="T3"/>
                </a:cxn>
                <a:cxn ang="T12">
                  <a:pos x="T4" y="T5"/>
                </a:cxn>
                <a:cxn ang="T13">
                  <a:pos x="T6" y="T7"/>
                </a:cxn>
                <a:cxn ang="T14">
                  <a:pos x="T8" y="T9"/>
                </a:cxn>
              </a:cxnLst>
              <a:rect l="T15" t="T16" r="T17" b="T18"/>
              <a:pathLst>
                <a:path w="14" h="39">
                  <a:moveTo>
                    <a:pt x="0" y="39"/>
                  </a:moveTo>
                  <a:lnTo>
                    <a:pt x="6" y="25"/>
                  </a:lnTo>
                  <a:lnTo>
                    <a:pt x="12" y="17"/>
                  </a:lnTo>
                  <a:lnTo>
                    <a:pt x="14" y="9"/>
                  </a:lnTo>
                  <a:lnTo>
                    <a:pt x="1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4" name="Freeform 78"/>
            <p:cNvSpPr>
              <a:spLocks/>
            </p:cNvSpPr>
            <p:nvPr/>
          </p:nvSpPr>
          <p:spPr bwMode="auto">
            <a:xfrm>
              <a:off x="4303" y="1403"/>
              <a:ext cx="69" cy="37"/>
            </a:xfrm>
            <a:custGeom>
              <a:avLst/>
              <a:gdLst>
                <a:gd name="T0" fmla="*/ 208 w 208"/>
                <a:gd name="T1" fmla="*/ 20 h 110"/>
                <a:gd name="T2" fmla="*/ 208 w 208"/>
                <a:gd name="T3" fmla="*/ 28 h 110"/>
                <a:gd name="T4" fmla="*/ 208 w 208"/>
                <a:gd name="T5" fmla="*/ 42 h 110"/>
                <a:gd name="T6" fmla="*/ 204 w 208"/>
                <a:gd name="T7" fmla="*/ 56 h 110"/>
                <a:gd name="T8" fmla="*/ 198 w 208"/>
                <a:gd name="T9" fmla="*/ 68 h 110"/>
                <a:gd name="T10" fmla="*/ 187 w 208"/>
                <a:gd name="T11" fmla="*/ 80 h 110"/>
                <a:gd name="T12" fmla="*/ 175 w 208"/>
                <a:gd name="T13" fmla="*/ 91 h 110"/>
                <a:gd name="T14" fmla="*/ 160 w 208"/>
                <a:gd name="T15" fmla="*/ 100 h 110"/>
                <a:gd name="T16" fmla="*/ 144 w 208"/>
                <a:gd name="T17" fmla="*/ 108 h 110"/>
                <a:gd name="T18" fmla="*/ 130 w 208"/>
                <a:gd name="T19" fmla="*/ 110 h 110"/>
                <a:gd name="T20" fmla="*/ 113 w 208"/>
                <a:gd name="T21" fmla="*/ 106 h 110"/>
                <a:gd name="T22" fmla="*/ 96 w 208"/>
                <a:gd name="T23" fmla="*/ 98 h 110"/>
                <a:gd name="T24" fmla="*/ 75 w 208"/>
                <a:gd name="T25" fmla="*/ 92 h 110"/>
                <a:gd name="T26" fmla="*/ 52 w 208"/>
                <a:gd name="T27" fmla="*/ 88 h 110"/>
                <a:gd name="T28" fmla="*/ 38 w 208"/>
                <a:gd name="T29" fmla="*/ 88 h 110"/>
                <a:gd name="T30" fmla="*/ 21 w 208"/>
                <a:gd name="T31" fmla="*/ 89 h 110"/>
                <a:gd name="T32" fmla="*/ 0 w 208"/>
                <a:gd name="T33" fmla="*/ 92 h 110"/>
                <a:gd name="T34" fmla="*/ 21 w 208"/>
                <a:gd name="T35" fmla="*/ 76 h 110"/>
                <a:gd name="T36" fmla="*/ 33 w 208"/>
                <a:gd name="T37" fmla="*/ 68 h 110"/>
                <a:gd name="T38" fmla="*/ 49 w 208"/>
                <a:gd name="T39" fmla="*/ 59 h 110"/>
                <a:gd name="T40" fmla="*/ 63 w 208"/>
                <a:gd name="T41" fmla="*/ 54 h 110"/>
                <a:gd name="T42" fmla="*/ 72 w 208"/>
                <a:gd name="T43" fmla="*/ 48 h 110"/>
                <a:gd name="T44" fmla="*/ 76 w 208"/>
                <a:gd name="T45" fmla="*/ 45 h 110"/>
                <a:gd name="T46" fmla="*/ 78 w 208"/>
                <a:gd name="T47" fmla="*/ 41 h 110"/>
                <a:gd name="T48" fmla="*/ 84 w 208"/>
                <a:gd name="T49" fmla="*/ 32 h 110"/>
                <a:gd name="T50" fmla="*/ 88 w 208"/>
                <a:gd name="T51" fmla="*/ 20 h 110"/>
                <a:gd name="T52" fmla="*/ 92 w 208"/>
                <a:gd name="T53" fmla="*/ 12 h 110"/>
                <a:gd name="T54" fmla="*/ 100 w 208"/>
                <a:gd name="T55" fmla="*/ 0 h 1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8"/>
                <a:gd name="T85" fmla="*/ 0 h 110"/>
                <a:gd name="T86" fmla="*/ 208 w 208"/>
                <a:gd name="T87" fmla="*/ 110 h 1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8" h="110">
                  <a:moveTo>
                    <a:pt x="208" y="20"/>
                  </a:moveTo>
                  <a:lnTo>
                    <a:pt x="208" y="28"/>
                  </a:lnTo>
                  <a:lnTo>
                    <a:pt x="208" y="42"/>
                  </a:lnTo>
                  <a:lnTo>
                    <a:pt x="204" y="56"/>
                  </a:lnTo>
                  <a:lnTo>
                    <a:pt x="198" y="68"/>
                  </a:lnTo>
                  <a:lnTo>
                    <a:pt x="187" y="80"/>
                  </a:lnTo>
                  <a:lnTo>
                    <a:pt x="175" y="91"/>
                  </a:lnTo>
                  <a:lnTo>
                    <a:pt x="160" y="100"/>
                  </a:lnTo>
                  <a:lnTo>
                    <a:pt x="144" y="108"/>
                  </a:lnTo>
                  <a:lnTo>
                    <a:pt x="130" y="110"/>
                  </a:lnTo>
                  <a:lnTo>
                    <a:pt x="113" y="106"/>
                  </a:lnTo>
                  <a:lnTo>
                    <a:pt x="96" y="98"/>
                  </a:lnTo>
                  <a:lnTo>
                    <a:pt x="75" y="92"/>
                  </a:lnTo>
                  <a:lnTo>
                    <a:pt x="52" y="88"/>
                  </a:lnTo>
                  <a:lnTo>
                    <a:pt x="38" y="88"/>
                  </a:lnTo>
                  <a:lnTo>
                    <a:pt x="21" y="89"/>
                  </a:lnTo>
                  <a:lnTo>
                    <a:pt x="0" y="92"/>
                  </a:lnTo>
                  <a:lnTo>
                    <a:pt x="21" y="76"/>
                  </a:lnTo>
                  <a:lnTo>
                    <a:pt x="33" y="68"/>
                  </a:lnTo>
                  <a:lnTo>
                    <a:pt x="49" y="59"/>
                  </a:lnTo>
                  <a:lnTo>
                    <a:pt x="63" y="54"/>
                  </a:lnTo>
                  <a:lnTo>
                    <a:pt x="72" y="48"/>
                  </a:lnTo>
                  <a:lnTo>
                    <a:pt x="76" y="45"/>
                  </a:lnTo>
                  <a:lnTo>
                    <a:pt x="78" y="41"/>
                  </a:lnTo>
                  <a:lnTo>
                    <a:pt x="84" y="32"/>
                  </a:lnTo>
                  <a:lnTo>
                    <a:pt x="88" y="20"/>
                  </a:lnTo>
                  <a:lnTo>
                    <a:pt x="92" y="12"/>
                  </a:lnTo>
                  <a:lnTo>
                    <a:pt x="10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5" name="Freeform 79"/>
            <p:cNvSpPr>
              <a:spLocks/>
            </p:cNvSpPr>
            <p:nvPr/>
          </p:nvSpPr>
          <p:spPr bwMode="auto">
            <a:xfrm>
              <a:off x="4357" y="1409"/>
              <a:ext cx="30" cy="32"/>
            </a:xfrm>
            <a:custGeom>
              <a:avLst/>
              <a:gdLst>
                <a:gd name="T0" fmla="*/ 53 w 89"/>
                <a:gd name="T1" fmla="*/ 3 h 96"/>
                <a:gd name="T2" fmla="*/ 54 w 89"/>
                <a:gd name="T3" fmla="*/ 13 h 96"/>
                <a:gd name="T4" fmla="*/ 53 w 89"/>
                <a:gd name="T5" fmla="*/ 24 h 96"/>
                <a:gd name="T6" fmla="*/ 50 w 89"/>
                <a:gd name="T7" fmla="*/ 40 h 96"/>
                <a:gd name="T8" fmla="*/ 46 w 89"/>
                <a:gd name="T9" fmla="*/ 52 h 96"/>
                <a:gd name="T10" fmla="*/ 37 w 89"/>
                <a:gd name="T11" fmla="*/ 65 h 96"/>
                <a:gd name="T12" fmla="*/ 27 w 89"/>
                <a:gd name="T13" fmla="*/ 76 h 96"/>
                <a:gd name="T14" fmla="*/ 12 w 89"/>
                <a:gd name="T15" fmla="*/ 89 h 96"/>
                <a:gd name="T16" fmla="*/ 0 w 89"/>
                <a:gd name="T17" fmla="*/ 96 h 96"/>
                <a:gd name="T18" fmla="*/ 12 w 89"/>
                <a:gd name="T19" fmla="*/ 96 h 96"/>
                <a:gd name="T20" fmla="*/ 29 w 89"/>
                <a:gd name="T21" fmla="*/ 93 h 96"/>
                <a:gd name="T22" fmla="*/ 45 w 89"/>
                <a:gd name="T23" fmla="*/ 90 h 96"/>
                <a:gd name="T24" fmla="*/ 58 w 89"/>
                <a:gd name="T25" fmla="*/ 84 h 96"/>
                <a:gd name="T26" fmla="*/ 69 w 89"/>
                <a:gd name="T27" fmla="*/ 78 h 96"/>
                <a:gd name="T28" fmla="*/ 76 w 89"/>
                <a:gd name="T29" fmla="*/ 72 h 96"/>
                <a:gd name="T30" fmla="*/ 83 w 89"/>
                <a:gd name="T31" fmla="*/ 63 h 96"/>
                <a:gd name="T32" fmla="*/ 88 w 89"/>
                <a:gd name="T33" fmla="*/ 48 h 96"/>
                <a:gd name="T34" fmla="*/ 89 w 89"/>
                <a:gd name="T35" fmla="*/ 31 h 96"/>
                <a:gd name="T36" fmla="*/ 89 w 89"/>
                <a:gd name="T37" fmla="*/ 12 h 96"/>
                <a:gd name="T38" fmla="*/ 88 w 89"/>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9"/>
                <a:gd name="T61" fmla="*/ 0 h 96"/>
                <a:gd name="T62" fmla="*/ 89 w 89"/>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9" h="96">
                  <a:moveTo>
                    <a:pt x="53" y="3"/>
                  </a:moveTo>
                  <a:lnTo>
                    <a:pt x="54" y="13"/>
                  </a:lnTo>
                  <a:lnTo>
                    <a:pt x="53" y="24"/>
                  </a:lnTo>
                  <a:lnTo>
                    <a:pt x="50" y="40"/>
                  </a:lnTo>
                  <a:lnTo>
                    <a:pt x="46" y="52"/>
                  </a:lnTo>
                  <a:lnTo>
                    <a:pt x="37" y="65"/>
                  </a:lnTo>
                  <a:lnTo>
                    <a:pt x="27" y="76"/>
                  </a:lnTo>
                  <a:lnTo>
                    <a:pt x="12" y="89"/>
                  </a:lnTo>
                  <a:lnTo>
                    <a:pt x="0" y="96"/>
                  </a:lnTo>
                  <a:lnTo>
                    <a:pt x="12" y="96"/>
                  </a:lnTo>
                  <a:lnTo>
                    <a:pt x="29" y="93"/>
                  </a:lnTo>
                  <a:lnTo>
                    <a:pt x="45" y="90"/>
                  </a:lnTo>
                  <a:lnTo>
                    <a:pt x="58" y="84"/>
                  </a:lnTo>
                  <a:lnTo>
                    <a:pt x="69" y="78"/>
                  </a:lnTo>
                  <a:lnTo>
                    <a:pt x="76" y="72"/>
                  </a:lnTo>
                  <a:lnTo>
                    <a:pt x="83" y="63"/>
                  </a:lnTo>
                  <a:lnTo>
                    <a:pt x="88" y="48"/>
                  </a:lnTo>
                  <a:lnTo>
                    <a:pt x="89" y="31"/>
                  </a:lnTo>
                  <a:lnTo>
                    <a:pt x="89" y="12"/>
                  </a:lnTo>
                  <a:lnTo>
                    <a:pt x="8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6" name="Freeform 80"/>
            <p:cNvSpPr>
              <a:spLocks/>
            </p:cNvSpPr>
            <p:nvPr/>
          </p:nvSpPr>
          <p:spPr bwMode="auto">
            <a:xfrm>
              <a:off x="4389" y="1409"/>
              <a:ext cx="28" cy="24"/>
            </a:xfrm>
            <a:custGeom>
              <a:avLst/>
              <a:gdLst>
                <a:gd name="T0" fmla="*/ 0 w 83"/>
                <a:gd name="T1" fmla="*/ 0 h 71"/>
                <a:gd name="T2" fmla="*/ 0 w 83"/>
                <a:gd name="T3" fmla="*/ 13 h 71"/>
                <a:gd name="T4" fmla="*/ 0 w 83"/>
                <a:gd name="T5" fmla="*/ 30 h 71"/>
                <a:gd name="T6" fmla="*/ 0 w 83"/>
                <a:gd name="T7" fmla="*/ 47 h 71"/>
                <a:gd name="T8" fmla="*/ 0 w 83"/>
                <a:gd name="T9" fmla="*/ 60 h 71"/>
                <a:gd name="T10" fmla="*/ 0 w 83"/>
                <a:gd name="T11" fmla="*/ 71 h 71"/>
                <a:gd name="T12" fmla="*/ 4 w 83"/>
                <a:gd name="T13" fmla="*/ 69 h 71"/>
                <a:gd name="T14" fmla="*/ 21 w 83"/>
                <a:gd name="T15" fmla="*/ 65 h 71"/>
                <a:gd name="T16" fmla="*/ 45 w 83"/>
                <a:gd name="T17" fmla="*/ 58 h 71"/>
                <a:gd name="T18" fmla="*/ 67 w 83"/>
                <a:gd name="T19" fmla="*/ 52 h 71"/>
                <a:gd name="T20" fmla="*/ 76 w 83"/>
                <a:gd name="T21" fmla="*/ 48 h 71"/>
                <a:gd name="T22" fmla="*/ 80 w 83"/>
                <a:gd name="T23" fmla="*/ 40 h 71"/>
                <a:gd name="T24" fmla="*/ 83 w 83"/>
                <a:gd name="T25" fmla="*/ 30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71"/>
                <a:gd name="T41" fmla="*/ 83 w 83"/>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71">
                  <a:moveTo>
                    <a:pt x="0" y="0"/>
                  </a:moveTo>
                  <a:lnTo>
                    <a:pt x="0" y="13"/>
                  </a:lnTo>
                  <a:lnTo>
                    <a:pt x="0" y="30"/>
                  </a:lnTo>
                  <a:lnTo>
                    <a:pt x="0" y="47"/>
                  </a:lnTo>
                  <a:lnTo>
                    <a:pt x="0" y="60"/>
                  </a:lnTo>
                  <a:lnTo>
                    <a:pt x="0" y="71"/>
                  </a:lnTo>
                  <a:lnTo>
                    <a:pt x="4" y="69"/>
                  </a:lnTo>
                  <a:lnTo>
                    <a:pt x="21" y="65"/>
                  </a:lnTo>
                  <a:lnTo>
                    <a:pt x="45" y="58"/>
                  </a:lnTo>
                  <a:lnTo>
                    <a:pt x="67" y="52"/>
                  </a:lnTo>
                  <a:lnTo>
                    <a:pt x="76" y="48"/>
                  </a:lnTo>
                  <a:lnTo>
                    <a:pt x="80" y="40"/>
                  </a:lnTo>
                  <a:lnTo>
                    <a:pt x="83" y="3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7" name="Freeform 81"/>
            <p:cNvSpPr>
              <a:spLocks/>
            </p:cNvSpPr>
            <p:nvPr/>
          </p:nvSpPr>
          <p:spPr bwMode="auto">
            <a:xfrm>
              <a:off x="4296" y="1403"/>
              <a:ext cx="38" cy="31"/>
            </a:xfrm>
            <a:custGeom>
              <a:avLst/>
              <a:gdLst>
                <a:gd name="T0" fmla="*/ 115 w 115"/>
                <a:gd name="T1" fmla="*/ 0 h 94"/>
                <a:gd name="T2" fmla="*/ 107 w 115"/>
                <a:gd name="T3" fmla="*/ 10 h 94"/>
                <a:gd name="T4" fmla="*/ 102 w 115"/>
                <a:gd name="T5" fmla="*/ 20 h 94"/>
                <a:gd name="T6" fmla="*/ 98 w 115"/>
                <a:gd name="T7" fmla="*/ 27 h 94"/>
                <a:gd name="T8" fmla="*/ 95 w 115"/>
                <a:gd name="T9" fmla="*/ 35 h 94"/>
                <a:gd name="T10" fmla="*/ 87 w 115"/>
                <a:gd name="T11" fmla="*/ 44 h 94"/>
                <a:gd name="T12" fmla="*/ 77 w 115"/>
                <a:gd name="T13" fmla="*/ 49 h 94"/>
                <a:gd name="T14" fmla="*/ 62 w 115"/>
                <a:gd name="T15" fmla="*/ 57 h 94"/>
                <a:gd name="T16" fmla="*/ 44 w 115"/>
                <a:gd name="T17" fmla="*/ 64 h 94"/>
                <a:gd name="T18" fmla="*/ 29 w 115"/>
                <a:gd name="T19" fmla="*/ 75 h 94"/>
                <a:gd name="T20" fmla="*/ 16 w 115"/>
                <a:gd name="T21" fmla="*/ 82 h 94"/>
                <a:gd name="T22" fmla="*/ 0 w 115"/>
                <a:gd name="T23" fmla="*/ 94 h 94"/>
                <a:gd name="T24" fmla="*/ 4 w 115"/>
                <a:gd name="T25" fmla="*/ 78 h 94"/>
                <a:gd name="T26" fmla="*/ 6 w 115"/>
                <a:gd name="T27" fmla="*/ 65 h 94"/>
                <a:gd name="T28" fmla="*/ 4 w 115"/>
                <a:gd name="T29" fmla="*/ 54 h 94"/>
                <a:gd name="T30" fmla="*/ 2 w 115"/>
                <a:gd name="T31" fmla="*/ 41 h 94"/>
                <a:gd name="T32" fmla="*/ 0 w 115"/>
                <a:gd name="T33" fmla="*/ 28 h 94"/>
                <a:gd name="T34" fmla="*/ 2 w 115"/>
                <a:gd name="T35" fmla="*/ 2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5"/>
                <a:gd name="T55" fmla="*/ 0 h 94"/>
                <a:gd name="T56" fmla="*/ 115 w 115"/>
                <a:gd name="T57" fmla="*/ 94 h 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5" h="94">
                  <a:moveTo>
                    <a:pt x="115" y="0"/>
                  </a:moveTo>
                  <a:lnTo>
                    <a:pt x="107" y="10"/>
                  </a:lnTo>
                  <a:lnTo>
                    <a:pt x="102" y="20"/>
                  </a:lnTo>
                  <a:lnTo>
                    <a:pt x="98" y="27"/>
                  </a:lnTo>
                  <a:lnTo>
                    <a:pt x="95" y="35"/>
                  </a:lnTo>
                  <a:lnTo>
                    <a:pt x="87" y="44"/>
                  </a:lnTo>
                  <a:lnTo>
                    <a:pt x="77" y="49"/>
                  </a:lnTo>
                  <a:lnTo>
                    <a:pt x="62" y="57"/>
                  </a:lnTo>
                  <a:lnTo>
                    <a:pt x="44" y="64"/>
                  </a:lnTo>
                  <a:lnTo>
                    <a:pt x="29" y="75"/>
                  </a:lnTo>
                  <a:lnTo>
                    <a:pt x="16" y="82"/>
                  </a:lnTo>
                  <a:lnTo>
                    <a:pt x="0" y="94"/>
                  </a:lnTo>
                  <a:lnTo>
                    <a:pt x="4" y="78"/>
                  </a:lnTo>
                  <a:lnTo>
                    <a:pt x="6" y="65"/>
                  </a:lnTo>
                  <a:lnTo>
                    <a:pt x="4" y="54"/>
                  </a:lnTo>
                  <a:lnTo>
                    <a:pt x="2" y="41"/>
                  </a:lnTo>
                  <a:lnTo>
                    <a:pt x="0" y="28"/>
                  </a:lnTo>
                  <a:lnTo>
                    <a:pt x="2" y="2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8" name="Freeform 82"/>
            <p:cNvSpPr>
              <a:spLocks/>
            </p:cNvSpPr>
            <p:nvPr/>
          </p:nvSpPr>
          <p:spPr bwMode="auto">
            <a:xfrm>
              <a:off x="4217" y="1413"/>
              <a:ext cx="22" cy="21"/>
            </a:xfrm>
            <a:custGeom>
              <a:avLst/>
              <a:gdLst>
                <a:gd name="T0" fmla="*/ 0 w 67"/>
                <a:gd name="T1" fmla="*/ 0 h 62"/>
                <a:gd name="T2" fmla="*/ 6 w 67"/>
                <a:gd name="T3" fmla="*/ 10 h 62"/>
                <a:gd name="T4" fmla="*/ 10 w 67"/>
                <a:gd name="T5" fmla="*/ 21 h 62"/>
                <a:gd name="T6" fmla="*/ 16 w 67"/>
                <a:gd name="T7" fmla="*/ 36 h 62"/>
                <a:gd name="T8" fmla="*/ 23 w 67"/>
                <a:gd name="T9" fmla="*/ 50 h 62"/>
                <a:gd name="T10" fmla="*/ 30 w 67"/>
                <a:gd name="T11" fmla="*/ 62 h 62"/>
                <a:gd name="T12" fmla="*/ 30 w 67"/>
                <a:gd name="T13" fmla="*/ 45 h 62"/>
                <a:gd name="T14" fmla="*/ 32 w 67"/>
                <a:gd name="T15" fmla="*/ 35 h 62"/>
                <a:gd name="T16" fmla="*/ 40 w 67"/>
                <a:gd name="T17" fmla="*/ 25 h 62"/>
                <a:gd name="T18" fmla="*/ 46 w 67"/>
                <a:gd name="T19" fmla="*/ 17 h 62"/>
                <a:gd name="T20" fmla="*/ 57 w 67"/>
                <a:gd name="T21" fmla="*/ 10 h 62"/>
                <a:gd name="T22" fmla="*/ 67 w 67"/>
                <a:gd name="T23" fmla="*/ 0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
                <a:gd name="T37" fmla="*/ 0 h 62"/>
                <a:gd name="T38" fmla="*/ 67 w 67"/>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 h="62">
                  <a:moveTo>
                    <a:pt x="0" y="0"/>
                  </a:moveTo>
                  <a:lnTo>
                    <a:pt x="6" y="10"/>
                  </a:lnTo>
                  <a:lnTo>
                    <a:pt x="10" y="21"/>
                  </a:lnTo>
                  <a:lnTo>
                    <a:pt x="16" y="36"/>
                  </a:lnTo>
                  <a:lnTo>
                    <a:pt x="23" y="50"/>
                  </a:lnTo>
                  <a:lnTo>
                    <a:pt x="30" y="62"/>
                  </a:lnTo>
                  <a:lnTo>
                    <a:pt x="30" y="45"/>
                  </a:lnTo>
                  <a:lnTo>
                    <a:pt x="32" y="35"/>
                  </a:lnTo>
                  <a:lnTo>
                    <a:pt x="40" y="25"/>
                  </a:lnTo>
                  <a:lnTo>
                    <a:pt x="46" y="17"/>
                  </a:lnTo>
                  <a:lnTo>
                    <a:pt x="57" y="10"/>
                  </a:lnTo>
                  <a:lnTo>
                    <a:pt x="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79" name="Freeform 83"/>
            <p:cNvSpPr>
              <a:spLocks/>
            </p:cNvSpPr>
            <p:nvPr/>
          </p:nvSpPr>
          <p:spPr bwMode="auto">
            <a:xfrm>
              <a:off x="4212" y="1411"/>
              <a:ext cx="82" cy="64"/>
            </a:xfrm>
            <a:custGeom>
              <a:avLst/>
              <a:gdLst>
                <a:gd name="T0" fmla="*/ 90 w 244"/>
                <a:gd name="T1" fmla="*/ 11 h 192"/>
                <a:gd name="T2" fmla="*/ 75 w 244"/>
                <a:gd name="T3" fmla="*/ 26 h 192"/>
                <a:gd name="T4" fmla="*/ 61 w 244"/>
                <a:gd name="T5" fmla="*/ 37 h 192"/>
                <a:gd name="T6" fmla="*/ 56 w 244"/>
                <a:gd name="T7" fmla="*/ 43 h 192"/>
                <a:gd name="T8" fmla="*/ 54 w 244"/>
                <a:gd name="T9" fmla="*/ 52 h 192"/>
                <a:gd name="T10" fmla="*/ 54 w 244"/>
                <a:gd name="T11" fmla="*/ 59 h 192"/>
                <a:gd name="T12" fmla="*/ 55 w 244"/>
                <a:gd name="T13" fmla="*/ 67 h 192"/>
                <a:gd name="T14" fmla="*/ 59 w 244"/>
                <a:gd name="T15" fmla="*/ 79 h 192"/>
                <a:gd name="T16" fmla="*/ 62 w 244"/>
                <a:gd name="T17" fmla="*/ 96 h 192"/>
                <a:gd name="T18" fmla="*/ 61 w 244"/>
                <a:gd name="T19" fmla="*/ 111 h 192"/>
                <a:gd name="T20" fmla="*/ 55 w 244"/>
                <a:gd name="T21" fmla="*/ 124 h 192"/>
                <a:gd name="T22" fmla="*/ 47 w 244"/>
                <a:gd name="T23" fmla="*/ 135 h 192"/>
                <a:gd name="T24" fmla="*/ 37 w 244"/>
                <a:gd name="T25" fmla="*/ 144 h 192"/>
                <a:gd name="T26" fmla="*/ 25 w 244"/>
                <a:gd name="T27" fmla="*/ 155 h 192"/>
                <a:gd name="T28" fmla="*/ 12 w 244"/>
                <a:gd name="T29" fmla="*/ 167 h 192"/>
                <a:gd name="T30" fmla="*/ 5 w 244"/>
                <a:gd name="T31" fmla="*/ 179 h 192"/>
                <a:gd name="T32" fmla="*/ 0 w 244"/>
                <a:gd name="T33" fmla="*/ 188 h 192"/>
                <a:gd name="T34" fmla="*/ 0 w 244"/>
                <a:gd name="T35" fmla="*/ 192 h 192"/>
                <a:gd name="T36" fmla="*/ 12 w 244"/>
                <a:gd name="T37" fmla="*/ 182 h 192"/>
                <a:gd name="T38" fmla="*/ 36 w 244"/>
                <a:gd name="T39" fmla="*/ 170 h 192"/>
                <a:gd name="T40" fmla="*/ 56 w 244"/>
                <a:gd name="T41" fmla="*/ 161 h 192"/>
                <a:gd name="T42" fmla="*/ 81 w 244"/>
                <a:gd name="T43" fmla="*/ 152 h 192"/>
                <a:gd name="T44" fmla="*/ 112 w 244"/>
                <a:gd name="T45" fmla="*/ 142 h 192"/>
                <a:gd name="T46" fmla="*/ 120 w 244"/>
                <a:gd name="T47" fmla="*/ 138 h 192"/>
                <a:gd name="T48" fmla="*/ 127 w 244"/>
                <a:gd name="T49" fmla="*/ 134 h 192"/>
                <a:gd name="T50" fmla="*/ 135 w 244"/>
                <a:gd name="T51" fmla="*/ 126 h 192"/>
                <a:gd name="T52" fmla="*/ 144 w 244"/>
                <a:gd name="T53" fmla="*/ 121 h 192"/>
                <a:gd name="T54" fmla="*/ 166 w 244"/>
                <a:gd name="T55" fmla="*/ 111 h 192"/>
                <a:gd name="T56" fmla="*/ 197 w 244"/>
                <a:gd name="T57" fmla="*/ 102 h 192"/>
                <a:gd name="T58" fmla="*/ 212 w 244"/>
                <a:gd name="T59" fmla="*/ 96 h 192"/>
                <a:gd name="T60" fmla="*/ 224 w 244"/>
                <a:gd name="T61" fmla="*/ 89 h 192"/>
                <a:gd name="T62" fmla="*/ 232 w 244"/>
                <a:gd name="T63" fmla="*/ 79 h 192"/>
                <a:gd name="T64" fmla="*/ 239 w 244"/>
                <a:gd name="T65" fmla="*/ 63 h 192"/>
                <a:gd name="T66" fmla="*/ 244 w 244"/>
                <a:gd name="T67" fmla="*/ 47 h 192"/>
                <a:gd name="T68" fmla="*/ 244 w 244"/>
                <a:gd name="T69" fmla="*/ 34 h 192"/>
                <a:gd name="T70" fmla="*/ 240 w 244"/>
                <a:gd name="T71" fmla="*/ 18 h 192"/>
                <a:gd name="T72" fmla="*/ 239 w 244"/>
                <a:gd name="T73" fmla="*/ 4 h 192"/>
                <a:gd name="T74" fmla="*/ 239 w 244"/>
                <a:gd name="T75" fmla="*/ 0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4"/>
                <a:gd name="T115" fmla="*/ 0 h 192"/>
                <a:gd name="T116" fmla="*/ 244 w 244"/>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4" h="192">
                  <a:moveTo>
                    <a:pt x="90" y="11"/>
                  </a:moveTo>
                  <a:lnTo>
                    <a:pt x="75" y="26"/>
                  </a:lnTo>
                  <a:lnTo>
                    <a:pt x="61" y="37"/>
                  </a:lnTo>
                  <a:lnTo>
                    <a:pt x="56" y="43"/>
                  </a:lnTo>
                  <a:lnTo>
                    <a:pt x="54" y="52"/>
                  </a:lnTo>
                  <a:lnTo>
                    <a:pt x="54" y="59"/>
                  </a:lnTo>
                  <a:lnTo>
                    <a:pt x="55" y="67"/>
                  </a:lnTo>
                  <a:lnTo>
                    <a:pt x="59" y="79"/>
                  </a:lnTo>
                  <a:lnTo>
                    <a:pt x="62" y="96"/>
                  </a:lnTo>
                  <a:lnTo>
                    <a:pt x="61" y="111"/>
                  </a:lnTo>
                  <a:lnTo>
                    <a:pt x="55" y="124"/>
                  </a:lnTo>
                  <a:lnTo>
                    <a:pt x="47" y="135"/>
                  </a:lnTo>
                  <a:lnTo>
                    <a:pt x="37" y="144"/>
                  </a:lnTo>
                  <a:lnTo>
                    <a:pt x="25" y="155"/>
                  </a:lnTo>
                  <a:lnTo>
                    <a:pt x="12" y="167"/>
                  </a:lnTo>
                  <a:lnTo>
                    <a:pt x="5" y="179"/>
                  </a:lnTo>
                  <a:lnTo>
                    <a:pt x="0" y="188"/>
                  </a:lnTo>
                  <a:lnTo>
                    <a:pt x="0" y="192"/>
                  </a:lnTo>
                  <a:lnTo>
                    <a:pt x="12" y="182"/>
                  </a:lnTo>
                  <a:lnTo>
                    <a:pt x="36" y="170"/>
                  </a:lnTo>
                  <a:lnTo>
                    <a:pt x="56" y="161"/>
                  </a:lnTo>
                  <a:lnTo>
                    <a:pt x="81" y="152"/>
                  </a:lnTo>
                  <a:lnTo>
                    <a:pt x="112" y="142"/>
                  </a:lnTo>
                  <a:lnTo>
                    <a:pt x="120" y="138"/>
                  </a:lnTo>
                  <a:lnTo>
                    <a:pt x="127" y="134"/>
                  </a:lnTo>
                  <a:lnTo>
                    <a:pt x="135" y="126"/>
                  </a:lnTo>
                  <a:lnTo>
                    <a:pt x="144" y="121"/>
                  </a:lnTo>
                  <a:lnTo>
                    <a:pt x="166" y="111"/>
                  </a:lnTo>
                  <a:lnTo>
                    <a:pt x="197" y="102"/>
                  </a:lnTo>
                  <a:lnTo>
                    <a:pt x="212" y="96"/>
                  </a:lnTo>
                  <a:lnTo>
                    <a:pt x="224" y="89"/>
                  </a:lnTo>
                  <a:lnTo>
                    <a:pt x="232" y="79"/>
                  </a:lnTo>
                  <a:lnTo>
                    <a:pt x="239" y="63"/>
                  </a:lnTo>
                  <a:lnTo>
                    <a:pt x="244" y="47"/>
                  </a:lnTo>
                  <a:lnTo>
                    <a:pt x="244" y="34"/>
                  </a:lnTo>
                  <a:lnTo>
                    <a:pt x="240" y="18"/>
                  </a:lnTo>
                  <a:lnTo>
                    <a:pt x="239" y="4"/>
                  </a:lnTo>
                  <a:lnTo>
                    <a:pt x="239" y="0"/>
                  </a:lnTo>
                </a:path>
              </a:pathLst>
            </a:custGeom>
            <a:noFill/>
            <a:ln w="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0" name="Freeform 84"/>
            <p:cNvSpPr>
              <a:spLocks/>
            </p:cNvSpPr>
            <p:nvPr/>
          </p:nvSpPr>
          <p:spPr bwMode="auto">
            <a:xfrm>
              <a:off x="4110" y="1404"/>
              <a:ext cx="51" cy="48"/>
            </a:xfrm>
            <a:custGeom>
              <a:avLst/>
              <a:gdLst>
                <a:gd name="T0" fmla="*/ 22 w 155"/>
                <a:gd name="T1" fmla="*/ 0 h 144"/>
                <a:gd name="T2" fmla="*/ 26 w 155"/>
                <a:gd name="T3" fmla="*/ 8 h 144"/>
                <a:gd name="T4" fmla="*/ 26 w 155"/>
                <a:gd name="T5" fmla="*/ 15 h 144"/>
                <a:gd name="T6" fmla="*/ 26 w 155"/>
                <a:gd name="T7" fmla="*/ 21 h 144"/>
                <a:gd name="T8" fmla="*/ 23 w 155"/>
                <a:gd name="T9" fmla="*/ 34 h 144"/>
                <a:gd name="T10" fmla="*/ 21 w 155"/>
                <a:gd name="T11" fmla="*/ 51 h 144"/>
                <a:gd name="T12" fmla="*/ 17 w 155"/>
                <a:gd name="T13" fmla="*/ 66 h 144"/>
                <a:gd name="T14" fmla="*/ 11 w 155"/>
                <a:gd name="T15" fmla="*/ 78 h 144"/>
                <a:gd name="T16" fmla="*/ 5 w 155"/>
                <a:gd name="T17" fmla="*/ 90 h 144"/>
                <a:gd name="T18" fmla="*/ 0 w 155"/>
                <a:gd name="T19" fmla="*/ 101 h 144"/>
                <a:gd name="T20" fmla="*/ 0 w 155"/>
                <a:gd name="T21" fmla="*/ 107 h 144"/>
                <a:gd name="T22" fmla="*/ 3 w 155"/>
                <a:gd name="T23" fmla="*/ 110 h 144"/>
                <a:gd name="T24" fmla="*/ 9 w 155"/>
                <a:gd name="T25" fmla="*/ 113 h 144"/>
                <a:gd name="T26" fmla="*/ 21 w 155"/>
                <a:gd name="T27" fmla="*/ 116 h 144"/>
                <a:gd name="T28" fmla="*/ 34 w 155"/>
                <a:gd name="T29" fmla="*/ 114 h 144"/>
                <a:gd name="T30" fmla="*/ 47 w 155"/>
                <a:gd name="T31" fmla="*/ 116 h 144"/>
                <a:gd name="T32" fmla="*/ 54 w 155"/>
                <a:gd name="T33" fmla="*/ 118 h 144"/>
                <a:gd name="T34" fmla="*/ 64 w 155"/>
                <a:gd name="T35" fmla="*/ 123 h 144"/>
                <a:gd name="T36" fmla="*/ 72 w 155"/>
                <a:gd name="T37" fmla="*/ 130 h 144"/>
                <a:gd name="T38" fmla="*/ 83 w 155"/>
                <a:gd name="T39" fmla="*/ 136 h 144"/>
                <a:gd name="T40" fmla="*/ 96 w 155"/>
                <a:gd name="T41" fmla="*/ 144 h 144"/>
                <a:gd name="T42" fmla="*/ 98 w 155"/>
                <a:gd name="T43" fmla="*/ 135 h 144"/>
                <a:gd name="T44" fmla="*/ 101 w 155"/>
                <a:gd name="T45" fmla="*/ 128 h 144"/>
                <a:gd name="T46" fmla="*/ 107 w 155"/>
                <a:gd name="T47" fmla="*/ 122 h 144"/>
                <a:gd name="T48" fmla="*/ 116 w 155"/>
                <a:gd name="T49" fmla="*/ 116 h 144"/>
                <a:gd name="T50" fmla="*/ 126 w 155"/>
                <a:gd name="T51" fmla="*/ 112 h 144"/>
                <a:gd name="T52" fmla="*/ 137 w 155"/>
                <a:gd name="T53" fmla="*/ 107 h 144"/>
                <a:gd name="T54" fmla="*/ 146 w 155"/>
                <a:gd name="T55" fmla="*/ 98 h 144"/>
                <a:gd name="T56" fmla="*/ 151 w 155"/>
                <a:gd name="T57" fmla="*/ 89 h 144"/>
                <a:gd name="T58" fmla="*/ 155 w 155"/>
                <a:gd name="T59" fmla="*/ 80 h 1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5"/>
                <a:gd name="T91" fmla="*/ 0 h 144"/>
                <a:gd name="T92" fmla="*/ 155 w 155"/>
                <a:gd name="T93" fmla="*/ 144 h 1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5" h="144">
                  <a:moveTo>
                    <a:pt x="22" y="0"/>
                  </a:moveTo>
                  <a:lnTo>
                    <a:pt x="26" y="8"/>
                  </a:lnTo>
                  <a:lnTo>
                    <a:pt x="26" y="15"/>
                  </a:lnTo>
                  <a:lnTo>
                    <a:pt x="26" y="21"/>
                  </a:lnTo>
                  <a:lnTo>
                    <a:pt x="23" y="34"/>
                  </a:lnTo>
                  <a:lnTo>
                    <a:pt x="21" y="51"/>
                  </a:lnTo>
                  <a:lnTo>
                    <a:pt x="17" y="66"/>
                  </a:lnTo>
                  <a:lnTo>
                    <a:pt x="11" y="78"/>
                  </a:lnTo>
                  <a:lnTo>
                    <a:pt x="5" y="90"/>
                  </a:lnTo>
                  <a:lnTo>
                    <a:pt x="0" y="101"/>
                  </a:lnTo>
                  <a:lnTo>
                    <a:pt x="0" y="107"/>
                  </a:lnTo>
                  <a:lnTo>
                    <a:pt x="3" y="110"/>
                  </a:lnTo>
                  <a:lnTo>
                    <a:pt x="9" y="113"/>
                  </a:lnTo>
                  <a:lnTo>
                    <a:pt x="21" y="116"/>
                  </a:lnTo>
                  <a:lnTo>
                    <a:pt x="34" y="114"/>
                  </a:lnTo>
                  <a:lnTo>
                    <a:pt x="47" y="116"/>
                  </a:lnTo>
                  <a:lnTo>
                    <a:pt x="54" y="118"/>
                  </a:lnTo>
                  <a:lnTo>
                    <a:pt x="64" y="123"/>
                  </a:lnTo>
                  <a:lnTo>
                    <a:pt x="72" y="130"/>
                  </a:lnTo>
                  <a:lnTo>
                    <a:pt x="83" y="136"/>
                  </a:lnTo>
                  <a:lnTo>
                    <a:pt x="96" y="144"/>
                  </a:lnTo>
                  <a:lnTo>
                    <a:pt x="98" y="135"/>
                  </a:lnTo>
                  <a:lnTo>
                    <a:pt x="101" y="128"/>
                  </a:lnTo>
                  <a:lnTo>
                    <a:pt x="107" y="122"/>
                  </a:lnTo>
                  <a:lnTo>
                    <a:pt x="116" y="116"/>
                  </a:lnTo>
                  <a:lnTo>
                    <a:pt x="126" y="112"/>
                  </a:lnTo>
                  <a:lnTo>
                    <a:pt x="137" y="107"/>
                  </a:lnTo>
                  <a:lnTo>
                    <a:pt x="146" y="98"/>
                  </a:lnTo>
                  <a:lnTo>
                    <a:pt x="151" y="89"/>
                  </a:lnTo>
                  <a:lnTo>
                    <a:pt x="155" y="8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1" name="Freeform 85"/>
            <p:cNvSpPr>
              <a:spLocks/>
            </p:cNvSpPr>
            <p:nvPr/>
          </p:nvSpPr>
          <p:spPr bwMode="auto">
            <a:xfrm>
              <a:off x="4081" y="1405"/>
              <a:ext cx="34" cy="36"/>
            </a:xfrm>
            <a:custGeom>
              <a:avLst/>
              <a:gdLst>
                <a:gd name="T0" fmla="*/ 0 w 102"/>
                <a:gd name="T1" fmla="*/ 14 h 108"/>
                <a:gd name="T2" fmla="*/ 8 w 102"/>
                <a:gd name="T3" fmla="*/ 20 h 108"/>
                <a:gd name="T4" fmla="*/ 17 w 102"/>
                <a:gd name="T5" fmla="*/ 31 h 108"/>
                <a:gd name="T6" fmla="*/ 26 w 102"/>
                <a:gd name="T7" fmla="*/ 45 h 108"/>
                <a:gd name="T8" fmla="*/ 32 w 102"/>
                <a:gd name="T9" fmla="*/ 62 h 108"/>
                <a:gd name="T10" fmla="*/ 41 w 102"/>
                <a:gd name="T11" fmla="*/ 80 h 108"/>
                <a:gd name="T12" fmla="*/ 49 w 102"/>
                <a:gd name="T13" fmla="*/ 94 h 108"/>
                <a:gd name="T14" fmla="*/ 60 w 102"/>
                <a:gd name="T15" fmla="*/ 104 h 108"/>
                <a:gd name="T16" fmla="*/ 68 w 102"/>
                <a:gd name="T17" fmla="*/ 108 h 108"/>
                <a:gd name="T18" fmla="*/ 71 w 102"/>
                <a:gd name="T19" fmla="*/ 95 h 108"/>
                <a:gd name="T20" fmla="*/ 76 w 102"/>
                <a:gd name="T21" fmla="*/ 84 h 108"/>
                <a:gd name="T22" fmla="*/ 84 w 102"/>
                <a:gd name="T23" fmla="*/ 71 h 108"/>
                <a:gd name="T24" fmla="*/ 90 w 102"/>
                <a:gd name="T25" fmla="*/ 59 h 108"/>
                <a:gd name="T26" fmla="*/ 95 w 102"/>
                <a:gd name="T27" fmla="*/ 46 h 108"/>
                <a:gd name="T28" fmla="*/ 97 w 102"/>
                <a:gd name="T29" fmla="*/ 31 h 108"/>
                <a:gd name="T30" fmla="*/ 101 w 102"/>
                <a:gd name="T31" fmla="*/ 18 h 108"/>
                <a:gd name="T32" fmla="*/ 102 w 102"/>
                <a:gd name="T33" fmla="*/ 12 h 108"/>
                <a:gd name="T34" fmla="*/ 101 w 102"/>
                <a:gd name="T35" fmla="*/ 5 h 108"/>
                <a:gd name="T36" fmla="*/ 98 w 102"/>
                <a:gd name="T37" fmla="*/ 0 h 1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2"/>
                <a:gd name="T58" fmla="*/ 0 h 108"/>
                <a:gd name="T59" fmla="*/ 102 w 102"/>
                <a:gd name="T60" fmla="*/ 108 h 1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2" h="108">
                  <a:moveTo>
                    <a:pt x="0" y="14"/>
                  </a:moveTo>
                  <a:lnTo>
                    <a:pt x="8" y="20"/>
                  </a:lnTo>
                  <a:lnTo>
                    <a:pt x="17" y="31"/>
                  </a:lnTo>
                  <a:lnTo>
                    <a:pt x="26" y="45"/>
                  </a:lnTo>
                  <a:lnTo>
                    <a:pt x="32" y="62"/>
                  </a:lnTo>
                  <a:lnTo>
                    <a:pt x="41" y="80"/>
                  </a:lnTo>
                  <a:lnTo>
                    <a:pt x="49" y="94"/>
                  </a:lnTo>
                  <a:lnTo>
                    <a:pt x="60" y="104"/>
                  </a:lnTo>
                  <a:lnTo>
                    <a:pt x="68" y="108"/>
                  </a:lnTo>
                  <a:lnTo>
                    <a:pt x="71" y="95"/>
                  </a:lnTo>
                  <a:lnTo>
                    <a:pt x="76" y="84"/>
                  </a:lnTo>
                  <a:lnTo>
                    <a:pt x="84" y="71"/>
                  </a:lnTo>
                  <a:lnTo>
                    <a:pt x="90" y="59"/>
                  </a:lnTo>
                  <a:lnTo>
                    <a:pt x="95" y="46"/>
                  </a:lnTo>
                  <a:lnTo>
                    <a:pt x="97" y="31"/>
                  </a:lnTo>
                  <a:lnTo>
                    <a:pt x="101" y="18"/>
                  </a:lnTo>
                  <a:lnTo>
                    <a:pt x="102" y="12"/>
                  </a:lnTo>
                  <a:lnTo>
                    <a:pt x="101" y="5"/>
                  </a:lnTo>
                  <a:lnTo>
                    <a:pt x="9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2" name="Freeform 86"/>
            <p:cNvSpPr>
              <a:spLocks/>
            </p:cNvSpPr>
            <p:nvPr/>
          </p:nvSpPr>
          <p:spPr bwMode="auto">
            <a:xfrm>
              <a:off x="4077" y="1410"/>
              <a:ext cx="342" cy="244"/>
            </a:xfrm>
            <a:custGeom>
              <a:avLst/>
              <a:gdLst>
                <a:gd name="T0" fmla="*/ 16 w 1028"/>
                <a:gd name="T1" fmla="*/ 13 h 731"/>
                <a:gd name="T2" fmla="*/ 41 w 1028"/>
                <a:gd name="T3" fmla="*/ 62 h 731"/>
                <a:gd name="T4" fmla="*/ 67 w 1028"/>
                <a:gd name="T5" fmla="*/ 104 h 731"/>
                <a:gd name="T6" fmla="*/ 127 w 1028"/>
                <a:gd name="T7" fmla="*/ 132 h 731"/>
                <a:gd name="T8" fmla="*/ 168 w 1028"/>
                <a:gd name="T9" fmla="*/ 161 h 731"/>
                <a:gd name="T10" fmla="*/ 175 w 1028"/>
                <a:gd name="T11" fmla="*/ 201 h 731"/>
                <a:gd name="T12" fmla="*/ 199 w 1028"/>
                <a:gd name="T13" fmla="*/ 230 h 731"/>
                <a:gd name="T14" fmla="*/ 246 w 1028"/>
                <a:gd name="T15" fmla="*/ 259 h 731"/>
                <a:gd name="T16" fmla="*/ 265 w 1028"/>
                <a:gd name="T17" fmla="*/ 314 h 731"/>
                <a:gd name="T18" fmla="*/ 282 w 1028"/>
                <a:gd name="T19" fmla="*/ 363 h 731"/>
                <a:gd name="T20" fmla="*/ 305 w 1028"/>
                <a:gd name="T21" fmla="*/ 411 h 731"/>
                <a:gd name="T22" fmla="*/ 305 w 1028"/>
                <a:gd name="T23" fmla="*/ 470 h 731"/>
                <a:gd name="T24" fmla="*/ 250 w 1028"/>
                <a:gd name="T25" fmla="*/ 556 h 731"/>
                <a:gd name="T26" fmla="*/ 225 w 1028"/>
                <a:gd name="T27" fmla="*/ 620 h 731"/>
                <a:gd name="T28" fmla="*/ 200 w 1028"/>
                <a:gd name="T29" fmla="*/ 672 h 731"/>
                <a:gd name="T30" fmla="*/ 161 w 1028"/>
                <a:gd name="T31" fmla="*/ 698 h 731"/>
                <a:gd name="T32" fmla="*/ 215 w 1028"/>
                <a:gd name="T33" fmla="*/ 687 h 731"/>
                <a:gd name="T34" fmla="*/ 273 w 1028"/>
                <a:gd name="T35" fmla="*/ 686 h 731"/>
                <a:gd name="T36" fmla="*/ 312 w 1028"/>
                <a:gd name="T37" fmla="*/ 711 h 731"/>
                <a:gd name="T38" fmla="*/ 328 w 1028"/>
                <a:gd name="T39" fmla="*/ 728 h 731"/>
                <a:gd name="T40" fmla="*/ 319 w 1028"/>
                <a:gd name="T41" fmla="*/ 678 h 731"/>
                <a:gd name="T42" fmla="*/ 345 w 1028"/>
                <a:gd name="T43" fmla="*/ 714 h 731"/>
                <a:gd name="T44" fmla="*/ 387 w 1028"/>
                <a:gd name="T45" fmla="*/ 710 h 731"/>
                <a:gd name="T46" fmla="*/ 447 w 1028"/>
                <a:gd name="T47" fmla="*/ 706 h 731"/>
                <a:gd name="T48" fmla="*/ 416 w 1028"/>
                <a:gd name="T49" fmla="*/ 680 h 731"/>
                <a:gd name="T50" fmla="*/ 395 w 1028"/>
                <a:gd name="T51" fmla="*/ 632 h 731"/>
                <a:gd name="T52" fmla="*/ 398 w 1028"/>
                <a:gd name="T53" fmla="*/ 565 h 731"/>
                <a:gd name="T54" fmla="*/ 402 w 1028"/>
                <a:gd name="T55" fmla="*/ 507 h 731"/>
                <a:gd name="T56" fmla="*/ 397 w 1028"/>
                <a:gd name="T57" fmla="*/ 451 h 731"/>
                <a:gd name="T58" fmla="*/ 394 w 1028"/>
                <a:gd name="T59" fmla="*/ 415 h 731"/>
                <a:gd name="T60" fmla="*/ 397 w 1028"/>
                <a:gd name="T61" fmla="*/ 362 h 731"/>
                <a:gd name="T62" fmla="*/ 374 w 1028"/>
                <a:gd name="T63" fmla="*/ 319 h 731"/>
                <a:gd name="T64" fmla="*/ 378 w 1028"/>
                <a:gd name="T65" fmla="*/ 281 h 731"/>
                <a:gd name="T66" fmla="*/ 434 w 1028"/>
                <a:gd name="T67" fmla="*/ 239 h 731"/>
                <a:gd name="T68" fmla="*/ 504 w 1028"/>
                <a:gd name="T69" fmla="*/ 217 h 731"/>
                <a:gd name="T70" fmla="*/ 562 w 1028"/>
                <a:gd name="T71" fmla="*/ 195 h 731"/>
                <a:gd name="T72" fmla="*/ 607 w 1028"/>
                <a:gd name="T73" fmla="*/ 157 h 731"/>
                <a:gd name="T74" fmla="*/ 653 w 1028"/>
                <a:gd name="T75" fmla="*/ 123 h 731"/>
                <a:gd name="T76" fmla="*/ 711 w 1028"/>
                <a:gd name="T77" fmla="*/ 113 h 731"/>
                <a:gd name="T78" fmla="*/ 781 w 1028"/>
                <a:gd name="T79" fmla="*/ 118 h 731"/>
                <a:gd name="T80" fmla="*/ 849 w 1028"/>
                <a:gd name="T81" fmla="*/ 126 h 731"/>
                <a:gd name="T82" fmla="*/ 904 w 1028"/>
                <a:gd name="T83" fmla="*/ 107 h 731"/>
                <a:gd name="T84" fmla="*/ 948 w 1028"/>
                <a:gd name="T85" fmla="*/ 76 h 731"/>
                <a:gd name="T86" fmla="*/ 1002 w 1028"/>
                <a:gd name="T87" fmla="*/ 58 h 731"/>
                <a:gd name="T88" fmla="*/ 1024 w 1028"/>
                <a:gd name="T89" fmla="*/ 44 h 7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28"/>
                <a:gd name="T136" fmla="*/ 0 h 731"/>
                <a:gd name="T137" fmla="*/ 1028 w 1028"/>
                <a:gd name="T138" fmla="*/ 731 h 7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28" h="731">
                  <a:moveTo>
                    <a:pt x="0" y="0"/>
                  </a:moveTo>
                  <a:lnTo>
                    <a:pt x="7" y="4"/>
                  </a:lnTo>
                  <a:lnTo>
                    <a:pt x="16" y="13"/>
                  </a:lnTo>
                  <a:lnTo>
                    <a:pt x="24" y="23"/>
                  </a:lnTo>
                  <a:lnTo>
                    <a:pt x="32" y="39"/>
                  </a:lnTo>
                  <a:lnTo>
                    <a:pt x="41" y="62"/>
                  </a:lnTo>
                  <a:lnTo>
                    <a:pt x="48" y="81"/>
                  </a:lnTo>
                  <a:lnTo>
                    <a:pt x="57" y="93"/>
                  </a:lnTo>
                  <a:lnTo>
                    <a:pt x="67" y="104"/>
                  </a:lnTo>
                  <a:lnTo>
                    <a:pt x="86" y="114"/>
                  </a:lnTo>
                  <a:lnTo>
                    <a:pt x="107" y="123"/>
                  </a:lnTo>
                  <a:lnTo>
                    <a:pt x="127" y="132"/>
                  </a:lnTo>
                  <a:lnTo>
                    <a:pt x="144" y="139"/>
                  </a:lnTo>
                  <a:lnTo>
                    <a:pt x="159" y="150"/>
                  </a:lnTo>
                  <a:lnTo>
                    <a:pt x="168" y="161"/>
                  </a:lnTo>
                  <a:lnTo>
                    <a:pt x="171" y="171"/>
                  </a:lnTo>
                  <a:lnTo>
                    <a:pt x="174" y="181"/>
                  </a:lnTo>
                  <a:lnTo>
                    <a:pt x="175" y="201"/>
                  </a:lnTo>
                  <a:lnTo>
                    <a:pt x="178" y="213"/>
                  </a:lnTo>
                  <a:lnTo>
                    <a:pt x="184" y="221"/>
                  </a:lnTo>
                  <a:lnTo>
                    <a:pt x="199" y="230"/>
                  </a:lnTo>
                  <a:lnTo>
                    <a:pt x="215" y="239"/>
                  </a:lnTo>
                  <a:lnTo>
                    <a:pt x="233" y="248"/>
                  </a:lnTo>
                  <a:lnTo>
                    <a:pt x="246" y="259"/>
                  </a:lnTo>
                  <a:lnTo>
                    <a:pt x="254" y="271"/>
                  </a:lnTo>
                  <a:lnTo>
                    <a:pt x="258" y="296"/>
                  </a:lnTo>
                  <a:lnTo>
                    <a:pt x="265" y="314"/>
                  </a:lnTo>
                  <a:lnTo>
                    <a:pt x="270" y="340"/>
                  </a:lnTo>
                  <a:lnTo>
                    <a:pt x="274" y="351"/>
                  </a:lnTo>
                  <a:lnTo>
                    <a:pt x="282" y="363"/>
                  </a:lnTo>
                  <a:lnTo>
                    <a:pt x="292" y="377"/>
                  </a:lnTo>
                  <a:lnTo>
                    <a:pt x="301" y="396"/>
                  </a:lnTo>
                  <a:lnTo>
                    <a:pt x="305" y="411"/>
                  </a:lnTo>
                  <a:lnTo>
                    <a:pt x="307" y="431"/>
                  </a:lnTo>
                  <a:lnTo>
                    <a:pt x="307" y="450"/>
                  </a:lnTo>
                  <a:lnTo>
                    <a:pt x="305" y="470"/>
                  </a:lnTo>
                  <a:lnTo>
                    <a:pt x="287" y="503"/>
                  </a:lnTo>
                  <a:lnTo>
                    <a:pt x="266" y="531"/>
                  </a:lnTo>
                  <a:lnTo>
                    <a:pt x="250" y="556"/>
                  </a:lnTo>
                  <a:lnTo>
                    <a:pt x="239" y="576"/>
                  </a:lnTo>
                  <a:lnTo>
                    <a:pt x="232" y="598"/>
                  </a:lnTo>
                  <a:lnTo>
                    <a:pt x="225" y="620"/>
                  </a:lnTo>
                  <a:lnTo>
                    <a:pt x="217" y="642"/>
                  </a:lnTo>
                  <a:lnTo>
                    <a:pt x="204" y="664"/>
                  </a:lnTo>
                  <a:lnTo>
                    <a:pt x="200" y="672"/>
                  </a:lnTo>
                  <a:lnTo>
                    <a:pt x="192" y="679"/>
                  </a:lnTo>
                  <a:lnTo>
                    <a:pt x="178" y="690"/>
                  </a:lnTo>
                  <a:lnTo>
                    <a:pt x="161" y="698"/>
                  </a:lnTo>
                  <a:lnTo>
                    <a:pt x="178" y="694"/>
                  </a:lnTo>
                  <a:lnTo>
                    <a:pt x="199" y="690"/>
                  </a:lnTo>
                  <a:lnTo>
                    <a:pt x="215" y="687"/>
                  </a:lnTo>
                  <a:lnTo>
                    <a:pt x="235" y="685"/>
                  </a:lnTo>
                  <a:lnTo>
                    <a:pt x="254" y="685"/>
                  </a:lnTo>
                  <a:lnTo>
                    <a:pt x="273" y="686"/>
                  </a:lnTo>
                  <a:lnTo>
                    <a:pt x="288" y="690"/>
                  </a:lnTo>
                  <a:lnTo>
                    <a:pt x="302" y="700"/>
                  </a:lnTo>
                  <a:lnTo>
                    <a:pt x="312" y="711"/>
                  </a:lnTo>
                  <a:lnTo>
                    <a:pt x="321" y="723"/>
                  </a:lnTo>
                  <a:lnTo>
                    <a:pt x="328" y="731"/>
                  </a:lnTo>
                  <a:lnTo>
                    <a:pt x="328" y="728"/>
                  </a:lnTo>
                  <a:lnTo>
                    <a:pt x="325" y="711"/>
                  </a:lnTo>
                  <a:lnTo>
                    <a:pt x="324" y="698"/>
                  </a:lnTo>
                  <a:lnTo>
                    <a:pt x="319" y="678"/>
                  </a:lnTo>
                  <a:lnTo>
                    <a:pt x="328" y="698"/>
                  </a:lnTo>
                  <a:lnTo>
                    <a:pt x="336" y="708"/>
                  </a:lnTo>
                  <a:lnTo>
                    <a:pt x="345" y="714"/>
                  </a:lnTo>
                  <a:lnTo>
                    <a:pt x="356" y="717"/>
                  </a:lnTo>
                  <a:lnTo>
                    <a:pt x="370" y="714"/>
                  </a:lnTo>
                  <a:lnTo>
                    <a:pt x="387" y="710"/>
                  </a:lnTo>
                  <a:lnTo>
                    <a:pt x="407" y="706"/>
                  </a:lnTo>
                  <a:lnTo>
                    <a:pt x="428" y="703"/>
                  </a:lnTo>
                  <a:lnTo>
                    <a:pt x="447" y="706"/>
                  </a:lnTo>
                  <a:lnTo>
                    <a:pt x="465" y="710"/>
                  </a:lnTo>
                  <a:lnTo>
                    <a:pt x="430" y="691"/>
                  </a:lnTo>
                  <a:lnTo>
                    <a:pt x="416" y="680"/>
                  </a:lnTo>
                  <a:lnTo>
                    <a:pt x="405" y="668"/>
                  </a:lnTo>
                  <a:lnTo>
                    <a:pt x="400" y="652"/>
                  </a:lnTo>
                  <a:lnTo>
                    <a:pt x="395" y="632"/>
                  </a:lnTo>
                  <a:lnTo>
                    <a:pt x="394" y="602"/>
                  </a:lnTo>
                  <a:lnTo>
                    <a:pt x="396" y="582"/>
                  </a:lnTo>
                  <a:lnTo>
                    <a:pt x="398" y="565"/>
                  </a:lnTo>
                  <a:lnTo>
                    <a:pt x="403" y="544"/>
                  </a:lnTo>
                  <a:lnTo>
                    <a:pt x="403" y="527"/>
                  </a:lnTo>
                  <a:lnTo>
                    <a:pt x="402" y="507"/>
                  </a:lnTo>
                  <a:lnTo>
                    <a:pt x="403" y="483"/>
                  </a:lnTo>
                  <a:lnTo>
                    <a:pt x="401" y="465"/>
                  </a:lnTo>
                  <a:lnTo>
                    <a:pt x="397" y="451"/>
                  </a:lnTo>
                  <a:lnTo>
                    <a:pt x="392" y="436"/>
                  </a:lnTo>
                  <a:lnTo>
                    <a:pt x="391" y="427"/>
                  </a:lnTo>
                  <a:lnTo>
                    <a:pt x="394" y="415"/>
                  </a:lnTo>
                  <a:lnTo>
                    <a:pt x="398" y="398"/>
                  </a:lnTo>
                  <a:lnTo>
                    <a:pt x="400" y="381"/>
                  </a:lnTo>
                  <a:lnTo>
                    <a:pt x="397" y="362"/>
                  </a:lnTo>
                  <a:lnTo>
                    <a:pt x="391" y="346"/>
                  </a:lnTo>
                  <a:lnTo>
                    <a:pt x="382" y="331"/>
                  </a:lnTo>
                  <a:lnTo>
                    <a:pt x="374" y="319"/>
                  </a:lnTo>
                  <a:lnTo>
                    <a:pt x="371" y="307"/>
                  </a:lnTo>
                  <a:lnTo>
                    <a:pt x="372" y="294"/>
                  </a:lnTo>
                  <a:lnTo>
                    <a:pt x="378" y="281"/>
                  </a:lnTo>
                  <a:lnTo>
                    <a:pt x="387" y="270"/>
                  </a:lnTo>
                  <a:lnTo>
                    <a:pt x="409" y="253"/>
                  </a:lnTo>
                  <a:lnTo>
                    <a:pt x="434" y="239"/>
                  </a:lnTo>
                  <a:lnTo>
                    <a:pt x="461" y="228"/>
                  </a:lnTo>
                  <a:lnTo>
                    <a:pt x="484" y="222"/>
                  </a:lnTo>
                  <a:lnTo>
                    <a:pt x="504" y="217"/>
                  </a:lnTo>
                  <a:lnTo>
                    <a:pt x="523" y="213"/>
                  </a:lnTo>
                  <a:lnTo>
                    <a:pt x="543" y="205"/>
                  </a:lnTo>
                  <a:lnTo>
                    <a:pt x="562" y="195"/>
                  </a:lnTo>
                  <a:lnTo>
                    <a:pt x="574" y="186"/>
                  </a:lnTo>
                  <a:lnTo>
                    <a:pt x="590" y="172"/>
                  </a:lnTo>
                  <a:lnTo>
                    <a:pt x="607" y="157"/>
                  </a:lnTo>
                  <a:lnTo>
                    <a:pt x="624" y="139"/>
                  </a:lnTo>
                  <a:lnTo>
                    <a:pt x="638" y="129"/>
                  </a:lnTo>
                  <a:lnTo>
                    <a:pt x="653" y="123"/>
                  </a:lnTo>
                  <a:lnTo>
                    <a:pt x="670" y="117"/>
                  </a:lnTo>
                  <a:lnTo>
                    <a:pt x="690" y="114"/>
                  </a:lnTo>
                  <a:lnTo>
                    <a:pt x="711" y="113"/>
                  </a:lnTo>
                  <a:lnTo>
                    <a:pt x="732" y="113"/>
                  </a:lnTo>
                  <a:lnTo>
                    <a:pt x="757" y="115"/>
                  </a:lnTo>
                  <a:lnTo>
                    <a:pt x="781" y="118"/>
                  </a:lnTo>
                  <a:lnTo>
                    <a:pt x="804" y="124"/>
                  </a:lnTo>
                  <a:lnTo>
                    <a:pt x="828" y="127"/>
                  </a:lnTo>
                  <a:lnTo>
                    <a:pt x="849" y="126"/>
                  </a:lnTo>
                  <a:lnTo>
                    <a:pt x="870" y="123"/>
                  </a:lnTo>
                  <a:lnTo>
                    <a:pt x="888" y="117"/>
                  </a:lnTo>
                  <a:lnTo>
                    <a:pt x="904" y="107"/>
                  </a:lnTo>
                  <a:lnTo>
                    <a:pt x="920" y="94"/>
                  </a:lnTo>
                  <a:lnTo>
                    <a:pt x="934" y="84"/>
                  </a:lnTo>
                  <a:lnTo>
                    <a:pt x="948" y="76"/>
                  </a:lnTo>
                  <a:lnTo>
                    <a:pt x="963" y="70"/>
                  </a:lnTo>
                  <a:lnTo>
                    <a:pt x="982" y="65"/>
                  </a:lnTo>
                  <a:lnTo>
                    <a:pt x="1002" y="58"/>
                  </a:lnTo>
                  <a:lnTo>
                    <a:pt x="1013" y="54"/>
                  </a:lnTo>
                  <a:lnTo>
                    <a:pt x="1019" y="49"/>
                  </a:lnTo>
                  <a:lnTo>
                    <a:pt x="1024" y="44"/>
                  </a:lnTo>
                  <a:lnTo>
                    <a:pt x="1028" y="3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3" name="Freeform 87"/>
            <p:cNvSpPr>
              <a:spLocks/>
            </p:cNvSpPr>
            <p:nvPr/>
          </p:nvSpPr>
          <p:spPr bwMode="auto">
            <a:xfrm>
              <a:off x="4145" y="1410"/>
              <a:ext cx="30" cy="57"/>
            </a:xfrm>
            <a:custGeom>
              <a:avLst/>
              <a:gdLst>
                <a:gd name="T0" fmla="*/ 55 w 89"/>
                <a:gd name="T1" fmla="*/ 66 h 173"/>
                <a:gd name="T2" fmla="*/ 52 w 89"/>
                <a:gd name="T3" fmla="*/ 74 h 173"/>
                <a:gd name="T4" fmla="*/ 47 w 89"/>
                <a:gd name="T5" fmla="*/ 85 h 173"/>
                <a:gd name="T6" fmla="*/ 39 w 89"/>
                <a:gd name="T7" fmla="*/ 94 h 173"/>
                <a:gd name="T8" fmla="*/ 27 w 89"/>
                <a:gd name="T9" fmla="*/ 102 h 173"/>
                <a:gd name="T10" fmla="*/ 15 w 89"/>
                <a:gd name="T11" fmla="*/ 108 h 173"/>
                <a:gd name="T12" fmla="*/ 7 w 89"/>
                <a:gd name="T13" fmla="*/ 114 h 173"/>
                <a:gd name="T14" fmla="*/ 0 w 89"/>
                <a:gd name="T15" fmla="*/ 124 h 173"/>
                <a:gd name="T16" fmla="*/ 0 w 89"/>
                <a:gd name="T17" fmla="*/ 126 h 173"/>
                <a:gd name="T18" fmla="*/ 3 w 89"/>
                <a:gd name="T19" fmla="*/ 129 h 173"/>
                <a:gd name="T20" fmla="*/ 15 w 89"/>
                <a:gd name="T21" fmla="*/ 133 h 173"/>
                <a:gd name="T22" fmla="*/ 29 w 89"/>
                <a:gd name="T23" fmla="*/ 135 h 173"/>
                <a:gd name="T24" fmla="*/ 42 w 89"/>
                <a:gd name="T25" fmla="*/ 139 h 173"/>
                <a:gd name="T26" fmla="*/ 50 w 89"/>
                <a:gd name="T27" fmla="*/ 142 h 173"/>
                <a:gd name="T28" fmla="*/ 56 w 89"/>
                <a:gd name="T29" fmla="*/ 150 h 173"/>
                <a:gd name="T30" fmla="*/ 61 w 89"/>
                <a:gd name="T31" fmla="*/ 159 h 173"/>
                <a:gd name="T32" fmla="*/ 64 w 89"/>
                <a:gd name="T33" fmla="*/ 173 h 173"/>
                <a:gd name="T34" fmla="*/ 65 w 89"/>
                <a:gd name="T35" fmla="*/ 149 h 173"/>
                <a:gd name="T36" fmla="*/ 66 w 89"/>
                <a:gd name="T37" fmla="*/ 144 h 173"/>
                <a:gd name="T38" fmla="*/ 68 w 89"/>
                <a:gd name="T39" fmla="*/ 138 h 173"/>
                <a:gd name="T40" fmla="*/ 76 w 89"/>
                <a:gd name="T41" fmla="*/ 128 h 173"/>
                <a:gd name="T42" fmla="*/ 84 w 89"/>
                <a:gd name="T43" fmla="*/ 112 h 173"/>
                <a:gd name="T44" fmla="*/ 89 w 89"/>
                <a:gd name="T45" fmla="*/ 92 h 173"/>
                <a:gd name="T46" fmla="*/ 89 w 89"/>
                <a:gd name="T47" fmla="*/ 73 h 173"/>
                <a:gd name="T48" fmla="*/ 88 w 89"/>
                <a:gd name="T49" fmla="*/ 57 h 173"/>
                <a:gd name="T50" fmla="*/ 88 w 89"/>
                <a:gd name="T51" fmla="*/ 52 h 173"/>
                <a:gd name="T52" fmla="*/ 86 w 89"/>
                <a:gd name="T53" fmla="*/ 33 h 173"/>
                <a:gd name="T54" fmla="*/ 83 w 89"/>
                <a:gd name="T55" fmla="*/ 20 h 173"/>
                <a:gd name="T56" fmla="*/ 78 w 89"/>
                <a:gd name="T57" fmla="*/ 9 h 173"/>
                <a:gd name="T58" fmla="*/ 72 w 89"/>
                <a:gd name="T59" fmla="*/ 0 h 1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173"/>
                <a:gd name="T92" fmla="*/ 89 w 89"/>
                <a:gd name="T93" fmla="*/ 173 h 1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173">
                  <a:moveTo>
                    <a:pt x="55" y="66"/>
                  </a:moveTo>
                  <a:lnTo>
                    <a:pt x="52" y="74"/>
                  </a:lnTo>
                  <a:lnTo>
                    <a:pt x="47" y="85"/>
                  </a:lnTo>
                  <a:lnTo>
                    <a:pt x="39" y="94"/>
                  </a:lnTo>
                  <a:lnTo>
                    <a:pt x="27" y="102"/>
                  </a:lnTo>
                  <a:lnTo>
                    <a:pt x="15" y="108"/>
                  </a:lnTo>
                  <a:lnTo>
                    <a:pt x="7" y="114"/>
                  </a:lnTo>
                  <a:lnTo>
                    <a:pt x="0" y="124"/>
                  </a:lnTo>
                  <a:lnTo>
                    <a:pt x="0" y="126"/>
                  </a:lnTo>
                  <a:lnTo>
                    <a:pt x="3" y="129"/>
                  </a:lnTo>
                  <a:lnTo>
                    <a:pt x="15" y="133"/>
                  </a:lnTo>
                  <a:lnTo>
                    <a:pt x="29" y="135"/>
                  </a:lnTo>
                  <a:lnTo>
                    <a:pt x="42" y="139"/>
                  </a:lnTo>
                  <a:lnTo>
                    <a:pt x="50" y="142"/>
                  </a:lnTo>
                  <a:lnTo>
                    <a:pt x="56" y="150"/>
                  </a:lnTo>
                  <a:lnTo>
                    <a:pt x="61" y="159"/>
                  </a:lnTo>
                  <a:lnTo>
                    <a:pt x="64" y="173"/>
                  </a:lnTo>
                  <a:lnTo>
                    <a:pt x="65" y="149"/>
                  </a:lnTo>
                  <a:lnTo>
                    <a:pt x="66" y="144"/>
                  </a:lnTo>
                  <a:lnTo>
                    <a:pt x="68" y="138"/>
                  </a:lnTo>
                  <a:lnTo>
                    <a:pt x="76" y="128"/>
                  </a:lnTo>
                  <a:lnTo>
                    <a:pt x="84" y="112"/>
                  </a:lnTo>
                  <a:lnTo>
                    <a:pt x="89" y="92"/>
                  </a:lnTo>
                  <a:lnTo>
                    <a:pt x="89" y="73"/>
                  </a:lnTo>
                  <a:lnTo>
                    <a:pt x="88" y="57"/>
                  </a:lnTo>
                  <a:lnTo>
                    <a:pt x="88" y="52"/>
                  </a:lnTo>
                  <a:lnTo>
                    <a:pt x="86" y="33"/>
                  </a:lnTo>
                  <a:lnTo>
                    <a:pt x="83" y="20"/>
                  </a:lnTo>
                  <a:lnTo>
                    <a:pt x="78" y="9"/>
                  </a:lnTo>
                  <a:lnTo>
                    <a:pt x="7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4" name="Freeform 88"/>
            <p:cNvSpPr>
              <a:spLocks/>
            </p:cNvSpPr>
            <p:nvPr/>
          </p:nvSpPr>
          <p:spPr bwMode="auto">
            <a:xfrm>
              <a:off x="4173" y="1411"/>
              <a:ext cx="14" cy="40"/>
            </a:xfrm>
            <a:custGeom>
              <a:avLst/>
              <a:gdLst>
                <a:gd name="T0" fmla="*/ 0 w 41"/>
                <a:gd name="T1" fmla="*/ 0 h 120"/>
                <a:gd name="T2" fmla="*/ 4 w 41"/>
                <a:gd name="T3" fmla="*/ 8 h 120"/>
                <a:gd name="T4" fmla="*/ 10 w 41"/>
                <a:gd name="T5" fmla="*/ 19 h 120"/>
                <a:gd name="T6" fmla="*/ 12 w 41"/>
                <a:gd name="T7" fmla="*/ 33 h 120"/>
                <a:gd name="T8" fmla="*/ 14 w 41"/>
                <a:gd name="T9" fmla="*/ 51 h 120"/>
                <a:gd name="T10" fmla="*/ 14 w 41"/>
                <a:gd name="T11" fmla="*/ 51 h 120"/>
                <a:gd name="T12" fmla="*/ 14 w 41"/>
                <a:gd name="T13" fmla="*/ 59 h 120"/>
                <a:gd name="T14" fmla="*/ 16 w 41"/>
                <a:gd name="T15" fmla="*/ 76 h 120"/>
                <a:gd name="T16" fmla="*/ 16 w 41"/>
                <a:gd name="T17" fmla="*/ 91 h 120"/>
                <a:gd name="T18" fmla="*/ 17 w 41"/>
                <a:gd name="T19" fmla="*/ 103 h 120"/>
                <a:gd name="T20" fmla="*/ 21 w 41"/>
                <a:gd name="T21" fmla="*/ 120 h 120"/>
                <a:gd name="T22" fmla="*/ 29 w 41"/>
                <a:gd name="T23" fmla="*/ 109 h 120"/>
                <a:gd name="T24" fmla="*/ 35 w 41"/>
                <a:gd name="T25" fmla="*/ 97 h 120"/>
                <a:gd name="T26" fmla="*/ 39 w 41"/>
                <a:gd name="T27" fmla="*/ 86 h 120"/>
                <a:gd name="T28" fmla="*/ 41 w 41"/>
                <a:gd name="T29" fmla="*/ 70 h 120"/>
                <a:gd name="T30" fmla="*/ 41 w 41"/>
                <a:gd name="T31" fmla="*/ 57 h 120"/>
                <a:gd name="T32" fmla="*/ 41 w 41"/>
                <a:gd name="T33" fmla="*/ 45 h 120"/>
                <a:gd name="T34" fmla="*/ 40 w 41"/>
                <a:gd name="T35" fmla="*/ 39 h 120"/>
                <a:gd name="T36" fmla="*/ 38 w 41"/>
                <a:gd name="T37" fmla="*/ 21 h 120"/>
                <a:gd name="T38" fmla="*/ 36 w 41"/>
                <a:gd name="T39" fmla="*/ 13 h 1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1"/>
                <a:gd name="T61" fmla="*/ 0 h 120"/>
                <a:gd name="T62" fmla="*/ 41 w 41"/>
                <a:gd name="T63" fmla="*/ 120 h 1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1" h="120">
                  <a:moveTo>
                    <a:pt x="0" y="0"/>
                  </a:moveTo>
                  <a:lnTo>
                    <a:pt x="4" y="8"/>
                  </a:lnTo>
                  <a:lnTo>
                    <a:pt x="10" y="19"/>
                  </a:lnTo>
                  <a:lnTo>
                    <a:pt x="12" y="33"/>
                  </a:lnTo>
                  <a:lnTo>
                    <a:pt x="14" y="51"/>
                  </a:lnTo>
                  <a:lnTo>
                    <a:pt x="14" y="59"/>
                  </a:lnTo>
                  <a:lnTo>
                    <a:pt x="16" y="76"/>
                  </a:lnTo>
                  <a:lnTo>
                    <a:pt x="16" y="91"/>
                  </a:lnTo>
                  <a:lnTo>
                    <a:pt x="17" y="103"/>
                  </a:lnTo>
                  <a:lnTo>
                    <a:pt x="21" y="120"/>
                  </a:lnTo>
                  <a:lnTo>
                    <a:pt x="29" y="109"/>
                  </a:lnTo>
                  <a:lnTo>
                    <a:pt x="35" y="97"/>
                  </a:lnTo>
                  <a:lnTo>
                    <a:pt x="39" y="86"/>
                  </a:lnTo>
                  <a:lnTo>
                    <a:pt x="41" y="70"/>
                  </a:lnTo>
                  <a:lnTo>
                    <a:pt x="41" y="57"/>
                  </a:lnTo>
                  <a:lnTo>
                    <a:pt x="41" y="45"/>
                  </a:lnTo>
                  <a:lnTo>
                    <a:pt x="40" y="39"/>
                  </a:lnTo>
                  <a:lnTo>
                    <a:pt x="38" y="21"/>
                  </a:lnTo>
                  <a:lnTo>
                    <a:pt x="36" y="1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5" name="Freeform 89"/>
            <p:cNvSpPr>
              <a:spLocks/>
            </p:cNvSpPr>
            <p:nvPr/>
          </p:nvSpPr>
          <p:spPr bwMode="auto">
            <a:xfrm>
              <a:off x="4184" y="1415"/>
              <a:ext cx="41" cy="79"/>
            </a:xfrm>
            <a:custGeom>
              <a:avLst/>
              <a:gdLst>
                <a:gd name="T0" fmla="*/ 21 w 121"/>
                <a:gd name="T1" fmla="*/ 0 h 237"/>
                <a:gd name="T2" fmla="*/ 22 w 121"/>
                <a:gd name="T3" fmla="*/ 13 h 237"/>
                <a:gd name="T4" fmla="*/ 23 w 121"/>
                <a:gd name="T5" fmla="*/ 29 h 237"/>
                <a:gd name="T6" fmla="*/ 23 w 121"/>
                <a:gd name="T7" fmla="*/ 29 h 237"/>
                <a:gd name="T8" fmla="*/ 26 w 121"/>
                <a:gd name="T9" fmla="*/ 45 h 237"/>
                <a:gd name="T10" fmla="*/ 26 w 121"/>
                <a:gd name="T11" fmla="*/ 62 h 237"/>
                <a:gd name="T12" fmla="*/ 23 w 121"/>
                <a:gd name="T13" fmla="*/ 83 h 237"/>
                <a:gd name="T14" fmla="*/ 17 w 121"/>
                <a:gd name="T15" fmla="*/ 100 h 237"/>
                <a:gd name="T16" fmla="*/ 10 w 121"/>
                <a:gd name="T17" fmla="*/ 120 h 237"/>
                <a:gd name="T18" fmla="*/ 3 w 121"/>
                <a:gd name="T19" fmla="*/ 136 h 237"/>
                <a:gd name="T20" fmla="*/ 1 w 121"/>
                <a:gd name="T21" fmla="*/ 154 h 237"/>
                <a:gd name="T22" fmla="*/ 0 w 121"/>
                <a:gd name="T23" fmla="*/ 173 h 237"/>
                <a:gd name="T24" fmla="*/ 2 w 121"/>
                <a:gd name="T25" fmla="*/ 196 h 237"/>
                <a:gd name="T26" fmla="*/ 6 w 121"/>
                <a:gd name="T27" fmla="*/ 212 h 237"/>
                <a:gd name="T28" fmla="*/ 13 w 121"/>
                <a:gd name="T29" fmla="*/ 229 h 237"/>
                <a:gd name="T30" fmla="*/ 22 w 121"/>
                <a:gd name="T31" fmla="*/ 237 h 237"/>
                <a:gd name="T32" fmla="*/ 27 w 121"/>
                <a:gd name="T33" fmla="*/ 224 h 237"/>
                <a:gd name="T34" fmla="*/ 33 w 121"/>
                <a:gd name="T35" fmla="*/ 213 h 237"/>
                <a:gd name="T36" fmla="*/ 38 w 121"/>
                <a:gd name="T37" fmla="*/ 201 h 237"/>
                <a:gd name="T38" fmla="*/ 47 w 121"/>
                <a:gd name="T39" fmla="*/ 189 h 237"/>
                <a:gd name="T40" fmla="*/ 59 w 121"/>
                <a:gd name="T41" fmla="*/ 174 h 237"/>
                <a:gd name="T42" fmla="*/ 71 w 121"/>
                <a:gd name="T43" fmla="*/ 162 h 237"/>
                <a:gd name="T44" fmla="*/ 85 w 121"/>
                <a:gd name="T45" fmla="*/ 146 h 237"/>
                <a:gd name="T46" fmla="*/ 97 w 121"/>
                <a:gd name="T47" fmla="*/ 133 h 237"/>
                <a:gd name="T48" fmla="*/ 109 w 121"/>
                <a:gd name="T49" fmla="*/ 123 h 237"/>
                <a:gd name="T50" fmla="*/ 117 w 121"/>
                <a:gd name="T51" fmla="*/ 112 h 237"/>
                <a:gd name="T52" fmla="*/ 121 w 121"/>
                <a:gd name="T53" fmla="*/ 99 h 237"/>
                <a:gd name="T54" fmla="*/ 121 w 121"/>
                <a:gd name="T55" fmla="*/ 87 h 237"/>
                <a:gd name="T56" fmla="*/ 118 w 121"/>
                <a:gd name="T57" fmla="*/ 74 h 237"/>
                <a:gd name="T58" fmla="*/ 112 w 121"/>
                <a:gd name="T59" fmla="*/ 61 h 237"/>
                <a:gd name="T60" fmla="*/ 104 w 121"/>
                <a:gd name="T61" fmla="*/ 43 h 237"/>
                <a:gd name="T62" fmla="*/ 97 w 121"/>
                <a:gd name="T63" fmla="*/ 27 h 237"/>
                <a:gd name="T64" fmla="*/ 91 w 121"/>
                <a:gd name="T65" fmla="*/ 11 h 237"/>
                <a:gd name="T66" fmla="*/ 85 w 121"/>
                <a:gd name="T67" fmla="*/ 2 h 2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237"/>
                <a:gd name="T104" fmla="*/ 121 w 121"/>
                <a:gd name="T105" fmla="*/ 237 h 2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237">
                  <a:moveTo>
                    <a:pt x="21" y="0"/>
                  </a:moveTo>
                  <a:lnTo>
                    <a:pt x="22" y="13"/>
                  </a:lnTo>
                  <a:lnTo>
                    <a:pt x="23" y="29"/>
                  </a:lnTo>
                  <a:lnTo>
                    <a:pt x="26" y="45"/>
                  </a:lnTo>
                  <a:lnTo>
                    <a:pt x="26" y="62"/>
                  </a:lnTo>
                  <a:lnTo>
                    <a:pt x="23" y="83"/>
                  </a:lnTo>
                  <a:lnTo>
                    <a:pt x="17" y="100"/>
                  </a:lnTo>
                  <a:lnTo>
                    <a:pt x="10" y="120"/>
                  </a:lnTo>
                  <a:lnTo>
                    <a:pt x="3" y="136"/>
                  </a:lnTo>
                  <a:lnTo>
                    <a:pt x="1" y="154"/>
                  </a:lnTo>
                  <a:lnTo>
                    <a:pt x="0" y="173"/>
                  </a:lnTo>
                  <a:lnTo>
                    <a:pt x="2" y="196"/>
                  </a:lnTo>
                  <a:lnTo>
                    <a:pt x="6" y="212"/>
                  </a:lnTo>
                  <a:lnTo>
                    <a:pt x="13" y="229"/>
                  </a:lnTo>
                  <a:lnTo>
                    <a:pt x="22" y="237"/>
                  </a:lnTo>
                  <a:lnTo>
                    <a:pt x="27" y="224"/>
                  </a:lnTo>
                  <a:lnTo>
                    <a:pt x="33" y="213"/>
                  </a:lnTo>
                  <a:lnTo>
                    <a:pt x="38" y="201"/>
                  </a:lnTo>
                  <a:lnTo>
                    <a:pt x="47" y="189"/>
                  </a:lnTo>
                  <a:lnTo>
                    <a:pt x="59" y="174"/>
                  </a:lnTo>
                  <a:lnTo>
                    <a:pt x="71" y="162"/>
                  </a:lnTo>
                  <a:lnTo>
                    <a:pt x="85" y="146"/>
                  </a:lnTo>
                  <a:lnTo>
                    <a:pt x="97" y="133"/>
                  </a:lnTo>
                  <a:lnTo>
                    <a:pt x="109" y="123"/>
                  </a:lnTo>
                  <a:lnTo>
                    <a:pt x="117" y="112"/>
                  </a:lnTo>
                  <a:lnTo>
                    <a:pt x="121" y="99"/>
                  </a:lnTo>
                  <a:lnTo>
                    <a:pt x="121" y="87"/>
                  </a:lnTo>
                  <a:lnTo>
                    <a:pt x="118" y="74"/>
                  </a:lnTo>
                  <a:lnTo>
                    <a:pt x="112" y="61"/>
                  </a:lnTo>
                  <a:lnTo>
                    <a:pt x="104" y="43"/>
                  </a:lnTo>
                  <a:lnTo>
                    <a:pt x="97" y="27"/>
                  </a:lnTo>
                  <a:lnTo>
                    <a:pt x="91" y="11"/>
                  </a:lnTo>
                  <a:lnTo>
                    <a:pt x="85" y="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6" name="Freeform 90"/>
            <p:cNvSpPr>
              <a:spLocks/>
            </p:cNvSpPr>
            <p:nvPr/>
          </p:nvSpPr>
          <p:spPr bwMode="auto">
            <a:xfrm>
              <a:off x="4013" y="1302"/>
              <a:ext cx="220" cy="113"/>
            </a:xfrm>
            <a:custGeom>
              <a:avLst/>
              <a:gdLst>
                <a:gd name="T0" fmla="*/ 236 w 660"/>
                <a:gd name="T1" fmla="*/ 15 h 338"/>
                <a:gd name="T2" fmla="*/ 212 w 660"/>
                <a:gd name="T3" fmla="*/ 5 h 338"/>
                <a:gd name="T4" fmla="*/ 190 w 660"/>
                <a:gd name="T5" fmla="*/ 0 h 338"/>
                <a:gd name="T6" fmla="*/ 170 w 660"/>
                <a:gd name="T7" fmla="*/ 10 h 338"/>
                <a:gd name="T8" fmla="*/ 156 w 660"/>
                <a:gd name="T9" fmla="*/ 39 h 338"/>
                <a:gd name="T10" fmla="*/ 139 w 660"/>
                <a:gd name="T11" fmla="*/ 78 h 338"/>
                <a:gd name="T12" fmla="*/ 125 w 660"/>
                <a:gd name="T13" fmla="*/ 95 h 338"/>
                <a:gd name="T14" fmla="*/ 99 w 660"/>
                <a:gd name="T15" fmla="*/ 109 h 338"/>
                <a:gd name="T16" fmla="*/ 55 w 660"/>
                <a:gd name="T17" fmla="*/ 132 h 338"/>
                <a:gd name="T18" fmla="*/ 23 w 660"/>
                <a:gd name="T19" fmla="*/ 164 h 338"/>
                <a:gd name="T20" fmla="*/ 4 w 660"/>
                <a:gd name="T21" fmla="*/ 205 h 338"/>
                <a:gd name="T22" fmla="*/ 1 w 660"/>
                <a:gd name="T23" fmla="*/ 249 h 338"/>
                <a:gd name="T24" fmla="*/ 12 w 660"/>
                <a:gd name="T25" fmla="*/ 281 h 338"/>
                <a:gd name="T26" fmla="*/ 35 w 660"/>
                <a:gd name="T27" fmla="*/ 302 h 338"/>
                <a:gd name="T28" fmla="*/ 68 w 660"/>
                <a:gd name="T29" fmla="*/ 311 h 338"/>
                <a:gd name="T30" fmla="*/ 89 w 660"/>
                <a:gd name="T31" fmla="*/ 321 h 338"/>
                <a:gd name="T32" fmla="*/ 113 w 660"/>
                <a:gd name="T33" fmla="*/ 335 h 338"/>
                <a:gd name="T34" fmla="*/ 141 w 660"/>
                <a:gd name="T35" fmla="*/ 336 h 338"/>
                <a:gd name="T36" fmla="*/ 191 w 660"/>
                <a:gd name="T37" fmla="*/ 323 h 338"/>
                <a:gd name="T38" fmla="*/ 220 w 660"/>
                <a:gd name="T39" fmla="*/ 321 h 338"/>
                <a:gd name="T40" fmla="*/ 250 w 660"/>
                <a:gd name="T41" fmla="*/ 321 h 338"/>
                <a:gd name="T42" fmla="*/ 287 w 660"/>
                <a:gd name="T43" fmla="*/ 310 h 338"/>
                <a:gd name="T44" fmla="*/ 320 w 660"/>
                <a:gd name="T45" fmla="*/ 301 h 338"/>
                <a:gd name="T46" fmla="*/ 350 w 660"/>
                <a:gd name="T47" fmla="*/ 291 h 338"/>
                <a:gd name="T48" fmla="*/ 382 w 660"/>
                <a:gd name="T49" fmla="*/ 288 h 338"/>
                <a:gd name="T50" fmla="*/ 411 w 660"/>
                <a:gd name="T51" fmla="*/ 295 h 338"/>
                <a:gd name="T52" fmla="*/ 444 w 660"/>
                <a:gd name="T53" fmla="*/ 312 h 338"/>
                <a:gd name="T54" fmla="*/ 469 w 660"/>
                <a:gd name="T55" fmla="*/ 321 h 338"/>
                <a:gd name="T56" fmla="*/ 497 w 660"/>
                <a:gd name="T57" fmla="*/ 332 h 338"/>
                <a:gd name="T58" fmla="*/ 517 w 660"/>
                <a:gd name="T59" fmla="*/ 338 h 338"/>
                <a:gd name="T60" fmla="*/ 533 w 660"/>
                <a:gd name="T61" fmla="*/ 338 h 338"/>
                <a:gd name="T62" fmla="*/ 567 w 660"/>
                <a:gd name="T63" fmla="*/ 327 h 338"/>
                <a:gd name="T64" fmla="*/ 597 w 660"/>
                <a:gd name="T65" fmla="*/ 304 h 338"/>
                <a:gd name="T66" fmla="*/ 616 w 660"/>
                <a:gd name="T67" fmla="*/ 274 h 338"/>
                <a:gd name="T68" fmla="*/ 629 w 660"/>
                <a:gd name="T69" fmla="*/ 229 h 338"/>
                <a:gd name="T70" fmla="*/ 648 w 660"/>
                <a:gd name="T71" fmla="*/ 191 h 338"/>
                <a:gd name="T72" fmla="*/ 660 w 660"/>
                <a:gd name="T73" fmla="*/ 159 h 338"/>
                <a:gd name="T74" fmla="*/ 655 w 660"/>
                <a:gd name="T75" fmla="*/ 131 h 338"/>
                <a:gd name="T76" fmla="*/ 637 w 660"/>
                <a:gd name="T77" fmla="*/ 101 h 338"/>
                <a:gd name="T78" fmla="*/ 611 w 660"/>
                <a:gd name="T79" fmla="*/ 78 h 338"/>
                <a:gd name="T80" fmla="*/ 594 w 660"/>
                <a:gd name="T81" fmla="*/ 61 h 338"/>
                <a:gd name="T82" fmla="*/ 562 w 660"/>
                <a:gd name="T83" fmla="*/ 51 h 338"/>
                <a:gd name="T84" fmla="*/ 515 w 660"/>
                <a:gd name="T85" fmla="*/ 52 h 338"/>
                <a:gd name="T86" fmla="*/ 436 w 660"/>
                <a:gd name="T87" fmla="*/ 61 h 338"/>
                <a:gd name="T88" fmla="*/ 382 w 660"/>
                <a:gd name="T89" fmla="*/ 57 h 338"/>
                <a:gd name="T90" fmla="*/ 329 w 660"/>
                <a:gd name="T91" fmla="*/ 46 h 338"/>
                <a:gd name="T92" fmla="*/ 289 w 660"/>
                <a:gd name="T93" fmla="*/ 32 h 338"/>
                <a:gd name="T94" fmla="*/ 261 w 660"/>
                <a:gd name="T95" fmla="*/ 19 h 3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338"/>
                <a:gd name="T146" fmla="*/ 660 w 660"/>
                <a:gd name="T147" fmla="*/ 338 h 3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338">
                  <a:moveTo>
                    <a:pt x="252" y="17"/>
                  </a:moveTo>
                  <a:lnTo>
                    <a:pt x="236" y="15"/>
                  </a:lnTo>
                  <a:lnTo>
                    <a:pt x="225" y="11"/>
                  </a:lnTo>
                  <a:lnTo>
                    <a:pt x="212" y="5"/>
                  </a:lnTo>
                  <a:lnTo>
                    <a:pt x="201" y="1"/>
                  </a:lnTo>
                  <a:lnTo>
                    <a:pt x="190" y="0"/>
                  </a:lnTo>
                  <a:lnTo>
                    <a:pt x="178" y="4"/>
                  </a:lnTo>
                  <a:lnTo>
                    <a:pt x="170" y="10"/>
                  </a:lnTo>
                  <a:lnTo>
                    <a:pt x="163" y="22"/>
                  </a:lnTo>
                  <a:lnTo>
                    <a:pt x="156" y="39"/>
                  </a:lnTo>
                  <a:lnTo>
                    <a:pt x="147" y="63"/>
                  </a:lnTo>
                  <a:lnTo>
                    <a:pt x="139" y="78"/>
                  </a:lnTo>
                  <a:lnTo>
                    <a:pt x="132" y="89"/>
                  </a:lnTo>
                  <a:lnTo>
                    <a:pt x="125" y="95"/>
                  </a:lnTo>
                  <a:lnTo>
                    <a:pt x="117" y="101"/>
                  </a:lnTo>
                  <a:lnTo>
                    <a:pt x="99" y="109"/>
                  </a:lnTo>
                  <a:lnTo>
                    <a:pt x="77" y="120"/>
                  </a:lnTo>
                  <a:lnTo>
                    <a:pt x="55" y="132"/>
                  </a:lnTo>
                  <a:lnTo>
                    <a:pt x="40" y="145"/>
                  </a:lnTo>
                  <a:lnTo>
                    <a:pt x="23" y="164"/>
                  </a:lnTo>
                  <a:lnTo>
                    <a:pt x="10" y="182"/>
                  </a:lnTo>
                  <a:lnTo>
                    <a:pt x="4" y="205"/>
                  </a:lnTo>
                  <a:lnTo>
                    <a:pt x="0" y="227"/>
                  </a:lnTo>
                  <a:lnTo>
                    <a:pt x="1" y="249"/>
                  </a:lnTo>
                  <a:lnTo>
                    <a:pt x="5" y="267"/>
                  </a:lnTo>
                  <a:lnTo>
                    <a:pt x="12" y="281"/>
                  </a:lnTo>
                  <a:lnTo>
                    <a:pt x="22" y="293"/>
                  </a:lnTo>
                  <a:lnTo>
                    <a:pt x="35" y="302"/>
                  </a:lnTo>
                  <a:lnTo>
                    <a:pt x="52" y="309"/>
                  </a:lnTo>
                  <a:lnTo>
                    <a:pt x="68" y="311"/>
                  </a:lnTo>
                  <a:lnTo>
                    <a:pt x="80" y="315"/>
                  </a:lnTo>
                  <a:lnTo>
                    <a:pt x="89" y="321"/>
                  </a:lnTo>
                  <a:lnTo>
                    <a:pt x="102" y="329"/>
                  </a:lnTo>
                  <a:lnTo>
                    <a:pt x="113" y="335"/>
                  </a:lnTo>
                  <a:lnTo>
                    <a:pt x="126" y="337"/>
                  </a:lnTo>
                  <a:lnTo>
                    <a:pt x="141" y="336"/>
                  </a:lnTo>
                  <a:lnTo>
                    <a:pt x="163" y="329"/>
                  </a:lnTo>
                  <a:lnTo>
                    <a:pt x="191" y="323"/>
                  </a:lnTo>
                  <a:lnTo>
                    <a:pt x="205" y="321"/>
                  </a:lnTo>
                  <a:lnTo>
                    <a:pt x="220" y="321"/>
                  </a:lnTo>
                  <a:lnTo>
                    <a:pt x="236" y="323"/>
                  </a:lnTo>
                  <a:lnTo>
                    <a:pt x="250" y="321"/>
                  </a:lnTo>
                  <a:lnTo>
                    <a:pt x="265" y="316"/>
                  </a:lnTo>
                  <a:lnTo>
                    <a:pt x="287" y="310"/>
                  </a:lnTo>
                  <a:lnTo>
                    <a:pt x="303" y="306"/>
                  </a:lnTo>
                  <a:lnTo>
                    <a:pt x="320" y="301"/>
                  </a:lnTo>
                  <a:lnTo>
                    <a:pt x="332" y="297"/>
                  </a:lnTo>
                  <a:lnTo>
                    <a:pt x="350" y="291"/>
                  </a:lnTo>
                  <a:lnTo>
                    <a:pt x="365" y="288"/>
                  </a:lnTo>
                  <a:lnTo>
                    <a:pt x="382" y="288"/>
                  </a:lnTo>
                  <a:lnTo>
                    <a:pt x="396" y="290"/>
                  </a:lnTo>
                  <a:lnTo>
                    <a:pt x="411" y="295"/>
                  </a:lnTo>
                  <a:lnTo>
                    <a:pt x="427" y="305"/>
                  </a:lnTo>
                  <a:lnTo>
                    <a:pt x="444" y="312"/>
                  </a:lnTo>
                  <a:lnTo>
                    <a:pt x="458" y="317"/>
                  </a:lnTo>
                  <a:lnTo>
                    <a:pt x="469" y="321"/>
                  </a:lnTo>
                  <a:lnTo>
                    <a:pt x="481" y="325"/>
                  </a:lnTo>
                  <a:lnTo>
                    <a:pt x="497" y="332"/>
                  </a:lnTo>
                  <a:lnTo>
                    <a:pt x="506" y="336"/>
                  </a:lnTo>
                  <a:lnTo>
                    <a:pt x="517" y="338"/>
                  </a:lnTo>
                  <a:lnTo>
                    <a:pt x="533" y="338"/>
                  </a:lnTo>
                  <a:lnTo>
                    <a:pt x="550" y="334"/>
                  </a:lnTo>
                  <a:lnTo>
                    <a:pt x="567" y="327"/>
                  </a:lnTo>
                  <a:lnTo>
                    <a:pt x="584" y="315"/>
                  </a:lnTo>
                  <a:lnTo>
                    <a:pt x="597" y="304"/>
                  </a:lnTo>
                  <a:lnTo>
                    <a:pt x="609" y="288"/>
                  </a:lnTo>
                  <a:lnTo>
                    <a:pt x="616" y="274"/>
                  </a:lnTo>
                  <a:lnTo>
                    <a:pt x="623" y="247"/>
                  </a:lnTo>
                  <a:lnTo>
                    <a:pt x="629" y="229"/>
                  </a:lnTo>
                  <a:lnTo>
                    <a:pt x="638" y="209"/>
                  </a:lnTo>
                  <a:lnTo>
                    <a:pt x="648" y="191"/>
                  </a:lnTo>
                  <a:lnTo>
                    <a:pt x="656" y="176"/>
                  </a:lnTo>
                  <a:lnTo>
                    <a:pt x="660" y="159"/>
                  </a:lnTo>
                  <a:lnTo>
                    <a:pt x="659" y="144"/>
                  </a:lnTo>
                  <a:lnTo>
                    <a:pt x="655" y="131"/>
                  </a:lnTo>
                  <a:lnTo>
                    <a:pt x="646" y="115"/>
                  </a:lnTo>
                  <a:lnTo>
                    <a:pt x="637" y="101"/>
                  </a:lnTo>
                  <a:lnTo>
                    <a:pt x="623" y="88"/>
                  </a:lnTo>
                  <a:lnTo>
                    <a:pt x="611" y="78"/>
                  </a:lnTo>
                  <a:lnTo>
                    <a:pt x="604" y="68"/>
                  </a:lnTo>
                  <a:lnTo>
                    <a:pt x="594" y="61"/>
                  </a:lnTo>
                  <a:lnTo>
                    <a:pt x="580" y="54"/>
                  </a:lnTo>
                  <a:lnTo>
                    <a:pt x="562" y="51"/>
                  </a:lnTo>
                  <a:lnTo>
                    <a:pt x="544" y="50"/>
                  </a:lnTo>
                  <a:lnTo>
                    <a:pt x="515" y="52"/>
                  </a:lnTo>
                  <a:lnTo>
                    <a:pt x="476" y="57"/>
                  </a:lnTo>
                  <a:lnTo>
                    <a:pt x="436" y="61"/>
                  </a:lnTo>
                  <a:lnTo>
                    <a:pt x="412" y="61"/>
                  </a:lnTo>
                  <a:lnTo>
                    <a:pt x="382" y="57"/>
                  </a:lnTo>
                  <a:lnTo>
                    <a:pt x="354" y="52"/>
                  </a:lnTo>
                  <a:lnTo>
                    <a:pt x="329" y="46"/>
                  </a:lnTo>
                  <a:lnTo>
                    <a:pt x="310" y="40"/>
                  </a:lnTo>
                  <a:lnTo>
                    <a:pt x="289" y="32"/>
                  </a:lnTo>
                  <a:lnTo>
                    <a:pt x="272" y="23"/>
                  </a:lnTo>
                  <a:lnTo>
                    <a:pt x="261" y="19"/>
                  </a:lnTo>
                  <a:lnTo>
                    <a:pt x="252" y="17"/>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7" name="Freeform 91"/>
            <p:cNvSpPr>
              <a:spLocks/>
            </p:cNvSpPr>
            <p:nvPr/>
          </p:nvSpPr>
          <p:spPr bwMode="auto">
            <a:xfrm>
              <a:off x="4097" y="1267"/>
              <a:ext cx="286" cy="158"/>
            </a:xfrm>
            <a:custGeom>
              <a:avLst/>
              <a:gdLst>
                <a:gd name="T0" fmla="*/ 283 w 859"/>
                <a:gd name="T1" fmla="*/ 456 h 472"/>
                <a:gd name="T2" fmla="*/ 285 w 859"/>
                <a:gd name="T3" fmla="*/ 472 h 472"/>
                <a:gd name="T4" fmla="*/ 323 w 859"/>
                <a:gd name="T5" fmla="*/ 462 h 472"/>
                <a:gd name="T6" fmla="*/ 347 w 859"/>
                <a:gd name="T7" fmla="*/ 445 h 472"/>
                <a:gd name="T8" fmla="*/ 353 w 859"/>
                <a:gd name="T9" fmla="*/ 441 h 472"/>
                <a:gd name="T10" fmla="*/ 359 w 859"/>
                <a:gd name="T11" fmla="*/ 438 h 472"/>
                <a:gd name="T12" fmla="*/ 388 w 859"/>
                <a:gd name="T13" fmla="*/ 439 h 472"/>
                <a:gd name="T14" fmla="*/ 426 w 859"/>
                <a:gd name="T15" fmla="*/ 438 h 472"/>
                <a:gd name="T16" fmla="*/ 448 w 859"/>
                <a:gd name="T17" fmla="*/ 443 h 472"/>
                <a:gd name="T18" fmla="*/ 483 w 859"/>
                <a:gd name="T19" fmla="*/ 447 h 472"/>
                <a:gd name="T20" fmla="*/ 537 w 859"/>
                <a:gd name="T21" fmla="*/ 439 h 472"/>
                <a:gd name="T22" fmla="*/ 585 w 859"/>
                <a:gd name="T23" fmla="*/ 429 h 472"/>
                <a:gd name="T24" fmla="*/ 613 w 859"/>
                <a:gd name="T25" fmla="*/ 420 h 472"/>
                <a:gd name="T26" fmla="*/ 650 w 859"/>
                <a:gd name="T27" fmla="*/ 407 h 472"/>
                <a:gd name="T28" fmla="*/ 692 w 859"/>
                <a:gd name="T29" fmla="*/ 391 h 472"/>
                <a:gd name="T30" fmla="*/ 718 w 859"/>
                <a:gd name="T31" fmla="*/ 372 h 472"/>
                <a:gd name="T32" fmla="*/ 752 w 859"/>
                <a:gd name="T33" fmla="*/ 341 h 472"/>
                <a:gd name="T34" fmla="*/ 795 w 859"/>
                <a:gd name="T35" fmla="*/ 321 h 472"/>
                <a:gd name="T36" fmla="*/ 834 w 859"/>
                <a:gd name="T37" fmla="*/ 301 h 472"/>
                <a:gd name="T38" fmla="*/ 854 w 859"/>
                <a:gd name="T39" fmla="*/ 271 h 472"/>
                <a:gd name="T40" fmla="*/ 859 w 859"/>
                <a:gd name="T41" fmla="*/ 222 h 472"/>
                <a:gd name="T42" fmla="*/ 848 w 859"/>
                <a:gd name="T43" fmla="*/ 177 h 472"/>
                <a:gd name="T44" fmla="*/ 838 w 859"/>
                <a:gd name="T45" fmla="*/ 159 h 472"/>
                <a:gd name="T46" fmla="*/ 806 w 859"/>
                <a:gd name="T47" fmla="*/ 125 h 472"/>
                <a:gd name="T48" fmla="*/ 762 w 859"/>
                <a:gd name="T49" fmla="*/ 104 h 472"/>
                <a:gd name="T50" fmla="*/ 699 w 859"/>
                <a:gd name="T51" fmla="*/ 88 h 472"/>
                <a:gd name="T52" fmla="*/ 650 w 859"/>
                <a:gd name="T53" fmla="*/ 67 h 472"/>
                <a:gd name="T54" fmla="*/ 604 w 859"/>
                <a:gd name="T55" fmla="*/ 34 h 472"/>
                <a:gd name="T56" fmla="*/ 555 w 859"/>
                <a:gd name="T57" fmla="*/ 10 h 472"/>
                <a:gd name="T58" fmla="*/ 492 w 859"/>
                <a:gd name="T59" fmla="*/ 1 h 472"/>
                <a:gd name="T60" fmla="*/ 425 w 859"/>
                <a:gd name="T61" fmla="*/ 4 h 472"/>
                <a:gd name="T62" fmla="*/ 366 w 859"/>
                <a:gd name="T63" fmla="*/ 12 h 472"/>
                <a:gd name="T64" fmla="*/ 318 w 859"/>
                <a:gd name="T65" fmla="*/ 19 h 472"/>
                <a:gd name="T66" fmla="*/ 247 w 859"/>
                <a:gd name="T67" fmla="*/ 42 h 472"/>
                <a:gd name="T68" fmla="*/ 199 w 859"/>
                <a:gd name="T69" fmla="*/ 46 h 472"/>
                <a:gd name="T70" fmla="*/ 150 w 859"/>
                <a:gd name="T71" fmla="*/ 38 h 472"/>
                <a:gd name="T72" fmla="*/ 108 w 859"/>
                <a:gd name="T73" fmla="*/ 42 h 472"/>
                <a:gd name="T74" fmla="*/ 65 w 859"/>
                <a:gd name="T75" fmla="*/ 62 h 472"/>
                <a:gd name="T76" fmla="*/ 5 w 859"/>
                <a:gd name="T77" fmla="*/ 105 h 472"/>
                <a:gd name="T78" fmla="*/ 0 w 859"/>
                <a:gd name="T79" fmla="*/ 122 h 472"/>
                <a:gd name="T80" fmla="*/ 20 w 859"/>
                <a:gd name="T81" fmla="*/ 128 h 472"/>
                <a:gd name="T82" fmla="*/ 58 w 859"/>
                <a:gd name="T83" fmla="*/ 145 h 472"/>
                <a:gd name="T84" fmla="*/ 102 w 859"/>
                <a:gd name="T85" fmla="*/ 157 h 472"/>
                <a:gd name="T86" fmla="*/ 160 w 859"/>
                <a:gd name="T87" fmla="*/ 166 h 472"/>
                <a:gd name="T88" fmla="*/ 224 w 859"/>
                <a:gd name="T89" fmla="*/ 162 h 472"/>
                <a:gd name="T90" fmla="*/ 292 w 859"/>
                <a:gd name="T91" fmla="*/ 155 h 472"/>
                <a:gd name="T92" fmla="*/ 328 w 859"/>
                <a:gd name="T93" fmla="*/ 159 h 472"/>
                <a:gd name="T94" fmla="*/ 352 w 859"/>
                <a:gd name="T95" fmla="*/ 173 h 472"/>
                <a:gd name="T96" fmla="*/ 371 w 859"/>
                <a:gd name="T97" fmla="*/ 193 h 472"/>
                <a:gd name="T98" fmla="*/ 394 w 859"/>
                <a:gd name="T99" fmla="*/ 220 h 472"/>
                <a:gd name="T100" fmla="*/ 407 w 859"/>
                <a:gd name="T101" fmla="*/ 249 h 472"/>
                <a:gd name="T102" fmla="*/ 404 w 859"/>
                <a:gd name="T103" fmla="*/ 281 h 472"/>
                <a:gd name="T104" fmla="*/ 386 w 859"/>
                <a:gd name="T105" fmla="*/ 314 h 472"/>
                <a:gd name="T106" fmla="*/ 371 w 859"/>
                <a:gd name="T107" fmla="*/ 352 h 472"/>
                <a:gd name="T108" fmla="*/ 357 w 859"/>
                <a:gd name="T109" fmla="*/ 393 h 472"/>
                <a:gd name="T110" fmla="*/ 332 w 859"/>
                <a:gd name="T111" fmla="*/ 420 h 472"/>
                <a:gd name="T112" fmla="*/ 298 w 859"/>
                <a:gd name="T113" fmla="*/ 439 h 4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9"/>
                <a:gd name="T172" fmla="*/ 0 h 472"/>
                <a:gd name="T173" fmla="*/ 859 w 859"/>
                <a:gd name="T174" fmla="*/ 472 h 4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9" h="472">
                  <a:moveTo>
                    <a:pt x="281" y="443"/>
                  </a:moveTo>
                  <a:lnTo>
                    <a:pt x="283" y="456"/>
                  </a:lnTo>
                  <a:lnTo>
                    <a:pt x="285" y="472"/>
                  </a:lnTo>
                  <a:lnTo>
                    <a:pt x="306" y="467"/>
                  </a:lnTo>
                  <a:lnTo>
                    <a:pt x="323" y="462"/>
                  </a:lnTo>
                  <a:lnTo>
                    <a:pt x="337" y="453"/>
                  </a:lnTo>
                  <a:lnTo>
                    <a:pt x="347" y="445"/>
                  </a:lnTo>
                  <a:lnTo>
                    <a:pt x="353" y="441"/>
                  </a:lnTo>
                  <a:lnTo>
                    <a:pt x="359" y="438"/>
                  </a:lnTo>
                  <a:lnTo>
                    <a:pt x="374" y="437"/>
                  </a:lnTo>
                  <a:lnTo>
                    <a:pt x="388" y="439"/>
                  </a:lnTo>
                  <a:lnTo>
                    <a:pt x="411" y="437"/>
                  </a:lnTo>
                  <a:lnTo>
                    <a:pt x="426" y="438"/>
                  </a:lnTo>
                  <a:lnTo>
                    <a:pt x="436" y="440"/>
                  </a:lnTo>
                  <a:lnTo>
                    <a:pt x="448" y="443"/>
                  </a:lnTo>
                  <a:lnTo>
                    <a:pt x="465" y="445"/>
                  </a:lnTo>
                  <a:lnTo>
                    <a:pt x="483" y="447"/>
                  </a:lnTo>
                  <a:lnTo>
                    <a:pt x="511" y="444"/>
                  </a:lnTo>
                  <a:lnTo>
                    <a:pt x="537" y="439"/>
                  </a:lnTo>
                  <a:lnTo>
                    <a:pt x="562" y="433"/>
                  </a:lnTo>
                  <a:lnTo>
                    <a:pt x="585" y="429"/>
                  </a:lnTo>
                  <a:lnTo>
                    <a:pt x="597" y="425"/>
                  </a:lnTo>
                  <a:lnTo>
                    <a:pt x="613" y="420"/>
                  </a:lnTo>
                  <a:lnTo>
                    <a:pt x="631" y="413"/>
                  </a:lnTo>
                  <a:lnTo>
                    <a:pt x="650" y="407"/>
                  </a:lnTo>
                  <a:lnTo>
                    <a:pt x="671" y="400"/>
                  </a:lnTo>
                  <a:lnTo>
                    <a:pt x="692" y="391"/>
                  </a:lnTo>
                  <a:lnTo>
                    <a:pt x="705" y="382"/>
                  </a:lnTo>
                  <a:lnTo>
                    <a:pt x="718" y="372"/>
                  </a:lnTo>
                  <a:lnTo>
                    <a:pt x="736" y="355"/>
                  </a:lnTo>
                  <a:lnTo>
                    <a:pt x="752" y="341"/>
                  </a:lnTo>
                  <a:lnTo>
                    <a:pt x="773" y="329"/>
                  </a:lnTo>
                  <a:lnTo>
                    <a:pt x="795" y="321"/>
                  </a:lnTo>
                  <a:lnTo>
                    <a:pt x="818" y="312"/>
                  </a:lnTo>
                  <a:lnTo>
                    <a:pt x="834" y="301"/>
                  </a:lnTo>
                  <a:lnTo>
                    <a:pt x="845" y="287"/>
                  </a:lnTo>
                  <a:lnTo>
                    <a:pt x="854" y="271"/>
                  </a:lnTo>
                  <a:lnTo>
                    <a:pt x="859" y="247"/>
                  </a:lnTo>
                  <a:lnTo>
                    <a:pt x="859" y="222"/>
                  </a:lnTo>
                  <a:lnTo>
                    <a:pt x="855" y="197"/>
                  </a:lnTo>
                  <a:lnTo>
                    <a:pt x="848" y="177"/>
                  </a:lnTo>
                  <a:lnTo>
                    <a:pt x="838" y="159"/>
                  </a:lnTo>
                  <a:lnTo>
                    <a:pt x="823" y="140"/>
                  </a:lnTo>
                  <a:lnTo>
                    <a:pt x="806" y="125"/>
                  </a:lnTo>
                  <a:lnTo>
                    <a:pt x="784" y="113"/>
                  </a:lnTo>
                  <a:lnTo>
                    <a:pt x="762" y="104"/>
                  </a:lnTo>
                  <a:lnTo>
                    <a:pt x="732" y="96"/>
                  </a:lnTo>
                  <a:lnTo>
                    <a:pt x="699" y="88"/>
                  </a:lnTo>
                  <a:lnTo>
                    <a:pt x="675" y="78"/>
                  </a:lnTo>
                  <a:lnTo>
                    <a:pt x="650" y="67"/>
                  </a:lnTo>
                  <a:lnTo>
                    <a:pt x="629" y="54"/>
                  </a:lnTo>
                  <a:lnTo>
                    <a:pt x="604" y="34"/>
                  </a:lnTo>
                  <a:lnTo>
                    <a:pt x="581" y="19"/>
                  </a:lnTo>
                  <a:lnTo>
                    <a:pt x="555" y="10"/>
                  </a:lnTo>
                  <a:lnTo>
                    <a:pt x="526" y="3"/>
                  </a:lnTo>
                  <a:lnTo>
                    <a:pt x="492" y="1"/>
                  </a:lnTo>
                  <a:lnTo>
                    <a:pt x="464" y="0"/>
                  </a:lnTo>
                  <a:lnTo>
                    <a:pt x="425" y="4"/>
                  </a:lnTo>
                  <a:lnTo>
                    <a:pt x="393" y="10"/>
                  </a:lnTo>
                  <a:lnTo>
                    <a:pt x="366" y="12"/>
                  </a:lnTo>
                  <a:lnTo>
                    <a:pt x="340" y="13"/>
                  </a:lnTo>
                  <a:lnTo>
                    <a:pt x="318" y="19"/>
                  </a:lnTo>
                  <a:lnTo>
                    <a:pt x="283" y="32"/>
                  </a:lnTo>
                  <a:lnTo>
                    <a:pt x="247" y="42"/>
                  </a:lnTo>
                  <a:lnTo>
                    <a:pt x="221" y="47"/>
                  </a:lnTo>
                  <a:lnTo>
                    <a:pt x="199" y="46"/>
                  </a:lnTo>
                  <a:lnTo>
                    <a:pt x="172" y="42"/>
                  </a:lnTo>
                  <a:lnTo>
                    <a:pt x="150" y="38"/>
                  </a:lnTo>
                  <a:lnTo>
                    <a:pt x="130" y="38"/>
                  </a:lnTo>
                  <a:lnTo>
                    <a:pt x="108" y="42"/>
                  </a:lnTo>
                  <a:lnTo>
                    <a:pt x="92" y="48"/>
                  </a:lnTo>
                  <a:lnTo>
                    <a:pt x="65" y="62"/>
                  </a:lnTo>
                  <a:lnTo>
                    <a:pt x="23" y="90"/>
                  </a:lnTo>
                  <a:lnTo>
                    <a:pt x="5" y="105"/>
                  </a:lnTo>
                  <a:lnTo>
                    <a:pt x="0" y="113"/>
                  </a:lnTo>
                  <a:lnTo>
                    <a:pt x="0" y="122"/>
                  </a:lnTo>
                  <a:lnTo>
                    <a:pt x="9" y="124"/>
                  </a:lnTo>
                  <a:lnTo>
                    <a:pt x="20" y="128"/>
                  </a:lnTo>
                  <a:lnTo>
                    <a:pt x="37" y="137"/>
                  </a:lnTo>
                  <a:lnTo>
                    <a:pt x="58" y="145"/>
                  </a:lnTo>
                  <a:lnTo>
                    <a:pt x="77" y="151"/>
                  </a:lnTo>
                  <a:lnTo>
                    <a:pt x="102" y="157"/>
                  </a:lnTo>
                  <a:lnTo>
                    <a:pt x="130" y="162"/>
                  </a:lnTo>
                  <a:lnTo>
                    <a:pt x="160" y="166"/>
                  </a:lnTo>
                  <a:lnTo>
                    <a:pt x="184" y="166"/>
                  </a:lnTo>
                  <a:lnTo>
                    <a:pt x="224" y="162"/>
                  </a:lnTo>
                  <a:lnTo>
                    <a:pt x="263" y="157"/>
                  </a:lnTo>
                  <a:lnTo>
                    <a:pt x="292" y="155"/>
                  </a:lnTo>
                  <a:lnTo>
                    <a:pt x="310" y="156"/>
                  </a:lnTo>
                  <a:lnTo>
                    <a:pt x="328" y="159"/>
                  </a:lnTo>
                  <a:lnTo>
                    <a:pt x="342" y="166"/>
                  </a:lnTo>
                  <a:lnTo>
                    <a:pt x="352" y="173"/>
                  </a:lnTo>
                  <a:lnTo>
                    <a:pt x="359" y="183"/>
                  </a:lnTo>
                  <a:lnTo>
                    <a:pt x="371" y="193"/>
                  </a:lnTo>
                  <a:lnTo>
                    <a:pt x="385" y="206"/>
                  </a:lnTo>
                  <a:lnTo>
                    <a:pt x="394" y="220"/>
                  </a:lnTo>
                  <a:lnTo>
                    <a:pt x="403" y="236"/>
                  </a:lnTo>
                  <a:lnTo>
                    <a:pt x="407" y="249"/>
                  </a:lnTo>
                  <a:lnTo>
                    <a:pt x="408" y="264"/>
                  </a:lnTo>
                  <a:lnTo>
                    <a:pt x="404" y="281"/>
                  </a:lnTo>
                  <a:lnTo>
                    <a:pt x="396" y="296"/>
                  </a:lnTo>
                  <a:lnTo>
                    <a:pt x="386" y="314"/>
                  </a:lnTo>
                  <a:lnTo>
                    <a:pt x="377" y="334"/>
                  </a:lnTo>
                  <a:lnTo>
                    <a:pt x="371" y="352"/>
                  </a:lnTo>
                  <a:lnTo>
                    <a:pt x="364" y="379"/>
                  </a:lnTo>
                  <a:lnTo>
                    <a:pt x="357" y="393"/>
                  </a:lnTo>
                  <a:lnTo>
                    <a:pt x="345" y="409"/>
                  </a:lnTo>
                  <a:lnTo>
                    <a:pt x="332" y="420"/>
                  </a:lnTo>
                  <a:lnTo>
                    <a:pt x="315" y="432"/>
                  </a:lnTo>
                  <a:lnTo>
                    <a:pt x="298" y="439"/>
                  </a:lnTo>
                  <a:lnTo>
                    <a:pt x="281" y="44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8" name="Freeform 92"/>
            <p:cNvSpPr>
              <a:spLocks/>
            </p:cNvSpPr>
            <p:nvPr/>
          </p:nvSpPr>
          <p:spPr bwMode="auto">
            <a:xfrm>
              <a:off x="4328" y="1321"/>
              <a:ext cx="159" cy="104"/>
            </a:xfrm>
            <a:custGeom>
              <a:avLst/>
              <a:gdLst>
                <a:gd name="T0" fmla="*/ 171 w 477"/>
                <a:gd name="T1" fmla="*/ 9 h 312"/>
                <a:gd name="T2" fmla="*/ 199 w 477"/>
                <a:gd name="T3" fmla="*/ 1 h 312"/>
                <a:gd name="T4" fmla="*/ 229 w 477"/>
                <a:gd name="T5" fmla="*/ 1 h 312"/>
                <a:gd name="T6" fmla="*/ 259 w 477"/>
                <a:gd name="T7" fmla="*/ 7 h 312"/>
                <a:gd name="T8" fmla="*/ 290 w 477"/>
                <a:gd name="T9" fmla="*/ 23 h 312"/>
                <a:gd name="T10" fmla="*/ 316 w 477"/>
                <a:gd name="T11" fmla="*/ 47 h 312"/>
                <a:gd name="T12" fmla="*/ 335 w 477"/>
                <a:gd name="T13" fmla="*/ 72 h 312"/>
                <a:gd name="T14" fmla="*/ 372 w 477"/>
                <a:gd name="T15" fmla="*/ 80 h 312"/>
                <a:gd name="T16" fmla="*/ 425 w 477"/>
                <a:gd name="T17" fmla="*/ 86 h 312"/>
                <a:gd name="T18" fmla="*/ 444 w 477"/>
                <a:gd name="T19" fmla="*/ 95 h 312"/>
                <a:gd name="T20" fmla="*/ 453 w 477"/>
                <a:gd name="T21" fmla="*/ 114 h 312"/>
                <a:gd name="T22" fmla="*/ 457 w 477"/>
                <a:gd name="T23" fmla="*/ 137 h 312"/>
                <a:gd name="T24" fmla="*/ 472 w 477"/>
                <a:gd name="T25" fmla="*/ 166 h 312"/>
                <a:gd name="T26" fmla="*/ 477 w 477"/>
                <a:gd name="T27" fmla="*/ 192 h 312"/>
                <a:gd name="T28" fmla="*/ 469 w 477"/>
                <a:gd name="T29" fmla="*/ 212 h 312"/>
                <a:gd name="T30" fmla="*/ 443 w 477"/>
                <a:gd name="T31" fmla="*/ 230 h 312"/>
                <a:gd name="T32" fmla="*/ 410 w 477"/>
                <a:gd name="T33" fmla="*/ 247 h 312"/>
                <a:gd name="T34" fmla="*/ 394 w 477"/>
                <a:gd name="T35" fmla="*/ 267 h 312"/>
                <a:gd name="T36" fmla="*/ 375 w 477"/>
                <a:gd name="T37" fmla="*/ 300 h 312"/>
                <a:gd name="T38" fmla="*/ 354 w 477"/>
                <a:gd name="T39" fmla="*/ 311 h 312"/>
                <a:gd name="T40" fmla="*/ 317 w 477"/>
                <a:gd name="T41" fmla="*/ 311 h 312"/>
                <a:gd name="T42" fmla="*/ 275 w 477"/>
                <a:gd name="T43" fmla="*/ 298 h 312"/>
                <a:gd name="T44" fmla="*/ 267 w 477"/>
                <a:gd name="T45" fmla="*/ 294 h 312"/>
                <a:gd name="T46" fmla="*/ 238 w 477"/>
                <a:gd name="T47" fmla="*/ 286 h 312"/>
                <a:gd name="T48" fmla="*/ 209 w 477"/>
                <a:gd name="T49" fmla="*/ 270 h 312"/>
                <a:gd name="T50" fmla="*/ 183 w 477"/>
                <a:gd name="T51" fmla="*/ 264 h 312"/>
                <a:gd name="T52" fmla="*/ 176 w 477"/>
                <a:gd name="T53" fmla="*/ 264 h 312"/>
                <a:gd name="T54" fmla="*/ 141 w 477"/>
                <a:gd name="T55" fmla="*/ 266 h 312"/>
                <a:gd name="T56" fmla="*/ 134 w 477"/>
                <a:gd name="T57" fmla="*/ 267 h 312"/>
                <a:gd name="T58" fmla="*/ 112 w 477"/>
                <a:gd name="T59" fmla="*/ 268 h 312"/>
                <a:gd name="T60" fmla="*/ 71 w 477"/>
                <a:gd name="T61" fmla="*/ 267 h 312"/>
                <a:gd name="T62" fmla="*/ 50 w 477"/>
                <a:gd name="T63" fmla="*/ 256 h 312"/>
                <a:gd name="T64" fmla="*/ 30 w 477"/>
                <a:gd name="T65" fmla="*/ 247 h 312"/>
                <a:gd name="T66" fmla="*/ 20 w 477"/>
                <a:gd name="T67" fmla="*/ 245 h 312"/>
                <a:gd name="T68" fmla="*/ 12 w 477"/>
                <a:gd name="T69" fmla="*/ 244 h 312"/>
                <a:gd name="T70" fmla="*/ 1 w 477"/>
                <a:gd name="T71" fmla="*/ 235 h 312"/>
                <a:gd name="T72" fmla="*/ 13 w 477"/>
                <a:gd name="T73" fmla="*/ 221 h 312"/>
                <a:gd name="T74" fmla="*/ 44 w 477"/>
                <a:gd name="T75" fmla="*/ 194 h 312"/>
                <a:gd name="T76" fmla="*/ 81 w 477"/>
                <a:gd name="T77" fmla="*/ 168 h 312"/>
                <a:gd name="T78" fmla="*/ 126 w 477"/>
                <a:gd name="T79" fmla="*/ 151 h 312"/>
                <a:gd name="T80" fmla="*/ 153 w 477"/>
                <a:gd name="T81" fmla="*/ 126 h 312"/>
                <a:gd name="T82" fmla="*/ 167 w 477"/>
                <a:gd name="T83" fmla="*/ 86 h 312"/>
                <a:gd name="T84" fmla="*/ 163 w 477"/>
                <a:gd name="T85" fmla="*/ 36 h 3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7"/>
                <a:gd name="T130" fmla="*/ 0 h 312"/>
                <a:gd name="T131" fmla="*/ 477 w 477"/>
                <a:gd name="T132" fmla="*/ 312 h 3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7" h="312">
                  <a:moveTo>
                    <a:pt x="156" y="16"/>
                  </a:moveTo>
                  <a:lnTo>
                    <a:pt x="171" y="9"/>
                  </a:lnTo>
                  <a:lnTo>
                    <a:pt x="184" y="4"/>
                  </a:lnTo>
                  <a:lnTo>
                    <a:pt x="199" y="1"/>
                  </a:lnTo>
                  <a:lnTo>
                    <a:pt x="213" y="0"/>
                  </a:lnTo>
                  <a:lnTo>
                    <a:pt x="229" y="1"/>
                  </a:lnTo>
                  <a:lnTo>
                    <a:pt x="243" y="4"/>
                  </a:lnTo>
                  <a:lnTo>
                    <a:pt x="259" y="7"/>
                  </a:lnTo>
                  <a:lnTo>
                    <a:pt x="276" y="16"/>
                  </a:lnTo>
                  <a:lnTo>
                    <a:pt x="290" y="23"/>
                  </a:lnTo>
                  <a:lnTo>
                    <a:pt x="305" y="35"/>
                  </a:lnTo>
                  <a:lnTo>
                    <a:pt x="316" y="47"/>
                  </a:lnTo>
                  <a:lnTo>
                    <a:pt x="328" y="65"/>
                  </a:lnTo>
                  <a:lnTo>
                    <a:pt x="335" y="72"/>
                  </a:lnTo>
                  <a:lnTo>
                    <a:pt x="348" y="77"/>
                  </a:lnTo>
                  <a:lnTo>
                    <a:pt x="372" y="80"/>
                  </a:lnTo>
                  <a:lnTo>
                    <a:pt x="413" y="84"/>
                  </a:lnTo>
                  <a:lnTo>
                    <a:pt x="425" y="86"/>
                  </a:lnTo>
                  <a:lnTo>
                    <a:pt x="436" y="89"/>
                  </a:lnTo>
                  <a:lnTo>
                    <a:pt x="444" y="95"/>
                  </a:lnTo>
                  <a:lnTo>
                    <a:pt x="450" y="103"/>
                  </a:lnTo>
                  <a:lnTo>
                    <a:pt x="453" y="114"/>
                  </a:lnTo>
                  <a:lnTo>
                    <a:pt x="455" y="125"/>
                  </a:lnTo>
                  <a:lnTo>
                    <a:pt x="457" y="137"/>
                  </a:lnTo>
                  <a:lnTo>
                    <a:pt x="463" y="149"/>
                  </a:lnTo>
                  <a:lnTo>
                    <a:pt x="472" y="166"/>
                  </a:lnTo>
                  <a:lnTo>
                    <a:pt x="476" y="179"/>
                  </a:lnTo>
                  <a:lnTo>
                    <a:pt x="477" y="192"/>
                  </a:lnTo>
                  <a:lnTo>
                    <a:pt x="475" y="203"/>
                  </a:lnTo>
                  <a:lnTo>
                    <a:pt x="469" y="212"/>
                  </a:lnTo>
                  <a:lnTo>
                    <a:pt x="463" y="219"/>
                  </a:lnTo>
                  <a:lnTo>
                    <a:pt x="443" y="230"/>
                  </a:lnTo>
                  <a:lnTo>
                    <a:pt x="423" y="238"/>
                  </a:lnTo>
                  <a:lnTo>
                    <a:pt x="410" y="247"/>
                  </a:lnTo>
                  <a:lnTo>
                    <a:pt x="400" y="256"/>
                  </a:lnTo>
                  <a:lnTo>
                    <a:pt x="394" y="267"/>
                  </a:lnTo>
                  <a:lnTo>
                    <a:pt x="384" y="289"/>
                  </a:lnTo>
                  <a:lnTo>
                    <a:pt x="375" y="300"/>
                  </a:lnTo>
                  <a:lnTo>
                    <a:pt x="365" y="306"/>
                  </a:lnTo>
                  <a:lnTo>
                    <a:pt x="354" y="311"/>
                  </a:lnTo>
                  <a:lnTo>
                    <a:pt x="337" y="312"/>
                  </a:lnTo>
                  <a:lnTo>
                    <a:pt x="317" y="311"/>
                  </a:lnTo>
                  <a:lnTo>
                    <a:pt x="297" y="306"/>
                  </a:lnTo>
                  <a:lnTo>
                    <a:pt x="275" y="298"/>
                  </a:lnTo>
                  <a:lnTo>
                    <a:pt x="267" y="294"/>
                  </a:lnTo>
                  <a:lnTo>
                    <a:pt x="253" y="291"/>
                  </a:lnTo>
                  <a:lnTo>
                    <a:pt x="238" y="286"/>
                  </a:lnTo>
                  <a:lnTo>
                    <a:pt x="227" y="281"/>
                  </a:lnTo>
                  <a:lnTo>
                    <a:pt x="209" y="270"/>
                  </a:lnTo>
                  <a:lnTo>
                    <a:pt x="198" y="267"/>
                  </a:lnTo>
                  <a:lnTo>
                    <a:pt x="183" y="264"/>
                  </a:lnTo>
                  <a:lnTo>
                    <a:pt x="176" y="264"/>
                  </a:lnTo>
                  <a:lnTo>
                    <a:pt x="160" y="264"/>
                  </a:lnTo>
                  <a:lnTo>
                    <a:pt x="141" y="266"/>
                  </a:lnTo>
                  <a:lnTo>
                    <a:pt x="134" y="267"/>
                  </a:lnTo>
                  <a:lnTo>
                    <a:pt x="112" y="268"/>
                  </a:lnTo>
                  <a:lnTo>
                    <a:pt x="83" y="268"/>
                  </a:lnTo>
                  <a:lnTo>
                    <a:pt x="71" y="267"/>
                  </a:lnTo>
                  <a:lnTo>
                    <a:pt x="59" y="263"/>
                  </a:lnTo>
                  <a:lnTo>
                    <a:pt x="50" y="256"/>
                  </a:lnTo>
                  <a:lnTo>
                    <a:pt x="40" y="250"/>
                  </a:lnTo>
                  <a:lnTo>
                    <a:pt x="30" y="247"/>
                  </a:lnTo>
                  <a:lnTo>
                    <a:pt x="25" y="246"/>
                  </a:lnTo>
                  <a:lnTo>
                    <a:pt x="20" y="245"/>
                  </a:lnTo>
                  <a:lnTo>
                    <a:pt x="12" y="244"/>
                  </a:lnTo>
                  <a:lnTo>
                    <a:pt x="5" y="241"/>
                  </a:lnTo>
                  <a:lnTo>
                    <a:pt x="1" y="235"/>
                  </a:lnTo>
                  <a:lnTo>
                    <a:pt x="0" y="230"/>
                  </a:lnTo>
                  <a:lnTo>
                    <a:pt x="13" y="221"/>
                  </a:lnTo>
                  <a:lnTo>
                    <a:pt x="26" y="211"/>
                  </a:lnTo>
                  <a:lnTo>
                    <a:pt x="44" y="194"/>
                  </a:lnTo>
                  <a:lnTo>
                    <a:pt x="60" y="180"/>
                  </a:lnTo>
                  <a:lnTo>
                    <a:pt x="81" y="168"/>
                  </a:lnTo>
                  <a:lnTo>
                    <a:pt x="103" y="160"/>
                  </a:lnTo>
                  <a:lnTo>
                    <a:pt x="126" y="151"/>
                  </a:lnTo>
                  <a:lnTo>
                    <a:pt x="142" y="140"/>
                  </a:lnTo>
                  <a:lnTo>
                    <a:pt x="153" y="126"/>
                  </a:lnTo>
                  <a:lnTo>
                    <a:pt x="162" y="110"/>
                  </a:lnTo>
                  <a:lnTo>
                    <a:pt x="167" y="86"/>
                  </a:lnTo>
                  <a:lnTo>
                    <a:pt x="167" y="61"/>
                  </a:lnTo>
                  <a:lnTo>
                    <a:pt x="163" y="36"/>
                  </a:lnTo>
                  <a:lnTo>
                    <a:pt x="156" y="16"/>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89" name="Freeform 93"/>
            <p:cNvSpPr>
              <a:spLocks/>
            </p:cNvSpPr>
            <p:nvPr/>
          </p:nvSpPr>
          <p:spPr bwMode="auto">
            <a:xfrm>
              <a:off x="4120" y="1398"/>
              <a:ext cx="55" cy="34"/>
            </a:xfrm>
            <a:custGeom>
              <a:avLst/>
              <a:gdLst>
                <a:gd name="T0" fmla="*/ 0 w 164"/>
                <a:gd name="T1" fmla="*/ 13 h 100"/>
                <a:gd name="T2" fmla="*/ 6 w 164"/>
                <a:gd name="T3" fmla="*/ 14 h 100"/>
                <a:gd name="T4" fmla="*/ 18 w 164"/>
                <a:gd name="T5" fmla="*/ 17 h 100"/>
                <a:gd name="T6" fmla="*/ 30 w 164"/>
                <a:gd name="T7" fmla="*/ 24 h 100"/>
                <a:gd name="T8" fmla="*/ 48 w 164"/>
                <a:gd name="T9" fmla="*/ 37 h 100"/>
                <a:gd name="T10" fmla="*/ 71 w 164"/>
                <a:gd name="T11" fmla="*/ 58 h 100"/>
                <a:gd name="T12" fmla="*/ 92 w 164"/>
                <a:gd name="T13" fmla="*/ 78 h 100"/>
                <a:gd name="T14" fmla="*/ 110 w 164"/>
                <a:gd name="T15" fmla="*/ 91 h 100"/>
                <a:gd name="T16" fmla="*/ 124 w 164"/>
                <a:gd name="T17" fmla="*/ 97 h 100"/>
                <a:gd name="T18" fmla="*/ 124 w 164"/>
                <a:gd name="T19" fmla="*/ 97 h 100"/>
                <a:gd name="T20" fmla="*/ 131 w 164"/>
                <a:gd name="T21" fmla="*/ 100 h 100"/>
                <a:gd name="T22" fmla="*/ 131 w 164"/>
                <a:gd name="T23" fmla="*/ 100 h 100"/>
                <a:gd name="T24" fmla="*/ 139 w 164"/>
                <a:gd name="T25" fmla="*/ 99 h 100"/>
                <a:gd name="T26" fmla="*/ 147 w 164"/>
                <a:gd name="T27" fmla="*/ 96 h 100"/>
                <a:gd name="T28" fmla="*/ 154 w 164"/>
                <a:gd name="T29" fmla="*/ 94 h 100"/>
                <a:gd name="T30" fmla="*/ 164 w 164"/>
                <a:gd name="T31" fmla="*/ 90 h 100"/>
                <a:gd name="T32" fmla="*/ 164 w 164"/>
                <a:gd name="T33" fmla="*/ 86 h 100"/>
                <a:gd name="T34" fmla="*/ 162 w 164"/>
                <a:gd name="T35" fmla="*/ 66 h 100"/>
                <a:gd name="T36" fmla="*/ 159 w 164"/>
                <a:gd name="T37" fmla="*/ 52 h 100"/>
                <a:gd name="T38" fmla="*/ 154 w 164"/>
                <a:gd name="T39" fmla="*/ 43 h 100"/>
                <a:gd name="T40" fmla="*/ 148 w 164"/>
                <a:gd name="T41" fmla="*/ 33 h 100"/>
                <a:gd name="T42" fmla="*/ 137 w 164"/>
                <a:gd name="T43" fmla="*/ 31 h 100"/>
                <a:gd name="T44" fmla="*/ 123 w 164"/>
                <a:gd name="T45" fmla="*/ 24 h 100"/>
                <a:gd name="T46" fmla="*/ 106 w 164"/>
                <a:gd name="T47" fmla="*/ 17 h 100"/>
                <a:gd name="T48" fmla="*/ 90 w 164"/>
                <a:gd name="T49" fmla="*/ 7 h 100"/>
                <a:gd name="T50" fmla="*/ 75 w 164"/>
                <a:gd name="T51" fmla="*/ 3 h 100"/>
                <a:gd name="T52" fmla="*/ 62 w 164"/>
                <a:gd name="T53" fmla="*/ 0 h 100"/>
                <a:gd name="T54" fmla="*/ 45 w 164"/>
                <a:gd name="T55" fmla="*/ 0 h 100"/>
                <a:gd name="T56" fmla="*/ 30 w 164"/>
                <a:gd name="T57" fmla="*/ 4 h 100"/>
                <a:gd name="T58" fmla="*/ 12 w 164"/>
                <a:gd name="T59" fmla="*/ 10 h 100"/>
                <a:gd name="T60" fmla="*/ 0 w 164"/>
                <a:gd name="T61" fmla="*/ 13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4"/>
                <a:gd name="T94" fmla="*/ 0 h 100"/>
                <a:gd name="T95" fmla="*/ 164 w 164"/>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4" h="100">
                  <a:moveTo>
                    <a:pt x="0" y="13"/>
                  </a:moveTo>
                  <a:lnTo>
                    <a:pt x="6" y="14"/>
                  </a:lnTo>
                  <a:lnTo>
                    <a:pt x="18" y="17"/>
                  </a:lnTo>
                  <a:lnTo>
                    <a:pt x="30" y="24"/>
                  </a:lnTo>
                  <a:lnTo>
                    <a:pt x="48" y="37"/>
                  </a:lnTo>
                  <a:lnTo>
                    <a:pt x="71" y="58"/>
                  </a:lnTo>
                  <a:lnTo>
                    <a:pt x="92" y="78"/>
                  </a:lnTo>
                  <a:lnTo>
                    <a:pt x="110" y="91"/>
                  </a:lnTo>
                  <a:lnTo>
                    <a:pt x="124" y="97"/>
                  </a:lnTo>
                  <a:lnTo>
                    <a:pt x="131" y="100"/>
                  </a:lnTo>
                  <a:lnTo>
                    <a:pt x="139" y="99"/>
                  </a:lnTo>
                  <a:lnTo>
                    <a:pt x="147" y="96"/>
                  </a:lnTo>
                  <a:lnTo>
                    <a:pt x="154" y="94"/>
                  </a:lnTo>
                  <a:lnTo>
                    <a:pt x="164" y="90"/>
                  </a:lnTo>
                  <a:lnTo>
                    <a:pt x="164" y="86"/>
                  </a:lnTo>
                  <a:lnTo>
                    <a:pt x="162" y="66"/>
                  </a:lnTo>
                  <a:lnTo>
                    <a:pt x="159" y="52"/>
                  </a:lnTo>
                  <a:lnTo>
                    <a:pt x="154" y="43"/>
                  </a:lnTo>
                  <a:lnTo>
                    <a:pt x="148" y="33"/>
                  </a:lnTo>
                  <a:lnTo>
                    <a:pt x="137" y="31"/>
                  </a:lnTo>
                  <a:lnTo>
                    <a:pt x="123" y="24"/>
                  </a:lnTo>
                  <a:lnTo>
                    <a:pt x="106" y="17"/>
                  </a:lnTo>
                  <a:lnTo>
                    <a:pt x="90" y="7"/>
                  </a:lnTo>
                  <a:lnTo>
                    <a:pt x="75" y="3"/>
                  </a:lnTo>
                  <a:lnTo>
                    <a:pt x="62" y="0"/>
                  </a:lnTo>
                  <a:lnTo>
                    <a:pt x="45" y="0"/>
                  </a:lnTo>
                  <a:lnTo>
                    <a:pt x="30" y="4"/>
                  </a:lnTo>
                  <a:lnTo>
                    <a:pt x="12" y="10"/>
                  </a:lnTo>
                  <a:lnTo>
                    <a:pt x="0" y="13"/>
                  </a:lnTo>
                  <a:close/>
                </a:path>
              </a:pathLst>
            </a:custGeom>
            <a:solidFill>
              <a:srgbClr val="00C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0" name="Freeform 94"/>
            <p:cNvSpPr>
              <a:spLocks/>
            </p:cNvSpPr>
            <p:nvPr/>
          </p:nvSpPr>
          <p:spPr bwMode="auto">
            <a:xfrm>
              <a:off x="4328" y="1327"/>
              <a:ext cx="55" cy="71"/>
            </a:xfrm>
            <a:custGeom>
              <a:avLst/>
              <a:gdLst>
                <a:gd name="T0" fmla="*/ 0 w 166"/>
                <a:gd name="T1" fmla="*/ 213 h 213"/>
                <a:gd name="T2" fmla="*/ 13 w 166"/>
                <a:gd name="T3" fmla="*/ 204 h 213"/>
                <a:gd name="T4" fmla="*/ 26 w 166"/>
                <a:gd name="T5" fmla="*/ 194 h 213"/>
                <a:gd name="T6" fmla="*/ 44 w 166"/>
                <a:gd name="T7" fmla="*/ 177 h 213"/>
                <a:gd name="T8" fmla="*/ 59 w 166"/>
                <a:gd name="T9" fmla="*/ 163 h 213"/>
                <a:gd name="T10" fmla="*/ 80 w 166"/>
                <a:gd name="T11" fmla="*/ 151 h 213"/>
                <a:gd name="T12" fmla="*/ 102 w 166"/>
                <a:gd name="T13" fmla="*/ 143 h 213"/>
                <a:gd name="T14" fmla="*/ 125 w 166"/>
                <a:gd name="T15" fmla="*/ 134 h 213"/>
                <a:gd name="T16" fmla="*/ 141 w 166"/>
                <a:gd name="T17" fmla="*/ 123 h 213"/>
                <a:gd name="T18" fmla="*/ 152 w 166"/>
                <a:gd name="T19" fmla="*/ 109 h 213"/>
                <a:gd name="T20" fmla="*/ 161 w 166"/>
                <a:gd name="T21" fmla="*/ 94 h 213"/>
                <a:gd name="T22" fmla="*/ 166 w 166"/>
                <a:gd name="T23" fmla="*/ 70 h 213"/>
                <a:gd name="T24" fmla="*/ 166 w 166"/>
                <a:gd name="T25" fmla="*/ 45 h 213"/>
                <a:gd name="T26" fmla="*/ 162 w 166"/>
                <a:gd name="T27" fmla="*/ 21 h 213"/>
                <a:gd name="T28" fmla="*/ 155 w 166"/>
                <a:gd name="T29" fmla="*/ 0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6"/>
                <a:gd name="T46" fmla="*/ 0 h 213"/>
                <a:gd name="T47" fmla="*/ 166 w 166"/>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6" h="213">
                  <a:moveTo>
                    <a:pt x="0" y="213"/>
                  </a:moveTo>
                  <a:lnTo>
                    <a:pt x="13" y="204"/>
                  </a:lnTo>
                  <a:lnTo>
                    <a:pt x="26" y="194"/>
                  </a:lnTo>
                  <a:lnTo>
                    <a:pt x="44" y="177"/>
                  </a:lnTo>
                  <a:lnTo>
                    <a:pt x="59" y="163"/>
                  </a:lnTo>
                  <a:lnTo>
                    <a:pt x="80" y="151"/>
                  </a:lnTo>
                  <a:lnTo>
                    <a:pt x="102" y="143"/>
                  </a:lnTo>
                  <a:lnTo>
                    <a:pt x="125" y="134"/>
                  </a:lnTo>
                  <a:lnTo>
                    <a:pt x="141" y="123"/>
                  </a:lnTo>
                  <a:lnTo>
                    <a:pt x="152" y="109"/>
                  </a:lnTo>
                  <a:lnTo>
                    <a:pt x="161" y="94"/>
                  </a:lnTo>
                  <a:lnTo>
                    <a:pt x="166" y="70"/>
                  </a:lnTo>
                  <a:lnTo>
                    <a:pt x="166" y="45"/>
                  </a:lnTo>
                  <a:lnTo>
                    <a:pt x="162" y="21"/>
                  </a:lnTo>
                  <a:lnTo>
                    <a:pt x="15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1" name="Freeform 95"/>
            <p:cNvSpPr>
              <a:spLocks/>
            </p:cNvSpPr>
            <p:nvPr/>
          </p:nvSpPr>
          <p:spPr bwMode="auto">
            <a:xfrm>
              <a:off x="2836" y="1799"/>
              <a:ext cx="483" cy="284"/>
            </a:xfrm>
            <a:custGeom>
              <a:avLst/>
              <a:gdLst>
                <a:gd name="T0" fmla="*/ 1062 w 1448"/>
                <a:gd name="T1" fmla="*/ 767 h 852"/>
                <a:gd name="T2" fmla="*/ 1089 w 1448"/>
                <a:gd name="T3" fmla="*/ 771 h 852"/>
                <a:gd name="T4" fmla="*/ 1221 w 1448"/>
                <a:gd name="T5" fmla="*/ 804 h 852"/>
                <a:gd name="T6" fmla="*/ 1379 w 1448"/>
                <a:gd name="T7" fmla="*/ 771 h 852"/>
                <a:gd name="T8" fmla="*/ 1448 w 1448"/>
                <a:gd name="T9" fmla="*/ 707 h 852"/>
                <a:gd name="T10" fmla="*/ 1406 w 1448"/>
                <a:gd name="T11" fmla="*/ 654 h 852"/>
                <a:gd name="T12" fmla="*/ 1372 w 1448"/>
                <a:gd name="T13" fmla="*/ 638 h 852"/>
                <a:gd name="T14" fmla="*/ 1414 w 1448"/>
                <a:gd name="T15" fmla="*/ 557 h 852"/>
                <a:gd name="T16" fmla="*/ 1427 w 1448"/>
                <a:gd name="T17" fmla="*/ 434 h 852"/>
                <a:gd name="T18" fmla="*/ 1338 w 1448"/>
                <a:gd name="T19" fmla="*/ 353 h 852"/>
                <a:gd name="T20" fmla="*/ 1234 w 1448"/>
                <a:gd name="T21" fmla="*/ 343 h 852"/>
                <a:gd name="T22" fmla="*/ 1255 w 1448"/>
                <a:gd name="T23" fmla="*/ 327 h 852"/>
                <a:gd name="T24" fmla="*/ 1248 w 1448"/>
                <a:gd name="T25" fmla="*/ 241 h 852"/>
                <a:gd name="T26" fmla="*/ 1131 w 1448"/>
                <a:gd name="T27" fmla="*/ 133 h 852"/>
                <a:gd name="T28" fmla="*/ 931 w 1448"/>
                <a:gd name="T29" fmla="*/ 74 h 852"/>
                <a:gd name="T30" fmla="*/ 835 w 1448"/>
                <a:gd name="T31" fmla="*/ 80 h 852"/>
                <a:gd name="T32" fmla="*/ 835 w 1448"/>
                <a:gd name="T33" fmla="*/ 80 h 852"/>
                <a:gd name="T34" fmla="*/ 779 w 1448"/>
                <a:gd name="T35" fmla="*/ 37 h 852"/>
                <a:gd name="T36" fmla="*/ 592 w 1448"/>
                <a:gd name="T37" fmla="*/ 0 h 852"/>
                <a:gd name="T38" fmla="*/ 421 w 1448"/>
                <a:gd name="T39" fmla="*/ 26 h 852"/>
                <a:gd name="T40" fmla="*/ 407 w 1448"/>
                <a:gd name="T41" fmla="*/ 102 h 852"/>
                <a:gd name="T42" fmla="*/ 428 w 1448"/>
                <a:gd name="T43" fmla="*/ 139 h 852"/>
                <a:gd name="T44" fmla="*/ 290 w 1448"/>
                <a:gd name="T45" fmla="*/ 144 h 852"/>
                <a:gd name="T46" fmla="*/ 179 w 1448"/>
                <a:gd name="T47" fmla="*/ 208 h 852"/>
                <a:gd name="T48" fmla="*/ 186 w 1448"/>
                <a:gd name="T49" fmla="*/ 337 h 852"/>
                <a:gd name="T50" fmla="*/ 227 w 1448"/>
                <a:gd name="T51" fmla="*/ 421 h 852"/>
                <a:gd name="T52" fmla="*/ 225 w 1448"/>
                <a:gd name="T53" fmla="*/ 432 h 852"/>
                <a:gd name="T54" fmla="*/ 83 w 1448"/>
                <a:gd name="T55" fmla="*/ 472 h 852"/>
                <a:gd name="T56" fmla="*/ 0 w 1448"/>
                <a:gd name="T57" fmla="*/ 525 h 852"/>
                <a:gd name="T58" fmla="*/ 90 w 1448"/>
                <a:gd name="T59" fmla="*/ 638 h 852"/>
                <a:gd name="T60" fmla="*/ 203 w 1448"/>
                <a:gd name="T61" fmla="*/ 691 h 852"/>
                <a:gd name="T62" fmla="*/ 103 w 1448"/>
                <a:gd name="T63" fmla="*/ 739 h 852"/>
                <a:gd name="T64" fmla="*/ 34 w 1448"/>
                <a:gd name="T65" fmla="*/ 793 h 852"/>
                <a:gd name="T66" fmla="*/ 186 w 1448"/>
                <a:gd name="T67" fmla="*/ 841 h 852"/>
                <a:gd name="T68" fmla="*/ 359 w 1448"/>
                <a:gd name="T69" fmla="*/ 841 h 852"/>
                <a:gd name="T70" fmla="*/ 365 w 1448"/>
                <a:gd name="T71" fmla="*/ 825 h 852"/>
                <a:gd name="T72" fmla="*/ 1055 w 1448"/>
                <a:gd name="T73" fmla="*/ 76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48"/>
                <a:gd name="T112" fmla="*/ 0 h 852"/>
                <a:gd name="T113" fmla="*/ 1448 w 1448"/>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48" h="852">
                  <a:moveTo>
                    <a:pt x="1055" y="767"/>
                  </a:moveTo>
                  <a:lnTo>
                    <a:pt x="1062" y="767"/>
                  </a:lnTo>
                  <a:lnTo>
                    <a:pt x="1070" y="767"/>
                  </a:lnTo>
                  <a:lnTo>
                    <a:pt x="1089" y="771"/>
                  </a:lnTo>
                  <a:lnTo>
                    <a:pt x="1145" y="793"/>
                  </a:lnTo>
                  <a:lnTo>
                    <a:pt x="1221" y="804"/>
                  </a:lnTo>
                  <a:lnTo>
                    <a:pt x="1310" y="793"/>
                  </a:lnTo>
                  <a:lnTo>
                    <a:pt x="1379" y="771"/>
                  </a:lnTo>
                  <a:lnTo>
                    <a:pt x="1427" y="745"/>
                  </a:lnTo>
                  <a:lnTo>
                    <a:pt x="1448" y="707"/>
                  </a:lnTo>
                  <a:lnTo>
                    <a:pt x="1441" y="680"/>
                  </a:lnTo>
                  <a:lnTo>
                    <a:pt x="1406" y="654"/>
                  </a:lnTo>
                  <a:lnTo>
                    <a:pt x="1372" y="643"/>
                  </a:lnTo>
                  <a:lnTo>
                    <a:pt x="1372" y="638"/>
                  </a:lnTo>
                  <a:lnTo>
                    <a:pt x="1400" y="605"/>
                  </a:lnTo>
                  <a:lnTo>
                    <a:pt x="1414" y="557"/>
                  </a:lnTo>
                  <a:lnTo>
                    <a:pt x="1427" y="493"/>
                  </a:lnTo>
                  <a:lnTo>
                    <a:pt x="1427" y="434"/>
                  </a:lnTo>
                  <a:lnTo>
                    <a:pt x="1393" y="386"/>
                  </a:lnTo>
                  <a:lnTo>
                    <a:pt x="1338" y="353"/>
                  </a:lnTo>
                  <a:lnTo>
                    <a:pt x="1276" y="337"/>
                  </a:lnTo>
                  <a:lnTo>
                    <a:pt x="1234" y="343"/>
                  </a:lnTo>
                  <a:lnTo>
                    <a:pt x="1207" y="353"/>
                  </a:lnTo>
                  <a:lnTo>
                    <a:pt x="1255" y="327"/>
                  </a:lnTo>
                  <a:lnTo>
                    <a:pt x="1262" y="289"/>
                  </a:lnTo>
                  <a:lnTo>
                    <a:pt x="1248" y="241"/>
                  </a:lnTo>
                  <a:lnTo>
                    <a:pt x="1200" y="187"/>
                  </a:lnTo>
                  <a:lnTo>
                    <a:pt x="1131" y="133"/>
                  </a:lnTo>
                  <a:lnTo>
                    <a:pt x="1028" y="96"/>
                  </a:lnTo>
                  <a:lnTo>
                    <a:pt x="931" y="74"/>
                  </a:lnTo>
                  <a:lnTo>
                    <a:pt x="856" y="74"/>
                  </a:lnTo>
                  <a:lnTo>
                    <a:pt x="835" y="80"/>
                  </a:lnTo>
                  <a:lnTo>
                    <a:pt x="835" y="63"/>
                  </a:lnTo>
                  <a:lnTo>
                    <a:pt x="779" y="37"/>
                  </a:lnTo>
                  <a:lnTo>
                    <a:pt x="690" y="9"/>
                  </a:lnTo>
                  <a:lnTo>
                    <a:pt x="592" y="0"/>
                  </a:lnTo>
                  <a:lnTo>
                    <a:pt x="503" y="0"/>
                  </a:lnTo>
                  <a:lnTo>
                    <a:pt x="421" y="26"/>
                  </a:lnTo>
                  <a:lnTo>
                    <a:pt x="393" y="63"/>
                  </a:lnTo>
                  <a:lnTo>
                    <a:pt x="407" y="102"/>
                  </a:lnTo>
                  <a:lnTo>
                    <a:pt x="434" y="133"/>
                  </a:lnTo>
                  <a:lnTo>
                    <a:pt x="428" y="139"/>
                  </a:lnTo>
                  <a:lnTo>
                    <a:pt x="365" y="144"/>
                  </a:lnTo>
                  <a:lnTo>
                    <a:pt x="290" y="144"/>
                  </a:lnTo>
                  <a:lnTo>
                    <a:pt x="220" y="165"/>
                  </a:lnTo>
                  <a:lnTo>
                    <a:pt x="179" y="208"/>
                  </a:lnTo>
                  <a:lnTo>
                    <a:pt x="166" y="267"/>
                  </a:lnTo>
                  <a:lnTo>
                    <a:pt x="186" y="337"/>
                  </a:lnTo>
                  <a:lnTo>
                    <a:pt x="220" y="391"/>
                  </a:lnTo>
                  <a:lnTo>
                    <a:pt x="227" y="421"/>
                  </a:lnTo>
                  <a:lnTo>
                    <a:pt x="280" y="436"/>
                  </a:lnTo>
                  <a:lnTo>
                    <a:pt x="225" y="432"/>
                  </a:lnTo>
                  <a:lnTo>
                    <a:pt x="179" y="455"/>
                  </a:lnTo>
                  <a:lnTo>
                    <a:pt x="83" y="472"/>
                  </a:lnTo>
                  <a:lnTo>
                    <a:pt x="21" y="493"/>
                  </a:lnTo>
                  <a:lnTo>
                    <a:pt x="0" y="525"/>
                  </a:lnTo>
                  <a:lnTo>
                    <a:pt x="21" y="579"/>
                  </a:lnTo>
                  <a:lnTo>
                    <a:pt x="90" y="638"/>
                  </a:lnTo>
                  <a:lnTo>
                    <a:pt x="145" y="686"/>
                  </a:lnTo>
                  <a:lnTo>
                    <a:pt x="203" y="691"/>
                  </a:lnTo>
                  <a:lnTo>
                    <a:pt x="138" y="699"/>
                  </a:lnTo>
                  <a:lnTo>
                    <a:pt x="103" y="739"/>
                  </a:lnTo>
                  <a:lnTo>
                    <a:pt x="42" y="761"/>
                  </a:lnTo>
                  <a:lnTo>
                    <a:pt x="34" y="793"/>
                  </a:lnTo>
                  <a:lnTo>
                    <a:pt x="83" y="825"/>
                  </a:lnTo>
                  <a:lnTo>
                    <a:pt x="186" y="841"/>
                  </a:lnTo>
                  <a:lnTo>
                    <a:pt x="297" y="852"/>
                  </a:lnTo>
                  <a:lnTo>
                    <a:pt x="359" y="841"/>
                  </a:lnTo>
                  <a:lnTo>
                    <a:pt x="365" y="836"/>
                  </a:lnTo>
                  <a:lnTo>
                    <a:pt x="365" y="825"/>
                  </a:lnTo>
                  <a:lnTo>
                    <a:pt x="359" y="819"/>
                  </a:lnTo>
                  <a:lnTo>
                    <a:pt x="1055" y="767"/>
                  </a:lnTo>
                  <a:close/>
                </a:path>
              </a:pathLst>
            </a:custGeom>
            <a:solidFill>
              <a:srgbClr val="00C000"/>
            </a:solidFill>
            <a:ln w="0">
              <a:solidFill>
                <a:srgbClr val="00C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2" name="Freeform 96"/>
            <p:cNvSpPr>
              <a:spLocks/>
            </p:cNvSpPr>
            <p:nvPr/>
          </p:nvSpPr>
          <p:spPr bwMode="auto">
            <a:xfrm>
              <a:off x="2891" y="1861"/>
              <a:ext cx="359" cy="324"/>
            </a:xfrm>
            <a:custGeom>
              <a:avLst/>
              <a:gdLst>
                <a:gd name="T0" fmla="*/ 625 w 1079"/>
                <a:gd name="T1" fmla="*/ 552 h 973"/>
                <a:gd name="T2" fmla="*/ 645 w 1079"/>
                <a:gd name="T3" fmla="*/ 640 h 973"/>
                <a:gd name="T4" fmla="*/ 655 w 1079"/>
                <a:gd name="T5" fmla="*/ 838 h 973"/>
                <a:gd name="T6" fmla="*/ 718 w 1079"/>
                <a:gd name="T7" fmla="*/ 906 h 973"/>
                <a:gd name="T8" fmla="*/ 959 w 1079"/>
                <a:gd name="T9" fmla="*/ 973 h 973"/>
                <a:gd name="T10" fmla="*/ 190 w 1079"/>
                <a:gd name="T11" fmla="*/ 946 h 973"/>
                <a:gd name="T12" fmla="*/ 301 w 1079"/>
                <a:gd name="T13" fmla="*/ 944 h 973"/>
                <a:gd name="T14" fmla="*/ 393 w 1079"/>
                <a:gd name="T15" fmla="*/ 845 h 973"/>
                <a:gd name="T16" fmla="*/ 432 w 1079"/>
                <a:gd name="T17" fmla="*/ 554 h 973"/>
                <a:gd name="T18" fmla="*/ 210 w 1079"/>
                <a:gd name="T19" fmla="*/ 410 h 973"/>
                <a:gd name="T20" fmla="*/ 59 w 1079"/>
                <a:gd name="T21" fmla="*/ 348 h 973"/>
                <a:gd name="T22" fmla="*/ 72 w 1079"/>
                <a:gd name="T23" fmla="*/ 318 h 973"/>
                <a:gd name="T24" fmla="*/ 231 w 1079"/>
                <a:gd name="T25" fmla="*/ 388 h 973"/>
                <a:gd name="T26" fmla="*/ 377 w 1079"/>
                <a:gd name="T27" fmla="*/ 426 h 973"/>
                <a:gd name="T28" fmla="*/ 514 w 1079"/>
                <a:gd name="T29" fmla="*/ 426 h 973"/>
                <a:gd name="T30" fmla="*/ 327 w 1079"/>
                <a:gd name="T31" fmla="*/ 266 h 973"/>
                <a:gd name="T32" fmla="*/ 231 w 1079"/>
                <a:gd name="T33" fmla="*/ 151 h 973"/>
                <a:gd name="T34" fmla="*/ 390 w 1079"/>
                <a:gd name="T35" fmla="*/ 266 h 973"/>
                <a:gd name="T36" fmla="*/ 562 w 1079"/>
                <a:gd name="T37" fmla="*/ 378 h 973"/>
                <a:gd name="T38" fmla="*/ 584 w 1079"/>
                <a:gd name="T39" fmla="*/ 201 h 973"/>
                <a:gd name="T40" fmla="*/ 604 w 1079"/>
                <a:gd name="T41" fmla="*/ 71 h 973"/>
                <a:gd name="T42" fmla="*/ 642 w 1079"/>
                <a:gd name="T43" fmla="*/ 0 h 973"/>
                <a:gd name="T44" fmla="*/ 659 w 1079"/>
                <a:gd name="T45" fmla="*/ 168 h 973"/>
                <a:gd name="T46" fmla="*/ 724 w 1079"/>
                <a:gd name="T47" fmla="*/ 184 h 973"/>
                <a:gd name="T48" fmla="*/ 938 w 1079"/>
                <a:gd name="T49" fmla="*/ 139 h 973"/>
                <a:gd name="T50" fmla="*/ 869 w 1079"/>
                <a:gd name="T51" fmla="*/ 214 h 973"/>
                <a:gd name="T52" fmla="*/ 652 w 1079"/>
                <a:gd name="T53" fmla="*/ 292 h 973"/>
                <a:gd name="T54" fmla="*/ 652 w 1079"/>
                <a:gd name="T55" fmla="*/ 410 h 973"/>
                <a:gd name="T56" fmla="*/ 673 w 1079"/>
                <a:gd name="T57" fmla="*/ 420 h 973"/>
                <a:gd name="T58" fmla="*/ 859 w 1079"/>
                <a:gd name="T59" fmla="*/ 420 h 973"/>
                <a:gd name="T60" fmla="*/ 998 w 1079"/>
                <a:gd name="T61" fmla="*/ 404 h 973"/>
                <a:gd name="T62" fmla="*/ 1079 w 1079"/>
                <a:gd name="T63" fmla="*/ 420 h 973"/>
                <a:gd name="T64" fmla="*/ 908 w 1079"/>
                <a:gd name="T65" fmla="*/ 441 h 973"/>
                <a:gd name="T66" fmla="*/ 713 w 1079"/>
                <a:gd name="T67" fmla="*/ 474 h 9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9"/>
                <a:gd name="T103" fmla="*/ 0 h 973"/>
                <a:gd name="T104" fmla="*/ 1079 w 1079"/>
                <a:gd name="T105" fmla="*/ 973 h 9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9" h="973">
                  <a:moveTo>
                    <a:pt x="649" y="498"/>
                  </a:moveTo>
                  <a:lnTo>
                    <a:pt x="625" y="552"/>
                  </a:lnTo>
                  <a:lnTo>
                    <a:pt x="639" y="586"/>
                  </a:lnTo>
                  <a:lnTo>
                    <a:pt x="645" y="640"/>
                  </a:lnTo>
                  <a:lnTo>
                    <a:pt x="645" y="764"/>
                  </a:lnTo>
                  <a:lnTo>
                    <a:pt x="655" y="838"/>
                  </a:lnTo>
                  <a:lnTo>
                    <a:pt x="673" y="864"/>
                  </a:lnTo>
                  <a:lnTo>
                    <a:pt x="718" y="906"/>
                  </a:lnTo>
                  <a:lnTo>
                    <a:pt x="807" y="938"/>
                  </a:lnTo>
                  <a:lnTo>
                    <a:pt x="959" y="973"/>
                  </a:lnTo>
                  <a:lnTo>
                    <a:pt x="114" y="973"/>
                  </a:lnTo>
                  <a:lnTo>
                    <a:pt x="190" y="946"/>
                  </a:lnTo>
                  <a:lnTo>
                    <a:pt x="238" y="938"/>
                  </a:lnTo>
                  <a:lnTo>
                    <a:pt x="301" y="944"/>
                  </a:lnTo>
                  <a:lnTo>
                    <a:pt x="353" y="909"/>
                  </a:lnTo>
                  <a:lnTo>
                    <a:pt x="393" y="845"/>
                  </a:lnTo>
                  <a:lnTo>
                    <a:pt x="424" y="675"/>
                  </a:lnTo>
                  <a:lnTo>
                    <a:pt x="432" y="554"/>
                  </a:lnTo>
                  <a:lnTo>
                    <a:pt x="459" y="498"/>
                  </a:lnTo>
                  <a:lnTo>
                    <a:pt x="210" y="410"/>
                  </a:lnTo>
                  <a:lnTo>
                    <a:pt x="141" y="394"/>
                  </a:lnTo>
                  <a:lnTo>
                    <a:pt x="59" y="348"/>
                  </a:lnTo>
                  <a:lnTo>
                    <a:pt x="0" y="319"/>
                  </a:lnTo>
                  <a:lnTo>
                    <a:pt x="72" y="318"/>
                  </a:lnTo>
                  <a:lnTo>
                    <a:pt x="163" y="361"/>
                  </a:lnTo>
                  <a:lnTo>
                    <a:pt x="231" y="388"/>
                  </a:lnTo>
                  <a:lnTo>
                    <a:pt x="321" y="415"/>
                  </a:lnTo>
                  <a:lnTo>
                    <a:pt x="377" y="426"/>
                  </a:lnTo>
                  <a:lnTo>
                    <a:pt x="477" y="448"/>
                  </a:lnTo>
                  <a:lnTo>
                    <a:pt x="514" y="426"/>
                  </a:lnTo>
                  <a:lnTo>
                    <a:pt x="438" y="391"/>
                  </a:lnTo>
                  <a:lnTo>
                    <a:pt x="327" y="266"/>
                  </a:lnTo>
                  <a:lnTo>
                    <a:pt x="283" y="222"/>
                  </a:lnTo>
                  <a:lnTo>
                    <a:pt x="231" y="151"/>
                  </a:lnTo>
                  <a:lnTo>
                    <a:pt x="224" y="88"/>
                  </a:lnTo>
                  <a:lnTo>
                    <a:pt x="390" y="266"/>
                  </a:lnTo>
                  <a:lnTo>
                    <a:pt x="424" y="303"/>
                  </a:lnTo>
                  <a:lnTo>
                    <a:pt x="562" y="378"/>
                  </a:lnTo>
                  <a:lnTo>
                    <a:pt x="573" y="259"/>
                  </a:lnTo>
                  <a:lnTo>
                    <a:pt x="584" y="201"/>
                  </a:lnTo>
                  <a:lnTo>
                    <a:pt x="596" y="162"/>
                  </a:lnTo>
                  <a:lnTo>
                    <a:pt x="604" y="71"/>
                  </a:lnTo>
                  <a:lnTo>
                    <a:pt x="610" y="34"/>
                  </a:lnTo>
                  <a:lnTo>
                    <a:pt x="642" y="0"/>
                  </a:lnTo>
                  <a:lnTo>
                    <a:pt x="652" y="104"/>
                  </a:lnTo>
                  <a:lnTo>
                    <a:pt x="659" y="168"/>
                  </a:lnTo>
                  <a:lnTo>
                    <a:pt x="639" y="228"/>
                  </a:lnTo>
                  <a:lnTo>
                    <a:pt x="724" y="184"/>
                  </a:lnTo>
                  <a:lnTo>
                    <a:pt x="869" y="179"/>
                  </a:lnTo>
                  <a:lnTo>
                    <a:pt x="938" y="139"/>
                  </a:lnTo>
                  <a:lnTo>
                    <a:pt x="942" y="179"/>
                  </a:lnTo>
                  <a:lnTo>
                    <a:pt x="869" y="214"/>
                  </a:lnTo>
                  <a:lnTo>
                    <a:pt x="745" y="216"/>
                  </a:lnTo>
                  <a:lnTo>
                    <a:pt x="652" y="292"/>
                  </a:lnTo>
                  <a:lnTo>
                    <a:pt x="645" y="388"/>
                  </a:lnTo>
                  <a:lnTo>
                    <a:pt x="652" y="410"/>
                  </a:lnTo>
                  <a:lnTo>
                    <a:pt x="673" y="420"/>
                  </a:lnTo>
                  <a:lnTo>
                    <a:pt x="762" y="431"/>
                  </a:lnTo>
                  <a:lnTo>
                    <a:pt x="859" y="420"/>
                  </a:lnTo>
                  <a:lnTo>
                    <a:pt x="942" y="410"/>
                  </a:lnTo>
                  <a:lnTo>
                    <a:pt x="998" y="404"/>
                  </a:lnTo>
                  <a:lnTo>
                    <a:pt x="1066" y="399"/>
                  </a:lnTo>
                  <a:lnTo>
                    <a:pt x="1079" y="420"/>
                  </a:lnTo>
                  <a:lnTo>
                    <a:pt x="1003" y="426"/>
                  </a:lnTo>
                  <a:lnTo>
                    <a:pt x="908" y="441"/>
                  </a:lnTo>
                  <a:lnTo>
                    <a:pt x="810" y="458"/>
                  </a:lnTo>
                  <a:lnTo>
                    <a:pt x="713" y="474"/>
                  </a:lnTo>
                  <a:lnTo>
                    <a:pt x="649" y="498"/>
                  </a:lnTo>
                  <a:close/>
                </a:path>
              </a:pathLst>
            </a:custGeom>
            <a:solidFill>
              <a:srgbClr val="008080"/>
            </a:solidFill>
            <a:ln w="0">
              <a:solidFill>
                <a:srgbClr val="8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3" name="Freeform 97"/>
            <p:cNvSpPr>
              <a:spLocks/>
            </p:cNvSpPr>
            <p:nvPr/>
          </p:nvSpPr>
          <p:spPr bwMode="auto">
            <a:xfrm>
              <a:off x="495" y="1989"/>
              <a:ext cx="1761" cy="2242"/>
            </a:xfrm>
            <a:custGeom>
              <a:avLst/>
              <a:gdLst>
                <a:gd name="T0" fmla="*/ 0 w 5284"/>
                <a:gd name="T1" fmla="*/ 1223 h 6728"/>
                <a:gd name="T2" fmla="*/ 40 w 5284"/>
                <a:gd name="T3" fmla="*/ 1169 h 6728"/>
                <a:gd name="T4" fmla="*/ 154 w 5284"/>
                <a:gd name="T5" fmla="*/ 1031 h 6728"/>
                <a:gd name="T6" fmla="*/ 336 w 5284"/>
                <a:gd name="T7" fmla="*/ 844 h 6728"/>
                <a:gd name="T8" fmla="*/ 450 w 5284"/>
                <a:gd name="T9" fmla="*/ 743 h 6728"/>
                <a:gd name="T10" fmla="*/ 580 w 5284"/>
                <a:gd name="T11" fmla="*/ 643 h 6728"/>
                <a:gd name="T12" fmla="*/ 744 w 5284"/>
                <a:gd name="T13" fmla="*/ 528 h 6728"/>
                <a:gd name="T14" fmla="*/ 852 w 5284"/>
                <a:gd name="T15" fmla="*/ 467 h 6728"/>
                <a:gd name="T16" fmla="*/ 968 w 5284"/>
                <a:gd name="T17" fmla="*/ 422 h 6728"/>
                <a:gd name="T18" fmla="*/ 1159 w 5284"/>
                <a:gd name="T19" fmla="*/ 353 h 6728"/>
                <a:gd name="T20" fmla="*/ 1508 w 5284"/>
                <a:gd name="T21" fmla="*/ 223 h 6728"/>
                <a:gd name="T22" fmla="*/ 1725 w 5284"/>
                <a:gd name="T23" fmla="*/ 153 h 6728"/>
                <a:gd name="T24" fmla="*/ 1949 w 5284"/>
                <a:gd name="T25" fmla="*/ 110 h 6728"/>
                <a:gd name="T26" fmla="*/ 2317 w 5284"/>
                <a:gd name="T27" fmla="*/ 64 h 6728"/>
                <a:gd name="T28" fmla="*/ 2584 w 5284"/>
                <a:gd name="T29" fmla="*/ 39 h 6728"/>
                <a:gd name="T30" fmla="*/ 2749 w 5284"/>
                <a:gd name="T31" fmla="*/ 42 h 6728"/>
                <a:gd name="T32" fmla="*/ 2913 w 5284"/>
                <a:gd name="T33" fmla="*/ 55 h 6728"/>
                <a:gd name="T34" fmla="*/ 3186 w 5284"/>
                <a:gd name="T35" fmla="*/ 64 h 6728"/>
                <a:gd name="T36" fmla="*/ 3395 w 5284"/>
                <a:gd name="T37" fmla="*/ 57 h 6728"/>
                <a:gd name="T38" fmla="*/ 3552 w 5284"/>
                <a:gd name="T39" fmla="*/ 43 h 6728"/>
                <a:gd name="T40" fmla="*/ 3778 w 5284"/>
                <a:gd name="T41" fmla="*/ 10 h 6728"/>
                <a:gd name="T42" fmla="*/ 3881 w 5284"/>
                <a:gd name="T43" fmla="*/ 0 h 6728"/>
                <a:gd name="T44" fmla="*/ 3998 w 5284"/>
                <a:gd name="T45" fmla="*/ 3 h 6728"/>
                <a:gd name="T46" fmla="*/ 4147 w 5284"/>
                <a:gd name="T47" fmla="*/ 22 h 6728"/>
                <a:gd name="T48" fmla="*/ 4346 w 5284"/>
                <a:gd name="T49" fmla="*/ 64 h 6728"/>
                <a:gd name="T50" fmla="*/ 4461 w 5284"/>
                <a:gd name="T51" fmla="*/ 96 h 6728"/>
                <a:gd name="T52" fmla="*/ 4555 w 5284"/>
                <a:gd name="T53" fmla="*/ 131 h 6728"/>
                <a:gd name="T54" fmla="*/ 4701 w 5284"/>
                <a:gd name="T55" fmla="*/ 209 h 6728"/>
                <a:gd name="T56" fmla="*/ 4814 w 5284"/>
                <a:gd name="T57" fmla="*/ 285 h 6728"/>
                <a:gd name="T58" fmla="*/ 4925 w 5284"/>
                <a:gd name="T59" fmla="*/ 353 h 6728"/>
                <a:gd name="T60" fmla="*/ 4992 w 5284"/>
                <a:gd name="T61" fmla="*/ 463 h 6728"/>
                <a:gd name="T62" fmla="*/ 5069 w 5284"/>
                <a:gd name="T63" fmla="*/ 576 h 6728"/>
                <a:gd name="T64" fmla="*/ 5147 w 5284"/>
                <a:gd name="T65" fmla="*/ 722 h 6728"/>
                <a:gd name="T66" fmla="*/ 5182 w 5284"/>
                <a:gd name="T67" fmla="*/ 817 h 6728"/>
                <a:gd name="T68" fmla="*/ 5215 w 5284"/>
                <a:gd name="T69" fmla="*/ 933 h 6728"/>
                <a:gd name="T70" fmla="*/ 5260 w 5284"/>
                <a:gd name="T71" fmla="*/ 1113 h 6728"/>
                <a:gd name="T72" fmla="*/ 5284 w 5284"/>
                <a:gd name="T73" fmla="*/ 1234 h 6728"/>
                <a:gd name="T74" fmla="*/ 5272 w 5284"/>
                <a:gd name="T75" fmla="*/ 1349 h 6728"/>
                <a:gd name="T76" fmla="*/ 5215 w 5284"/>
                <a:gd name="T77" fmla="*/ 1512 h 6728"/>
                <a:gd name="T78" fmla="*/ 5156 w 5284"/>
                <a:gd name="T79" fmla="*/ 1634 h 6728"/>
                <a:gd name="T80" fmla="*/ 5096 w 5284"/>
                <a:gd name="T81" fmla="*/ 1717 h 6728"/>
                <a:gd name="T82" fmla="*/ 5036 w 5284"/>
                <a:gd name="T83" fmla="*/ 1774 h 6728"/>
                <a:gd name="T84" fmla="*/ 4971 w 5284"/>
                <a:gd name="T85" fmla="*/ 1816 h 6728"/>
                <a:gd name="T86" fmla="*/ 4823 w 5284"/>
                <a:gd name="T87" fmla="*/ 1909 h 6728"/>
                <a:gd name="T88" fmla="*/ 4735 w 5284"/>
                <a:gd name="T89" fmla="*/ 1982 h 6728"/>
                <a:gd name="T90" fmla="*/ 4635 w 5284"/>
                <a:gd name="T91" fmla="*/ 2092 h 6728"/>
                <a:gd name="T92" fmla="*/ 4426 w 5284"/>
                <a:gd name="T93" fmla="*/ 2343 h 6728"/>
                <a:gd name="T94" fmla="*/ 4303 w 5284"/>
                <a:gd name="T95" fmla="*/ 2501 h 6728"/>
                <a:gd name="T96" fmla="*/ 4201 w 5284"/>
                <a:gd name="T97" fmla="*/ 2671 h 6728"/>
                <a:gd name="T98" fmla="*/ 4056 w 5284"/>
                <a:gd name="T99" fmla="*/ 2962 h 6728"/>
                <a:gd name="T100" fmla="*/ 3936 w 5284"/>
                <a:gd name="T101" fmla="*/ 3219 h 6728"/>
                <a:gd name="T102" fmla="*/ 3876 w 5284"/>
                <a:gd name="T103" fmla="*/ 3382 h 6728"/>
                <a:gd name="T104" fmla="*/ 3835 w 5284"/>
                <a:gd name="T105" fmla="*/ 3553 h 6728"/>
                <a:gd name="T106" fmla="*/ 3767 w 5284"/>
                <a:gd name="T107" fmla="*/ 3831 h 6728"/>
                <a:gd name="T108" fmla="*/ 3655 w 5284"/>
                <a:gd name="T109" fmla="*/ 4277 h 6728"/>
                <a:gd name="T110" fmla="*/ 3602 w 5284"/>
                <a:gd name="T111" fmla="*/ 4550 h 6728"/>
                <a:gd name="T112" fmla="*/ 3559 w 5284"/>
                <a:gd name="T113" fmla="*/ 4826 h 6728"/>
                <a:gd name="T114" fmla="*/ 3525 w 5284"/>
                <a:gd name="T115" fmla="*/ 5020 h 6728"/>
                <a:gd name="T116" fmla="*/ 3476 w 5284"/>
                <a:gd name="T117" fmla="*/ 5280 h 6728"/>
                <a:gd name="T118" fmla="*/ 3270 w 5284"/>
                <a:gd name="T119" fmla="*/ 6303 h 6728"/>
                <a:gd name="T120" fmla="*/ 3186 w 5284"/>
                <a:gd name="T121" fmla="*/ 6728 h 67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84"/>
                <a:gd name="T184" fmla="*/ 0 h 6728"/>
                <a:gd name="T185" fmla="*/ 5284 w 5284"/>
                <a:gd name="T186" fmla="*/ 6728 h 67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84" h="6728">
                  <a:moveTo>
                    <a:pt x="0" y="1223"/>
                  </a:moveTo>
                  <a:lnTo>
                    <a:pt x="40" y="1169"/>
                  </a:lnTo>
                  <a:lnTo>
                    <a:pt x="154" y="1031"/>
                  </a:lnTo>
                  <a:lnTo>
                    <a:pt x="336" y="844"/>
                  </a:lnTo>
                  <a:lnTo>
                    <a:pt x="450" y="743"/>
                  </a:lnTo>
                  <a:lnTo>
                    <a:pt x="580" y="643"/>
                  </a:lnTo>
                  <a:lnTo>
                    <a:pt x="744" y="528"/>
                  </a:lnTo>
                  <a:lnTo>
                    <a:pt x="852" y="467"/>
                  </a:lnTo>
                  <a:lnTo>
                    <a:pt x="968" y="422"/>
                  </a:lnTo>
                  <a:lnTo>
                    <a:pt x="1159" y="353"/>
                  </a:lnTo>
                  <a:lnTo>
                    <a:pt x="1508" y="223"/>
                  </a:lnTo>
                  <a:lnTo>
                    <a:pt x="1725" y="153"/>
                  </a:lnTo>
                  <a:lnTo>
                    <a:pt x="1949" y="110"/>
                  </a:lnTo>
                  <a:lnTo>
                    <a:pt x="2317" y="64"/>
                  </a:lnTo>
                  <a:lnTo>
                    <a:pt x="2584" y="39"/>
                  </a:lnTo>
                  <a:lnTo>
                    <a:pt x="2749" y="42"/>
                  </a:lnTo>
                  <a:lnTo>
                    <a:pt x="2913" y="55"/>
                  </a:lnTo>
                  <a:lnTo>
                    <a:pt x="3186" y="64"/>
                  </a:lnTo>
                  <a:lnTo>
                    <a:pt x="3395" y="57"/>
                  </a:lnTo>
                  <a:lnTo>
                    <a:pt x="3552" y="43"/>
                  </a:lnTo>
                  <a:lnTo>
                    <a:pt x="3778" y="10"/>
                  </a:lnTo>
                  <a:lnTo>
                    <a:pt x="3881" y="0"/>
                  </a:lnTo>
                  <a:lnTo>
                    <a:pt x="3998" y="3"/>
                  </a:lnTo>
                  <a:lnTo>
                    <a:pt x="4147" y="22"/>
                  </a:lnTo>
                  <a:lnTo>
                    <a:pt x="4346" y="64"/>
                  </a:lnTo>
                  <a:lnTo>
                    <a:pt x="4461" y="96"/>
                  </a:lnTo>
                  <a:lnTo>
                    <a:pt x="4555" y="131"/>
                  </a:lnTo>
                  <a:lnTo>
                    <a:pt x="4701" y="209"/>
                  </a:lnTo>
                  <a:lnTo>
                    <a:pt x="4814" y="285"/>
                  </a:lnTo>
                  <a:lnTo>
                    <a:pt x="4925" y="353"/>
                  </a:lnTo>
                  <a:lnTo>
                    <a:pt x="4992" y="463"/>
                  </a:lnTo>
                  <a:lnTo>
                    <a:pt x="5069" y="576"/>
                  </a:lnTo>
                  <a:lnTo>
                    <a:pt x="5147" y="722"/>
                  </a:lnTo>
                  <a:lnTo>
                    <a:pt x="5182" y="817"/>
                  </a:lnTo>
                  <a:lnTo>
                    <a:pt x="5215" y="933"/>
                  </a:lnTo>
                  <a:lnTo>
                    <a:pt x="5260" y="1113"/>
                  </a:lnTo>
                  <a:lnTo>
                    <a:pt x="5284" y="1234"/>
                  </a:lnTo>
                  <a:lnTo>
                    <a:pt x="5272" y="1349"/>
                  </a:lnTo>
                  <a:lnTo>
                    <a:pt x="5215" y="1512"/>
                  </a:lnTo>
                  <a:lnTo>
                    <a:pt x="5156" y="1634"/>
                  </a:lnTo>
                  <a:lnTo>
                    <a:pt x="5096" y="1717"/>
                  </a:lnTo>
                  <a:lnTo>
                    <a:pt x="5036" y="1774"/>
                  </a:lnTo>
                  <a:lnTo>
                    <a:pt x="4971" y="1816"/>
                  </a:lnTo>
                  <a:lnTo>
                    <a:pt x="4823" y="1909"/>
                  </a:lnTo>
                  <a:lnTo>
                    <a:pt x="4735" y="1982"/>
                  </a:lnTo>
                  <a:lnTo>
                    <a:pt x="4635" y="2092"/>
                  </a:lnTo>
                  <a:lnTo>
                    <a:pt x="4426" y="2343"/>
                  </a:lnTo>
                  <a:lnTo>
                    <a:pt x="4303" y="2501"/>
                  </a:lnTo>
                  <a:lnTo>
                    <a:pt x="4201" y="2671"/>
                  </a:lnTo>
                  <a:lnTo>
                    <a:pt x="4056" y="2962"/>
                  </a:lnTo>
                  <a:lnTo>
                    <a:pt x="3936" y="3219"/>
                  </a:lnTo>
                  <a:lnTo>
                    <a:pt x="3876" y="3382"/>
                  </a:lnTo>
                  <a:lnTo>
                    <a:pt x="3835" y="3553"/>
                  </a:lnTo>
                  <a:lnTo>
                    <a:pt x="3767" y="3831"/>
                  </a:lnTo>
                  <a:lnTo>
                    <a:pt x="3655" y="4277"/>
                  </a:lnTo>
                  <a:lnTo>
                    <a:pt x="3602" y="4550"/>
                  </a:lnTo>
                  <a:lnTo>
                    <a:pt x="3559" y="4826"/>
                  </a:lnTo>
                  <a:lnTo>
                    <a:pt x="3525" y="5020"/>
                  </a:lnTo>
                  <a:lnTo>
                    <a:pt x="3476" y="5280"/>
                  </a:lnTo>
                  <a:lnTo>
                    <a:pt x="3270" y="6303"/>
                  </a:lnTo>
                  <a:lnTo>
                    <a:pt x="3186" y="6728"/>
                  </a:lnTo>
                </a:path>
              </a:pathLst>
            </a:cu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4" name="Freeform 98"/>
            <p:cNvSpPr>
              <a:spLocks/>
            </p:cNvSpPr>
            <p:nvPr/>
          </p:nvSpPr>
          <p:spPr bwMode="auto">
            <a:xfrm>
              <a:off x="2136" y="2106"/>
              <a:ext cx="3187" cy="773"/>
            </a:xfrm>
            <a:custGeom>
              <a:avLst/>
              <a:gdLst>
                <a:gd name="T0" fmla="*/ 0 w 9559"/>
                <a:gd name="T1" fmla="*/ 0 h 2318"/>
                <a:gd name="T2" fmla="*/ 166 w 9559"/>
                <a:gd name="T3" fmla="*/ 94 h 2318"/>
                <a:gd name="T4" fmla="*/ 349 w 9559"/>
                <a:gd name="T5" fmla="*/ 187 h 2318"/>
                <a:gd name="T6" fmla="*/ 579 w 9559"/>
                <a:gd name="T7" fmla="*/ 290 h 2318"/>
                <a:gd name="T8" fmla="*/ 842 w 9559"/>
                <a:gd name="T9" fmla="*/ 405 h 2318"/>
                <a:gd name="T10" fmla="*/ 1004 w 9559"/>
                <a:gd name="T11" fmla="*/ 478 h 2318"/>
                <a:gd name="T12" fmla="*/ 1170 w 9559"/>
                <a:gd name="T13" fmla="*/ 528 h 2318"/>
                <a:gd name="T14" fmla="*/ 1448 w 9559"/>
                <a:gd name="T15" fmla="*/ 580 h 2318"/>
                <a:gd name="T16" fmla="*/ 1803 w 9559"/>
                <a:gd name="T17" fmla="*/ 636 h 2318"/>
                <a:gd name="T18" fmla="*/ 2070 w 9559"/>
                <a:gd name="T19" fmla="*/ 673 h 2318"/>
                <a:gd name="T20" fmla="*/ 2278 w 9559"/>
                <a:gd name="T21" fmla="*/ 693 h 2318"/>
                <a:gd name="T22" fmla="*/ 2458 w 9559"/>
                <a:gd name="T23" fmla="*/ 697 h 2318"/>
                <a:gd name="T24" fmla="*/ 2636 w 9559"/>
                <a:gd name="T25" fmla="*/ 686 h 2318"/>
                <a:gd name="T26" fmla="*/ 2847 w 9559"/>
                <a:gd name="T27" fmla="*/ 662 h 2318"/>
                <a:gd name="T28" fmla="*/ 3116 w 9559"/>
                <a:gd name="T29" fmla="*/ 626 h 2318"/>
                <a:gd name="T30" fmla="*/ 3476 w 9559"/>
                <a:gd name="T31" fmla="*/ 580 h 2318"/>
                <a:gd name="T32" fmla="*/ 3685 w 9559"/>
                <a:gd name="T33" fmla="*/ 547 h 2318"/>
                <a:gd name="T34" fmla="*/ 3839 w 9559"/>
                <a:gd name="T35" fmla="*/ 512 h 2318"/>
                <a:gd name="T36" fmla="*/ 3956 w 9559"/>
                <a:gd name="T37" fmla="*/ 475 h 2318"/>
                <a:gd name="T38" fmla="*/ 4055 w 9559"/>
                <a:gd name="T39" fmla="*/ 435 h 2318"/>
                <a:gd name="T40" fmla="*/ 4154 w 9559"/>
                <a:gd name="T41" fmla="*/ 396 h 2318"/>
                <a:gd name="T42" fmla="*/ 4270 w 9559"/>
                <a:gd name="T43" fmla="*/ 357 h 2318"/>
                <a:gd name="T44" fmla="*/ 4424 w 9559"/>
                <a:gd name="T45" fmla="*/ 322 h 2318"/>
                <a:gd name="T46" fmla="*/ 4634 w 9559"/>
                <a:gd name="T47" fmla="*/ 290 h 2318"/>
                <a:gd name="T48" fmla="*/ 4838 w 9559"/>
                <a:gd name="T49" fmla="*/ 267 h 2318"/>
                <a:gd name="T50" fmla="*/ 4991 w 9559"/>
                <a:gd name="T51" fmla="*/ 257 h 2318"/>
                <a:gd name="T52" fmla="*/ 5209 w 9559"/>
                <a:gd name="T53" fmla="*/ 261 h 2318"/>
                <a:gd name="T54" fmla="*/ 5430 w 9559"/>
                <a:gd name="T55" fmla="*/ 279 h 2318"/>
                <a:gd name="T56" fmla="*/ 5584 w 9559"/>
                <a:gd name="T57" fmla="*/ 287 h 2318"/>
                <a:gd name="T58" fmla="*/ 5793 w 9559"/>
                <a:gd name="T59" fmla="*/ 290 h 2318"/>
                <a:gd name="T60" fmla="*/ 6064 w 9559"/>
                <a:gd name="T61" fmla="*/ 281 h 2318"/>
                <a:gd name="T62" fmla="*/ 6229 w 9559"/>
                <a:gd name="T63" fmla="*/ 268 h 2318"/>
                <a:gd name="T64" fmla="*/ 6394 w 9559"/>
                <a:gd name="T65" fmla="*/ 265 h 2318"/>
                <a:gd name="T66" fmla="*/ 6663 w 9559"/>
                <a:gd name="T67" fmla="*/ 290 h 2318"/>
                <a:gd name="T68" fmla="*/ 7033 w 9559"/>
                <a:gd name="T69" fmla="*/ 332 h 2318"/>
                <a:gd name="T70" fmla="*/ 7262 w 9559"/>
                <a:gd name="T71" fmla="*/ 366 h 2318"/>
                <a:gd name="T72" fmla="*/ 7480 w 9559"/>
                <a:gd name="T73" fmla="*/ 435 h 2318"/>
                <a:gd name="T74" fmla="*/ 7821 w 9559"/>
                <a:gd name="T75" fmla="*/ 580 h 2318"/>
                <a:gd name="T76" fmla="*/ 8117 w 9559"/>
                <a:gd name="T77" fmla="*/ 713 h 2318"/>
                <a:gd name="T78" fmla="*/ 8295 w 9559"/>
                <a:gd name="T79" fmla="*/ 809 h 2318"/>
                <a:gd name="T80" fmla="*/ 8452 w 9559"/>
                <a:gd name="T81" fmla="*/ 936 h 2318"/>
                <a:gd name="T82" fmla="*/ 8690 w 9559"/>
                <a:gd name="T83" fmla="*/ 1159 h 2318"/>
                <a:gd name="T84" fmla="*/ 8891 w 9559"/>
                <a:gd name="T85" fmla="*/ 1364 h 2318"/>
                <a:gd name="T86" fmla="*/ 9066 w 9559"/>
                <a:gd name="T87" fmla="*/ 1568 h 2318"/>
                <a:gd name="T88" fmla="*/ 9216 w 9559"/>
                <a:gd name="T89" fmla="*/ 1763 h 2318"/>
                <a:gd name="T90" fmla="*/ 9338 w 9559"/>
                <a:gd name="T91" fmla="*/ 1941 h 2318"/>
                <a:gd name="T92" fmla="*/ 9434 w 9559"/>
                <a:gd name="T93" fmla="*/ 2093 h 2318"/>
                <a:gd name="T94" fmla="*/ 9503 w 9559"/>
                <a:gd name="T95" fmla="*/ 2213 h 2318"/>
                <a:gd name="T96" fmla="*/ 9559 w 9559"/>
                <a:gd name="T97" fmla="*/ 2318 h 23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559"/>
                <a:gd name="T148" fmla="*/ 0 h 2318"/>
                <a:gd name="T149" fmla="*/ 9559 w 9559"/>
                <a:gd name="T150" fmla="*/ 2318 h 23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559" h="2318">
                  <a:moveTo>
                    <a:pt x="0" y="0"/>
                  </a:moveTo>
                  <a:lnTo>
                    <a:pt x="166" y="94"/>
                  </a:lnTo>
                  <a:lnTo>
                    <a:pt x="349" y="187"/>
                  </a:lnTo>
                  <a:lnTo>
                    <a:pt x="579" y="290"/>
                  </a:lnTo>
                  <a:lnTo>
                    <a:pt x="842" y="405"/>
                  </a:lnTo>
                  <a:lnTo>
                    <a:pt x="1004" y="478"/>
                  </a:lnTo>
                  <a:lnTo>
                    <a:pt x="1170" y="528"/>
                  </a:lnTo>
                  <a:lnTo>
                    <a:pt x="1448" y="580"/>
                  </a:lnTo>
                  <a:lnTo>
                    <a:pt x="1803" y="636"/>
                  </a:lnTo>
                  <a:lnTo>
                    <a:pt x="2070" y="673"/>
                  </a:lnTo>
                  <a:lnTo>
                    <a:pt x="2278" y="693"/>
                  </a:lnTo>
                  <a:lnTo>
                    <a:pt x="2458" y="697"/>
                  </a:lnTo>
                  <a:lnTo>
                    <a:pt x="2636" y="686"/>
                  </a:lnTo>
                  <a:lnTo>
                    <a:pt x="2847" y="662"/>
                  </a:lnTo>
                  <a:lnTo>
                    <a:pt x="3116" y="626"/>
                  </a:lnTo>
                  <a:lnTo>
                    <a:pt x="3476" y="580"/>
                  </a:lnTo>
                  <a:lnTo>
                    <a:pt x="3685" y="547"/>
                  </a:lnTo>
                  <a:lnTo>
                    <a:pt x="3839" y="512"/>
                  </a:lnTo>
                  <a:lnTo>
                    <a:pt x="3956" y="475"/>
                  </a:lnTo>
                  <a:lnTo>
                    <a:pt x="4055" y="435"/>
                  </a:lnTo>
                  <a:lnTo>
                    <a:pt x="4154" y="396"/>
                  </a:lnTo>
                  <a:lnTo>
                    <a:pt x="4270" y="357"/>
                  </a:lnTo>
                  <a:lnTo>
                    <a:pt x="4424" y="322"/>
                  </a:lnTo>
                  <a:lnTo>
                    <a:pt x="4634" y="290"/>
                  </a:lnTo>
                  <a:lnTo>
                    <a:pt x="4838" y="267"/>
                  </a:lnTo>
                  <a:lnTo>
                    <a:pt x="4991" y="257"/>
                  </a:lnTo>
                  <a:lnTo>
                    <a:pt x="5209" y="261"/>
                  </a:lnTo>
                  <a:lnTo>
                    <a:pt x="5430" y="279"/>
                  </a:lnTo>
                  <a:lnTo>
                    <a:pt x="5584" y="287"/>
                  </a:lnTo>
                  <a:lnTo>
                    <a:pt x="5793" y="290"/>
                  </a:lnTo>
                  <a:lnTo>
                    <a:pt x="6064" y="281"/>
                  </a:lnTo>
                  <a:lnTo>
                    <a:pt x="6229" y="268"/>
                  </a:lnTo>
                  <a:lnTo>
                    <a:pt x="6394" y="265"/>
                  </a:lnTo>
                  <a:lnTo>
                    <a:pt x="6663" y="290"/>
                  </a:lnTo>
                  <a:lnTo>
                    <a:pt x="7033" y="332"/>
                  </a:lnTo>
                  <a:lnTo>
                    <a:pt x="7262" y="366"/>
                  </a:lnTo>
                  <a:lnTo>
                    <a:pt x="7480" y="435"/>
                  </a:lnTo>
                  <a:lnTo>
                    <a:pt x="7821" y="580"/>
                  </a:lnTo>
                  <a:lnTo>
                    <a:pt x="8117" y="713"/>
                  </a:lnTo>
                  <a:lnTo>
                    <a:pt x="8295" y="809"/>
                  </a:lnTo>
                  <a:lnTo>
                    <a:pt x="8452" y="936"/>
                  </a:lnTo>
                  <a:lnTo>
                    <a:pt x="8690" y="1159"/>
                  </a:lnTo>
                  <a:lnTo>
                    <a:pt x="8891" y="1364"/>
                  </a:lnTo>
                  <a:lnTo>
                    <a:pt x="9066" y="1568"/>
                  </a:lnTo>
                  <a:lnTo>
                    <a:pt x="9216" y="1763"/>
                  </a:lnTo>
                  <a:lnTo>
                    <a:pt x="9338" y="1941"/>
                  </a:lnTo>
                  <a:lnTo>
                    <a:pt x="9434" y="2093"/>
                  </a:lnTo>
                  <a:lnTo>
                    <a:pt x="9503" y="2213"/>
                  </a:lnTo>
                  <a:lnTo>
                    <a:pt x="9559" y="2318"/>
                  </a:lnTo>
                </a:path>
              </a:pathLst>
            </a:cu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5" name="Freeform 99"/>
            <p:cNvSpPr>
              <a:spLocks/>
            </p:cNvSpPr>
            <p:nvPr/>
          </p:nvSpPr>
          <p:spPr bwMode="auto">
            <a:xfrm>
              <a:off x="3778" y="754"/>
              <a:ext cx="1545" cy="1449"/>
            </a:xfrm>
            <a:custGeom>
              <a:avLst/>
              <a:gdLst>
                <a:gd name="T0" fmla="*/ 0 w 4635"/>
                <a:gd name="T1" fmla="*/ 4346 h 4346"/>
                <a:gd name="T2" fmla="*/ 49 w 4635"/>
                <a:gd name="T3" fmla="*/ 4330 h 4346"/>
                <a:gd name="T4" fmla="*/ 182 w 4635"/>
                <a:gd name="T5" fmla="*/ 4278 h 4346"/>
                <a:gd name="T6" fmla="*/ 367 w 4635"/>
                <a:gd name="T7" fmla="*/ 4188 h 4346"/>
                <a:gd name="T8" fmla="*/ 579 w 4635"/>
                <a:gd name="T9" fmla="*/ 4056 h 4346"/>
                <a:gd name="T10" fmla="*/ 781 w 4635"/>
                <a:gd name="T11" fmla="*/ 3903 h 4346"/>
                <a:gd name="T12" fmla="*/ 894 w 4635"/>
                <a:gd name="T13" fmla="*/ 3795 h 4346"/>
                <a:gd name="T14" fmla="*/ 994 w 4635"/>
                <a:gd name="T15" fmla="*/ 3673 h 4346"/>
                <a:gd name="T16" fmla="*/ 1158 w 4635"/>
                <a:gd name="T17" fmla="*/ 3477 h 4346"/>
                <a:gd name="T18" fmla="*/ 1321 w 4635"/>
                <a:gd name="T19" fmla="*/ 3274 h 4346"/>
                <a:gd name="T20" fmla="*/ 1430 w 4635"/>
                <a:gd name="T21" fmla="*/ 3110 h 4346"/>
                <a:gd name="T22" fmla="*/ 1505 w 4635"/>
                <a:gd name="T23" fmla="*/ 2975 h 4346"/>
                <a:gd name="T24" fmla="*/ 1565 w 4635"/>
                <a:gd name="T25" fmla="*/ 2858 h 4346"/>
                <a:gd name="T26" fmla="*/ 1628 w 4635"/>
                <a:gd name="T27" fmla="*/ 2744 h 4346"/>
                <a:gd name="T28" fmla="*/ 1713 w 4635"/>
                <a:gd name="T29" fmla="*/ 2624 h 4346"/>
                <a:gd name="T30" fmla="*/ 1841 w 4635"/>
                <a:gd name="T31" fmla="*/ 2486 h 4346"/>
                <a:gd name="T32" fmla="*/ 2028 w 4635"/>
                <a:gd name="T33" fmla="*/ 2318 h 4346"/>
                <a:gd name="T34" fmla="*/ 2207 w 4635"/>
                <a:gd name="T35" fmla="*/ 2182 h 4346"/>
                <a:gd name="T36" fmla="*/ 2353 w 4635"/>
                <a:gd name="T37" fmla="*/ 2098 h 4346"/>
                <a:gd name="T38" fmla="*/ 2478 w 4635"/>
                <a:gd name="T39" fmla="*/ 2047 h 4346"/>
                <a:gd name="T40" fmla="*/ 2592 w 4635"/>
                <a:gd name="T41" fmla="*/ 2016 h 4346"/>
                <a:gd name="T42" fmla="*/ 2708 w 4635"/>
                <a:gd name="T43" fmla="*/ 1986 h 4346"/>
                <a:gd name="T44" fmla="*/ 2838 w 4635"/>
                <a:gd name="T45" fmla="*/ 1941 h 4346"/>
                <a:gd name="T46" fmla="*/ 2994 w 4635"/>
                <a:gd name="T47" fmla="*/ 1864 h 4346"/>
                <a:gd name="T48" fmla="*/ 3187 w 4635"/>
                <a:gd name="T49" fmla="*/ 1739 h 4346"/>
                <a:gd name="T50" fmla="*/ 3491 w 4635"/>
                <a:gd name="T51" fmla="*/ 1510 h 4346"/>
                <a:gd name="T52" fmla="*/ 3664 w 4635"/>
                <a:gd name="T53" fmla="*/ 1353 h 4346"/>
                <a:gd name="T54" fmla="*/ 3814 w 4635"/>
                <a:gd name="T55" fmla="*/ 1170 h 4346"/>
                <a:gd name="T56" fmla="*/ 4056 w 4635"/>
                <a:gd name="T57" fmla="*/ 869 h 4346"/>
                <a:gd name="T58" fmla="*/ 4184 w 4635"/>
                <a:gd name="T59" fmla="*/ 704 h 4346"/>
                <a:gd name="T60" fmla="*/ 4299 w 4635"/>
                <a:gd name="T61" fmla="*/ 546 h 4346"/>
                <a:gd name="T62" fmla="*/ 4481 w 4635"/>
                <a:gd name="T63" fmla="*/ 268 h 4346"/>
                <a:gd name="T64" fmla="*/ 4595 w 4635"/>
                <a:gd name="T65" fmla="*/ 73 h 4346"/>
                <a:gd name="T66" fmla="*/ 4635 w 4635"/>
                <a:gd name="T67" fmla="*/ 0 h 43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35"/>
                <a:gd name="T103" fmla="*/ 0 h 4346"/>
                <a:gd name="T104" fmla="*/ 4635 w 4635"/>
                <a:gd name="T105" fmla="*/ 4346 h 43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35" h="4346">
                  <a:moveTo>
                    <a:pt x="0" y="4346"/>
                  </a:moveTo>
                  <a:lnTo>
                    <a:pt x="49" y="4330"/>
                  </a:lnTo>
                  <a:lnTo>
                    <a:pt x="182" y="4278"/>
                  </a:lnTo>
                  <a:lnTo>
                    <a:pt x="367" y="4188"/>
                  </a:lnTo>
                  <a:lnTo>
                    <a:pt x="579" y="4056"/>
                  </a:lnTo>
                  <a:lnTo>
                    <a:pt x="781" y="3903"/>
                  </a:lnTo>
                  <a:lnTo>
                    <a:pt x="894" y="3795"/>
                  </a:lnTo>
                  <a:lnTo>
                    <a:pt x="994" y="3673"/>
                  </a:lnTo>
                  <a:lnTo>
                    <a:pt x="1158" y="3477"/>
                  </a:lnTo>
                  <a:lnTo>
                    <a:pt x="1321" y="3274"/>
                  </a:lnTo>
                  <a:lnTo>
                    <a:pt x="1430" y="3110"/>
                  </a:lnTo>
                  <a:lnTo>
                    <a:pt x="1505" y="2975"/>
                  </a:lnTo>
                  <a:lnTo>
                    <a:pt x="1565" y="2858"/>
                  </a:lnTo>
                  <a:lnTo>
                    <a:pt x="1628" y="2744"/>
                  </a:lnTo>
                  <a:lnTo>
                    <a:pt x="1713" y="2624"/>
                  </a:lnTo>
                  <a:lnTo>
                    <a:pt x="1841" y="2486"/>
                  </a:lnTo>
                  <a:lnTo>
                    <a:pt x="2028" y="2318"/>
                  </a:lnTo>
                  <a:lnTo>
                    <a:pt x="2207" y="2182"/>
                  </a:lnTo>
                  <a:lnTo>
                    <a:pt x="2353" y="2098"/>
                  </a:lnTo>
                  <a:lnTo>
                    <a:pt x="2478" y="2047"/>
                  </a:lnTo>
                  <a:lnTo>
                    <a:pt x="2592" y="2016"/>
                  </a:lnTo>
                  <a:lnTo>
                    <a:pt x="2708" y="1986"/>
                  </a:lnTo>
                  <a:lnTo>
                    <a:pt x="2838" y="1941"/>
                  </a:lnTo>
                  <a:lnTo>
                    <a:pt x="2994" y="1864"/>
                  </a:lnTo>
                  <a:lnTo>
                    <a:pt x="3187" y="1739"/>
                  </a:lnTo>
                  <a:lnTo>
                    <a:pt x="3491" y="1510"/>
                  </a:lnTo>
                  <a:lnTo>
                    <a:pt x="3664" y="1353"/>
                  </a:lnTo>
                  <a:lnTo>
                    <a:pt x="3814" y="1170"/>
                  </a:lnTo>
                  <a:lnTo>
                    <a:pt x="4056" y="869"/>
                  </a:lnTo>
                  <a:lnTo>
                    <a:pt x="4184" y="704"/>
                  </a:lnTo>
                  <a:lnTo>
                    <a:pt x="4299" y="546"/>
                  </a:lnTo>
                  <a:lnTo>
                    <a:pt x="4481" y="268"/>
                  </a:lnTo>
                  <a:lnTo>
                    <a:pt x="4595" y="73"/>
                  </a:lnTo>
                  <a:lnTo>
                    <a:pt x="4635" y="0"/>
                  </a:lnTo>
                </a:path>
              </a:pathLst>
            </a:cu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6" name="Freeform 100"/>
            <p:cNvSpPr>
              <a:spLocks/>
            </p:cNvSpPr>
            <p:nvPr/>
          </p:nvSpPr>
          <p:spPr bwMode="auto">
            <a:xfrm>
              <a:off x="1461" y="870"/>
              <a:ext cx="511" cy="1142"/>
            </a:xfrm>
            <a:custGeom>
              <a:avLst/>
              <a:gdLst>
                <a:gd name="T0" fmla="*/ 579 w 1533"/>
                <a:gd name="T1" fmla="*/ 3426 h 3426"/>
                <a:gd name="T2" fmla="*/ 674 w 1533"/>
                <a:gd name="T3" fmla="*/ 3361 h 3426"/>
                <a:gd name="T4" fmla="*/ 768 w 1533"/>
                <a:gd name="T5" fmla="*/ 3284 h 3426"/>
                <a:gd name="T6" fmla="*/ 870 w 1533"/>
                <a:gd name="T7" fmla="*/ 3182 h 3426"/>
                <a:gd name="T8" fmla="*/ 984 w 1533"/>
                <a:gd name="T9" fmla="*/ 3042 h 3426"/>
                <a:gd name="T10" fmla="*/ 1045 w 1533"/>
                <a:gd name="T11" fmla="*/ 2950 h 3426"/>
                <a:gd name="T12" fmla="*/ 1090 w 1533"/>
                <a:gd name="T13" fmla="*/ 2852 h 3426"/>
                <a:gd name="T14" fmla="*/ 1159 w 1533"/>
                <a:gd name="T15" fmla="*/ 2692 h 3426"/>
                <a:gd name="T16" fmla="*/ 1289 w 1533"/>
                <a:gd name="T17" fmla="*/ 2396 h 3426"/>
                <a:gd name="T18" fmla="*/ 1359 w 1533"/>
                <a:gd name="T19" fmla="*/ 2213 h 3426"/>
                <a:gd name="T20" fmla="*/ 1402 w 1533"/>
                <a:gd name="T21" fmla="*/ 2024 h 3426"/>
                <a:gd name="T22" fmla="*/ 1449 w 1533"/>
                <a:gd name="T23" fmla="*/ 1713 h 3426"/>
                <a:gd name="T24" fmla="*/ 1472 w 1533"/>
                <a:gd name="T25" fmla="*/ 1581 h 3426"/>
                <a:gd name="T26" fmla="*/ 1497 w 1533"/>
                <a:gd name="T27" fmla="*/ 1478 h 3426"/>
                <a:gd name="T28" fmla="*/ 1533 w 1533"/>
                <a:gd name="T29" fmla="*/ 1327 h 3426"/>
                <a:gd name="T30" fmla="*/ 1528 w 1533"/>
                <a:gd name="T31" fmla="*/ 1184 h 3426"/>
                <a:gd name="T32" fmla="*/ 1499 w 1533"/>
                <a:gd name="T33" fmla="*/ 1093 h 3426"/>
                <a:gd name="T34" fmla="*/ 1449 w 1533"/>
                <a:gd name="T35" fmla="*/ 979 h 3426"/>
                <a:gd name="T36" fmla="*/ 1392 w 1533"/>
                <a:gd name="T37" fmla="*/ 874 h 3426"/>
                <a:gd name="T38" fmla="*/ 1339 w 1533"/>
                <a:gd name="T39" fmla="*/ 799 h 3426"/>
                <a:gd name="T40" fmla="*/ 1230 w 1533"/>
                <a:gd name="T41" fmla="*/ 703 h 3426"/>
                <a:gd name="T42" fmla="*/ 1084 w 1533"/>
                <a:gd name="T43" fmla="*/ 622 h 3426"/>
                <a:gd name="T44" fmla="*/ 987 w 1533"/>
                <a:gd name="T45" fmla="*/ 566 h 3426"/>
                <a:gd name="T46" fmla="*/ 870 w 1533"/>
                <a:gd name="T47" fmla="*/ 490 h 3426"/>
                <a:gd name="T48" fmla="*/ 580 w 1533"/>
                <a:gd name="T49" fmla="*/ 303 h 3426"/>
                <a:gd name="T50" fmla="*/ 357 w 1533"/>
                <a:gd name="T51" fmla="*/ 180 h 3426"/>
                <a:gd name="T52" fmla="*/ 174 w 1533"/>
                <a:gd name="T53" fmla="*/ 90 h 3426"/>
                <a:gd name="T54" fmla="*/ 0 w 1533"/>
                <a:gd name="T55" fmla="*/ 0 h 34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33"/>
                <a:gd name="T85" fmla="*/ 0 h 3426"/>
                <a:gd name="T86" fmla="*/ 1533 w 1533"/>
                <a:gd name="T87" fmla="*/ 3426 h 342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33" h="3426">
                  <a:moveTo>
                    <a:pt x="579" y="3426"/>
                  </a:moveTo>
                  <a:lnTo>
                    <a:pt x="674" y="3361"/>
                  </a:lnTo>
                  <a:lnTo>
                    <a:pt x="768" y="3284"/>
                  </a:lnTo>
                  <a:lnTo>
                    <a:pt x="870" y="3182"/>
                  </a:lnTo>
                  <a:lnTo>
                    <a:pt x="984" y="3042"/>
                  </a:lnTo>
                  <a:lnTo>
                    <a:pt x="1045" y="2950"/>
                  </a:lnTo>
                  <a:lnTo>
                    <a:pt x="1090" y="2852"/>
                  </a:lnTo>
                  <a:lnTo>
                    <a:pt x="1159" y="2692"/>
                  </a:lnTo>
                  <a:lnTo>
                    <a:pt x="1289" y="2396"/>
                  </a:lnTo>
                  <a:lnTo>
                    <a:pt x="1359" y="2213"/>
                  </a:lnTo>
                  <a:lnTo>
                    <a:pt x="1402" y="2024"/>
                  </a:lnTo>
                  <a:lnTo>
                    <a:pt x="1449" y="1713"/>
                  </a:lnTo>
                  <a:lnTo>
                    <a:pt x="1472" y="1581"/>
                  </a:lnTo>
                  <a:lnTo>
                    <a:pt x="1497" y="1478"/>
                  </a:lnTo>
                  <a:lnTo>
                    <a:pt x="1533" y="1327"/>
                  </a:lnTo>
                  <a:lnTo>
                    <a:pt x="1528" y="1184"/>
                  </a:lnTo>
                  <a:lnTo>
                    <a:pt x="1499" y="1093"/>
                  </a:lnTo>
                  <a:lnTo>
                    <a:pt x="1449" y="979"/>
                  </a:lnTo>
                  <a:lnTo>
                    <a:pt x="1392" y="874"/>
                  </a:lnTo>
                  <a:lnTo>
                    <a:pt x="1339" y="799"/>
                  </a:lnTo>
                  <a:lnTo>
                    <a:pt x="1230" y="703"/>
                  </a:lnTo>
                  <a:lnTo>
                    <a:pt x="1084" y="622"/>
                  </a:lnTo>
                  <a:lnTo>
                    <a:pt x="987" y="566"/>
                  </a:lnTo>
                  <a:lnTo>
                    <a:pt x="870" y="490"/>
                  </a:lnTo>
                  <a:lnTo>
                    <a:pt x="580" y="303"/>
                  </a:lnTo>
                  <a:lnTo>
                    <a:pt x="357" y="180"/>
                  </a:lnTo>
                  <a:lnTo>
                    <a:pt x="174" y="90"/>
                  </a:lnTo>
                  <a:lnTo>
                    <a:pt x="0" y="0"/>
                  </a:lnTo>
                </a:path>
              </a:pathLst>
            </a:cu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7" name="Freeform 101"/>
            <p:cNvSpPr>
              <a:spLocks/>
            </p:cNvSpPr>
            <p:nvPr/>
          </p:nvSpPr>
          <p:spPr bwMode="auto">
            <a:xfrm>
              <a:off x="2099" y="1253"/>
              <a:ext cx="682" cy="217"/>
            </a:xfrm>
            <a:custGeom>
              <a:avLst/>
              <a:gdLst>
                <a:gd name="T0" fmla="*/ 1086 w 2046"/>
                <a:gd name="T1" fmla="*/ 73 h 652"/>
                <a:gd name="T2" fmla="*/ 1304 w 2046"/>
                <a:gd name="T3" fmla="*/ 73 h 652"/>
                <a:gd name="T4" fmla="*/ 1629 w 2046"/>
                <a:gd name="T5" fmla="*/ 0 h 652"/>
                <a:gd name="T6" fmla="*/ 1829 w 2046"/>
                <a:gd name="T7" fmla="*/ 127 h 652"/>
                <a:gd name="T8" fmla="*/ 2046 w 2046"/>
                <a:gd name="T9" fmla="*/ 254 h 652"/>
                <a:gd name="T10" fmla="*/ 1955 w 2046"/>
                <a:gd name="T11" fmla="*/ 471 h 652"/>
                <a:gd name="T12" fmla="*/ 1648 w 2046"/>
                <a:gd name="T13" fmla="*/ 526 h 652"/>
                <a:gd name="T14" fmla="*/ 1431 w 2046"/>
                <a:gd name="T15" fmla="*/ 652 h 652"/>
                <a:gd name="T16" fmla="*/ 1086 w 2046"/>
                <a:gd name="T17" fmla="*/ 652 h 652"/>
                <a:gd name="T18" fmla="*/ 942 w 2046"/>
                <a:gd name="T19" fmla="*/ 562 h 652"/>
                <a:gd name="T20" fmla="*/ 905 w 2046"/>
                <a:gd name="T21" fmla="*/ 562 h 652"/>
                <a:gd name="T22" fmla="*/ 652 w 2046"/>
                <a:gd name="T23" fmla="*/ 543 h 652"/>
                <a:gd name="T24" fmla="*/ 0 w 2046"/>
                <a:gd name="T25" fmla="*/ 435 h 652"/>
                <a:gd name="T26" fmla="*/ 217 w 2046"/>
                <a:gd name="T27" fmla="*/ 381 h 652"/>
                <a:gd name="T28" fmla="*/ 526 w 2046"/>
                <a:gd name="T29" fmla="*/ 362 h 652"/>
                <a:gd name="T30" fmla="*/ 942 w 2046"/>
                <a:gd name="T31" fmla="*/ 236 h 652"/>
                <a:gd name="T32" fmla="*/ 815 w 2046"/>
                <a:gd name="T33" fmla="*/ 217 h 652"/>
                <a:gd name="T34" fmla="*/ 815 w 2046"/>
                <a:gd name="T35" fmla="*/ 127 h 652"/>
                <a:gd name="T36" fmla="*/ 1050 w 2046"/>
                <a:gd name="T37" fmla="*/ 55 h 652"/>
                <a:gd name="T38" fmla="*/ 1105 w 2046"/>
                <a:gd name="T39" fmla="*/ 55 h 652"/>
                <a:gd name="T40" fmla="*/ 1177 w 2046"/>
                <a:gd name="T41" fmla="*/ 91 h 652"/>
                <a:gd name="T42" fmla="*/ 1177 w 2046"/>
                <a:gd name="T43" fmla="*/ 91 h 652"/>
                <a:gd name="T44" fmla="*/ 1177 w 2046"/>
                <a:gd name="T45" fmla="*/ 91 h 652"/>
                <a:gd name="T46" fmla="*/ 1177 w 2046"/>
                <a:gd name="T47" fmla="*/ 91 h 652"/>
                <a:gd name="T48" fmla="*/ 1177 w 2046"/>
                <a:gd name="T49" fmla="*/ 91 h 652"/>
                <a:gd name="T50" fmla="*/ 1086 w 2046"/>
                <a:gd name="T51" fmla="*/ 73 h 6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46"/>
                <a:gd name="T79" fmla="*/ 0 h 652"/>
                <a:gd name="T80" fmla="*/ 2046 w 2046"/>
                <a:gd name="T81" fmla="*/ 652 h 65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46" h="652">
                  <a:moveTo>
                    <a:pt x="1086" y="73"/>
                  </a:moveTo>
                  <a:lnTo>
                    <a:pt x="1304" y="73"/>
                  </a:lnTo>
                  <a:lnTo>
                    <a:pt x="1629" y="0"/>
                  </a:lnTo>
                  <a:lnTo>
                    <a:pt x="1829" y="127"/>
                  </a:lnTo>
                  <a:lnTo>
                    <a:pt x="2046" y="254"/>
                  </a:lnTo>
                  <a:lnTo>
                    <a:pt x="1955" y="471"/>
                  </a:lnTo>
                  <a:lnTo>
                    <a:pt x="1648" y="526"/>
                  </a:lnTo>
                  <a:lnTo>
                    <a:pt x="1431" y="652"/>
                  </a:lnTo>
                  <a:lnTo>
                    <a:pt x="1086" y="652"/>
                  </a:lnTo>
                  <a:lnTo>
                    <a:pt x="942" y="562"/>
                  </a:lnTo>
                  <a:lnTo>
                    <a:pt x="905" y="562"/>
                  </a:lnTo>
                  <a:lnTo>
                    <a:pt x="652" y="543"/>
                  </a:lnTo>
                  <a:lnTo>
                    <a:pt x="0" y="435"/>
                  </a:lnTo>
                  <a:lnTo>
                    <a:pt x="217" y="381"/>
                  </a:lnTo>
                  <a:lnTo>
                    <a:pt x="526" y="362"/>
                  </a:lnTo>
                  <a:lnTo>
                    <a:pt x="942" y="236"/>
                  </a:lnTo>
                  <a:lnTo>
                    <a:pt x="815" y="217"/>
                  </a:lnTo>
                  <a:lnTo>
                    <a:pt x="815" y="127"/>
                  </a:lnTo>
                  <a:lnTo>
                    <a:pt x="1050" y="55"/>
                  </a:lnTo>
                  <a:lnTo>
                    <a:pt x="1105" y="55"/>
                  </a:lnTo>
                  <a:lnTo>
                    <a:pt x="1177" y="91"/>
                  </a:lnTo>
                  <a:lnTo>
                    <a:pt x="1086" y="73"/>
                  </a:lnTo>
                  <a:close/>
                </a:path>
              </a:pathLst>
            </a:custGeom>
            <a:solidFill>
              <a:srgbClr val="0000C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8" name="Freeform 102"/>
            <p:cNvSpPr>
              <a:spLocks/>
            </p:cNvSpPr>
            <p:nvPr/>
          </p:nvSpPr>
          <p:spPr bwMode="auto">
            <a:xfrm>
              <a:off x="2758" y="1527"/>
              <a:ext cx="567" cy="217"/>
            </a:xfrm>
            <a:custGeom>
              <a:avLst/>
              <a:gdLst>
                <a:gd name="T0" fmla="*/ 580 w 1703"/>
                <a:gd name="T1" fmla="*/ 90 h 652"/>
                <a:gd name="T2" fmla="*/ 779 w 1703"/>
                <a:gd name="T3" fmla="*/ 73 h 652"/>
                <a:gd name="T4" fmla="*/ 1123 w 1703"/>
                <a:gd name="T5" fmla="*/ 0 h 652"/>
                <a:gd name="T6" fmla="*/ 1358 w 1703"/>
                <a:gd name="T7" fmla="*/ 36 h 652"/>
                <a:gd name="T8" fmla="*/ 1485 w 1703"/>
                <a:gd name="T9" fmla="*/ 254 h 652"/>
                <a:gd name="T10" fmla="*/ 1630 w 1703"/>
                <a:gd name="T11" fmla="*/ 435 h 652"/>
                <a:gd name="T12" fmla="*/ 1703 w 1703"/>
                <a:gd name="T13" fmla="*/ 525 h 652"/>
                <a:gd name="T14" fmla="*/ 1177 w 1703"/>
                <a:gd name="T15" fmla="*/ 580 h 652"/>
                <a:gd name="T16" fmla="*/ 996 w 1703"/>
                <a:gd name="T17" fmla="*/ 652 h 652"/>
                <a:gd name="T18" fmla="*/ 580 w 1703"/>
                <a:gd name="T19" fmla="*/ 561 h 652"/>
                <a:gd name="T20" fmla="*/ 272 w 1703"/>
                <a:gd name="T21" fmla="*/ 488 h 652"/>
                <a:gd name="T22" fmla="*/ 0 w 1703"/>
                <a:gd name="T23" fmla="*/ 362 h 652"/>
                <a:gd name="T24" fmla="*/ 145 w 1703"/>
                <a:gd name="T25" fmla="*/ 290 h 652"/>
                <a:gd name="T26" fmla="*/ 434 w 1703"/>
                <a:gd name="T27" fmla="*/ 217 h 652"/>
                <a:gd name="T28" fmla="*/ 562 w 1703"/>
                <a:gd name="T29" fmla="*/ 217 h 652"/>
                <a:gd name="T30" fmla="*/ 617 w 1703"/>
                <a:gd name="T31" fmla="*/ 145 h 652"/>
                <a:gd name="T32" fmla="*/ 580 w 1703"/>
                <a:gd name="T33" fmla="*/ 90 h 6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03"/>
                <a:gd name="T52" fmla="*/ 0 h 652"/>
                <a:gd name="T53" fmla="*/ 1703 w 1703"/>
                <a:gd name="T54" fmla="*/ 652 h 6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03" h="652">
                  <a:moveTo>
                    <a:pt x="580" y="90"/>
                  </a:moveTo>
                  <a:lnTo>
                    <a:pt x="779" y="73"/>
                  </a:lnTo>
                  <a:lnTo>
                    <a:pt x="1123" y="0"/>
                  </a:lnTo>
                  <a:lnTo>
                    <a:pt x="1358" y="36"/>
                  </a:lnTo>
                  <a:lnTo>
                    <a:pt x="1485" y="254"/>
                  </a:lnTo>
                  <a:lnTo>
                    <a:pt x="1630" y="435"/>
                  </a:lnTo>
                  <a:lnTo>
                    <a:pt x="1703" y="525"/>
                  </a:lnTo>
                  <a:lnTo>
                    <a:pt x="1177" y="580"/>
                  </a:lnTo>
                  <a:lnTo>
                    <a:pt x="996" y="652"/>
                  </a:lnTo>
                  <a:lnTo>
                    <a:pt x="580" y="561"/>
                  </a:lnTo>
                  <a:lnTo>
                    <a:pt x="272" y="488"/>
                  </a:lnTo>
                  <a:lnTo>
                    <a:pt x="0" y="362"/>
                  </a:lnTo>
                  <a:lnTo>
                    <a:pt x="145" y="290"/>
                  </a:lnTo>
                  <a:lnTo>
                    <a:pt x="434" y="217"/>
                  </a:lnTo>
                  <a:lnTo>
                    <a:pt x="562" y="217"/>
                  </a:lnTo>
                  <a:lnTo>
                    <a:pt x="617" y="145"/>
                  </a:lnTo>
                  <a:lnTo>
                    <a:pt x="580" y="90"/>
                  </a:lnTo>
                  <a:close/>
                </a:path>
              </a:pathLst>
            </a:custGeom>
            <a:solidFill>
              <a:srgbClr val="0000C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299" name="Freeform 103"/>
            <p:cNvSpPr>
              <a:spLocks/>
            </p:cNvSpPr>
            <p:nvPr/>
          </p:nvSpPr>
          <p:spPr bwMode="auto">
            <a:xfrm>
              <a:off x="3131" y="640"/>
              <a:ext cx="2185" cy="887"/>
            </a:xfrm>
            <a:custGeom>
              <a:avLst/>
              <a:gdLst>
                <a:gd name="T0" fmla="*/ 0 w 6557"/>
                <a:gd name="T1" fmla="*/ 2631 h 2662"/>
                <a:gd name="T2" fmla="*/ 14 w 6557"/>
                <a:gd name="T3" fmla="*/ 2449 h 2662"/>
                <a:gd name="T4" fmla="*/ 120 w 6557"/>
                <a:gd name="T5" fmla="*/ 2238 h 2662"/>
                <a:gd name="T6" fmla="*/ 243 w 6557"/>
                <a:gd name="T7" fmla="*/ 2147 h 2662"/>
                <a:gd name="T8" fmla="*/ 516 w 6557"/>
                <a:gd name="T9" fmla="*/ 1955 h 2662"/>
                <a:gd name="T10" fmla="*/ 735 w 6557"/>
                <a:gd name="T11" fmla="*/ 1817 h 2662"/>
                <a:gd name="T12" fmla="*/ 1069 w 6557"/>
                <a:gd name="T13" fmla="*/ 1769 h 2662"/>
                <a:gd name="T14" fmla="*/ 1250 w 6557"/>
                <a:gd name="T15" fmla="*/ 1834 h 2662"/>
                <a:gd name="T16" fmla="*/ 1534 w 6557"/>
                <a:gd name="T17" fmla="*/ 1835 h 2662"/>
                <a:gd name="T18" fmla="*/ 1843 w 6557"/>
                <a:gd name="T19" fmla="*/ 1757 h 2662"/>
                <a:gd name="T20" fmla="*/ 2117 w 6557"/>
                <a:gd name="T21" fmla="*/ 1606 h 2662"/>
                <a:gd name="T22" fmla="*/ 2380 w 6557"/>
                <a:gd name="T23" fmla="*/ 1486 h 2662"/>
                <a:gd name="T24" fmla="*/ 2666 w 6557"/>
                <a:gd name="T25" fmla="*/ 1468 h 2662"/>
                <a:gd name="T26" fmla="*/ 2875 w 6557"/>
                <a:gd name="T27" fmla="*/ 1520 h 2662"/>
                <a:gd name="T28" fmla="*/ 2968 w 6557"/>
                <a:gd name="T29" fmla="*/ 1625 h 2662"/>
                <a:gd name="T30" fmla="*/ 3167 w 6557"/>
                <a:gd name="T31" fmla="*/ 1624 h 2662"/>
                <a:gd name="T32" fmla="*/ 3314 w 6557"/>
                <a:gd name="T33" fmla="*/ 1483 h 2662"/>
                <a:gd name="T34" fmla="*/ 3619 w 6557"/>
                <a:gd name="T35" fmla="*/ 1314 h 2662"/>
                <a:gd name="T36" fmla="*/ 3920 w 6557"/>
                <a:gd name="T37" fmla="*/ 1217 h 2662"/>
                <a:gd name="T38" fmla="*/ 4067 w 6557"/>
                <a:gd name="T39" fmla="*/ 1187 h 2662"/>
                <a:gd name="T40" fmla="*/ 4205 w 6557"/>
                <a:gd name="T41" fmla="*/ 1039 h 2662"/>
                <a:gd name="T42" fmla="*/ 4224 w 6557"/>
                <a:gd name="T43" fmla="*/ 888 h 2662"/>
                <a:gd name="T44" fmla="*/ 4388 w 6557"/>
                <a:gd name="T45" fmla="*/ 680 h 2662"/>
                <a:gd name="T46" fmla="*/ 4583 w 6557"/>
                <a:gd name="T47" fmla="*/ 588 h 2662"/>
                <a:gd name="T48" fmla="*/ 4888 w 6557"/>
                <a:gd name="T49" fmla="*/ 469 h 2662"/>
                <a:gd name="T50" fmla="*/ 5070 w 6557"/>
                <a:gd name="T51" fmla="*/ 423 h 2662"/>
                <a:gd name="T52" fmla="*/ 5347 w 6557"/>
                <a:gd name="T53" fmla="*/ 334 h 2662"/>
                <a:gd name="T54" fmla="*/ 5502 w 6557"/>
                <a:gd name="T55" fmla="*/ 273 h 2662"/>
                <a:gd name="T56" fmla="*/ 5762 w 6557"/>
                <a:gd name="T57" fmla="*/ 207 h 2662"/>
                <a:gd name="T58" fmla="*/ 5921 w 6557"/>
                <a:gd name="T59" fmla="*/ 188 h 2662"/>
                <a:gd name="T60" fmla="*/ 6271 w 6557"/>
                <a:gd name="T61" fmla="*/ 113 h 2662"/>
                <a:gd name="T62" fmla="*/ 6557 w 6557"/>
                <a:gd name="T63" fmla="*/ 0 h 2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57"/>
                <a:gd name="T97" fmla="*/ 0 h 2662"/>
                <a:gd name="T98" fmla="*/ 6557 w 6557"/>
                <a:gd name="T99" fmla="*/ 2662 h 26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57" h="2662">
                  <a:moveTo>
                    <a:pt x="4" y="2662"/>
                  </a:moveTo>
                  <a:lnTo>
                    <a:pt x="0" y="2631"/>
                  </a:lnTo>
                  <a:lnTo>
                    <a:pt x="0" y="2555"/>
                  </a:lnTo>
                  <a:lnTo>
                    <a:pt x="14" y="2449"/>
                  </a:lnTo>
                  <a:lnTo>
                    <a:pt x="58" y="2336"/>
                  </a:lnTo>
                  <a:lnTo>
                    <a:pt x="120" y="2238"/>
                  </a:lnTo>
                  <a:lnTo>
                    <a:pt x="174" y="2188"/>
                  </a:lnTo>
                  <a:lnTo>
                    <a:pt x="243" y="2147"/>
                  </a:lnTo>
                  <a:lnTo>
                    <a:pt x="348" y="2083"/>
                  </a:lnTo>
                  <a:lnTo>
                    <a:pt x="516" y="1955"/>
                  </a:lnTo>
                  <a:lnTo>
                    <a:pt x="621" y="1872"/>
                  </a:lnTo>
                  <a:lnTo>
                    <a:pt x="735" y="1817"/>
                  </a:lnTo>
                  <a:lnTo>
                    <a:pt x="927" y="1774"/>
                  </a:lnTo>
                  <a:lnTo>
                    <a:pt x="1069" y="1769"/>
                  </a:lnTo>
                  <a:lnTo>
                    <a:pt x="1159" y="1798"/>
                  </a:lnTo>
                  <a:lnTo>
                    <a:pt x="1250" y="1834"/>
                  </a:lnTo>
                  <a:lnTo>
                    <a:pt x="1398" y="1847"/>
                  </a:lnTo>
                  <a:lnTo>
                    <a:pt x="1534" y="1835"/>
                  </a:lnTo>
                  <a:lnTo>
                    <a:pt x="1651" y="1815"/>
                  </a:lnTo>
                  <a:lnTo>
                    <a:pt x="1843" y="1757"/>
                  </a:lnTo>
                  <a:lnTo>
                    <a:pt x="1991" y="1683"/>
                  </a:lnTo>
                  <a:lnTo>
                    <a:pt x="2117" y="1606"/>
                  </a:lnTo>
                  <a:lnTo>
                    <a:pt x="2240" y="1537"/>
                  </a:lnTo>
                  <a:lnTo>
                    <a:pt x="2380" y="1486"/>
                  </a:lnTo>
                  <a:lnTo>
                    <a:pt x="2557" y="1465"/>
                  </a:lnTo>
                  <a:lnTo>
                    <a:pt x="2666" y="1468"/>
                  </a:lnTo>
                  <a:lnTo>
                    <a:pt x="2792" y="1485"/>
                  </a:lnTo>
                  <a:lnTo>
                    <a:pt x="2875" y="1520"/>
                  </a:lnTo>
                  <a:lnTo>
                    <a:pt x="2923" y="1575"/>
                  </a:lnTo>
                  <a:lnTo>
                    <a:pt x="2968" y="1625"/>
                  </a:lnTo>
                  <a:lnTo>
                    <a:pt x="3046" y="1648"/>
                  </a:lnTo>
                  <a:lnTo>
                    <a:pt x="3167" y="1624"/>
                  </a:lnTo>
                  <a:lnTo>
                    <a:pt x="3241" y="1565"/>
                  </a:lnTo>
                  <a:lnTo>
                    <a:pt x="3314" y="1483"/>
                  </a:lnTo>
                  <a:lnTo>
                    <a:pt x="3444" y="1395"/>
                  </a:lnTo>
                  <a:lnTo>
                    <a:pt x="3619" y="1314"/>
                  </a:lnTo>
                  <a:lnTo>
                    <a:pt x="3806" y="1250"/>
                  </a:lnTo>
                  <a:lnTo>
                    <a:pt x="3920" y="1217"/>
                  </a:lnTo>
                  <a:lnTo>
                    <a:pt x="3999" y="1207"/>
                  </a:lnTo>
                  <a:lnTo>
                    <a:pt x="4067" y="1187"/>
                  </a:lnTo>
                  <a:lnTo>
                    <a:pt x="4150" y="1122"/>
                  </a:lnTo>
                  <a:lnTo>
                    <a:pt x="4205" y="1039"/>
                  </a:lnTo>
                  <a:lnTo>
                    <a:pt x="4215" y="964"/>
                  </a:lnTo>
                  <a:lnTo>
                    <a:pt x="4224" y="888"/>
                  </a:lnTo>
                  <a:lnTo>
                    <a:pt x="4276" y="796"/>
                  </a:lnTo>
                  <a:lnTo>
                    <a:pt x="4388" y="680"/>
                  </a:lnTo>
                  <a:lnTo>
                    <a:pt x="4477" y="625"/>
                  </a:lnTo>
                  <a:lnTo>
                    <a:pt x="4583" y="588"/>
                  </a:lnTo>
                  <a:lnTo>
                    <a:pt x="4747" y="525"/>
                  </a:lnTo>
                  <a:lnTo>
                    <a:pt x="4888" y="469"/>
                  </a:lnTo>
                  <a:lnTo>
                    <a:pt x="4977" y="444"/>
                  </a:lnTo>
                  <a:lnTo>
                    <a:pt x="5070" y="423"/>
                  </a:lnTo>
                  <a:lnTo>
                    <a:pt x="5218" y="380"/>
                  </a:lnTo>
                  <a:lnTo>
                    <a:pt x="5347" y="334"/>
                  </a:lnTo>
                  <a:lnTo>
                    <a:pt x="5424" y="303"/>
                  </a:lnTo>
                  <a:lnTo>
                    <a:pt x="5502" y="273"/>
                  </a:lnTo>
                  <a:lnTo>
                    <a:pt x="5635" y="236"/>
                  </a:lnTo>
                  <a:lnTo>
                    <a:pt x="5762" y="207"/>
                  </a:lnTo>
                  <a:lnTo>
                    <a:pt x="5841" y="197"/>
                  </a:lnTo>
                  <a:lnTo>
                    <a:pt x="5921" y="188"/>
                  </a:lnTo>
                  <a:lnTo>
                    <a:pt x="6050" y="163"/>
                  </a:lnTo>
                  <a:lnTo>
                    <a:pt x="6271" y="113"/>
                  </a:lnTo>
                  <a:lnTo>
                    <a:pt x="6485" y="36"/>
                  </a:lnTo>
                  <a:lnTo>
                    <a:pt x="6557" y="0"/>
                  </a:lnTo>
                </a:path>
              </a:pathLst>
            </a:custGeom>
            <a:noFill/>
            <a:ln w="44450">
              <a:solidFill>
                <a:srgbClr val="0000C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0" name="Freeform 104"/>
            <p:cNvSpPr>
              <a:spLocks/>
            </p:cNvSpPr>
            <p:nvPr/>
          </p:nvSpPr>
          <p:spPr bwMode="auto">
            <a:xfrm>
              <a:off x="2716" y="948"/>
              <a:ext cx="204"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1" name="Rectangle 105"/>
            <p:cNvSpPr>
              <a:spLocks noChangeArrowheads="1"/>
            </p:cNvSpPr>
            <p:nvPr/>
          </p:nvSpPr>
          <p:spPr bwMode="auto">
            <a:xfrm>
              <a:off x="2735" y="1013"/>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2" name="Rectangle 106"/>
            <p:cNvSpPr>
              <a:spLocks noChangeArrowheads="1"/>
            </p:cNvSpPr>
            <p:nvPr/>
          </p:nvSpPr>
          <p:spPr bwMode="auto">
            <a:xfrm>
              <a:off x="2762" y="1046"/>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3" name="Rectangle 107"/>
            <p:cNvSpPr>
              <a:spLocks noChangeArrowheads="1"/>
            </p:cNvSpPr>
            <p:nvPr/>
          </p:nvSpPr>
          <p:spPr bwMode="auto">
            <a:xfrm>
              <a:off x="2847" y="1043"/>
              <a:ext cx="41"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4" name="Freeform 108"/>
            <p:cNvSpPr>
              <a:spLocks/>
            </p:cNvSpPr>
            <p:nvPr/>
          </p:nvSpPr>
          <p:spPr bwMode="auto">
            <a:xfrm>
              <a:off x="2805" y="1095"/>
              <a:ext cx="8" cy="10"/>
            </a:xfrm>
            <a:custGeom>
              <a:avLst/>
              <a:gdLst>
                <a:gd name="T0" fmla="*/ 23 w 23"/>
                <a:gd name="T1" fmla="*/ 13 h 30"/>
                <a:gd name="T2" fmla="*/ 23 w 23"/>
                <a:gd name="T3" fmla="*/ 11 h 30"/>
                <a:gd name="T4" fmla="*/ 21 w 23"/>
                <a:gd name="T5" fmla="*/ 9 h 30"/>
                <a:gd name="T6" fmla="*/ 21 w 23"/>
                <a:gd name="T7" fmla="*/ 6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6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8 h 30"/>
                <a:gd name="T50" fmla="*/ 8 w 23"/>
                <a:gd name="T51" fmla="*/ 30 h 30"/>
                <a:gd name="T52" fmla="*/ 10 w 23"/>
                <a:gd name="T53" fmla="*/ 30 h 30"/>
                <a:gd name="T54" fmla="*/ 12 w 23"/>
                <a:gd name="T55" fmla="*/ 30 h 30"/>
                <a:gd name="T56" fmla="*/ 14 w 23"/>
                <a:gd name="T57" fmla="*/ 30 h 30"/>
                <a:gd name="T58" fmla="*/ 16 w 23"/>
                <a:gd name="T59" fmla="*/ 28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6"/>
                  </a:lnTo>
                  <a:lnTo>
                    <a:pt x="19" y="5"/>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5" y="28"/>
                  </a:lnTo>
                  <a:lnTo>
                    <a:pt x="6" y="28"/>
                  </a:lnTo>
                  <a:lnTo>
                    <a:pt x="7" y="30"/>
                  </a:lnTo>
                  <a:lnTo>
                    <a:pt x="8" y="30"/>
                  </a:lnTo>
                  <a:lnTo>
                    <a:pt x="10" y="30"/>
                  </a:lnTo>
                  <a:lnTo>
                    <a:pt x="11" y="30"/>
                  </a:lnTo>
                  <a:lnTo>
                    <a:pt x="12" y="30"/>
                  </a:lnTo>
                  <a:lnTo>
                    <a:pt x="13" y="30"/>
                  </a:lnTo>
                  <a:lnTo>
                    <a:pt x="14" y="30"/>
                  </a:lnTo>
                  <a:lnTo>
                    <a:pt x="15" y="30"/>
                  </a:lnTo>
                  <a:lnTo>
                    <a:pt x="16" y="28"/>
                  </a:lnTo>
                  <a:lnTo>
                    <a:pt x="17" y="27"/>
                  </a:lnTo>
                  <a:lnTo>
                    <a:pt x="18" y="26"/>
                  </a:lnTo>
                  <a:lnTo>
                    <a:pt x="18" y="25"/>
                  </a:lnTo>
                  <a:lnTo>
                    <a:pt x="19"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5" name="Line 109"/>
            <p:cNvSpPr>
              <a:spLocks noChangeShapeType="1"/>
            </p:cNvSpPr>
            <p:nvPr/>
          </p:nvSpPr>
          <p:spPr bwMode="auto">
            <a:xfrm>
              <a:off x="2867" y="1044"/>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06" name="Line 110"/>
            <p:cNvSpPr>
              <a:spLocks noChangeShapeType="1"/>
            </p:cNvSpPr>
            <p:nvPr/>
          </p:nvSpPr>
          <p:spPr bwMode="auto">
            <a:xfrm>
              <a:off x="2847" y="1068"/>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07" name="Freeform 111"/>
            <p:cNvSpPr>
              <a:spLocks/>
            </p:cNvSpPr>
            <p:nvPr/>
          </p:nvSpPr>
          <p:spPr bwMode="auto">
            <a:xfrm>
              <a:off x="3718" y="1314"/>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8" name="Rectangle 112"/>
            <p:cNvSpPr>
              <a:spLocks noChangeArrowheads="1"/>
            </p:cNvSpPr>
            <p:nvPr/>
          </p:nvSpPr>
          <p:spPr bwMode="auto">
            <a:xfrm>
              <a:off x="3737" y="1379"/>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09" name="Rectangle 113"/>
            <p:cNvSpPr>
              <a:spLocks noChangeArrowheads="1"/>
            </p:cNvSpPr>
            <p:nvPr/>
          </p:nvSpPr>
          <p:spPr bwMode="auto">
            <a:xfrm>
              <a:off x="3764" y="1412"/>
              <a:ext cx="60"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0" name="Rectangle 114"/>
            <p:cNvSpPr>
              <a:spLocks noChangeArrowheads="1"/>
            </p:cNvSpPr>
            <p:nvPr/>
          </p:nvSpPr>
          <p:spPr bwMode="auto">
            <a:xfrm>
              <a:off x="3850" y="1410"/>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1" name="Freeform 115"/>
            <p:cNvSpPr>
              <a:spLocks/>
            </p:cNvSpPr>
            <p:nvPr/>
          </p:nvSpPr>
          <p:spPr bwMode="auto">
            <a:xfrm>
              <a:off x="3808" y="1461"/>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8" y="5"/>
                  </a:lnTo>
                  <a:lnTo>
                    <a:pt x="18" y="4"/>
                  </a:lnTo>
                  <a:lnTo>
                    <a:pt x="17" y="3"/>
                  </a:lnTo>
                  <a:lnTo>
                    <a:pt x="16" y="2"/>
                  </a:lnTo>
                  <a:lnTo>
                    <a:pt x="15" y="0"/>
                  </a:lnTo>
                  <a:lnTo>
                    <a:pt x="14" y="0"/>
                  </a:lnTo>
                  <a:lnTo>
                    <a:pt x="13" y="0"/>
                  </a:lnTo>
                  <a:lnTo>
                    <a:pt x="12" y="0"/>
                  </a:lnTo>
                  <a:lnTo>
                    <a:pt x="11" y="0"/>
                  </a:lnTo>
                  <a:lnTo>
                    <a:pt x="10" y="0"/>
                  </a:lnTo>
                  <a:lnTo>
                    <a:pt x="9" y="0"/>
                  </a:lnTo>
                  <a:lnTo>
                    <a:pt x="8"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8"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2" name="Line 116"/>
            <p:cNvSpPr>
              <a:spLocks noChangeShapeType="1"/>
            </p:cNvSpPr>
            <p:nvPr/>
          </p:nvSpPr>
          <p:spPr bwMode="auto">
            <a:xfrm>
              <a:off x="3869" y="1410"/>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13" name="Line 117"/>
            <p:cNvSpPr>
              <a:spLocks noChangeShapeType="1"/>
            </p:cNvSpPr>
            <p:nvPr/>
          </p:nvSpPr>
          <p:spPr bwMode="auto">
            <a:xfrm>
              <a:off x="3850" y="1434"/>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14" name="Freeform 118"/>
            <p:cNvSpPr>
              <a:spLocks/>
            </p:cNvSpPr>
            <p:nvPr/>
          </p:nvSpPr>
          <p:spPr bwMode="auto">
            <a:xfrm>
              <a:off x="3368" y="1314"/>
              <a:ext cx="205" cy="214"/>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5" name="Rectangle 119"/>
            <p:cNvSpPr>
              <a:spLocks noChangeArrowheads="1"/>
            </p:cNvSpPr>
            <p:nvPr/>
          </p:nvSpPr>
          <p:spPr bwMode="auto">
            <a:xfrm>
              <a:off x="3387" y="1379"/>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6" name="Rectangle 120"/>
            <p:cNvSpPr>
              <a:spLocks noChangeArrowheads="1"/>
            </p:cNvSpPr>
            <p:nvPr/>
          </p:nvSpPr>
          <p:spPr bwMode="auto">
            <a:xfrm>
              <a:off x="3414" y="1412"/>
              <a:ext cx="60"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7" name="Rectangle 121"/>
            <p:cNvSpPr>
              <a:spLocks noChangeArrowheads="1"/>
            </p:cNvSpPr>
            <p:nvPr/>
          </p:nvSpPr>
          <p:spPr bwMode="auto">
            <a:xfrm>
              <a:off x="3500" y="1410"/>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8" name="Freeform 122"/>
            <p:cNvSpPr>
              <a:spLocks/>
            </p:cNvSpPr>
            <p:nvPr/>
          </p:nvSpPr>
          <p:spPr bwMode="auto">
            <a:xfrm>
              <a:off x="3458" y="1461"/>
              <a:ext cx="8" cy="10"/>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7" y="3"/>
                  </a:lnTo>
                  <a:lnTo>
                    <a:pt x="16" y="2"/>
                  </a:lnTo>
                  <a:lnTo>
                    <a:pt x="15" y="0"/>
                  </a:lnTo>
                  <a:lnTo>
                    <a:pt x="14" y="0"/>
                  </a:lnTo>
                  <a:lnTo>
                    <a:pt x="13" y="0"/>
                  </a:lnTo>
                  <a:lnTo>
                    <a:pt x="12" y="0"/>
                  </a:lnTo>
                  <a:lnTo>
                    <a:pt x="11" y="0"/>
                  </a:lnTo>
                  <a:lnTo>
                    <a:pt x="10" y="0"/>
                  </a:lnTo>
                  <a:lnTo>
                    <a:pt x="9" y="0"/>
                  </a:lnTo>
                  <a:lnTo>
                    <a:pt x="8" y="0"/>
                  </a:lnTo>
                  <a:lnTo>
                    <a:pt x="7"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7" y="29"/>
                  </a:lnTo>
                  <a:lnTo>
                    <a:pt x="8" y="30"/>
                  </a:lnTo>
                  <a:lnTo>
                    <a:pt x="9" y="30"/>
                  </a:lnTo>
                  <a:lnTo>
                    <a:pt x="10" y="30"/>
                  </a:lnTo>
                  <a:lnTo>
                    <a:pt x="11" y="30"/>
                  </a:lnTo>
                  <a:lnTo>
                    <a:pt x="12" y="30"/>
                  </a:lnTo>
                  <a:lnTo>
                    <a:pt x="13" y="30"/>
                  </a:lnTo>
                  <a:lnTo>
                    <a:pt x="14" y="30"/>
                  </a:lnTo>
                  <a:lnTo>
                    <a:pt x="15" y="30"/>
                  </a:lnTo>
                  <a:lnTo>
                    <a:pt x="16" y="29"/>
                  </a:lnTo>
                  <a:lnTo>
                    <a:pt x="17" y="28"/>
                  </a:lnTo>
                  <a:lnTo>
                    <a:pt x="19" y="27"/>
                  </a:lnTo>
                  <a:lnTo>
                    <a:pt x="19"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19" name="Line 123"/>
            <p:cNvSpPr>
              <a:spLocks noChangeShapeType="1"/>
            </p:cNvSpPr>
            <p:nvPr/>
          </p:nvSpPr>
          <p:spPr bwMode="auto">
            <a:xfrm>
              <a:off x="3519" y="1410"/>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20" name="Line 124"/>
            <p:cNvSpPr>
              <a:spLocks noChangeShapeType="1"/>
            </p:cNvSpPr>
            <p:nvPr/>
          </p:nvSpPr>
          <p:spPr bwMode="auto">
            <a:xfrm>
              <a:off x="3500" y="1434"/>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21" name="Freeform 125"/>
            <p:cNvSpPr>
              <a:spLocks/>
            </p:cNvSpPr>
            <p:nvPr/>
          </p:nvSpPr>
          <p:spPr bwMode="auto">
            <a:xfrm>
              <a:off x="2795" y="1282"/>
              <a:ext cx="205"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2" name="Rectangle 126"/>
            <p:cNvSpPr>
              <a:spLocks noChangeArrowheads="1"/>
            </p:cNvSpPr>
            <p:nvPr/>
          </p:nvSpPr>
          <p:spPr bwMode="auto">
            <a:xfrm>
              <a:off x="2814" y="1347"/>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3" name="Rectangle 127"/>
            <p:cNvSpPr>
              <a:spLocks noChangeArrowheads="1"/>
            </p:cNvSpPr>
            <p:nvPr/>
          </p:nvSpPr>
          <p:spPr bwMode="auto">
            <a:xfrm>
              <a:off x="2841" y="1380"/>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4" name="Rectangle 128"/>
            <p:cNvSpPr>
              <a:spLocks noChangeArrowheads="1"/>
            </p:cNvSpPr>
            <p:nvPr/>
          </p:nvSpPr>
          <p:spPr bwMode="auto">
            <a:xfrm>
              <a:off x="2926" y="1378"/>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5" name="Freeform 129"/>
            <p:cNvSpPr>
              <a:spLocks/>
            </p:cNvSpPr>
            <p:nvPr/>
          </p:nvSpPr>
          <p:spPr bwMode="auto">
            <a:xfrm>
              <a:off x="2885" y="1429"/>
              <a:ext cx="7" cy="10"/>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5"/>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7"/>
                  </a:lnTo>
                  <a:lnTo>
                    <a:pt x="18" y="26"/>
                  </a:lnTo>
                  <a:lnTo>
                    <a:pt x="18" y="25"/>
                  </a:lnTo>
                  <a:lnTo>
                    <a:pt x="19"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6" name="Line 130"/>
            <p:cNvSpPr>
              <a:spLocks noChangeShapeType="1"/>
            </p:cNvSpPr>
            <p:nvPr/>
          </p:nvSpPr>
          <p:spPr bwMode="auto">
            <a:xfrm>
              <a:off x="2946" y="1378"/>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27" name="Line 131"/>
            <p:cNvSpPr>
              <a:spLocks noChangeShapeType="1"/>
            </p:cNvSpPr>
            <p:nvPr/>
          </p:nvSpPr>
          <p:spPr bwMode="auto">
            <a:xfrm>
              <a:off x="2926" y="1402"/>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28" name="Freeform 132"/>
            <p:cNvSpPr>
              <a:spLocks/>
            </p:cNvSpPr>
            <p:nvPr/>
          </p:nvSpPr>
          <p:spPr bwMode="auto">
            <a:xfrm>
              <a:off x="2365" y="1950"/>
              <a:ext cx="205" cy="21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29" name="Rectangle 133"/>
            <p:cNvSpPr>
              <a:spLocks noChangeArrowheads="1"/>
            </p:cNvSpPr>
            <p:nvPr/>
          </p:nvSpPr>
          <p:spPr bwMode="auto">
            <a:xfrm>
              <a:off x="2384" y="2015"/>
              <a:ext cx="170"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0" name="Rectangle 134"/>
            <p:cNvSpPr>
              <a:spLocks noChangeArrowheads="1"/>
            </p:cNvSpPr>
            <p:nvPr/>
          </p:nvSpPr>
          <p:spPr bwMode="auto">
            <a:xfrm>
              <a:off x="2411" y="2049"/>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1" name="Rectangle 135"/>
            <p:cNvSpPr>
              <a:spLocks noChangeArrowheads="1"/>
            </p:cNvSpPr>
            <p:nvPr/>
          </p:nvSpPr>
          <p:spPr bwMode="auto">
            <a:xfrm>
              <a:off x="2497" y="2046"/>
              <a:ext cx="40"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2" name="Freeform 136"/>
            <p:cNvSpPr>
              <a:spLocks/>
            </p:cNvSpPr>
            <p:nvPr/>
          </p:nvSpPr>
          <p:spPr bwMode="auto">
            <a:xfrm>
              <a:off x="2455" y="2097"/>
              <a:ext cx="8" cy="10"/>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6"/>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7"/>
                  </a:lnTo>
                  <a:lnTo>
                    <a:pt x="18" y="26"/>
                  </a:lnTo>
                  <a:lnTo>
                    <a:pt x="18" y="25"/>
                  </a:lnTo>
                  <a:lnTo>
                    <a:pt x="19"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3" name="Line 137"/>
            <p:cNvSpPr>
              <a:spLocks noChangeShapeType="1"/>
            </p:cNvSpPr>
            <p:nvPr/>
          </p:nvSpPr>
          <p:spPr bwMode="auto">
            <a:xfrm>
              <a:off x="2516" y="2046"/>
              <a:ext cx="1" cy="5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34" name="Line 138"/>
            <p:cNvSpPr>
              <a:spLocks noChangeShapeType="1"/>
            </p:cNvSpPr>
            <p:nvPr/>
          </p:nvSpPr>
          <p:spPr bwMode="auto">
            <a:xfrm>
              <a:off x="2497" y="2070"/>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35" name="Freeform 139"/>
            <p:cNvSpPr>
              <a:spLocks/>
            </p:cNvSpPr>
            <p:nvPr/>
          </p:nvSpPr>
          <p:spPr bwMode="auto">
            <a:xfrm>
              <a:off x="2604" y="1720"/>
              <a:ext cx="205" cy="214"/>
            </a:xfrm>
            <a:custGeom>
              <a:avLst/>
              <a:gdLst>
                <a:gd name="T0" fmla="*/ 56 w 615"/>
                <a:gd name="T1" fmla="*/ 196 h 644"/>
                <a:gd name="T2" fmla="*/ 0 w 615"/>
                <a:gd name="T3" fmla="*/ 196 h 644"/>
                <a:gd name="T4" fmla="*/ 307 w 615"/>
                <a:gd name="T5" fmla="*/ 0 h 644"/>
                <a:gd name="T6" fmla="*/ 615 w 615"/>
                <a:gd name="T7" fmla="*/ 196 h 644"/>
                <a:gd name="T8" fmla="*/ 587 w 615"/>
                <a:gd name="T9" fmla="*/ 196 h 644"/>
                <a:gd name="T10" fmla="*/ 559 w 615"/>
                <a:gd name="T11" fmla="*/ 196 h 644"/>
                <a:gd name="T12" fmla="*/ 559 w 615"/>
                <a:gd name="T13" fmla="*/ 615 h 644"/>
                <a:gd name="T14" fmla="*/ 56 w 615"/>
                <a:gd name="T15" fmla="*/ 615 h 644"/>
                <a:gd name="T16" fmla="*/ 56 w 615"/>
                <a:gd name="T17" fmla="*/ 196 h 644"/>
                <a:gd name="T18" fmla="*/ 559 w 615"/>
                <a:gd name="T19" fmla="*/ 196 h 644"/>
                <a:gd name="T20" fmla="*/ 587 w 615"/>
                <a:gd name="T21" fmla="*/ 196 h 644"/>
                <a:gd name="T22" fmla="*/ 587 w 615"/>
                <a:gd name="T23" fmla="*/ 644 h 644"/>
                <a:gd name="T24" fmla="*/ 56 w 615"/>
                <a:gd name="T25" fmla="*/ 644 h 644"/>
                <a:gd name="T26" fmla="*/ 56 w 615"/>
                <a:gd name="T27" fmla="*/ 615 h 644"/>
                <a:gd name="T28" fmla="*/ 56 w 615"/>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4"/>
                <a:gd name="T47" fmla="*/ 615 w 615"/>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4">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6" name="Rectangle 140"/>
            <p:cNvSpPr>
              <a:spLocks noChangeArrowheads="1"/>
            </p:cNvSpPr>
            <p:nvPr/>
          </p:nvSpPr>
          <p:spPr bwMode="auto">
            <a:xfrm>
              <a:off x="2623" y="1785"/>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7" name="Rectangle 141"/>
            <p:cNvSpPr>
              <a:spLocks noChangeArrowheads="1"/>
            </p:cNvSpPr>
            <p:nvPr/>
          </p:nvSpPr>
          <p:spPr bwMode="auto">
            <a:xfrm>
              <a:off x="2650" y="1818"/>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8" name="Rectangle 142"/>
            <p:cNvSpPr>
              <a:spLocks noChangeArrowheads="1"/>
            </p:cNvSpPr>
            <p:nvPr/>
          </p:nvSpPr>
          <p:spPr bwMode="auto">
            <a:xfrm>
              <a:off x="2735" y="1816"/>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39" name="Freeform 143"/>
            <p:cNvSpPr>
              <a:spLocks/>
            </p:cNvSpPr>
            <p:nvPr/>
          </p:nvSpPr>
          <p:spPr bwMode="auto">
            <a:xfrm>
              <a:off x="2694" y="1867"/>
              <a:ext cx="7" cy="10"/>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0" name="Line 144"/>
            <p:cNvSpPr>
              <a:spLocks noChangeShapeType="1"/>
            </p:cNvSpPr>
            <p:nvPr/>
          </p:nvSpPr>
          <p:spPr bwMode="auto">
            <a:xfrm>
              <a:off x="2755" y="1816"/>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41" name="Line 145"/>
            <p:cNvSpPr>
              <a:spLocks noChangeShapeType="1"/>
            </p:cNvSpPr>
            <p:nvPr/>
          </p:nvSpPr>
          <p:spPr bwMode="auto">
            <a:xfrm>
              <a:off x="2735" y="1840"/>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42" name="Freeform 146"/>
            <p:cNvSpPr>
              <a:spLocks/>
            </p:cNvSpPr>
            <p:nvPr/>
          </p:nvSpPr>
          <p:spPr bwMode="auto">
            <a:xfrm>
              <a:off x="2103" y="1807"/>
              <a:ext cx="205" cy="21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3" name="Rectangle 147"/>
            <p:cNvSpPr>
              <a:spLocks noChangeArrowheads="1"/>
            </p:cNvSpPr>
            <p:nvPr/>
          </p:nvSpPr>
          <p:spPr bwMode="auto">
            <a:xfrm>
              <a:off x="2122" y="1872"/>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4" name="Rectangle 148"/>
            <p:cNvSpPr>
              <a:spLocks noChangeArrowheads="1"/>
            </p:cNvSpPr>
            <p:nvPr/>
          </p:nvSpPr>
          <p:spPr bwMode="auto">
            <a:xfrm>
              <a:off x="2149" y="1906"/>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5" name="Rectangle 149"/>
            <p:cNvSpPr>
              <a:spLocks noChangeArrowheads="1"/>
            </p:cNvSpPr>
            <p:nvPr/>
          </p:nvSpPr>
          <p:spPr bwMode="auto">
            <a:xfrm>
              <a:off x="2234" y="1903"/>
              <a:ext cx="41"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6" name="Freeform 150"/>
            <p:cNvSpPr>
              <a:spLocks/>
            </p:cNvSpPr>
            <p:nvPr/>
          </p:nvSpPr>
          <p:spPr bwMode="auto">
            <a:xfrm>
              <a:off x="2193" y="1954"/>
              <a:ext cx="7" cy="10"/>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8 h 30"/>
                <a:gd name="T50" fmla="*/ 9 w 23"/>
                <a:gd name="T51" fmla="*/ 30 h 30"/>
                <a:gd name="T52" fmla="*/ 10 w 23"/>
                <a:gd name="T53" fmla="*/ 30 h 30"/>
                <a:gd name="T54" fmla="*/ 12 w 23"/>
                <a:gd name="T55" fmla="*/ 30 h 30"/>
                <a:gd name="T56" fmla="*/ 14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6" y="28"/>
                  </a:lnTo>
                  <a:lnTo>
                    <a:pt x="7" y="28"/>
                  </a:lnTo>
                  <a:lnTo>
                    <a:pt x="8" y="30"/>
                  </a:lnTo>
                  <a:lnTo>
                    <a:pt x="9" y="30"/>
                  </a:lnTo>
                  <a:lnTo>
                    <a:pt x="10" y="30"/>
                  </a:lnTo>
                  <a:lnTo>
                    <a:pt x="11" y="30"/>
                  </a:lnTo>
                  <a:lnTo>
                    <a:pt x="12" y="30"/>
                  </a:lnTo>
                  <a:lnTo>
                    <a:pt x="13" y="30"/>
                  </a:lnTo>
                  <a:lnTo>
                    <a:pt x="14" y="30"/>
                  </a:lnTo>
                  <a:lnTo>
                    <a:pt x="15" y="30"/>
                  </a:lnTo>
                  <a:lnTo>
                    <a:pt x="17"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47" name="Line 151"/>
            <p:cNvSpPr>
              <a:spLocks noChangeShapeType="1"/>
            </p:cNvSpPr>
            <p:nvPr/>
          </p:nvSpPr>
          <p:spPr bwMode="auto">
            <a:xfrm>
              <a:off x="2254" y="1903"/>
              <a:ext cx="1" cy="5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48" name="Line 152"/>
            <p:cNvSpPr>
              <a:spLocks noChangeShapeType="1"/>
            </p:cNvSpPr>
            <p:nvPr/>
          </p:nvSpPr>
          <p:spPr bwMode="auto">
            <a:xfrm>
              <a:off x="2234" y="1927"/>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49" name="Freeform 153"/>
            <p:cNvSpPr>
              <a:spLocks/>
            </p:cNvSpPr>
            <p:nvPr/>
          </p:nvSpPr>
          <p:spPr bwMode="auto">
            <a:xfrm>
              <a:off x="2341" y="1608"/>
              <a:ext cx="205" cy="21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0" name="Rectangle 154"/>
            <p:cNvSpPr>
              <a:spLocks noChangeArrowheads="1"/>
            </p:cNvSpPr>
            <p:nvPr/>
          </p:nvSpPr>
          <p:spPr bwMode="auto">
            <a:xfrm>
              <a:off x="2360" y="1673"/>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1" name="Rectangle 155"/>
            <p:cNvSpPr>
              <a:spLocks noChangeArrowheads="1"/>
            </p:cNvSpPr>
            <p:nvPr/>
          </p:nvSpPr>
          <p:spPr bwMode="auto">
            <a:xfrm>
              <a:off x="2387" y="1707"/>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2" name="Rectangle 156"/>
            <p:cNvSpPr>
              <a:spLocks noChangeArrowheads="1"/>
            </p:cNvSpPr>
            <p:nvPr/>
          </p:nvSpPr>
          <p:spPr bwMode="auto">
            <a:xfrm>
              <a:off x="2472" y="1704"/>
              <a:ext cx="41"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3" name="Freeform 157"/>
            <p:cNvSpPr>
              <a:spLocks/>
            </p:cNvSpPr>
            <p:nvPr/>
          </p:nvSpPr>
          <p:spPr bwMode="auto">
            <a:xfrm>
              <a:off x="2431" y="1755"/>
              <a:ext cx="7" cy="10"/>
            </a:xfrm>
            <a:custGeom>
              <a:avLst/>
              <a:gdLst>
                <a:gd name="T0" fmla="*/ 23 w 23"/>
                <a:gd name="T1" fmla="*/ 13 h 30"/>
                <a:gd name="T2" fmla="*/ 23 w 23"/>
                <a:gd name="T3" fmla="*/ 11 h 30"/>
                <a:gd name="T4" fmla="*/ 21 w 23"/>
                <a:gd name="T5" fmla="*/ 9 h 30"/>
                <a:gd name="T6" fmla="*/ 21 w 23"/>
                <a:gd name="T7" fmla="*/ 6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6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8 h 30"/>
                <a:gd name="T50" fmla="*/ 9 w 23"/>
                <a:gd name="T51" fmla="*/ 30 h 30"/>
                <a:gd name="T52" fmla="*/ 10 w 23"/>
                <a:gd name="T53" fmla="*/ 30 h 30"/>
                <a:gd name="T54" fmla="*/ 12 w 23"/>
                <a:gd name="T55" fmla="*/ 30 h 30"/>
                <a:gd name="T56" fmla="*/ 15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4" y="25"/>
                  </a:lnTo>
                  <a:lnTo>
                    <a:pt x="4" y="26"/>
                  </a:lnTo>
                  <a:lnTo>
                    <a:pt x="5" y="27"/>
                  </a:lnTo>
                  <a:lnTo>
                    <a:pt x="6" y="28"/>
                  </a:lnTo>
                  <a:lnTo>
                    <a:pt x="7" y="28"/>
                  </a:lnTo>
                  <a:lnTo>
                    <a:pt x="8" y="30"/>
                  </a:lnTo>
                  <a:lnTo>
                    <a:pt x="9" y="30"/>
                  </a:lnTo>
                  <a:lnTo>
                    <a:pt x="10" y="30"/>
                  </a:lnTo>
                  <a:lnTo>
                    <a:pt x="11" y="30"/>
                  </a:lnTo>
                  <a:lnTo>
                    <a:pt x="12" y="30"/>
                  </a:lnTo>
                  <a:lnTo>
                    <a:pt x="13"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4" name="Line 158"/>
            <p:cNvSpPr>
              <a:spLocks noChangeShapeType="1"/>
            </p:cNvSpPr>
            <p:nvPr/>
          </p:nvSpPr>
          <p:spPr bwMode="auto">
            <a:xfrm>
              <a:off x="2492" y="1704"/>
              <a:ext cx="1" cy="5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55" name="Line 159"/>
            <p:cNvSpPr>
              <a:spLocks noChangeShapeType="1"/>
            </p:cNvSpPr>
            <p:nvPr/>
          </p:nvSpPr>
          <p:spPr bwMode="auto">
            <a:xfrm>
              <a:off x="2472" y="1728"/>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56" name="Freeform 160"/>
            <p:cNvSpPr>
              <a:spLocks/>
            </p:cNvSpPr>
            <p:nvPr/>
          </p:nvSpPr>
          <p:spPr bwMode="auto">
            <a:xfrm>
              <a:off x="1943" y="1553"/>
              <a:ext cx="205"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7" name="Rectangle 161"/>
            <p:cNvSpPr>
              <a:spLocks noChangeArrowheads="1"/>
            </p:cNvSpPr>
            <p:nvPr/>
          </p:nvSpPr>
          <p:spPr bwMode="auto">
            <a:xfrm>
              <a:off x="1962" y="1618"/>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8" name="Rectangle 162"/>
            <p:cNvSpPr>
              <a:spLocks noChangeArrowheads="1"/>
            </p:cNvSpPr>
            <p:nvPr/>
          </p:nvSpPr>
          <p:spPr bwMode="auto">
            <a:xfrm>
              <a:off x="1989" y="1651"/>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59" name="Rectangle 163"/>
            <p:cNvSpPr>
              <a:spLocks noChangeArrowheads="1"/>
            </p:cNvSpPr>
            <p:nvPr/>
          </p:nvSpPr>
          <p:spPr bwMode="auto">
            <a:xfrm>
              <a:off x="2075" y="1648"/>
              <a:ext cx="40"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0" name="Freeform 164"/>
            <p:cNvSpPr>
              <a:spLocks/>
            </p:cNvSpPr>
            <p:nvPr/>
          </p:nvSpPr>
          <p:spPr bwMode="auto">
            <a:xfrm>
              <a:off x="2033" y="1700"/>
              <a:ext cx="8" cy="10"/>
            </a:xfrm>
            <a:custGeom>
              <a:avLst/>
              <a:gdLst>
                <a:gd name="T0" fmla="*/ 23 w 23"/>
                <a:gd name="T1" fmla="*/ 13 h 30"/>
                <a:gd name="T2" fmla="*/ 23 w 23"/>
                <a:gd name="T3" fmla="*/ 11 h 30"/>
                <a:gd name="T4" fmla="*/ 20 w 23"/>
                <a:gd name="T5" fmla="*/ 9 h 30"/>
                <a:gd name="T6" fmla="*/ 20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0" y="9"/>
                  </a:lnTo>
                  <a:lnTo>
                    <a:pt x="20" y="8"/>
                  </a:lnTo>
                  <a:lnTo>
                    <a:pt x="20" y="7"/>
                  </a:lnTo>
                  <a:lnTo>
                    <a:pt x="19" y="6"/>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6"/>
                  </a:lnTo>
                  <a:lnTo>
                    <a:pt x="18" y="25"/>
                  </a:lnTo>
                  <a:lnTo>
                    <a:pt x="19" y="24"/>
                  </a:lnTo>
                  <a:lnTo>
                    <a:pt x="20" y="24"/>
                  </a:lnTo>
                  <a:lnTo>
                    <a:pt x="20" y="23"/>
                  </a:lnTo>
                  <a:lnTo>
                    <a:pt x="20"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1" name="Line 165"/>
            <p:cNvSpPr>
              <a:spLocks noChangeShapeType="1"/>
            </p:cNvSpPr>
            <p:nvPr/>
          </p:nvSpPr>
          <p:spPr bwMode="auto">
            <a:xfrm>
              <a:off x="2094" y="1649"/>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62" name="Line 166"/>
            <p:cNvSpPr>
              <a:spLocks noChangeShapeType="1"/>
            </p:cNvSpPr>
            <p:nvPr/>
          </p:nvSpPr>
          <p:spPr bwMode="auto">
            <a:xfrm>
              <a:off x="2075" y="1673"/>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63" name="Freeform 167"/>
            <p:cNvSpPr>
              <a:spLocks/>
            </p:cNvSpPr>
            <p:nvPr/>
          </p:nvSpPr>
          <p:spPr bwMode="auto">
            <a:xfrm>
              <a:off x="2047" y="1099"/>
              <a:ext cx="205" cy="214"/>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4" name="Rectangle 168"/>
            <p:cNvSpPr>
              <a:spLocks noChangeArrowheads="1"/>
            </p:cNvSpPr>
            <p:nvPr/>
          </p:nvSpPr>
          <p:spPr bwMode="auto">
            <a:xfrm>
              <a:off x="2066" y="1164"/>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5" name="Rectangle 169"/>
            <p:cNvSpPr>
              <a:spLocks noChangeArrowheads="1"/>
            </p:cNvSpPr>
            <p:nvPr/>
          </p:nvSpPr>
          <p:spPr bwMode="auto">
            <a:xfrm>
              <a:off x="2093" y="1197"/>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6" name="Rectangle 170"/>
            <p:cNvSpPr>
              <a:spLocks noChangeArrowheads="1"/>
            </p:cNvSpPr>
            <p:nvPr/>
          </p:nvSpPr>
          <p:spPr bwMode="auto">
            <a:xfrm>
              <a:off x="2178" y="1195"/>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7" name="Freeform 171"/>
            <p:cNvSpPr>
              <a:spLocks/>
            </p:cNvSpPr>
            <p:nvPr/>
          </p:nvSpPr>
          <p:spPr bwMode="auto">
            <a:xfrm>
              <a:off x="2137" y="1246"/>
              <a:ext cx="7" cy="10"/>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4"/>
                  </a:lnTo>
                  <a:lnTo>
                    <a:pt x="4"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4" y="25"/>
                  </a:lnTo>
                  <a:lnTo>
                    <a:pt x="4"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68" name="Line 172"/>
            <p:cNvSpPr>
              <a:spLocks noChangeShapeType="1"/>
            </p:cNvSpPr>
            <p:nvPr/>
          </p:nvSpPr>
          <p:spPr bwMode="auto">
            <a:xfrm>
              <a:off x="2198" y="119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69" name="Line 173"/>
            <p:cNvSpPr>
              <a:spLocks noChangeShapeType="1"/>
            </p:cNvSpPr>
            <p:nvPr/>
          </p:nvSpPr>
          <p:spPr bwMode="auto">
            <a:xfrm>
              <a:off x="2178" y="1219"/>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70" name="Freeform 174"/>
            <p:cNvSpPr>
              <a:spLocks/>
            </p:cNvSpPr>
            <p:nvPr/>
          </p:nvSpPr>
          <p:spPr bwMode="auto">
            <a:xfrm>
              <a:off x="2397" y="1027"/>
              <a:ext cx="205" cy="21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1" name="Rectangle 175"/>
            <p:cNvSpPr>
              <a:spLocks noChangeArrowheads="1"/>
            </p:cNvSpPr>
            <p:nvPr/>
          </p:nvSpPr>
          <p:spPr bwMode="auto">
            <a:xfrm>
              <a:off x="2416" y="1092"/>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2" name="Rectangle 176"/>
            <p:cNvSpPr>
              <a:spLocks noChangeArrowheads="1"/>
            </p:cNvSpPr>
            <p:nvPr/>
          </p:nvSpPr>
          <p:spPr bwMode="auto">
            <a:xfrm>
              <a:off x="2443" y="1125"/>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3" name="Rectangle 177"/>
            <p:cNvSpPr>
              <a:spLocks noChangeArrowheads="1"/>
            </p:cNvSpPr>
            <p:nvPr/>
          </p:nvSpPr>
          <p:spPr bwMode="auto">
            <a:xfrm>
              <a:off x="2528" y="1123"/>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4" name="Freeform 178"/>
            <p:cNvSpPr>
              <a:spLocks/>
            </p:cNvSpPr>
            <p:nvPr/>
          </p:nvSpPr>
          <p:spPr bwMode="auto">
            <a:xfrm>
              <a:off x="2486" y="1174"/>
              <a:ext cx="8" cy="10"/>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7"/>
                  </a:lnTo>
                  <a:lnTo>
                    <a:pt x="6" y="29"/>
                  </a:lnTo>
                  <a:lnTo>
                    <a:pt x="7" y="29"/>
                  </a:lnTo>
                  <a:lnTo>
                    <a:pt x="8" y="30"/>
                  </a:lnTo>
                  <a:lnTo>
                    <a:pt x="9" y="30"/>
                  </a:lnTo>
                  <a:lnTo>
                    <a:pt x="10" y="30"/>
                  </a:lnTo>
                  <a:lnTo>
                    <a:pt x="11" y="30"/>
                  </a:lnTo>
                  <a:lnTo>
                    <a:pt x="12" y="30"/>
                  </a:lnTo>
                  <a:lnTo>
                    <a:pt x="13" y="30"/>
                  </a:lnTo>
                  <a:lnTo>
                    <a:pt x="14" y="30"/>
                  </a:lnTo>
                  <a:lnTo>
                    <a:pt x="15" y="30"/>
                  </a:lnTo>
                  <a:lnTo>
                    <a:pt x="16" y="29"/>
                  </a:lnTo>
                  <a:lnTo>
                    <a:pt x="18" y="27"/>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5" name="Line 179"/>
            <p:cNvSpPr>
              <a:spLocks noChangeShapeType="1"/>
            </p:cNvSpPr>
            <p:nvPr/>
          </p:nvSpPr>
          <p:spPr bwMode="auto">
            <a:xfrm>
              <a:off x="2548" y="1123"/>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76" name="Line 180"/>
            <p:cNvSpPr>
              <a:spLocks noChangeShapeType="1"/>
            </p:cNvSpPr>
            <p:nvPr/>
          </p:nvSpPr>
          <p:spPr bwMode="auto">
            <a:xfrm>
              <a:off x="2528" y="1147"/>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77" name="Freeform 181"/>
            <p:cNvSpPr>
              <a:spLocks/>
            </p:cNvSpPr>
            <p:nvPr/>
          </p:nvSpPr>
          <p:spPr bwMode="auto">
            <a:xfrm>
              <a:off x="3997" y="1680"/>
              <a:ext cx="205" cy="214"/>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8" name="Rectangle 182"/>
            <p:cNvSpPr>
              <a:spLocks noChangeArrowheads="1"/>
            </p:cNvSpPr>
            <p:nvPr/>
          </p:nvSpPr>
          <p:spPr bwMode="auto">
            <a:xfrm>
              <a:off x="4016" y="1745"/>
              <a:ext cx="169"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79" name="Rectangle 183"/>
            <p:cNvSpPr>
              <a:spLocks noChangeArrowheads="1"/>
            </p:cNvSpPr>
            <p:nvPr/>
          </p:nvSpPr>
          <p:spPr bwMode="auto">
            <a:xfrm>
              <a:off x="4043" y="1778"/>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0" name="Rectangle 184"/>
            <p:cNvSpPr>
              <a:spLocks noChangeArrowheads="1"/>
            </p:cNvSpPr>
            <p:nvPr/>
          </p:nvSpPr>
          <p:spPr bwMode="auto">
            <a:xfrm>
              <a:off x="4128" y="1776"/>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1" name="Freeform 185"/>
            <p:cNvSpPr>
              <a:spLocks/>
            </p:cNvSpPr>
            <p:nvPr/>
          </p:nvSpPr>
          <p:spPr bwMode="auto">
            <a:xfrm>
              <a:off x="4087" y="1827"/>
              <a:ext cx="7" cy="10"/>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7"/>
                  </a:lnTo>
                  <a:lnTo>
                    <a:pt x="18" y="26"/>
                  </a:lnTo>
                  <a:lnTo>
                    <a:pt x="18"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2" name="Line 186"/>
            <p:cNvSpPr>
              <a:spLocks noChangeShapeType="1"/>
            </p:cNvSpPr>
            <p:nvPr/>
          </p:nvSpPr>
          <p:spPr bwMode="auto">
            <a:xfrm>
              <a:off x="4148" y="1776"/>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83" name="Line 187"/>
            <p:cNvSpPr>
              <a:spLocks noChangeShapeType="1"/>
            </p:cNvSpPr>
            <p:nvPr/>
          </p:nvSpPr>
          <p:spPr bwMode="auto">
            <a:xfrm>
              <a:off x="4128" y="1800"/>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84" name="Freeform 188"/>
            <p:cNvSpPr>
              <a:spLocks/>
            </p:cNvSpPr>
            <p:nvPr/>
          </p:nvSpPr>
          <p:spPr bwMode="auto">
            <a:xfrm>
              <a:off x="3177" y="3757"/>
              <a:ext cx="205" cy="214"/>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5" name="Rectangle 189"/>
            <p:cNvSpPr>
              <a:spLocks noChangeArrowheads="1"/>
            </p:cNvSpPr>
            <p:nvPr/>
          </p:nvSpPr>
          <p:spPr bwMode="auto">
            <a:xfrm>
              <a:off x="3196" y="3822"/>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6" name="Rectangle 190"/>
            <p:cNvSpPr>
              <a:spLocks noChangeArrowheads="1"/>
            </p:cNvSpPr>
            <p:nvPr/>
          </p:nvSpPr>
          <p:spPr bwMode="auto">
            <a:xfrm>
              <a:off x="3223" y="3855"/>
              <a:ext cx="59" cy="106"/>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7" name="Rectangle 191"/>
            <p:cNvSpPr>
              <a:spLocks noChangeArrowheads="1"/>
            </p:cNvSpPr>
            <p:nvPr/>
          </p:nvSpPr>
          <p:spPr bwMode="auto">
            <a:xfrm>
              <a:off x="3308" y="3853"/>
              <a:ext cx="41"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8" name="Freeform 192"/>
            <p:cNvSpPr>
              <a:spLocks/>
            </p:cNvSpPr>
            <p:nvPr/>
          </p:nvSpPr>
          <p:spPr bwMode="auto">
            <a:xfrm>
              <a:off x="3267" y="3904"/>
              <a:ext cx="7" cy="10"/>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1"/>
                  </a:lnTo>
                  <a:lnTo>
                    <a:pt x="16" y="0"/>
                  </a:lnTo>
                  <a:lnTo>
                    <a:pt x="14" y="0"/>
                  </a:lnTo>
                  <a:lnTo>
                    <a:pt x="13" y="0"/>
                  </a:lnTo>
                  <a:lnTo>
                    <a:pt x="12" y="0"/>
                  </a:lnTo>
                  <a:lnTo>
                    <a:pt x="11" y="0"/>
                  </a:lnTo>
                  <a:lnTo>
                    <a:pt x="10" y="0"/>
                  </a:lnTo>
                  <a:lnTo>
                    <a:pt x="9" y="0"/>
                  </a:lnTo>
                  <a:lnTo>
                    <a:pt x="8" y="0"/>
                  </a:lnTo>
                  <a:lnTo>
                    <a:pt x="7" y="1"/>
                  </a:lnTo>
                  <a:lnTo>
                    <a:pt x="6" y="1"/>
                  </a:lnTo>
                  <a:lnTo>
                    <a:pt x="5"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89" name="Line 193"/>
            <p:cNvSpPr>
              <a:spLocks noChangeShapeType="1"/>
            </p:cNvSpPr>
            <p:nvPr/>
          </p:nvSpPr>
          <p:spPr bwMode="auto">
            <a:xfrm>
              <a:off x="3328" y="3853"/>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90" name="Line 194"/>
            <p:cNvSpPr>
              <a:spLocks noChangeShapeType="1"/>
            </p:cNvSpPr>
            <p:nvPr/>
          </p:nvSpPr>
          <p:spPr bwMode="auto">
            <a:xfrm>
              <a:off x="3308" y="3877"/>
              <a:ext cx="40"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91" name="Freeform 195"/>
            <p:cNvSpPr>
              <a:spLocks/>
            </p:cNvSpPr>
            <p:nvPr/>
          </p:nvSpPr>
          <p:spPr bwMode="auto">
            <a:xfrm>
              <a:off x="4800" y="892"/>
              <a:ext cx="205" cy="214"/>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2" name="Rectangle 196"/>
            <p:cNvSpPr>
              <a:spLocks noChangeArrowheads="1"/>
            </p:cNvSpPr>
            <p:nvPr/>
          </p:nvSpPr>
          <p:spPr bwMode="auto">
            <a:xfrm>
              <a:off x="4819" y="957"/>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3" name="Rectangle 197"/>
            <p:cNvSpPr>
              <a:spLocks noChangeArrowheads="1"/>
            </p:cNvSpPr>
            <p:nvPr/>
          </p:nvSpPr>
          <p:spPr bwMode="auto">
            <a:xfrm>
              <a:off x="4847" y="990"/>
              <a:ext cx="59"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4" name="Rectangle 198"/>
            <p:cNvSpPr>
              <a:spLocks noChangeArrowheads="1"/>
            </p:cNvSpPr>
            <p:nvPr/>
          </p:nvSpPr>
          <p:spPr bwMode="auto">
            <a:xfrm>
              <a:off x="4932" y="987"/>
              <a:ext cx="40" cy="51"/>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5" name="Freeform 199"/>
            <p:cNvSpPr>
              <a:spLocks/>
            </p:cNvSpPr>
            <p:nvPr/>
          </p:nvSpPr>
          <p:spPr bwMode="auto">
            <a:xfrm>
              <a:off x="4890" y="1039"/>
              <a:ext cx="8" cy="10"/>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6" name="Line 200"/>
            <p:cNvSpPr>
              <a:spLocks noChangeShapeType="1"/>
            </p:cNvSpPr>
            <p:nvPr/>
          </p:nvSpPr>
          <p:spPr bwMode="auto">
            <a:xfrm>
              <a:off x="4951" y="988"/>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97" name="Line 201"/>
            <p:cNvSpPr>
              <a:spLocks noChangeShapeType="1"/>
            </p:cNvSpPr>
            <p:nvPr/>
          </p:nvSpPr>
          <p:spPr bwMode="auto">
            <a:xfrm>
              <a:off x="4932" y="1012"/>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98" name="Freeform 202"/>
            <p:cNvSpPr>
              <a:spLocks/>
            </p:cNvSpPr>
            <p:nvPr/>
          </p:nvSpPr>
          <p:spPr bwMode="auto">
            <a:xfrm>
              <a:off x="4530" y="1154"/>
              <a:ext cx="205" cy="21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399" name="Rectangle 203"/>
            <p:cNvSpPr>
              <a:spLocks noChangeArrowheads="1"/>
            </p:cNvSpPr>
            <p:nvPr/>
          </p:nvSpPr>
          <p:spPr bwMode="auto">
            <a:xfrm>
              <a:off x="4549" y="1219"/>
              <a:ext cx="169" cy="14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grpSp>
      <p:sp>
        <p:nvSpPr>
          <p:cNvPr id="25604" name="Rectangle 204"/>
          <p:cNvSpPr>
            <a:spLocks noChangeArrowheads="1"/>
          </p:cNvSpPr>
          <p:nvPr/>
        </p:nvSpPr>
        <p:spPr bwMode="auto">
          <a:xfrm>
            <a:off x="7234238" y="198596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05" name="Rectangle 205"/>
          <p:cNvSpPr>
            <a:spLocks noChangeArrowheads="1"/>
          </p:cNvSpPr>
          <p:nvPr/>
        </p:nvSpPr>
        <p:spPr bwMode="auto">
          <a:xfrm>
            <a:off x="7369175" y="1981200"/>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06" name="Freeform 206"/>
          <p:cNvSpPr>
            <a:spLocks/>
          </p:cNvSpPr>
          <p:nvPr/>
        </p:nvSpPr>
        <p:spPr bwMode="auto">
          <a:xfrm>
            <a:off x="7302500" y="2062163"/>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4" y="25"/>
                </a:lnTo>
                <a:lnTo>
                  <a:pt x="4" y="26"/>
                </a:lnTo>
                <a:lnTo>
                  <a:pt x="5" y="27"/>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07" name="Line 207"/>
          <p:cNvSpPr>
            <a:spLocks noChangeShapeType="1"/>
          </p:cNvSpPr>
          <p:nvPr/>
        </p:nvSpPr>
        <p:spPr bwMode="auto">
          <a:xfrm>
            <a:off x="7400925" y="1981200"/>
            <a:ext cx="1588"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8" name="Line 208"/>
          <p:cNvSpPr>
            <a:spLocks noChangeShapeType="1"/>
          </p:cNvSpPr>
          <p:nvPr/>
        </p:nvSpPr>
        <p:spPr bwMode="auto">
          <a:xfrm>
            <a:off x="7369175" y="201930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9" name="Freeform 209"/>
          <p:cNvSpPr>
            <a:spLocks/>
          </p:cNvSpPr>
          <p:nvPr/>
        </p:nvSpPr>
        <p:spPr bwMode="auto">
          <a:xfrm>
            <a:off x="7958138" y="2903538"/>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0" name="Rectangle 210"/>
          <p:cNvSpPr>
            <a:spLocks noChangeArrowheads="1"/>
          </p:cNvSpPr>
          <p:nvPr/>
        </p:nvSpPr>
        <p:spPr bwMode="auto">
          <a:xfrm>
            <a:off x="7988300" y="3006725"/>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1" name="Rectangle 211"/>
          <p:cNvSpPr>
            <a:spLocks noChangeArrowheads="1"/>
          </p:cNvSpPr>
          <p:nvPr/>
        </p:nvSpPr>
        <p:spPr bwMode="auto">
          <a:xfrm>
            <a:off x="8031163" y="3059113"/>
            <a:ext cx="93662"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2" name="Rectangle 212"/>
          <p:cNvSpPr>
            <a:spLocks noChangeArrowheads="1"/>
          </p:cNvSpPr>
          <p:nvPr/>
        </p:nvSpPr>
        <p:spPr bwMode="auto">
          <a:xfrm>
            <a:off x="8166100" y="305593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3" name="Freeform 213"/>
          <p:cNvSpPr>
            <a:spLocks/>
          </p:cNvSpPr>
          <p:nvPr/>
        </p:nvSpPr>
        <p:spPr bwMode="auto">
          <a:xfrm>
            <a:off x="8099425" y="3136900"/>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2 w 23"/>
              <a:gd name="T29" fmla="*/ 7 h 30"/>
              <a:gd name="T30" fmla="*/ 2 w 23"/>
              <a:gd name="T31" fmla="*/ 9 h 30"/>
              <a:gd name="T32" fmla="*/ 0 w 23"/>
              <a:gd name="T33" fmla="*/ 11 h 30"/>
              <a:gd name="T34" fmla="*/ 0 w 23"/>
              <a:gd name="T35" fmla="*/ 13 h 30"/>
              <a:gd name="T36" fmla="*/ 0 w 23"/>
              <a:gd name="T37" fmla="*/ 17 h 30"/>
              <a:gd name="T38" fmla="*/ 0 w 23"/>
              <a:gd name="T39" fmla="*/ 19 h 30"/>
              <a:gd name="T40" fmla="*/ 2 w 23"/>
              <a:gd name="T41" fmla="*/ 22 h 30"/>
              <a:gd name="T42" fmla="*/ 2 w 23"/>
              <a:gd name="T43" fmla="*/ 24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4"/>
                </a:lnTo>
                <a:lnTo>
                  <a:pt x="4" y="5"/>
                </a:lnTo>
                <a:lnTo>
                  <a:pt x="3" y="6"/>
                </a:lnTo>
                <a:lnTo>
                  <a:pt x="2" y="7"/>
                </a:lnTo>
                <a:lnTo>
                  <a:pt x="2" y="8"/>
                </a:lnTo>
                <a:lnTo>
                  <a:pt x="2" y="9"/>
                </a:lnTo>
                <a:lnTo>
                  <a:pt x="0" y="10"/>
                </a:lnTo>
                <a:lnTo>
                  <a:pt x="0" y="11"/>
                </a:lnTo>
                <a:lnTo>
                  <a:pt x="0" y="12"/>
                </a:lnTo>
                <a:lnTo>
                  <a:pt x="0" y="13"/>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4" name="Line 214"/>
          <p:cNvSpPr>
            <a:spLocks noChangeShapeType="1"/>
          </p:cNvSpPr>
          <p:nvPr/>
        </p:nvSpPr>
        <p:spPr bwMode="auto">
          <a:xfrm>
            <a:off x="8197850" y="30559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5" name="Line 215"/>
          <p:cNvSpPr>
            <a:spLocks noChangeShapeType="1"/>
          </p:cNvSpPr>
          <p:nvPr/>
        </p:nvSpPr>
        <p:spPr bwMode="auto">
          <a:xfrm>
            <a:off x="8166100" y="30940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6" name="Freeform 216"/>
          <p:cNvSpPr>
            <a:spLocks/>
          </p:cNvSpPr>
          <p:nvPr/>
        </p:nvSpPr>
        <p:spPr bwMode="auto">
          <a:xfrm>
            <a:off x="7932738" y="2360613"/>
            <a:ext cx="325437"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7" name="Rectangle 217"/>
          <p:cNvSpPr>
            <a:spLocks noChangeArrowheads="1"/>
          </p:cNvSpPr>
          <p:nvPr/>
        </p:nvSpPr>
        <p:spPr bwMode="auto">
          <a:xfrm>
            <a:off x="7962900" y="246380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8" name="Rectangle 218"/>
          <p:cNvSpPr>
            <a:spLocks noChangeArrowheads="1"/>
          </p:cNvSpPr>
          <p:nvPr/>
        </p:nvSpPr>
        <p:spPr bwMode="auto">
          <a:xfrm>
            <a:off x="8005763" y="251618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19" name="Rectangle 219"/>
          <p:cNvSpPr>
            <a:spLocks noChangeArrowheads="1"/>
          </p:cNvSpPr>
          <p:nvPr/>
        </p:nvSpPr>
        <p:spPr bwMode="auto">
          <a:xfrm>
            <a:off x="8140700" y="2511425"/>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0" name="Freeform 220"/>
          <p:cNvSpPr>
            <a:spLocks/>
          </p:cNvSpPr>
          <p:nvPr/>
        </p:nvSpPr>
        <p:spPr bwMode="auto">
          <a:xfrm>
            <a:off x="8074025" y="2593975"/>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7"/>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1" name="Line 221"/>
          <p:cNvSpPr>
            <a:spLocks noChangeShapeType="1"/>
          </p:cNvSpPr>
          <p:nvPr/>
        </p:nvSpPr>
        <p:spPr bwMode="auto">
          <a:xfrm>
            <a:off x="8172450" y="251301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2" name="Line 222"/>
          <p:cNvSpPr>
            <a:spLocks noChangeShapeType="1"/>
          </p:cNvSpPr>
          <p:nvPr/>
        </p:nvSpPr>
        <p:spPr bwMode="auto">
          <a:xfrm>
            <a:off x="8140700" y="255111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3" name="Freeform 223"/>
          <p:cNvSpPr>
            <a:spLocks/>
          </p:cNvSpPr>
          <p:nvPr/>
        </p:nvSpPr>
        <p:spPr bwMode="auto">
          <a:xfrm>
            <a:off x="7389813" y="2473325"/>
            <a:ext cx="323850" cy="341313"/>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4" name="Rectangle 224"/>
          <p:cNvSpPr>
            <a:spLocks noChangeArrowheads="1"/>
          </p:cNvSpPr>
          <p:nvPr/>
        </p:nvSpPr>
        <p:spPr bwMode="auto">
          <a:xfrm>
            <a:off x="7419975" y="2576513"/>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5" name="Rectangle 225"/>
          <p:cNvSpPr>
            <a:spLocks noChangeArrowheads="1"/>
          </p:cNvSpPr>
          <p:nvPr/>
        </p:nvSpPr>
        <p:spPr bwMode="auto">
          <a:xfrm>
            <a:off x="7462838" y="263048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6" name="Rectangle 226"/>
          <p:cNvSpPr>
            <a:spLocks noChangeArrowheads="1"/>
          </p:cNvSpPr>
          <p:nvPr/>
        </p:nvSpPr>
        <p:spPr bwMode="auto">
          <a:xfrm>
            <a:off x="7597775" y="2625725"/>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7" name="Freeform 227"/>
          <p:cNvSpPr>
            <a:spLocks/>
          </p:cNvSpPr>
          <p:nvPr/>
        </p:nvSpPr>
        <p:spPr bwMode="auto">
          <a:xfrm>
            <a:off x="7531100" y="270668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3"/>
                </a:lnTo>
                <a:lnTo>
                  <a:pt x="4" y="5"/>
                </a:lnTo>
                <a:lnTo>
                  <a:pt x="3"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3" y="24"/>
                </a:lnTo>
                <a:lnTo>
                  <a:pt x="4" y="25"/>
                </a:lnTo>
                <a:lnTo>
                  <a:pt x="4" y="26"/>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28" name="Line 228"/>
          <p:cNvSpPr>
            <a:spLocks noChangeShapeType="1"/>
          </p:cNvSpPr>
          <p:nvPr/>
        </p:nvSpPr>
        <p:spPr bwMode="auto">
          <a:xfrm>
            <a:off x="7629525" y="262731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9" name="Line 229"/>
          <p:cNvSpPr>
            <a:spLocks noChangeShapeType="1"/>
          </p:cNvSpPr>
          <p:nvPr/>
        </p:nvSpPr>
        <p:spPr bwMode="auto">
          <a:xfrm>
            <a:off x="7597775" y="266382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0" name="Freeform 230"/>
          <p:cNvSpPr>
            <a:spLocks/>
          </p:cNvSpPr>
          <p:nvPr/>
        </p:nvSpPr>
        <p:spPr bwMode="auto">
          <a:xfrm>
            <a:off x="6832600" y="2613025"/>
            <a:ext cx="325438" cy="339725"/>
          </a:xfrm>
          <a:custGeom>
            <a:avLst/>
            <a:gdLst>
              <a:gd name="T0" fmla="*/ 55 w 614"/>
              <a:gd name="T1" fmla="*/ 196 h 643"/>
              <a:gd name="T2" fmla="*/ 0 w 614"/>
              <a:gd name="T3" fmla="*/ 196 h 643"/>
              <a:gd name="T4" fmla="*/ 307 w 614"/>
              <a:gd name="T5" fmla="*/ 0 h 643"/>
              <a:gd name="T6" fmla="*/ 614 w 614"/>
              <a:gd name="T7" fmla="*/ 196 h 643"/>
              <a:gd name="T8" fmla="*/ 586 w 614"/>
              <a:gd name="T9" fmla="*/ 196 h 643"/>
              <a:gd name="T10" fmla="*/ 558 w 614"/>
              <a:gd name="T11" fmla="*/ 196 h 643"/>
              <a:gd name="T12" fmla="*/ 558 w 614"/>
              <a:gd name="T13" fmla="*/ 615 h 643"/>
              <a:gd name="T14" fmla="*/ 55 w 614"/>
              <a:gd name="T15" fmla="*/ 615 h 643"/>
              <a:gd name="T16" fmla="*/ 55 w 614"/>
              <a:gd name="T17" fmla="*/ 196 h 643"/>
              <a:gd name="T18" fmla="*/ 558 w 614"/>
              <a:gd name="T19" fmla="*/ 196 h 643"/>
              <a:gd name="T20" fmla="*/ 586 w 614"/>
              <a:gd name="T21" fmla="*/ 196 h 643"/>
              <a:gd name="T22" fmla="*/ 586 w 614"/>
              <a:gd name="T23" fmla="*/ 643 h 643"/>
              <a:gd name="T24" fmla="*/ 55 w 614"/>
              <a:gd name="T25" fmla="*/ 643 h 643"/>
              <a:gd name="T26" fmla="*/ 55 w 614"/>
              <a:gd name="T27" fmla="*/ 615 h 643"/>
              <a:gd name="T28" fmla="*/ 55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6"/>
                </a:moveTo>
                <a:lnTo>
                  <a:pt x="0" y="196"/>
                </a:lnTo>
                <a:lnTo>
                  <a:pt x="307" y="0"/>
                </a:lnTo>
                <a:lnTo>
                  <a:pt x="614" y="196"/>
                </a:lnTo>
                <a:lnTo>
                  <a:pt x="586" y="196"/>
                </a:lnTo>
                <a:lnTo>
                  <a:pt x="558" y="196"/>
                </a:lnTo>
                <a:lnTo>
                  <a:pt x="558" y="615"/>
                </a:lnTo>
                <a:lnTo>
                  <a:pt x="55" y="615"/>
                </a:lnTo>
                <a:lnTo>
                  <a:pt x="55" y="196"/>
                </a:lnTo>
                <a:lnTo>
                  <a:pt x="558" y="196"/>
                </a:lnTo>
                <a:lnTo>
                  <a:pt x="586" y="196"/>
                </a:lnTo>
                <a:lnTo>
                  <a:pt x="586" y="643"/>
                </a:lnTo>
                <a:lnTo>
                  <a:pt x="55" y="643"/>
                </a:lnTo>
                <a:lnTo>
                  <a:pt x="55" y="615"/>
                </a:lnTo>
                <a:lnTo>
                  <a:pt x="55"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1" name="Rectangle 231"/>
          <p:cNvSpPr>
            <a:spLocks noChangeArrowheads="1"/>
          </p:cNvSpPr>
          <p:nvPr/>
        </p:nvSpPr>
        <p:spPr bwMode="auto">
          <a:xfrm>
            <a:off x="6862763" y="2716213"/>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2" name="Rectangle 232"/>
          <p:cNvSpPr>
            <a:spLocks noChangeArrowheads="1"/>
          </p:cNvSpPr>
          <p:nvPr/>
        </p:nvSpPr>
        <p:spPr bwMode="auto">
          <a:xfrm>
            <a:off x="6905625" y="276860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3" name="Rectangle 233"/>
          <p:cNvSpPr>
            <a:spLocks noChangeArrowheads="1"/>
          </p:cNvSpPr>
          <p:nvPr/>
        </p:nvSpPr>
        <p:spPr bwMode="auto">
          <a:xfrm>
            <a:off x="7040563" y="2765425"/>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4" name="Freeform 234"/>
          <p:cNvSpPr>
            <a:spLocks/>
          </p:cNvSpPr>
          <p:nvPr/>
        </p:nvSpPr>
        <p:spPr bwMode="auto">
          <a:xfrm>
            <a:off x="6973888" y="2846388"/>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5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4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6" y="0"/>
                </a:lnTo>
                <a:lnTo>
                  <a:pt x="15" y="0"/>
                </a:lnTo>
                <a:lnTo>
                  <a:pt x="13" y="0"/>
                </a:lnTo>
                <a:lnTo>
                  <a:pt x="12" y="0"/>
                </a:lnTo>
                <a:lnTo>
                  <a:pt x="11" y="0"/>
                </a:lnTo>
                <a:lnTo>
                  <a:pt x="10" y="0"/>
                </a:lnTo>
                <a:lnTo>
                  <a:pt x="9" y="0"/>
                </a:lnTo>
                <a:lnTo>
                  <a:pt x="8" y="0"/>
                </a:lnTo>
                <a:lnTo>
                  <a:pt x="7" y="2"/>
                </a:lnTo>
                <a:lnTo>
                  <a:pt x="6" y="2"/>
                </a:lnTo>
                <a:lnTo>
                  <a:pt x="5" y="3"/>
                </a:lnTo>
                <a:lnTo>
                  <a:pt x="4" y="4"/>
                </a:lnTo>
                <a:lnTo>
                  <a:pt x="4"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3"/>
                </a:lnTo>
                <a:lnTo>
                  <a:pt x="1" y="25"/>
                </a:lnTo>
                <a:lnTo>
                  <a:pt x="2" y="25"/>
                </a:lnTo>
                <a:lnTo>
                  <a:pt x="4" y="26"/>
                </a:lnTo>
                <a:lnTo>
                  <a:pt x="4" y="27"/>
                </a:lnTo>
                <a:lnTo>
                  <a:pt x="5" y="28"/>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5" name="Line 235"/>
          <p:cNvSpPr>
            <a:spLocks noChangeShapeType="1"/>
          </p:cNvSpPr>
          <p:nvPr/>
        </p:nvSpPr>
        <p:spPr bwMode="auto">
          <a:xfrm>
            <a:off x="7072313" y="276542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6" name="Line 236"/>
          <p:cNvSpPr>
            <a:spLocks noChangeShapeType="1"/>
          </p:cNvSpPr>
          <p:nvPr/>
        </p:nvSpPr>
        <p:spPr bwMode="auto">
          <a:xfrm>
            <a:off x="7040563" y="280352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7" name="Freeform 237"/>
          <p:cNvSpPr>
            <a:spLocks/>
          </p:cNvSpPr>
          <p:nvPr/>
        </p:nvSpPr>
        <p:spPr bwMode="auto">
          <a:xfrm>
            <a:off x="5910263" y="2587625"/>
            <a:ext cx="325437"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8" name="Rectangle 238"/>
          <p:cNvSpPr>
            <a:spLocks noChangeArrowheads="1"/>
          </p:cNvSpPr>
          <p:nvPr/>
        </p:nvSpPr>
        <p:spPr bwMode="auto">
          <a:xfrm>
            <a:off x="5940425" y="269081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39" name="Rectangle 239"/>
          <p:cNvSpPr>
            <a:spLocks noChangeArrowheads="1"/>
          </p:cNvSpPr>
          <p:nvPr/>
        </p:nvSpPr>
        <p:spPr bwMode="auto">
          <a:xfrm>
            <a:off x="5983288" y="2743200"/>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0" name="Rectangle 240"/>
          <p:cNvSpPr>
            <a:spLocks noChangeArrowheads="1"/>
          </p:cNvSpPr>
          <p:nvPr/>
        </p:nvSpPr>
        <p:spPr bwMode="auto">
          <a:xfrm>
            <a:off x="6118225" y="2740025"/>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1" name="Freeform 241"/>
          <p:cNvSpPr>
            <a:spLocks/>
          </p:cNvSpPr>
          <p:nvPr/>
        </p:nvSpPr>
        <p:spPr bwMode="auto">
          <a:xfrm>
            <a:off x="6053138" y="2820988"/>
            <a:ext cx="11112"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2" name="Line 242"/>
          <p:cNvSpPr>
            <a:spLocks noChangeShapeType="1"/>
          </p:cNvSpPr>
          <p:nvPr/>
        </p:nvSpPr>
        <p:spPr bwMode="auto">
          <a:xfrm>
            <a:off x="6149975" y="274002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43" name="Line 243"/>
          <p:cNvSpPr>
            <a:spLocks noChangeShapeType="1"/>
          </p:cNvSpPr>
          <p:nvPr/>
        </p:nvSpPr>
        <p:spPr bwMode="auto">
          <a:xfrm>
            <a:off x="6118225" y="277812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44" name="Freeform 244"/>
          <p:cNvSpPr>
            <a:spLocks/>
          </p:cNvSpPr>
          <p:nvPr/>
        </p:nvSpPr>
        <p:spPr bwMode="auto">
          <a:xfrm>
            <a:off x="5607050" y="3028950"/>
            <a:ext cx="325438" cy="341313"/>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5" name="Rectangle 245"/>
          <p:cNvSpPr>
            <a:spLocks noChangeArrowheads="1"/>
          </p:cNvSpPr>
          <p:nvPr/>
        </p:nvSpPr>
        <p:spPr bwMode="auto">
          <a:xfrm>
            <a:off x="5637213" y="31337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6" name="Rectangle 246"/>
          <p:cNvSpPr>
            <a:spLocks noChangeArrowheads="1"/>
          </p:cNvSpPr>
          <p:nvPr/>
        </p:nvSpPr>
        <p:spPr bwMode="auto">
          <a:xfrm>
            <a:off x="5680075" y="31861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7" name="Rectangle 247"/>
          <p:cNvSpPr>
            <a:spLocks noChangeArrowheads="1"/>
          </p:cNvSpPr>
          <p:nvPr/>
        </p:nvSpPr>
        <p:spPr bwMode="auto">
          <a:xfrm>
            <a:off x="5815013" y="318135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8" name="Freeform 248"/>
          <p:cNvSpPr>
            <a:spLocks/>
          </p:cNvSpPr>
          <p:nvPr/>
        </p:nvSpPr>
        <p:spPr bwMode="auto">
          <a:xfrm>
            <a:off x="5748338" y="3262313"/>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5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4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2"/>
                </a:lnTo>
                <a:lnTo>
                  <a:pt x="16" y="0"/>
                </a:lnTo>
                <a:lnTo>
                  <a:pt x="15" y="0"/>
                </a:lnTo>
                <a:lnTo>
                  <a:pt x="14" y="0"/>
                </a:lnTo>
                <a:lnTo>
                  <a:pt x="12" y="0"/>
                </a:lnTo>
                <a:lnTo>
                  <a:pt x="11" y="0"/>
                </a:lnTo>
                <a:lnTo>
                  <a:pt x="10" y="0"/>
                </a:lnTo>
                <a:lnTo>
                  <a:pt x="9" y="0"/>
                </a:lnTo>
                <a:lnTo>
                  <a:pt x="8" y="0"/>
                </a:lnTo>
                <a:lnTo>
                  <a:pt x="7" y="2"/>
                </a:lnTo>
                <a:lnTo>
                  <a:pt x="6" y="2"/>
                </a:lnTo>
                <a:lnTo>
                  <a:pt x="5" y="3"/>
                </a:lnTo>
                <a:lnTo>
                  <a:pt x="4" y="4"/>
                </a:lnTo>
                <a:lnTo>
                  <a:pt x="4" y="5"/>
                </a:lnTo>
                <a:lnTo>
                  <a:pt x="3"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3" y="25"/>
                </a:lnTo>
                <a:lnTo>
                  <a:pt x="4" y="26"/>
                </a:lnTo>
                <a:lnTo>
                  <a:pt x="4" y="27"/>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49" name="Line 249"/>
          <p:cNvSpPr>
            <a:spLocks noChangeShapeType="1"/>
          </p:cNvSpPr>
          <p:nvPr/>
        </p:nvSpPr>
        <p:spPr bwMode="auto">
          <a:xfrm>
            <a:off x="5846763" y="31829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0" name="Line 250"/>
          <p:cNvSpPr>
            <a:spLocks noChangeShapeType="1"/>
          </p:cNvSpPr>
          <p:nvPr/>
        </p:nvSpPr>
        <p:spPr bwMode="auto">
          <a:xfrm>
            <a:off x="5815013" y="321945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1" name="Freeform 251"/>
          <p:cNvSpPr>
            <a:spLocks/>
          </p:cNvSpPr>
          <p:nvPr/>
        </p:nvSpPr>
        <p:spPr bwMode="auto">
          <a:xfrm>
            <a:off x="6807200" y="4192588"/>
            <a:ext cx="325438" cy="339725"/>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2" name="Rectangle 252"/>
          <p:cNvSpPr>
            <a:spLocks noChangeArrowheads="1"/>
          </p:cNvSpPr>
          <p:nvPr/>
        </p:nvSpPr>
        <p:spPr bwMode="auto">
          <a:xfrm>
            <a:off x="6837363" y="429577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3" name="Rectangle 253"/>
          <p:cNvSpPr>
            <a:spLocks noChangeArrowheads="1"/>
          </p:cNvSpPr>
          <p:nvPr/>
        </p:nvSpPr>
        <p:spPr bwMode="auto">
          <a:xfrm>
            <a:off x="6880225" y="4348163"/>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4" name="Rectangle 254"/>
          <p:cNvSpPr>
            <a:spLocks noChangeArrowheads="1"/>
          </p:cNvSpPr>
          <p:nvPr/>
        </p:nvSpPr>
        <p:spPr bwMode="auto">
          <a:xfrm>
            <a:off x="7015163" y="4344988"/>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5" name="Freeform 255"/>
          <p:cNvSpPr>
            <a:spLocks/>
          </p:cNvSpPr>
          <p:nvPr/>
        </p:nvSpPr>
        <p:spPr bwMode="auto">
          <a:xfrm>
            <a:off x="6950075" y="4425950"/>
            <a:ext cx="11113" cy="15875"/>
          </a:xfrm>
          <a:custGeom>
            <a:avLst/>
            <a:gdLst>
              <a:gd name="T0" fmla="*/ 23 w 23"/>
              <a:gd name="T1" fmla="*/ 13 h 29"/>
              <a:gd name="T2" fmla="*/ 23 w 23"/>
              <a:gd name="T3" fmla="*/ 10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3 w 23"/>
              <a:gd name="T27" fmla="*/ 4 h 29"/>
              <a:gd name="T28" fmla="*/ 1 w 23"/>
              <a:gd name="T29" fmla="*/ 6 h 29"/>
              <a:gd name="T30" fmla="*/ 1 w 23"/>
              <a:gd name="T31" fmla="*/ 8 h 29"/>
              <a:gd name="T32" fmla="*/ 0 w 23"/>
              <a:gd name="T33" fmla="*/ 10 h 29"/>
              <a:gd name="T34" fmla="*/ 0 w 23"/>
              <a:gd name="T35" fmla="*/ 13 h 29"/>
              <a:gd name="T36" fmla="*/ 0 w 23"/>
              <a:gd name="T37" fmla="*/ 16 h 29"/>
              <a:gd name="T38" fmla="*/ 0 w 23"/>
              <a:gd name="T39" fmla="*/ 18 h 29"/>
              <a:gd name="T40" fmla="*/ 1 w 23"/>
              <a:gd name="T41" fmla="*/ 21 h 29"/>
              <a:gd name="T42" fmla="*/ 1 w 23"/>
              <a:gd name="T43" fmla="*/ 24 h 29"/>
              <a:gd name="T44" fmla="*/ 3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1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0"/>
                </a:lnTo>
                <a:lnTo>
                  <a:pt x="22" y="9"/>
                </a:lnTo>
                <a:lnTo>
                  <a:pt x="21" y="8"/>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5"/>
                </a:lnTo>
                <a:lnTo>
                  <a:pt x="1" y="6"/>
                </a:lnTo>
                <a:lnTo>
                  <a:pt x="1" y="7"/>
                </a:lnTo>
                <a:lnTo>
                  <a:pt x="1" y="8"/>
                </a:lnTo>
                <a:lnTo>
                  <a:pt x="0" y="9"/>
                </a:lnTo>
                <a:lnTo>
                  <a:pt x="0" y="10"/>
                </a:lnTo>
                <a:lnTo>
                  <a:pt x="0" y="12"/>
                </a:lnTo>
                <a:lnTo>
                  <a:pt x="0" y="13"/>
                </a:lnTo>
                <a:lnTo>
                  <a:pt x="0" y="14"/>
                </a:lnTo>
                <a:lnTo>
                  <a:pt x="0" y="16"/>
                </a:lnTo>
                <a:lnTo>
                  <a:pt x="0" y="17"/>
                </a:lnTo>
                <a:lnTo>
                  <a:pt x="0" y="18"/>
                </a:lnTo>
                <a:lnTo>
                  <a:pt x="0" y="19"/>
                </a:lnTo>
                <a:lnTo>
                  <a:pt x="1" y="21"/>
                </a:lnTo>
                <a:lnTo>
                  <a:pt x="1" y="23"/>
                </a:lnTo>
                <a:lnTo>
                  <a:pt x="1" y="24"/>
                </a:lnTo>
                <a:lnTo>
                  <a:pt x="2" y="24"/>
                </a:lnTo>
                <a:lnTo>
                  <a:pt x="3" y="25"/>
                </a:lnTo>
                <a:lnTo>
                  <a:pt x="3" y="26"/>
                </a:lnTo>
                <a:lnTo>
                  <a:pt x="5"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1"/>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6" name="Line 256"/>
          <p:cNvSpPr>
            <a:spLocks noChangeShapeType="1"/>
          </p:cNvSpPr>
          <p:nvPr/>
        </p:nvSpPr>
        <p:spPr bwMode="auto">
          <a:xfrm>
            <a:off x="7046913" y="43449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7" name="Line 257"/>
          <p:cNvSpPr>
            <a:spLocks noChangeShapeType="1"/>
          </p:cNvSpPr>
          <p:nvPr/>
        </p:nvSpPr>
        <p:spPr bwMode="auto">
          <a:xfrm>
            <a:off x="7015163" y="438308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8" name="Freeform 258"/>
          <p:cNvSpPr>
            <a:spLocks/>
          </p:cNvSpPr>
          <p:nvPr/>
        </p:nvSpPr>
        <p:spPr bwMode="auto">
          <a:xfrm>
            <a:off x="6819900" y="4760913"/>
            <a:ext cx="325438"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59" name="Rectangle 259"/>
          <p:cNvSpPr>
            <a:spLocks noChangeArrowheads="1"/>
          </p:cNvSpPr>
          <p:nvPr/>
        </p:nvSpPr>
        <p:spPr bwMode="auto">
          <a:xfrm>
            <a:off x="6850063" y="4864100"/>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0" name="Rectangle 260"/>
          <p:cNvSpPr>
            <a:spLocks noChangeArrowheads="1"/>
          </p:cNvSpPr>
          <p:nvPr/>
        </p:nvSpPr>
        <p:spPr bwMode="auto">
          <a:xfrm>
            <a:off x="6892925" y="491648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1" name="Rectangle 261"/>
          <p:cNvSpPr>
            <a:spLocks noChangeArrowheads="1"/>
          </p:cNvSpPr>
          <p:nvPr/>
        </p:nvSpPr>
        <p:spPr bwMode="auto">
          <a:xfrm>
            <a:off x="7027863" y="4911725"/>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2" name="Freeform 262"/>
          <p:cNvSpPr>
            <a:spLocks/>
          </p:cNvSpPr>
          <p:nvPr/>
        </p:nvSpPr>
        <p:spPr bwMode="auto">
          <a:xfrm>
            <a:off x="6961188" y="4994275"/>
            <a:ext cx="12700" cy="14288"/>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2" y="24"/>
                </a:lnTo>
                <a:lnTo>
                  <a:pt x="3" y="25"/>
                </a:lnTo>
                <a:lnTo>
                  <a:pt x="3" y="26"/>
                </a:lnTo>
                <a:lnTo>
                  <a:pt x="5" y="27"/>
                </a:lnTo>
                <a:lnTo>
                  <a:pt x="6" y="28"/>
                </a:lnTo>
                <a:lnTo>
                  <a:pt x="7" y="28"/>
                </a:lnTo>
                <a:lnTo>
                  <a:pt x="8" y="29"/>
                </a:lnTo>
                <a:lnTo>
                  <a:pt x="9" y="29"/>
                </a:lnTo>
                <a:lnTo>
                  <a:pt x="10" y="29"/>
                </a:lnTo>
                <a:lnTo>
                  <a:pt x="11" y="29"/>
                </a:lnTo>
                <a:lnTo>
                  <a:pt x="12" y="29"/>
                </a:lnTo>
                <a:lnTo>
                  <a:pt x="13" y="29"/>
                </a:lnTo>
                <a:lnTo>
                  <a:pt x="14"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3" name="Line 263"/>
          <p:cNvSpPr>
            <a:spLocks noChangeShapeType="1"/>
          </p:cNvSpPr>
          <p:nvPr/>
        </p:nvSpPr>
        <p:spPr bwMode="auto">
          <a:xfrm>
            <a:off x="7059613" y="4913313"/>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4" name="Line 264"/>
          <p:cNvSpPr>
            <a:spLocks noChangeShapeType="1"/>
          </p:cNvSpPr>
          <p:nvPr/>
        </p:nvSpPr>
        <p:spPr bwMode="auto">
          <a:xfrm>
            <a:off x="7027863" y="495141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65" name="Freeform 265"/>
          <p:cNvSpPr>
            <a:spLocks/>
          </p:cNvSpPr>
          <p:nvPr/>
        </p:nvSpPr>
        <p:spPr bwMode="auto">
          <a:xfrm>
            <a:off x="7527925" y="4799013"/>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6" name="Rectangle 266"/>
          <p:cNvSpPr>
            <a:spLocks noChangeArrowheads="1"/>
          </p:cNvSpPr>
          <p:nvPr/>
        </p:nvSpPr>
        <p:spPr bwMode="auto">
          <a:xfrm>
            <a:off x="7558088" y="4902200"/>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7" name="Rectangle 267"/>
          <p:cNvSpPr>
            <a:spLocks noChangeArrowheads="1"/>
          </p:cNvSpPr>
          <p:nvPr/>
        </p:nvSpPr>
        <p:spPr bwMode="auto">
          <a:xfrm>
            <a:off x="7600950" y="495458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8" name="Rectangle 268"/>
          <p:cNvSpPr>
            <a:spLocks noChangeArrowheads="1"/>
          </p:cNvSpPr>
          <p:nvPr/>
        </p:nvSpPr>
        <p:spPr bwMode="auto">
          <a:xfrm>
            <a:off x="7735888" y="4951413"/>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69" name="Freeform 269"/>
          <p:cNvSpPr>
            <a:spLocks/>
          </p:cNvSpPr>
          <p:nvPr/>
        </p:nvSpPr>
        <p:spPr bwMode="auto">
          <a:xfrm>
            <a:off x="7669213" y="5032375"/>
            <a:ext cx="12700" cy="15875"/>
          </a:xfrm>
          <a:custGeom>
            <a:avLst/>
            <a:gdLst>
              <a:gd name="T0" fmla="*/ 24 w 24"/>
              <a:gd name="T1" fmla="*/ 13 h 30"/>
              <a:gd name="T2" fmla="*/ 24 w 24"/>
              <a:gd name="T3" fmla="*/ 11 h 30"/>
              <a:gd name="T4" fmla="*/ 21 w 24"/>
              <a:gd name="T5" fmla="*/ 9 h 30"/>
              <a:gd name="T6" fmla="*/ 21 w 24"/>
              <a:gd name="T7" fmla="*/ 7 h 30"/>
              <a:gd name="T8" fmla="*/ 19 w 24"/>
              <a:gd name="T9" fmla="*/ 5 h 30"/>
              <a:gd name="T10" fmla="*/ 18 w 24"/>
              <a:gd name="T11" fmla="*/ 2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2 h 30"/>
              <a:gd name="T26" fmla="*/ 4 w 24"/>
              <a:gd name="T27" fmla="*/ 5 h 30"/>
              <a:gd name="T28" fmla="*/ 2 w 24"/>
              <a:gd name="T29" fmla="*/ 7 h 30"/>
              <a:gd name="T30" fmla="*/ 2 w 24"/>
              <a:gd name="T31" fmla="*/ 9 h 30"/>
              <a:gd name="T32" fmla="*/ 0 w 24"/>
              <a:gd name="T33" fmla="*/ 11 h 30"/>
              <a:gd name="T34" fmla="*/ 0 w 24"/>
              <a:gd name="T35" fmla="*/ 13 h 30"/>
              <a:gd name="T36" fmla="*/ 0 w 24"/>
              <a:gd name="T37" fmla="*/ 17 h 30"/>
              <a:gd name="T38" fmla="*/ 0 w 24"/>
              <a:gd name="T39" fmla="*/ 19 h 30"/>
              <a:gd name="T40" fmla="*/ 2 w 24"/>
              <a:gd name="T41" fmla="*/ 22 h 30"/>
              <a:gd name="T42" fmla="*/ 2 w 24"/>
              <a:gd name="T43" fmla="*/ 24 h 30"/>
              <a:gd name="T44" fmla="*/ 4 w 24"/>
              <a:gd name="T45" fmla="*/ 26 h 30"/>
              <a:gd name="T46" fmla="*/ 5 w 24"/>
              <a:gd name="T47" fmla="*/ 28 h 30"/>
              <a:gd name="T48" fmla="*/ 7 w 24"/>
              <a:gd name="T49" fmla="*/ 29 h 30"/>
              <a:gd name="T50" fmla="*/ 9 w 24"/>
              <a:gd name="T51" fmla="*/ 30 h 30"/>
              <a:gd name="T52" fmla="*/ 10 w 24"/>
              <a:gd name="T53" fmla="*/ 30 h 30"/>
              <a:gd name="T54" fmla="*/ 13 w 24"/>
              <a:gd name="T55" fmla="*/ 30 h 30"/>
              <a:gd name="T56" fmla="*/ 15 w 24"/>
              <a:gd name="T57" fmla="*/ 30 h 30"/>
              <a:gd name="T58" fmla="*/ 17 w 24"/>
              <a:gd name="T59" fmla="*/ 29 h 30"/>
              <a:gd name="T60" fmla="*/ 18 w 24"/>
              <a:gd name="T61" fmla="*/ 28 h 30"/>
              <a:gd name="T62" fmla="*/ 19 w 24"/>
              <a:gd name="T63" fmla="*/ 26 h 30"/>
              <a:gd name="T64" fmla="*/ 21 w 24"/>
              <a:gd name="T65" fmla="*/ 24 h 30"/>
              <a:gd name="T66" fmla="*/ 21 w 24"/>
              <a:gd name="T67" fmla="*/ 22 h 30"/>
              <a:gd name="T68" fmla="*/ 24 w 24"/>
              <a:gd name="T69" fmla="*/ 19 h 30"/>
              <a:gd name="T70" fmla="*/ 24 w 24"/>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5"/>
                </a:moveTo>
                <a:lnTo>
                  <a:pt x="24" y="13"/>
                </a:lnTo>
                <a:lnTo>
                  <a:pt x="24" y="12"/>
                </a:lnTo>
                <a:lnTo>
                  <a:pt x="24"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4"/>
                </a:lnTo>
                <a:lnTo>
                  <a:pt x="4" y="5"/>
                </a:lnTo>
                <a:lnTo>
                  <a:pt x="3" y="6"/>
                </a:lnTo>
                <a:lnTo>
                  <a:pt x="2" y="7"/>
                </a:lnTo>
                <a:lnTo>
                  <a:pt x="2" y="8"/>
                </a:lnTo>
                <a:lnTo>
                  <a:pt x="2" y="9"/>
                </a:lnTo>
                <a:lnTo>
                  <a:pt x="0" y="10"/>
                </a:lnTo>
                <a:lnTo>
                  <a:pt x="0" y="11"/>
                </a:lnTo>
                <a:lnTo>
                  <a:pt x="0" y="12"/>
                </a:lnTo>
                <a:lnTo>
                  <a:pt x="0" y="13"/>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4" y="19"/>
                </a:lnTo>
                <a:lnTo>
                  <a:pt x="24" y="18"/>
                </a:lnTo>
                <a:lnTo>
                  <a:pt x="24" y="17"/>
                </a:lnTo>
                <a:lnTo>
                  <a:pt x="24"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0" name="Line 270"/>
          <p:cNvSpPr>
            <a:spLocks noChangeShapeType="1"/>
          </p:cNvSpPr>
          <p:nvPr/>
        </p:nvSpPr>
        <p:spPr bwMode="auto">
          <a:xfrm>
            <a:off x="7767638" y="4951413"/>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1" name="Line 271"/>
          <p:cNvSpPr>
            <a:spLocks noChangeShapeType="1"/>
          </p:cNvSpPr>
          <p:nvPr/>
        </p:nvSpPr>
        <p:spPr bwMode="auto">
          <a:xfrm>
            <a:off x="7735888" y="498951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2" name="Freeform 272"/>
          <p:cNvSpPr>
            <a:spLocks/>
          </p:cNvSpPr>
          <p:nvPr/>
        </p:nvSpPr>
        <p:spPr bwMode="auto">
          <a:xfrm>
            <a:off x="7248525" y="4254500"/>
            <a:ext cx="325438" cy="341313"/>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3" name="Rectangle 273"/>
          <p:cNvSpPr>
            <a:spLocks noChangeArrowheads="1"/>
          </p:cNvSpPr>
          <p:nvPr/>
        </p:nvSpPr>
        <p:spPr bwMode="auto">
          <a:xfrm>
            <a:off x="7278688" y="4357688"/>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4" name="Rectangle 274"/>
          <p:cNvSpPr>
            <a:spLocks noChangeArrowheads="1"/>
          </p:cNvSpPr>
          <p:nvPr/>
        </p:nvSpPr>
        <p:spPr bwMode="auto">
          <a:xfrm>
            <a:off x="7321550" y="441166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5" name="Rectangle 275"/>
          <p:cNvSpPr>
            <a:spLocks noChangeArrowheads="1"/>
          </p:cNvSpPr>
          <p:nvPr/>
        </p:nvSpPr>
        <p:spPr bwMode="auto">
          <a:xfrm>
            <a:off x="7458075" y="440690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6" name="Freeform 276"/>
          <p:cNvSpPr>
            <a:spLocks/>
          </p:cNvSpPr>
          <p:nvPr/>
        </p:nvSpPr>
        <p:spPr bwMode="auto">
          <a:xfrm>
            <a:off x="7391400" y="4487863"/>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7"/>
                </a:lnTo>
                <a:lnTo>
                  <a:pt x="5" y="29"/>
                </a:lnTo>
                <a:lnTo>
                  <a:pt x="7" y="29"/>
                </a:lnTo>
                <a:lnTo>
                  <a:pt x="8" y="30"/>
                </a:lnTo>
                <a:lnTo>
                  <a:pt x="9" y="30"/>
                </a:lnTo>
                <a:lnTo>
                  <a:pt x="10" y="30"/>
                </a:lnTo>
                <a:lnTo>
                  <a:pt x="11" y="30"/>
                </a:lnTo>
                <a:lnTo>
                  <a:pt x="12" y="30"/>
                </a:lnTo>
                <a:lnTo>
                  <a:pt x="13" y="30"/>
                </a:lnTo>
                <a:lnTo>
                  <a:pt x="14" y="30"/>
                </a:lnTo>
                <a:lnTo>
                  <a:pt x="15" y="30"/>
                </a:lnTo>
                <a:lnTo>
                  <a:pt x="16" y="29"/>
                </a:lnTo>
                <a:lnTo>
                  <a:pt x="18" y="27"/>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77" name="Line 277"/>
          <p:cNvSpPr>
            <a:spLocks noChangeShapeType="1"/>
          </p:cNvSpPr>
          <p:nvPr/>
        </p:nvSpPr>
        <p:spPr bwMode="auto">
          <a:xfrm>
            <a:off x="7488238" y="44084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8" name="Line 278"/>
          <p:cNvSpPr>
            <a:spLocks noChangeShapeType="1"/>
          </p:cNvSpPr>
          <p:nvPr/>
        </p:nvSpPr>
        <p:spPr bwMode="auto">
          <a:xfrm>
            <a:off x="7458075" y="444500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9" name="Freeform 279"/>
          <p:cNvSpPr>
            <a:spLocks/>
          </p:cNvSpPr>
          <p:nvPr/>
        </p:nvSpPr>
        <p:spPr bwMode="auto">
          <a:xfrm>
            <a:off x="7388225" y="3736975"/>
            <a:ext cx="325438" cy="339725"/>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5 h 643"/>
              <a:gd name="T14" fmla="*/ 55 w 614"/>
              <a:gd name="T15" fmla="*/ 615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5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5"/>
                </a:lnTo>
                <a:lnTo>
                  <a:pt x="55" y="615"/>
                </a:lnTo>
                <a:lnTo>
                  <a:pt x="55" y="195"/>
                </a:lnTo>
                <a:lnTo>
                  <a:pt x="558" y="195"/>
                </a:lnTo>
                <a:lnTo>
                  <a:pt x="586" y="195"/>
                </a:lnTo>
                <a:lnTo>
                  <a:pt x="586" y="643"/>
                </a:lnTo>
                <a:lnTo>
                  <a:pt x="55" y="643"/>
                </a:lnTo>
                <a:lnTo>
                  <a:pt x="55" y="615"/>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0" name="Rectangle 280"/>
          <p:cNvSpPr>
            <a:spLocks noChangeArrowheads="1"/>
          </p:cNvSpPr>
          <p:nvPr/>
        </p:nvSpPr>
        <p:spPr bwMode="auto">
          <a:xfrm>
            <a:off x="7418388" y="3840163"/>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1" name="Rectangle 281"/>
          <p:cNvSpPr>
            <a:spLocks noChangeArrowheads="1"/>
          </p:cNvSpPr>
          <p:nvPr/>
        </p:nvSpPr>
        <p:spPr bwMode="auto">
          <a:xfrm>
            <a:off x="7461250" y="389255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2" name="Rectangle 282"/>
          <p:cNvSpPr>
            <a:spLocks noChangeArrowheads="1"/>
          </p:cNvSpPr>
          <p:nvPr/>
        </p:nvSpPr>
        <p:spPr bwMode="auto">
          <a:xfrm>
            <a:off x="7596188" y="3889375"/>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3" name="Freeform 283"/>
          <p:cNvSpPr>
            <a:spLocks/>
          </p:cNvSpPr>
          <p:nvPr/>
        </p:nvSpPr>
        <p:spPr bwMode="auto">
          <a:xfrm>
            <a:off x="7531100" y="3970338"/>
            <a:ext cx="11113"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4" name="Line 284"/>
          <p:cNvSpPr>
            <a:spLocks noChangeShapeType="1"/>
          </p:cNvSpPr>
          <p:nvPr/>
        </p:nvSpPr>
        <p:spPr bwMode="auto">
          <a:xfrm>
            <a:off x="7627938" y="388937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85" name="Line 285"/>
          <p:cNvSpPr>
            <a:spLocks noChangeShapeType="1"/>
          </p:cNvSpPr>
          <p:nvPr/>
        </p:nvSpPr>
        <p:spPr bwMode="auto">
          <a:xfrm>
            <a:off x="7596188" y="392747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86" name="Freeform 286"/>
          <p:cNvSpPr>
            <a:spLocks/>
          </p:cNvSpPr>
          <p:nvPr/>
        </p:nvSpPr>
        <p:spPr bwMode="auto">
          <a:xfrm>
            <a:off x="7515225" y="3181350"/>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7" name="Rectangle 287"/>
          <p:cNvSpPr>
            <a:spLocks noChangeArrowheads="1"/>
          </p:cNvSpPr>
          <p:nvPr/>
        </p:nvSpPr>
        <p:spPr bwMode="auto">
          <a:xfrm>
            <a:off x="7545388" y="3284538"/>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8" name="Rectangle 288"/>
          <p:cNvSpPr>
            <a:spLocks noChangeArrowheads="1"/>
          </p:cNvSpPr>
          <p:nvPr/>
        </p:nvSpPr>
        <p:spPr bwMode="auto">
          <a:xfrm>
            <a:off x="7588250" y="3336925"/>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89" name="Rectangle 289"/>
          <p:cNvSpPr>
            <a:spLocks noChangeArrowheads="1"/>
          </p:cNvSpPr>
          <p:nvPr/>
        </p:nvSpPr>
        <p:spPr bwMode="auto">
          <a:xfrm>
            <a:off x="7723188" y="3333750"/>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0" name="Freeform 290"/>
          <p:cNvSpPr>
            <a:spLocks/>
          </p:cNvSpPr>
          <p:nvPr/>
        </p:nvSpPr>
        <p:spPr bwMode="auto">
          <a:xfrm>
            <a:off x="7656513" y="3414713"/>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9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9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4"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1" name="Line 291"/>
          <p:cNvSpPr>
            <a:spLocks noChangeShapeType="1"/>
          </p:cNvSpPr>
          <p:nvPr/>
        </p:nvSpPr>
        <p:spPr bwMode="auto">
          <a:xfrm>
            <a:off x="7754938" y="3333750"/>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2" name="Line 292"/>
          <p:cNvSpPr>
            <a:spLocks noChangeShapeType="1"/>
          </p:cNvSpPr>
          <p:nvPr/>
        </p:nvSpPr>
        <p:spPr bwMode="auto">
          <a:xfrm>
            <a:off x="7723188" y="3371850"/>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3" name="Freeform 293"/>
          <p:cNvSpPr>
            <a:spLocks/>
          </p:cNvSpPr>
          <p:nvPr/>
        </p:nvSpPr>
        <p:spPr bwMode="auto">
          <a:xfrm>
            <a:off x="6896100" y="3005138"/>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9 w 614"/>
              <a:gd name="T11" fmla="*/ 195 h 643"/>
              <a:gd name="T12" fmla="*/ 559 w 614"/>
              <a:gd name="T13" fmla="*/ 615 h 643"/>
              <a:gd name="T14" fmla="*/ 56 w 614"/>
              <a:gd name="T15" fmla="*/ 615 h 643"/>
              <a:gd name="T16" fmla="*/ 56 w 614"/>
              <a:gd name="T17" fmla="*/ 195 h 643"/>
              <a:gd name="T18" fmla="*/ 559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4" name="Rectangle 294"/>
          <p:cNvSpPr>
            <a:spLocks noChangeArrowheads="1"/>
          </p:cNvSpPr>
          <p:nvPr/>
        </p:nvSpPr>
        <p:spPr bwMode="auto">
          <a:xfrm>
            <a:off x="6926263" y="31083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5" name="Rectangle 295"/>
          <p:cNvSpPr>
            <a:spLocks noChangeArrowheads="1"/>
          </p:cNvSpPr>
          <p:nvPr/>
        </p:nvSpPr>
        <p:spPr bwMode="auto">
          <a:xfrm>
            <a:off x="6969125" y="31607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6" name="Rectangle 296"/>
          <p:cNvSpPr>
            <a:spLocks noChangeArrowheads="1"/>
          </p:cNvSpPr>
          <p:nvPr/>
        </p:nvSpPr>
        <p:spPr bwMode="auto">
          <a:xfrm>
            <a:off x="7104063" y="3157538"/>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7" name="Freeform 297"/>
          <p:cNvSpPr>
            <a:spLocks/>
          </p:cNvSpPr>
          <p:nvPr/>
        </p:nvSpPr>
        <p:spPr bwMode="auto">
          <a:xfrm>
            <a:off x="7037388" y="3238500"/>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4"/>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4"/>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4" y="28"/>
                </a:lnTo>
                <a:lnTo>
                  <a:pt x="5" y="29"/>
                </a:lnTo>
                <a:lnTo>
                  <a:pt x="6" y="29"/>
                </a:lnTo>
                <a:lnTo>
                  <a:pt x="8" y="30"/>
                </a:lnTo>
                <a:lnTo>
                  <a:pt x="9" y="30"/>
                </a:lnTo>
                <a:lnTo>
                  <a:pt x="10" y="30"/>
                </a:lnTo>
                <a:lnTo>
                  <a:pt x="11" y="30"/>
                </a:lnTo>
                <a:lnTo>
                  <a:pt x="12" y="30"/>
                </a:lnTo>
                <a:lnTo>
                  <a:pt x="13" y="30"/>
                </a:lnTo>
                <a:lnTo>
                  <a:pt x="14" y="30"/>
                </a:lnTo>
                <a:lnTo>
                  <a:pt x="15" y="30"/>
                </a:lnTo>
                <a:lnTo>
                  <a:pt x="16" y="29"/>
                </a:lnTo>
                <a:lnTo>
                  <a:pt x="17" y="28"/>
                </a:lnTo>
                <a:lnTo>
                  <a:pt x="19" y="27"/>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698" name="Line 298"/>
          <p:cNvSpPr>
            <a:spLocks noChangeShapeType="1"/>
          </p:cNvSpPr>
          <p:nvPr/>
        </p:nvSpPr>
        <p:spPr bwMode="auto">
          <a:xfrm>
            <a:off x="7135813" y="31575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9" name="Line 299"/>
          <p:cNvSpPr>
            <a:spLocks noChangeShapeType="1"/>
          </p:cNvSpPr>
          <p:nvPr/>
        </p:nvSpPr>
        <p:spPr bwMode="auto">
          <a:xfrm>
            <a:off x="7104063" y="3195638"/>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0" name="Freeform 300"/>
          <p:cNvSpPr>
            <a:spLocks/>
          </p:cNvSpPr>
          <p:nvPr/>
        </p:nvSpPr>
        <p:spPr bwMode="auto">
          <a:xfrm>
            <a:off x="6516688" y="3548063"/>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1" name="Rectangle 301"/>
          <p:cNvSpPr>
            <a:spLocks noChangeArrowheads="1"/>
          </p:cNvSpPr>
          <p:nvPr/>
        </p:nvSpPr>
        <p:spPr bwMode="auto">
          <a:xfrm>
            <a:off x="6546850" y="365125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2" name="Rectangle 302"/>
          <p:cNvSpPr>
            <a:spLocks noChangeArrowheads="1"/>
          </p:cNvSpPr>
          <p:nvPr/>
        </p:nvSpPr>
        <p:spPr bwMode="auto">
          <a:xfrm>
            <a:off x="6589713" y="37036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3" name="Rectangle 303"/>
          <p:cNvSpPr>
            <a:spLocks noChangeArrowheads="1"/>
          </p:cNvSpPr>
          <p:nvPr/>
        </p:nvSpPr>
        <p:spPr bwMode="auto">
          <a:xfrm>
            <a:off x="6724650" y="3700463"/>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4" name="Freeform 304"/>
          <p:cNvSpPr>
            <a:spLocks/>
          </p:cNvSpPr>
          <p:nvPr/>
        </p:nvSpPr>
        <p:spPr bwMode="auto">
          <a:xfrm>
            <a:off x="6657975" y="3781425"/>
            <a:ext cx="12700" cy="15875"/>
          </a:xfrm>
          <a:custGeom>
            <a:avLst/>
            <a:gdLst>
              <a:gd name="T0" fmla="*/ 24 w 24"/>
              <a:gd name="T1" fmla="*/ 14 h 30"/>
              <a:gd name="T2" fmla="*/ 24 w 24"/>
              <a:gd name="T3" fmla="*/ 11 h 30"/>
              <a:gd name="T4" fmla="*/ 21 w 24"/>
              <a:gd name="T5" fmla="*/ 9 h 30"/>
              <a:gd name="T6" fmla="*/ 21 w 24"/>
              <a:gd name="T7" fmla="*/ 7 h 30"/>
              <a:gd name="T8" fmla="*/ 19 w 24"/>
              <a:gd name="T9" fmla="*/ 5 h 30"/>
              <a:gd name="T10" fmla="*/ 18 w 24"/>
              <a:gd name="T11" fmla="*/ 3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3 h 30"/>
              <a:gd name="T26" fmla="*/ 4 w 24"/>
              <a:gd name="T27" fmla="*/ 5 h 30"/>
              <a:gd name="T28" fmla="*/ 2 w 24"/>
              <a:gd name="T29" fmla="*/ 7 h 30"/>
              <a:gd name="T30" fmla="*/ 2 w 24"/>
              <a:gd name="T31" fmla="*/ 9 h 30"/>
              <a:gd name="T32" fmla="*/ 0 w 24"/>
              <a:gd name="T33" fmla="*/ 11 h 30"/>
              <a:gd name="T34" fmla="*/ 0 w 24"/>
              <a:gd name="T35" fmla="*/ 14 h 30"/>
              <a:gd name="T36" fmla="*/ 0 w 24"/>
              <a:gd name="T37" fmla="*/ 17 h 30"/>
              <a:gd name="T38" fmla="*/ 0 w 24"/>
              <a:gd name="T39" fmla="*/ 19 h 30"/>
              <a:gd name="T40" fmla="*/ 2 w 24"/>
              <a:gd name="T41" fmla="*/ 22 h 30"/>
              <a:gd name="T42" fmla="*/ 2 w 24"/>
              <a:gd name="T43" fmla="*/ 24 h 30"/>
              <a:gd name="T44" fmla="*/ 4 w 24"/>
              <a:gd name="T45" fmla="*/ 26 h 30"/>
              <a:gd name="T46" fmla="*/ 5 w 24"/>
              <a:gd name="T47" fmla="*/ 28 h 30"/>
              <a:gd name="T48" fmla="*/ 7 w 24"/>
              <a:gd name="T49" fmla="*/ 29 h 30"/>
              <a:gd name="T50" fmla="*/ 9 w 24"/>
              <a:gd name="T51" fmla="*/ 30 h 30"/>
              <a:gd name="T52" fmla="*/ 10 w 24"/>
              <a:gd name="T53" fmla="*/ 30 h 30"/>
              <a:gd name="T54" fmla="*/ 13 w 24"/>
              <a:gd name="T55" fmla="*/ 30 h 30"/>
              <a:gd name="T56" fmla="*/ 15 w 24"/>
              <a:gd name="T57" fmla="*/ 30 h 30"/>
              <a:gd name="T58" fmla="*/ 17 w 24"/>
              <a:gd name="T59" fmla="*/ 29 h 30"/>
              <a:gd name="T60" fmla="*/ 18 w 24"/>
              <a:gd name="T61" fmla="*/ 28 h 30"/>
              <a:gd name="T62" fmla="*/ 19 w 24"/>
              <a:gd name="T63" fmla="*/ 26 h 30"/>
              <a:gd name="T64" fmla="*/ 21 w 24"/>
              <a:gd name="T65" fmla="*/ 24 h 30"/>
              <a:gd name="T66" fmla="*/ 21 w 24"/>
              <a:gd name="T67" fmla="*/ 22 h 30"/>
              <a:gd name="T68" fmla="*/ 24 w 24"/>
              <a:gd name="T69" fmla="*/ 19 h 30"/>
              <a:gd name="T70" fmla="*/ 24 w 24"/>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5"/>
                </a:moveTo>
                <a:lnTo>
                  <a:pt x="24" y="14"/>
                </a:lnTo>
                <a:lnTo>
                  <a:pt x="24" y="12"/>
                </a:lnTo>
                <a:lnTo>
                  <a:pt x="24" y="11"/>
                </a:lnTo>
                <a:lnTo>
                  <a:pt x="22" y="10"/>
                </a:lnTo>
                <a:lnTo>
                  <a:pt x="21" y="9"/>
                </a:lnTo>
                <a:lnTo>
                  <a:pt x="21" y="8"/>
                </a:lnTo>
                <a:lnTo>
                  <a:pt x="21" y="7"/>
                </a:lnTo>
                <a:lnTo>
                  <a:pt x="20" y="6"/>
                </a:lnTo>
                <a:lnTo>
                  <a:pt x="19" y="5"/>
                </a:lnTo>
                <a:lnTo>
                  <a:pt x="19" y="4"/>
                </a:lnTo>
                <a:lnTo>
                  <a:pt x="18" y="3"/>
                </a:lnTo>
                <a:lnTo>
                  <a:pt x="17" y="1"/>
                </a:lnTo>
                <a:lnTo>
                  <a:pt x="16" y="0"/>
                </a:lnTo>
                <a:lnTo>
                  <a:pt x="15" y="0"/>
                </a:lnTo>
                <a:lnTo>
                  <a:pt x="14" y="0"/>
                </a:lnTo>
                <a:lnTo>
                  <a:pt x="13" y="0"/>
                </a:lnTo>
                <a:lnTo>
                  <a:pt x="11" y="0"/>
                </a:lnTo>
                <a:lnTo>
                  <a:pt x="10" y="0"/>
                </a:lnTo>
                <a:lnTo>
                  <a:pt x="9" y="0"/>
                </a:lnTo>
                <a:lnTo>
                  <a:pt x="8" y="0"/>
                </a:lnTo>
                <a:lnTo>
                  <a:pt x="7" y="1"/>
                </a:lnTo>
                <a:lnTo>
                  <a:pt x="6" y="1"/>
                </a:lnTo>
                <a:lnTo>
                  <a:pt x="5" y="3"/>
                </a:lnTo>
                <a:lnTo>
                  <a:pt x="4" y="4"/>
                </a:lnTo>
                <a:lnTo>
                  <a:pt x="4" y="5"/>
                </a:lnTo>
                <a:lnTo>
                  <a:pt x="3" y="6"/>
                </a:lnTo>
                <a:lnTo>
                  <a:pt x="2" y="7"/>
                </a:lnTo>
                <a:lnTo>
                  <a:pt x="2" y="8"/>
                </a:lnTo>
                <a:lnTo>
                  <a:pt x="2" y="9"/>
                </a:lnTo>
                <a:lnTo>
                  <a:pt x="0" y="10"/>
                </a:lnTo>
                <a:lnTo>
                  <a:pt x="0" y="11"/>
                </a:lnTo>
                <a:lnTo>
                  <a:pt x="0" y="12"/>
                </a:lnTo>
                <a:lnTo>
                  <a:pt x="0" y="14"/>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4" y="19"/>
                </a:lnTo>
                <a:lnTo>
                  <a:pt x="24" y="18"/>
                </a:lnTo>
                <a:lnTo>
                  <a:pt x="24" y="17"/>
                </a:lnTo>
                <a:lnTo>
                  <a:pt x="24"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5" name="Line 305"/>
          <p:cNvSpPr>
            <a:spLocks noChangeShapeType="1"/>
          </p:cNvSpPr>
          <p:nvPr/>
        </p:nvSpPr>
        <p:spPr bwMode="auto">
          <a:xfrm>
            <a:off x="6756400" y="37004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6" name="Line 306"/>
          <p:cNvSpPr>
            <a:spLocks noChangeShapeType="1"/>
          </p:cNvSpPr>
          <p:nvPr/>
        </p:nvSpPr>
        <p:spPr bwMode="auto">
          <a:xfrm>
            <a:off x="6724650" y="37385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7" name="Freeform 307"/>
          <p:cNvSpPr>
            <a:spLocks/>
          </p:cNvSpPr>
          <p:nvPr/>
        </p:nvSpPr>
        <p:spPr bwMode="auto">
          <a:xfrm>
            <a:off x="5884863" y="3586163"/>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8" name="Rectangle 308"/>
          <p:cNvSpPr>
            <a:spLocks noChangeArrowheads="1"/>
          </p:cNvSpPr>
          <p:nvPr/>
        </p:nvSpPr>
        <p:spPr bwMode="auto">
          <a:xfrm>
            <a:off x="5915025" y="368935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09" name="Rectangle 309"/>
          <p:cNvSpPr>
            <a:spLocks noChangeArrowheads="1"/>
          </p:cNvSpPr>
          <p:nvPr/>
        </p:nvSpPr>
        <p:spPr bwMode="auto">
          <a:xfrm>
            <a:off x="5957888" y="37417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0" name="Rectangle 310"/>
          <p:cNvSpPr>
            <a:spLocks noChangeArrowheads="1"/>
          </p:cNvSpPr>
          <p:nvPr/>
        </p:nvSpPr>
        <p:spPr bwMode="auto">
          <a:xfrm>
            <a:off x="6092825" y="3736975"/>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1" name="Freeform 311"/>
          <p:cNvSpPr>
            <a:spLocks/>
          </p:cNvSpPr>
          <p:nvPr/>
        </p:nvSpPr>
        <p:spPr bwMode="auto">
          <a:xfrm>
            <a:off x="6026150" y="3819525"/>
            <a:ext cx="12700" cy="14288"/>
          </a:xfrm>
          <a:custGeom>
            <a:avLst/>
            <a:gdLst>
              <a:gd name="T0" fmla="*/ 23 w 23"/>
              <a:gd name="T1" fmla="*/ 13 h 29"/>
              <a:gd name="T2" fmla="*/ 23 w 23"/>
              <a:gd name="T3" fmla="*/ 11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7"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2" name="Line 312"/>
          <p:cNvSpPr>
            <a:spLocks noChangeShapeType="1"/>
          </p:cNvSpPr>
          <p:nvPr/>
        </p:nvSpPr>
        <p:spPr bwMode="auto">
          <a:xfrm>
            <a:off x="6124575" y="37385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13" name="Line 313"/>
          <p:cNvSpPr>
            <a:spLocks noChangeShapeType="1"/>
          </p:cNvSpPr>
          <p:nvPr/>
        </p:nvSpPr>
        <p:spPr bwMode="auto">
          <a:xfrm>
            <a:off x="6092825" y="37750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14" name="Freeform 314"/>
          <p:cNvSpPr>
            <a:spLocks/>
          </p:cNvSpPr>
          <p:nvPr/>
        </p:nvSpPr>
        <p:spPr bwMode="auto">
          <a:xfrm>
            <a:off x="5291138" y="3775075"/>
            <a:ext cx="323850"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5" name="Rectangle 315"/>
          <p:cNvSpPr>
            <a:spLocks noChangeArrowheads="1"/>
          </p:cNvSpPr>
          <p:nvPr/>
        </p:nvSpPr>
        <p:spPr bwMode="auto">
          <a:xfrm>
            <a:off x="5321300" y="3878263"/>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6" name="Rectangle 316"/>
          <p:cNvSpPr>
            <a:spLocks noChangeArrowheads="1"/>
          </p:cNvSpPr>
          <p:nvPr/>
        </p:nvSpPr>
        <p:spPr bwMode="auto">
          <a:xfrm>
            <a:off x="5364163" y="39322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7" name="Rectangle 317"/>
          <p:cNvSpPr>
            <a:spLocks noChangeArrowheads="1"/>
          </p:cNvSpPr>
          <p:nvPr/>
        </p:nvSpPr>
        <p:spPr bwMode="auto">
          <a:xfrm>
            <a:off x="5499100" y="39274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8" name="Freeform 318"/>
          <p:cNvSpPr>
            <a:spLocks/>
          </p:cNvSpPr>
          <p:nvPr/>
        </p:nvSpPr>
        <p:spPr bwMode="auto">
          <a:xfrm>
            <a:off x="5432425" y="4008438"/>
            <a:ext cx="12700" cy="15875"/>
          </a:xfrm>
          <a:custGeom>
            <a:avLst/>
            <a:gdLst>
              <a:gd name="T0" fmla="*/ 24 w 24"/>
              <a:gd name="T1" fmla="*/ 13 h 29"/>
              <a:gd name="T2" fmla="*/ 24 w 24"/>
              <a:gd name="T3" fmla="*/ 11 h 29"/>
              <a:gd name="T4" fmla="*/ 21 w 24"/>
              <a:gd name="T5" fmla="*/ 8 h 29"/>
              <a:gd name="T6" fmla="*/ 21 w 24"/>
              <a:gd name="T7" fmla="*/ 6 h 29"/>
              <a:gd name="T8" fmla="*/ 19 w 24"/>
              <a:gd name="T9" fmla="*/ 4 h 29"/>
              <a:gd name="T10" fmla="*/ 18 w 24"/>
              <a:gd name="T11" fmla="*/ 2 h 29"/>
              <a:gd name="T12" fmla="*/ 17 w 24"/>
              <a:gd name="T13" fmla="*/ 1 h 29"/>
              <a:gd name="T14" fmla="*/ 15 w 24"/>
              <a:gd name="T15" fmla="*/ 0 h 29"/>
              <a:gd name="T16" fmla="*/ 13 w 24"/>
              <a:gd name="T17" fmla="*/ 0 h 29"/>
              <a:gd name="T18" fmla="*/ 10 w 24"/>
              <a:gd name="T19" fmla="*/ 0 h 29"/>
              <a:gd name="T20" fmla="*/ 9 w 24"/>
              <a:gd name="T21" fmla="*/ 0 h 29"/>
              <a:gd name="T22" fmla="*/ 7 w 24"/>
              <a:gd name="T23" fmla="*/ 1 h 29"/>
              <a:gd name="T24" fmla="*/ 5 w 24"/>
              <a:gd name="T25" fmla="*/ 2 h 29"/>
              <a:gd name="T26" fmla="*/ 4 w 24"/>
              <a:gd name="T27" fmla="*/ 4 h 29"/>
              <a:gd name="T28" fmla="*/ 2 w 24"/>
              <a:gd name="T29" fmla="*/ 6 h 29"/>
              <a:gd name="T30" fmla="*/ 2 w 24"/>
              <a:gd name="T31" fmla="*/ 8 h 29"/>
              <a:gd name="T32" fmla="*/ 0 w 24"/>
              <a:gd name="T33" fmla="*/ 11 h 29"/>
              <a:gd name="T34" fmla="*/ 0 w 24"/>
              <a:gd name="T35" fmla="*/ 13 h 29"/>
              <a:gd name="T36" fmla="*/ 0 w 24"/>
              <a:gd name="T37" fmla="*/ 16 h 29"/>
              <a:gd name="T38" fmla="*/ 0 w 24"/>
              <a:gd name="T39" fmla="*/ 18 h 29"/>
              <a:gd name="T40" fmla="*/ 2 w 24"/>
              <a:gd name="T41" fmla="*/ 21 h 29"/>
              <a:gd name="T42" fmla="*/ 2 w 24"/>
              <a:gd name="T43" fmla="*/ 24 h 29"/>
              <a:gd name="T44" fmla="*/ 4 w 24"/>
              <a:gd name="T45" fmla="*/ 25 h 29"/>
              <a:gd name="T46" fmla="*/ 5 w 24"/>
              <a:gd name="T47" fmla="*/ 27 h 29"/>
              <a:gd name="T48" fmla="*/ 7 w 24"/>
              <a:gd name="T49" fmla="*/ 28 h 29"/>
              <a:gd name="T50" fmla="*/ 9 w 24"/>
              <a:gd name="T51" fmla="*/ 29 h 29"/>
              <a:gd name="T52" fmla="*/ 10 w 24"/>
              <a:gd name="T53" fmla="*/ 29 h 29"/>
              <a:gd name="T54" fmla="*/ 13 w 24"/>
              <a:gd name="T55" fmla="*/ 29 h 29"/>
              <a:gd name="T56" fmla="*/ 15 w 24"/>
              <a:gd name="T57" fmla="*/ 29 h 29"/>
              <a:gd name="T58" fmla="*/ 17 w 24"/>
              <a:gd name="T59" fmla="*/ 28 h 29"/>
              <a:gd name="T60" fmla="*/ 18 w 24"/>
              <a:gd name="T61" fmla="*/ 27 h 29"/>
              <a:gd name="T62" fmla="*/ 19 w 24"/>
              <a:gd name="T63" fmla="*/ 25 h 29"/>
              <a:gd name="T64" fmla="*/ 21 w 24"/>
              <a:gd name="T65" fmla="*/ 24 h 29"/>
              <a:gd name="T66" fmla="*/ 21 w 24"/>
              <a:gd name="T67" fmla="*/ 21 h 29"/>
              <a:gd name="T68" fmla="*/ 24 w 24"/>
              <a:gd name="T69" fmla="*/ 18 h 29"/>
              <a:gd name="T70" fmla="*/ 24 w 24"/>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29"/>
              <a:gd name="T110" fmla="*/ 24 w 24"/>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29">
                <a:moveTo>
                  <a:pt x="24" y="14"/>
                </a:moveTo>
                <a:lnTo>
                  <a:pt x="24" y="13"/>
                </a:lnTo>
                <a:lnTo>
                  <a:pt x="24" y="12"/>
                </a:lnTo>
                <a:lnTo>
                  <a:pt x="24" y="11"/>
                </a:lnTo>
                <a:lnTo>
                  <a:pt x="22" y="9"/>
                </a:lnTo>
                <a:lnTo>
                  <a:pt x="21" y="8"/>
                </a:lnTo>
                <a:lnTo>
                  <a:pt x="21" y="7"/>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7"/>
                </a:lnTo>
                <a:lnTo>
                  <a:pt x="2" y="8"/>
                </a:lnTo>
                <a:lnTo>
                  <a:pt x="0" y="9"/>
                </a:lnTo>
                <a:lnTo>
                  <a:pt x="0" y="11"/>
                </a:lnTo>
                <a:lnTo>
                  <a:pt x="0" y="12"/>
                </a:lnTo>
                <a:lnTo>
                  <a:pt x="0" y="13"/>
                </a:lnTo>
                <a:lnTo>
                  <a:pt x="0" y="14"/>
                </a:lnTo>
                <a:lnTo>
                  <a:pt x="0" y="16"/>
                </a:lnTo>
                <a:lnTo>
                  <a:pt x="0" y="17"/>
                </a:lnTo>
                <a:lnTo>
                  <a:pt x="0" y="18"/>
                </a:lnTo>
                <a:lnTo>
                  <a:pt x="0" y="19"/>
                </a:lnTo>
                <a:lnTo>
                  <a:pt x="2" y="21"/>
                </a:lnTo>
                <a:lnTo>
                  <a:pt x="2" y="23"/>
                </a:lnTo>
                <a:lnTo>
                  <a:pt x="2" y="24"/>
                </a:lnTo>
                <a:lnTo>
                  <a:pt x="3" y="24"/>
                </a:lnTo>
                <a:lnTo>
                  <a:pt x="4" y="25"/>
                </a:lnTo>
                <a:lnTo>
                  <a:pt x="4" y="26"/>
                </a:lnTo>
                <a:lnTo>
                  <a:pt x="5" y="27"/>
                </a:lnTo>
                <a:lnTo>
                  <a:pt x="6" y="28"/>
                </a:lnTo>
                <a:lnTo>
                  <a:pt x="7" y="28"/>
                </a:lnTo>
                <a:lnTo>
                  <a:pt x="8" y="29"/>
                </a:lnTo>
                <a:lnTo>
                  <a:pt x="9" y="29"/>
                </a:lnTo>
                <a:lnTo>
                  <a:pt x="10" y="29"/>
                </a:lnTo>
                <a:lnTo>
                  <a:pt x="11" y="29"/>
                </a:lnTo>
                <a:lnTo>
                  <a:pt x="13" y="29"/>
                </a:lnTo>
                <a:lnTo>
                  <a:pt x="14" y="29"/>
                </a:lnTo>
                <a:lnTo>
                  <a:pt x="15" y="29"/>
                </a:lnTo>
                <a:lnTo>
                  <a:pt x="16" y="29"/>
                </a:lnTo>
                <a:lnTo>
                  <a:pt x="17" y="28"/>
                </a:lnTo>
                <a:lnTo>
                  <a:pt x="18" y="27"/>
                </a:lnTo>
                <a:lnTo>
                  <a:pt x="19" y="26"/>
                </a:lnTo>
                <a:lnTo>
                  <a:pt x="19" y="25"/>
                </a:lnTo>
                <a:lnTo>
                  <a:pt x="20" y="24"/>
                </a:lnTo>
                <a:lnTo>
                  <a:pt x="21" y="24"/>
                </a:lnTo>
                <a:lnTo>
                  <a:pt x="21" y="23"/>
                </a:lnTo>
                <a:lnTo>
                  <a:pt x="21" y="21"/>
                </a:lnTo>
                <a:lnTo>
                  <a:pt x="22" y="19"/>
                </a:lnTo>
                <a:lnTo>
                  <a:pt x="24" y="18"/>
                </a:lnTo>
                <a:lnTo>
                  <a:pt x="24" y="17"/>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19" name="Line 319"/>
          <p:cNvSpPr>
            <a:spLocks noChangeShapeType="1"/>
          </p:cNvSpPr>
          <p:nvPr/>
        </p:nvSpPr>
        <p:spPr bwMode="auto">
          <a:xfrm>
            <a:off x="5530850" y="392747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20" name="Line 320"/>
          <p:cNvSpPr>
            <a:spLocks noChangeShapeType="1"/>
          </p:cNvSpPr>
          <p:nvPr/>
        </p:nvSpPr>
        <p:spPr bwMode="auto">
          <a:xfrm>
            <a:off x="5499100" y="39655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21" name="Freeform 321"/>
          <p:cNvSpPr>
            <a:spLocks/>
          </p:cNvSpPr>
          <p:nvPr/>
        </p:nvSpPr>
        <p:spPr bwMode="auto">
          <a:xfrm>
            <a:off x="5100638" y="5316538"/>
            <a:ext cx="325437"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2" name="Rectangle 322"/>
          <p:cNvSpPr>
            <a:spLocks noChangeArrowheads="1"/>
          </p:cNvSpPr>
          <p:nvPr/>
        </p:nvSpPr>
        <p:spPr bwMode="auto">
          <a:xfrm>
            <a:off x="5130800" y="5419725"/>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3" name="Rectangle 323"/>
          <p:cNvSpPr>
            <a:spLocks noChangeArrowheads="1"/>
          </p:cNvSpPr>
          <p:nvPr/>
        </p:nvSpPr>
        <p:spPr bwMode="auto">
          <a:xfrm>
            <a:off x="5173663" y="5472113"/>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4" name="Rectangle 324"/>
          <p:cNvSpPr>
            <a:spLocks noChangeArrowheads="1"/>
          </p:cNvSpPr>
          <p:nvPr/>
        </p:nvSpPr>
        <p:spPr bwMode="auto">
          <a:xfrm>
            <a:off x="5310188" y="546893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5" name="Freeform 325"/>
          <p:cNvSpPr>
            <a:spLocks/>
          </p:cNvSpPr>
          <p:nvPr/>
        </p:nvSpPr>
        <p:spPr bwMode="auto">
          <a:xfrm>
            <a:off x="5243513" y="5549900"/>
            <a:ext cx="12700" cy="15875"/>
          </a:xfrm>
          <a:custGeom>
            <a:avLst/>
            <a:gdLst>
              <a:gd name="T0" fmla="*/ 23 w 23"/>
              <a:gd name="T1" fmla="*/ 13 h 30"/>
              <a:gd name="T2" fmla="*/ 23 w 23"/>
              <a:gd name="T3" fmla="*/ 11 h 30"/>
              <a:gd name="T4" fmla="*/ 21 w 23"/>
              <a:gd name="T5" fmla="*/ 9 h 30"/>
              <a:gd name="T6" fmla="*/ 21 w 23"/>
              <a:gd name="T7" fmla="*/ 7 h 30"/>
              <a:gd name="T8" fmla="*/ 18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8" y="5"/>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4" y="28"/>
                </a:lnTo>
                <a:lnTo>
                  <a:pt x="5" y="29"/>
                </a:lnTo>
                <a:lnTo>
                  <a:pt x="6" y="29"/>
                </a:lnTo>
                <a:lnTo>
                  <a:pt x="8" y="30"/>
                </a:lnTo>
                <a:lnTo>
                  <a:pt x="9" y="30"/>
                </a:lnTo>
                <a:lnTo>
                  <a:pt x="10" y="30"/>
                </a:lnTo>
                <a:lnTo>
                  <a:pt x="11" y="30"/>
                </a:lnTo>
                <a:lnTo>
                  <a:pt x="12" y="30"/>
                </a:lnTo>
                <a:lnTo>
                  <a:pt x="13" y="30"/>
                </a:lnTo>
                <a:lnTo>
                  <a:pt x="14" y="30"/>
                </a:lnTo>
                <a:lnTo>
                  <a:pt x="15" y="30"/>
                </a:lnTo>
                <a:lnTo>
                  <a:pt x="16" y="29"/>
                </a:lnTo>
                <a:lnTo>
                  <a:pt x="17" y="28"/>
                </a:lnTo>
                <a:lnTo>
                  <a:pt x="18" y="27"/>
                </a:lnTo>
                <a:lnTo>
                  <a:pt x="18"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6" name="Line 326"/>
          <p:cNvSpPr>
            <a:spLocks noChangeShapeType="1"/>
          </p:cNvSpPr>
          <p:nvPr/>
        </p:nvSpPr>
        <p:spPr bwMode="auto">
          <a:xfrm>
            <a:off x="5340350" y="54689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27" name="Line 327"/>
          <p:cNvSpPr>
            <a:spLocks noChangeShapeType="1"/>
          </p:cNvSpPr>
          <p:nvPr/>
        </p:nvSpPr>
        <p:spPr bwMode="auto">
          <a:xfrm>
            <a:off x="5310188" y="5507038"/>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28" name="Freeform 328"/>
          <p:cNvSpPr>
            <a:spLocks/>
          </p:cNvSpPr>
          <p:nvPr/>
        </p:nvSpPr>
        <p:spPr bwMode="auto">
          <a:xfrm>
            <a:off x="5380038" y="5897563"/>
            <a:ext cx="323850" cy="341312"/>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4 h 643"/>
              <a:gd name="T14" fmla="*/ 55 w 614"/>
              <a:gd name="T15" fmla="*/ 614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4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4"/>
                </a:lnTo>
                <a:lnTo>
                  <a:pt x="55" y="614"/>
                </a:lnTo>
                <a:lnTo>
                  <a:pt x="55" y="195"/>
                </a:lnTo>
                <a:lnTo>
                  <a:pt x="558" y="195"/>
                </a:lnTo>
                <a:lnTo>
                  <a:pt x="586" y="195"/>
                </a:lnTo>
                <a:lnTo>
                  <a:pt x="586" y="643"/>
                </a:lnTo>
                <a:lnTo>
                  <a:pt x="55" y="643"/>
                </a:lnTo>
                <a:lnTo>
                  <a:pt x="55" y="614"/>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29" name="Rectangle 329"/>
          <p:cNvSpPr>
            <a:spLocks noChangeArrowheads="1"/>
          </p:cNvSpPr>
          <p:nvPr/>
        </p:nvSpPr>
        <p:spPr bwMode="auto">
          <a:xfrm>
            <a:off x="5410200" y="6000750"/>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0" name="Rectangle 330"/>
          <p:cNvSpPr>
            <a:spLocks noChangeArrowheads="1"/>
          </p:cNvSpPr>
          <p:nvPr/>
        </p:nvSpPr>
        <p:spPr bwMode="auto">
          <a:xfrm>
            <a:off x="5453063" y="60547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1" name="Rectangle 331"/>
          <p:cNvSpPr>
            <a:spLocks noChangeArrowheads="1"/>
          </p:cNvSpPr>
          <p:nvPr/>
        </p:nvSpPr>
        <p:spPr bwMode="auto">
          <a:xfrm>
            <a:off x="5588000" y="604996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2" name="Freeform 332"/>
          <p:cNvSpPr>
            <a:spLocks/>
          </p:cNvSpPr>
          <p:nvPr/>
        </p:nvSpPr>
        <p:spPr bwMode="auto">
          <a:xfrm>
            <a:off x="5521325" y="6130925"/>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7"/>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3"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3" name="Line 333"/>
          <p:cNvSpPr>
            <a:spLocks noChangeShapeType="1"/>
          </p:cNvSpPr>
          <p:nvPr/>
        </p:nvSpPr>
        <p:spPr bwMode="auto">
          <a:xfrm>
            <a:off x="5619750" y="6049963"/>
            <a:ext cx="1588" cy="8096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34" name="Line 334"/>
          <p:cNvSpPr>
            <a:spLocks noChangeShapeType="1"/>
          </p:cNvSpPr>
          <p:nvPr/>
        </p:nvSpPr>
        <p:spPr bwMode="auto">
          <a:xfrm>
            <a:off x="5588000" y="608806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35" name="Freeform 335"/>
          <p:cNvSpPr>
            <a:spLocks/>
          </p:cNvSpPr>
          <p:nvPr/>
        </p:nvSpPr>
        <p:spPr bwMode="auto">
          <a:xfrm>
            <a:off x="5859463" y="5872163"/>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6" name="Rectangle 336"/>
          <p:cNvSpPr>
            <a:spLocks noChangeArrowheads="1"/>
          </p:cNvSpPr>
          <p:nvPr/>
        </p:nvSpPr>
        <p:spPr bwMode="auto">
          <a:xfrm>
            <a:off x="5889625" y="5975350"/>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7" name="Rectangle 337"/>
          <p:cNvSpPr>
            <a:spLocks noChangeArrowheads="1"/>
          </p:cNvSpPr>
          <p:nvPr/>
        </p:nvSpPr>
        <p:spPr bwMode="auto">
          <a:xfrm>
            <a:off x="5932488" y="60293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8" name="Rectangle 338"/>
          <p:cNvSpPr>
            <a:spLocks noChangeArrowheads="1"/>
          </p:cNvSpPr>
          <p:nvPr/>
        </p:nvSpPr>
        <p:spPr bwMode="auto">
          <a:xfrm>
            <a:off x="6067425" y="6024563"/>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39" name="Freeform 339"/>
          <p:cNvSpPr>
            <a:spLocks/>
          </p:cNvSpPr>
          <p:nvPr/>
        </p:nvSpPr>
        <p:spPr bwMode="auto">
          <a:xfrm>
            <a:off x="6002338" y="6105525"/>
            <a:ext cx="11112" cy="15875"/>
          </a:xfrm>
          <a:custGeom>
            <a:avLst/>
            <a:gdLst>
              <a:gd name="T0" fmla="*/ 23 w 23"/>
              <a:gd name="T1" fmla="*/ 14 h 30"/>
              <a:gd name="T2" fmla="*/ 23 w 23"/>
              <a:gd name="T3" fmla="*/ 11 h 30"/>
              <a:gd name="T4" fmla="*/ 20 w 23"/>
              <a:gd name="T5" fmla="*/ 9 h 30"/>
              <a:gd name="T6" fmla="*/ 20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9 w 23"/>
              <a:gd name="T19" fmla="*/ 0 h 30"/>
              <a:gd name="T20" fmla="*/ 8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0 w 23"/>
              <a:gd name="T65" fmla="*/ 25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0" y="9"/>
                </a:lnTo>
                <a:lnTo>
                  <a:pt x="20" y="8"/>
                </a:lnTo>
                <a:lnTo>
                  <a:pt x="20" y="7"/>
                </a:lnTo>
                <a:lnTo>
                  <a:pt x="19" y="6"/>
                </a:lnTo>
                <a:lnTo>
                  <a:pt x="18" y="5"/>
                </a:lnTo>
                <a:lnTo>
                  <a:pt x="18" y="4"/>
                </a:lnTo>
                <a:lnTo>
                  <a:pt x="17" y="3"/>
                </a:lnTo>
                <a:lnTo>
                  <a:pt x="16" y="2"/>
                </a:lnTo>
                <a:lnTo>
                  <a:pt x="15" y="0"/>
                </a:lnTo>
                <a:lnTo>
                  <a:pt x="14" y="0"/>
                </a:lnTo>
                <a:lnTo>
                  <a:pt x="13" y="0"/>
                </a:lnTo>
                <a:lnTo>
                  <a:pt x="12" y="0"/>
                </a:lnTo>
                <a:lnTo>
                  <a:pt x="11" y="0"/>
                </a:lnTo>
                <a:lnTo>
                  <a:pt x="9" y="0"/>
                </a:lnTo>
                <a:lnTo>
                  <a:pt x="8"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8" y="30"/>
                </a:lnTo>
                <a:lnTo>
                  <a:pt x="9" y="30"/>
                </a:lnTo>
                <a:lnTo>
                  <a:pt x="11" y="30"/>
                </a:lnTo>
                <a:lnTo>
                  <a:pt x="12" y="30"/>
                </a:lnTo>
                <a:lnTo>
                  <a:pt x="13" y="30"/>
                </a:lnTo>
                <a:lnTo>
                  <a:pt x="14" y="30"/>
                </a:lnTo>
                <a:lnTo>
                  <a:pt x="15" y="30"/>
                </a:lnTo>
                <a:lnTo>
                  <a:pt x="16" y="29"/>
                </a:lnTo>
                <a:lnTo>
                  <a:pt x="17" y="28"/>
                </a:lnTo>
                <a:lnTo>
                  <a:pt x="18" y="27"/>
                </a:lnTo>
                <a:lnTo>
                  <a:pt x="18" y="26"/>
                </a:lnTo>
                <a:lnTo>
                  <a:pt x="19" y="25"/>
                </a:lnTo>
                <a:lnTo>
                  <a:pt x="20" y="25"/>
                </a:lnTo>
                <a:lnTo>
                  <a:pt x="20" y="24"/>
                </a:lnTo>
                <a:lnTo>
                  <a:pt x="20"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0" name="Line 340"/>
          <p:cNvSpPr>
            <a:spLocks noChangeShapeType="1"/>
          </p:cNvSpPr>
          <p:nvPr/>
        </p:nvSpPr>
        <p:spPr bwMode="auto">
          <a:xfrm>
            <a:off x="6099175" y="60245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41" name="Line 341"/>
          <p:cNvSpPr>
            <a:spLocks noChangeShapeType="1"/>
          </p:cNvSpPr>
          <p:nvPr/>
        </p:nvSpPr>
        <p:spPr bwMode="auto">
          <a:xfrm>
            <a:off x="6067425" y="60626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42" name="Freeform 342"/>
          <p:cNvSpPr>
            <a:spLocks/>
          </p:cNvSpPr>
          <p:nvPr/>
        </p:nvSpPr>
        <p:spPr bwMode="auto">
          <a:xfrm>
            <a:off x="6300788" y="5607050"/>
            <a:ext cx="325437" cy="341313"/>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3" name="Rectangle 343"/>
          <p:cNvSpPr>
            <a:spLocks noChangeArrowheads="1"/>
          </p:cNvSpPr>
          <p:nvPr/>
        </p:nvSpPr>
        <p:spPr bwMode="auto">
          <a:xfrm>
            <a:off x="6330950" y="5710238"/>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4" name="Rectangle 344"/>
          <p:cNvSpPr>
            <a:spLocks noChangeArrowheads="1"/>
          </p:cNvSpPr>
          <p:nvPr/>
        </p:nvSpPr>
        <p:spPr bwMode="auto">
          <a:xfrm>
            <a:off x="6373813" y="576421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5" name="Rectangle 345"/>
          <p:cNvSpPr>
            <a:spLocks noChangeArrowheads="1"/>
          </p:cNvSpPr>
          <p:nvPr/>
        </p:nvSpPr>
        <p:spPr bwMode="auto">
          <a:xfrm>
            <a:off x="6510338" y="575945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6" name="Freeform 346"/>
          <p:cNvSpPr>
            <a:spLocks/>
          </p:cNvSpPr>
          <p:nvPr/>
        </p:nvSpPr>
        <p:spPr bwMode="auto">
          <a:xfrm>
            <a:off x="6443663" y="5840413"/>
            <a:ext cx="12700" cy="15875"/>
          </a:xfrm>
          <a:custGeom>
            <a:avLst/>
            <a:gdLst>
              <a:gd name="T0" fmla="*/ 24 w 24"/>
              <a:gd name="T1" fmla="*/ 13 h 30"/>
              <a:gd name="T2" fmla="*/ 24 w 24"/>
              <a:gd name="T3" fmla="*/ 11 h 30"/>
              <a:gd name="T4" fmla="*/ 21 w 24"/>
              <a:gd name="T5" fmla="*/ 9 h 30"/>
              <a:gd name="T6" fmla="*/ 21 w 24"/>
              <a:gd name="T7" fmla="*/ 7 h 30"/>
              <a:gd name="T8" fmla="*/ 19 w 24"/>
              <a:gd name="T9" fmla="*/ 4 h 30"/>
              <a:gd name="T10" fmla="*/ 18 w 24"/>
              <a:gd name="T11" fmla="*/ 2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2 h 30"/>
              <a:gd name="T26" fmla="*/ 4 w 24"/>
              <a:gd name="T27" fmla="*/ 4 h 30"/>
              <a:gd name="T28" fmla="*/ 2 w 24"/>
              <a:gd name="T29" fmla="*/ 7 h 30"/>
              <a:gd name="T30" fmla="*/ 2 w 24"/>
              <a:gd name="T31" fmla="*/ 9 h 30"/>
              <a:gd name="T32" fmla="*/ 0 w 24"/>
              <a:gd name="T33" fmla="*/ 11 h 30"/>
              <a:gd name="T34" fmla="*/ 0 w 24"/>
              <a:gd name="T35" fmla="*/ 13 h 30"/>
              <a:gd name="T36" fmla="*/ 0 w 24"/>
              <a:gd name="T37" fmla="*/ 16 h 30"/>
              <a:gd name="T38" fmla="*/ 0 w 24"/>
              <a:gd name="T39" fmla="*/ 19 h 30"/>
              <a:gd name="T40" fmla="*/ 2 w 24"/>
              <a:gd name="T41" fmla="*/ 22 h 30"/>
              <a:gd name="T42" fmla="*/ 2 w 24"/>
              <a:gd name="T43" fmla="*/ 24 h 30"/>
              <a:gd name="T44" fmla="*/ 4 w 24"/>
              <a:gd name="T45" fmla="*/ 25 h 30"/>
              <a:gd name="T46" fmla="*/ 5 w 24"/>
              <a:gd name="T47" fmla="*/ 27 h 30"/>
              <a:gd name="T48" fmla="*/ 7 w 24"/>
              <a:gd name="T49" fmla="*/ 29 h 30"/>
              <a:gd name="T50" fmla="*/ 9 w 24"/>
              <a:gd name="T51" fmla="*/ 30 h 30"/>
              <a:gd name="T52" fmla="*/ 10 w 24"/>
              <a:gd name="T53" fmla="*/ 30 h 30"/>
              <a:gd name="T54" fmla="*/ 13 w 24"/>
              <a:gd name="T55" fmla="*/ 30 h 30"/>
              <a:gd name="T56" fmla="*/ 15 w 24"/>
              <a:gd name="T57" fmla="*/ 30 h 30"/>
              <a:gd name="T58" fmla="*/ 17 w 24"/>
              <a:gd name="T59" fmla="*/ 29 h 30"/>
              <a:gd name="T60" fmla="*/ 18 w 24"/>
              <a:gd name="T61" fmla="*/ 27 h 30"/>
              <a:gd name="T62" fmla="*/ 19 w 24"/>
              <a:gd name="T63" fmla="*/ 25 h 30"/>
              <a:gd name="T64" fmla="*/ 21 w 24"/>
              <a:gd name="T65" fmla="*/ 24 h 30"/>
              <a:gd name="T66" fmla="*/ 21 w 24"/>
              <a:gd name="T67" fmla="*/ 22 h 30"/>
              <a:gd name="T68" fmla="*/ 24 w 24"/>
              <a:gd name="T69" fmla="*/ 19 h 30"/>
              <a:gd name="T70" fmla="*/ 24 w 24"/>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4"/>
                </a:moveTo>
                <a:lnTo>
                  <a:pt x="24" y="13"/>
                </a:lnTo>
                <a:lnTo>
                  <a:pt x="24" y="12"/>
                </a:lnTo>
                <a:lnTo>
                  <a:pt x="24" y="11"/>
                </a:lnTo>
                <a:lnTo>
                  <a:pt x="22" y="10"/>
                </a:lnTo>
                <a:lnTo>
                  <a:pt x="21" y="9"/>
                </a:lnTo>
                <a:lnTo>
                  <a:pt x="21" y="8"/>
                </a:lnTo>
                <a:lnTo>
                  <a:pt x="21" y="7"/>
                </a:lnTo>
                <a:lnTo>
                  <a:pt x="20" y="6"/>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6"/>
                </a:lnTo>
                <a:lnTo>
                  <a:pt x="2" y="7"/>
                </a:lnTo>
                <a:lnTo>
                  <a:pt x="2" y="8"/>
                </a:lnTo>
                <a:lnTo>
                  <a:pt x="2" y="9"/>
                </a:lnTo>
                <a:lnTo>
                  <a:pt x="0" y="10"/>
                </a:lnTo>
                <a:lnTo>
                  <a:pt x="0" y="11"/>
                </a:lnTo>
                <a:lnTo>
                  <a:pt x="0" y="12"/>
                </a:lnTo>
                <a:lnTo>
                  <a:pt x="0" y="13"/>
                </a:lnTo>
                <a:lnTo>
                  <a:pt x="0" y="14"/>
                </a:lnTo>
                <a:lnTo>
                  <a:pt x="0" y="16"/>
                </a:lnTo>
                <a:lnTo>
                  <a:pt x="0" y="18"/>
                </a:lnTo>
                <a:lnTo>
                  <a:pt x="0" y="19"/>
                </a:lnTo>
                <a:lnTo>
                  <a:pt x="0" y="20"/>
                </a:lnTo>
                <a:lnTo>
                  <a:pt x="2" y="22"/>
                </a:lnTo>
                <a:lnTo>
                  <a:pt x="2" y="23"/>
                </a:lnTo>
                <a:lnTo>
                  <a:pt x="2" y="24"/>
                </a:lnTo>
                <a:lnTo>
                  <a:pt x="3" y="24"/>
                </a:lnTo>
                <a:lnTo>
                  <a:pt x="4" y="25"/>
                </a:lnTo>
                <a:lnTo>
                  <a:pt x="4" y="26"/>
                </a:lnTo>
                <a:lnTo>
                  <a:pt x="5" y="27"/>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7"/>
                </a:lnTo>
                <a:lnTo>
                  <a:pt x="19" y="26"/>
                </a:lnTo>
                <a:lnTo>
                  <a:pt x="19" y="25"/>
                </a:lnTo>
                <a:lnTo>
                  <a:pt x="20" y="24"/>
                </a:lnTo>
                <a:lnTo>
                  <a:pt x="21" y="24"/>
                </a:lnTo>
                <a:lnTo>
                  <a:pt x="21" y="23"/>
                </a:lnTo>
                <a:lnTo>
                  <a:pt x="21" y="22"/>
                </a:lnTo>
                <a:lnTo>
                  <a:pt x="22" y="20"/>
                </a:lnTo>
                <a:lnTo>
                  <a:pt x="24" y="19"/>
                </a:lnTo>
                <a:lnTo>
                  <a:pt x="24" y="18"/>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47" name="Line 347"/>
          <p:cNvSpPr>
            <a:spLocks noChangeShapeType="1"/>
          </p:cNvSpPr>
          <p:nvPr/>
        </p:nvSpPr>
        <p:spPr bwMode="auto">
          <a:xfrm>
            <a:off x="6540500" y="5759450"/>
            <a:ext cx="1588"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48" name="Line 348"/>
          <p:cNvSpPr>
            <a:spLocks noChangeShapeType="1"/>
          </p:cNvSpPr>
          <p:nvPr/>
        </p:nvSpPr>
        <p:spPr bwMode="auto">
          <a:xfrm>
            <a:off x="6510338" y="5797550"/>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49" name="Freeform 349"/>
          <p:cNvSpPr>
            <a:spLocks/>
          </p:cNvSpPr>
          <p:nvPr/>
        </p:nvSpPr>
        <p:spPr bwMode="auto">
          <a:xfrm>
            <a:off x="5605463" y="5480050"/>
            <a:ext cx="325437" cy="341313"/>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0" name="Rectangle 350"/>
          <p:cNvSpPr>
            <a:spLocks noChangeArrowheads="1"/>
          </p:cNvSpPr>
          <p:nvPr/>
        </p:nvSpPr>
        <p:spPr bwMode="auto">
          <a:xfrm>
            <a:off x="5635625" y="5583238"/>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1" name="Rectangle 351"/>
          <p:cNvSpPr>
            <a:spLocks noChangeArrowheads="1"/>
          </p:cNvSpPr>
          <p:nvPr/>
        </p:nvSpPr>
        <p:spPr bwMode="auto">
          <a:xfrm>
            <a:off x="5678488" y="56372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2" name="Rectangle 352"/>
          <p:cNvSpPr>
            <a:spLocks noChangeArrowheads="1"/>
          </p:cNvSpPr>
          <p:nvPr/>
        </p:nvSpPr>
        <p:spPr bwMode="auto">
          <a:xfrm>
            <a:off x="5813425" y="5632450"/>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3" name="Freeform 353"/>
          <p:cNvSpPr>
            <a:spLocks/>
          </p:cNvSpPr>
          <p:nvPr/>
        </p:nvSpPr>
        <p:spPr bwMode="auto">
          <a:xfrm>
            <a:off x="5748338" y="5713413"/>
            <a:ext cx="11112" cy="1587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5" y="27"/>
                </a:lnTo>
                <a:lnTo>
                  <a:pt x="6" y="28"/>
                </a:lnTo>
                <a:lnTo>
                  <a:pt x="7" y="28"/>
                </a:lnTo>
                <a:lnTo>
                  <a:pt x="8" y="29"/>
                </a:lnTo>
                <a:lnTo>
                  <a:pt x="9" y="29"/>
                </a:lnTo>
                <a:lnTo>
                  <a:pt x="10" y="29"/>
                </a:lnTo>
                <a:lnTo>
                  <a:pt x="11" y="29"/>
                </a:lnTo>
                <a:lnTo>
                  <a:pt x="12" y="29"/>
                </a:lnTo>
                <a:lnTo>
                  <a:pt x="13" y="29"/>
                </a:lnTo>
                <a:lnTo>
                  <a:pt x="14" y="29"/>
                </a:lnTo>
                <a:lnTo>
                  <a:pt x="16"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4" name="Line 354"/>
          <p:cNvSpPr>
            <a:spLocks noChangeShapeType="1"/>
          </p:cNvSpPr>
          <p:nvPr/>
        </p:nvSpPr>
        <p:spPr bwMode="auto">
          <a:xfrm>
            <a:off x="5845175" y="563245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55" name="Line 355"/>
          <p:cNvSpPr>
            <a:spLocks noChangeShapeType="1"/>
          </p:cNvSpPr>
          <p:nvPr/>
        </p:nvSpPr>
        <p:spPr bwMode="auto">
          <a:xfrm>
            <a:off x="5813425" y="567055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56" name="Freeform 356"/>
          <p:cNvSpPr>
            <a:spLocks/>
          </p:cNvSpPr>
          <p:nvPr/>
        </p:nvSpPr>
        <p:spPr bwMode="auto">
          <a:xfrm>
            <a:off x="1752600" y="5922963"/>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7" name="Rectangle 357"/>
          <p:cNvSpPr>
            <a:spLocks noChangeArrowheads="1"/>
          </p:cNvSpPr>
          <p:nvPr/>
        </p:nvSpPr>
        <p:spPr bwMode="auto">
          <a:xfrm>
            <a:off x="1782763" y="6026150"/>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8" name="Rectangle 358"/>
          <p:cNvSpPr>
            <a:spLocks noChangeArrowheads="1"/>
          </p:cNvSpPr>
          <p:nvPr/>
        </p:nvSpPr>
        <p:spPr bwMode="auto">
          <a:xfrm>
            <a:off x="1825625" y="6078538"/>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59" name="Rectangle 359"/>
          <p:cNvSpPr>
            <a:spLocks noChangeArrowheads="1"/>
          </p:cNvSpPr>
          <p:nvPr/>
        </p:nvSpPr>
        <p:spPr bwMode="auto">
          <a:xfrm>
            <a:off x="1960563" y="6075363"/>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0" name="Freeform 360"/>
          <p:cNvSpPr>
            <a:spLocks/>
          </p:cNvSpPr>
          <p:nvPr/>
        </p:nvSpPr>
        <p:spPr bwMode="auto">
          <a:xfrm>
            <a:off x="1893888" y="6156325"/>
            <a:ext cx="12700" cy="15875"/>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8 h 30"/>
              <a:gd name="T50" fmla="*/ 9 w 23"/>
              <a:gd name="T51" fmla="*/ 30 h 30"/>
              <a:gd name="T52" fmla="*/ 10 w 23"/>
              <a:gd name="T53" fmla="*/ 30 h 30"/>
              <a:gd name="T54" fmla="*/ 12 w 23"/>
              <a:gd name="T55" fmla="*/ 30 h 30"/>
              <a:gd name="T56" fmla="*/ 14 w 23"/>
              <a:gd name="T57" fmla="*/ 30 h 30"/>
              <a:gd name="T58" fmla="*/ 16 w 23"/>
              <a:gd name="T59" fmla="*/ 28 h 30"/>
              <a:gd name="T60" fmla="*/ 17 w 23"/>
              <a:gd name="T61" fmla="*/ 27 h 30"/>
              <a:gd name="T62" fmla="*/ 18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5" y="28"/>
                </a:lnTo>
                <a:lnTo>
                  <a:pt x="6" y="28"/>
                </a:lnTo>
                <a:lnTo>
                  <a:pt x="8" y="30"/>
                </a:lnTo>
                <a:lnTo>
                  <a:pt x="9" y="30"/>
                </a:lnTo>
                <a:lnTo>
                  <a:pt x="10" y="30"/>
                </a:lnTo>
                <a:lnTo>
                  <a:pt x="11" y="30"/>
                </a:lnTo>
                <a:lnTo>
                  <a:pt x="12" y="30"/>
                </a:lnTo>
                <a:lnTo>
                  <a:pt x="13" y="30"/>
                </a:lnTo>
                <a:lnTo>
                  <a:pt x="14" y="30"/>
                </a:lnTo>
                <a:lnTo>
                  <a:pt x="15" y="30"/>
                </a:lnTo>
                <a:lnTo>
                  <a:pt x="16" y="28"/>
                </a:lnTo>
                <a:lnTo>
                  <a:pt x="17" y="27"/>
                </a:lnTo>
                <a:lnTo>
                  <a:pt x="18" y="26"/>
                </a:lnTo>
                <a:lnTo>
                  <a:pt x="18"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1" name="Line 361"/>
          <p:cNvSpPr>
            <a:spLocks noChangeShapeType="1"/>
          </p:cNvSpPr>
          <p:nvPr/>
        </p:nvSpPr>
        <p:spPr bwMode="auto">
          <a:xfrm>
            <a:off x="1992313" y="6075363"/>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62" name="Line 362"/>
          <p:cNvSpPr>
            <a:spLocks noChangeShapeType="1"/>
          </p:cNvSpPr>
          <p:nvPr/>
        </p:nvSpPr>
        <p:spPr bwMode="auto">
          <a:xfrm>
            <a:off x="1960563" y="611346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63" name="Freeform 363"/>
          <p:cNvSpPr>
            <a:spLocks/>
          </p:cNvSpPr>
          <p:nvPr/>
        </p:nvSpPr>
        <p:spPr bwMode="auto">
          <a:xfrm>
            <a:off x="2081213" y="5329238"/>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4" name="Rectangle 364"/>
          <p:cNvSpPr>
            <a:spLocks noChangeArrowheads="1"/>
          </p:cNvSpPr>
          <p:nvPr/>
        </p:nvSpPr>
        <p:spPr bwMode="auto">
          <a:xfrm>
            <a:off x="2111375" y="5432425"/>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5" name="Rectangle 365"/>
          <p:cNvSpPr>
            <a:spLocks noChangeArrowheads="1"/>
          </p:cNvSpPr>
          <p:nvPr/>
        </p:nvSpPr>
        <p:spPr bwMode="auto">
          <a:xfrm>
            <a:off x="2154238" y="54848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6" name="Rectangle 366"/>
          <p:cNvSpPr>
            <a:spLocks noChangeArrowheads="1"/>
          </p:cNvSpPr>
          <p:nvPr/>
        </p:nvSpPr>
        <p:spPr bwMode="auto">
          <a:xfrm>
            <a:off x="2289175" y="5481638"/>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7" name="Freeform 367"/>
          <p:cNvSpPr>
            <a:spLocks/>
          </p:cNvSpPr>
          <p:nvPr/>
        </p:nvSpPr>
        <p:spPr bwMode="auto">
          <a:xfrm>
            <a:off x="2222500" y="5562600"/>
            <a:ext cx="12700" cy="15875"/>
          </a:xfrm>
          <a:custGeom>
            <a:avLst/>
            <a:gdLst>
              <a:gd name="T0" fmla="*/ 23 w 23"/>
              <a:gd name="T1" fmla="*/ 13 h 30"/>
              <a:gd name="T2" fmla="*/ 23 w 23"/>
              <a:gd name="T3" fmla="*/ 11 h 30"/>
              <a:gd name="T4" fmla="*/ 21 w 23"/>
              <a:gd name="T5" fmla="*/ 9 h 30"/>
              <a:gd name="T6" fmla="*/ 21 w 23"/>
              <a:gd name="T7" fmla="*/ 7 h 30"/>
              <a:gd name="T8" fmla="*/ 18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8" y="5"/>
                </a:lnTo>
                <a:lnTo>
                  <a:pt x="18" y="4"/>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4"/>
                </a:lnTo>
                <a:lnTo>
                  <a:pt x="3"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3" y="25"/>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5"/>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68" name="Line 368"/>
          <p:cNvSpPr>
            <a:spLocks noChangeShapeType="1"/>
          </p:cNvSpPr>
          <p:nvPr/>
        </p:nvSpPr>
        <p:spPr bwMode="auto">
          <a:xfrm>
            <a:off x="2320925" y="54816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69" name="Line 369"/>
          <p:cNvSpPr>
            <a:spLocks noChangeShapeType="1"/>
          </p:cNvSpPr>
          <p:nvPr/>
        </p:nvSpPr>
        <p:spPr bwMode="auto">
          <a:xfrm>
            <a:off x="2289175" y="55197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70" name="Freeform 370"/>
          <p:cNvSpPr>
            <a:spLocks/>
          </p:cNvSpPr>
          <p:nvPr/>
        </p:nvSpPr>
        <p:spPr bwMode="auto">
          <a:xfrm>
            <a:off x="3116263" y="5808663"/>
            <a:ext cx="325437" cy="341312"/>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1" name="Rectangle 371"/>
          <p:cNvSpPr>
            <a:spLocks noChangeArrowheads="1"/>
          </p:cNvSpPr>
          <p:nvPr/>
        </p:nvSpPr>
        <p:spPr bwMode="auto">
          <a:xfrm>
            <a:off x="3146425" y="5911850"/>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2" name="Rectangle 372"/>
          <p:cNvSpPr>
            <a:spLocks noChangeArrowheads="1"/>
          </p:cNvSpPr>
          <p:nvPr/>
        </p:nvSpPr>
        <p:spPr bwMode="auto">
          <a:xfrm>
            <a:off x="3189288" y="5965825"/>
            <a:ext cx="95250"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3" name="Rectangle 373"/>
          <p:cNvSpPr>
            <a:spLocks noChangeArrowheads="1"/>
          </p:cNvSpPr>
          <p:nvPr/>
        </p:nvSpPr>
        <p:spPr bwMode="auto">
          <a:xfrm>
            <a:off x="3325813" y="596106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4" name="Freeform 374"/>
          <p:cNvSpPr>
            <a:spLocks/>
          </p:cNvSpPr>
          <p:nvPr/>
        </p:nvSpPr>
        <p:spPr bwMode="auto">
          <a:xfrm>
            <a:off x="3259138" y="6042025"/>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9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8 w 23"/>
              <a:gd name="T61" fmla="*/ 27 h 29"/>
              <a:gd name="T62" fmla="*/ 19 w 23"/>
              <a:gd name="T63" fmla="*/ 25 h 29"/>
              <a:gd name="T64" fmla="*/ 21 w 23"/>
              <a:gd name="T65" fmla="*/ 24 h 29"/>
              <a:gd name="T66" fmla="*/ 21 w 23"/>
              <a:gd name="T67" fmla="*/ 22 h 29"/>
              <a:gd name="T68" fmla="*/ 23 w 23"/>
              <a:gd name="T69" fmla="*/ 19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6" y="28"/>
                </a:lnTo>
                <a:lnTo>
                  <a:pt x="18" y="27"/>
                </a:lnTo>
                <a:lnTo>
                  <a:pt x="19" y="26"/>
                </a:lnTo>
                <a:lnTo>
                  <a:pt x="19"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5" name="Line 375"/>
          <p:cNvSpPr>
            <a:spLocks noChangeShapeType="1"/>
          </p:cNvSpPr>
          <p:nvPr/>
        </p:nvSpPr>
        <p:spPr bwMode="auto">
          <a:xfrm>
            <a:off x="3355975" y="5961063"/>
            <a:ext cx="1588" cy="8096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76" name="Line 376"/>
          <p:cNvSpPr>
            <a:spLocks noChangeShapeType="1"/>
          </p:cNvSpPr>
          <p:nvPr/>
        </p:nvSpPr>
        <p:spPr bwMode="auto">
          <a:xfrm>
            <a:off x="3325813" y="599916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77" name="Freeform 377"/>
          <p:cNvSpPr>
            <a:spLocks/>
          </p:cNvSpPr>
          <p:nvPr/>
        </p:nvSpPr>
        <p:spPr bwMode="auto">
          <a:xfrm>
            <a:off x="3054350" y="4457700"/>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8" name="Rectangle 378"/>
          <p:cNvSpPr>
            <a:spLocks noChangeArrowheads="1"/>
          </p:cNvSpPr>
          <p:nvPr/>
        </p:nvSpPr>
        <p:spPr bwMode="auto">
          <a:xfrm>
            <a:off x="3084513" y="4560888"/>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79" name="Rectangle 379"/>
          <p:cNvSpPr>
            <a:spLocks noChangeArrowheads="1"/>
          </p:cNvSpPr>
          <p:nvPr/>
        </p:nvSpPr>
        <p:spPr bwMode="auto">
          <a:xfrm>
            <a:off x="3127375" y="4613275"/>
            <a:ext cx="93663"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0" name="Rectangle 380"/>
          <p:cNvSpPr>
            <a:spLocks noChangeArrowheads="1"/>
          </p:cNvSpPr>
          <p:nvPr/>
        </p:nvSpPr>
        <p:spPr bwMode="auto">
          <a:xfrm>
            <a:off x="3262313" y="460851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1" name="Freeform 381"/>
          <p:cNvSpPr>
            <a:spLocks/>
          </p:cNvSpPr>
          <p:nvPr/>
        </p:nvSpPr>
        <p:spPr bwMode="auto">
          <a:xfrm>
            <a:off x="3195638" y="4691063"/>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3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2 w 23"/>
              <a:gd name="T29" fmla="*/ 7 h 30"/>
              <a:gd name="T30" fmla="*/ 2 w 23"/>
              <a:gd name="T31" fmla="*/ 9 h 30"/>
              <a:gd name="T32" fmla="*/ 0 w 23"/>
              <a:gd name="T33" fmla="*/ 11 h 30"/>
              <a:gd name="T34" fmla="*/ 0 w 23"/>
              <a:gd name="T35" fmla="*/ 13 h 30"/>
              <a:gd name="T36" fmla="*/ 0 w 23"/>
              <a:gd name="T37" fmla="*/ 16 h 30"/>
              <a:gd name="T38" fmla="*/ 0 w 23"/>
              <a:gd name="T39" fmla="*/ 19 h 30"/>
              <a:gd name="T40" fmla="*/ 2 w 23"/>
              <a:gd name="T41" fmla="*/ 22 h 30"/>
              <a:gd name="T42" fmla="*/ 2 w 23"/>
              <a:gd name="T43" fmla="*/ 24 h 30"/>
              <a:gd name="T44" fmla="*/ 4 w 23"/>
              <a:gd name="T45" fmla="*/ 25 h 30"/>
              <a:gd name="T46" fmla="*/ 5 w 23"/>
              <a:gd name="T47" fmla="*/ 27 h 30"/>
              <a:gd name="T48" fmla="*/ 7 w 23"/>
              <a:gd name="T49" fmla="*/ 28 h 30"/>
              <a:gd name="T50" fmla="*/ 9 w 23"/>
              <a:gd name="T51" fmla="*/ 30 h 30"/>
              <a:gd name="T52" fmla="*/ 10 w 23"/>
              <a:gd name="T53" fmla="*/ 30 h 30"/>
              <a:gd name="T54" fmla="*/ 13 w 23"/>
              <a:gd name="T55" fmla="*/ 30 h 30"/>
              <a:gd name="T56" fmla="*/ 15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7"/>
                </a:lnTo>
                <a:lnTo>
                  <a:pt x="2" y="8"/>
                </a:lnTo>
                <a:lnTo>
                  <a:pt x="2" y="9"/>
                </a:lnTo>
                <a:lnTo>
                  <a:pt x="0" y="10"/>
                </a:lnTo>
                <a:lnTo>
                  <a:pt x="0" y="11"/>
                </a:lnTo>
                <a:lnTo>
                  <a:pt x="0" y="12"/>
                </a:lnTo>
                <a:lnTo>
                  <a:pt x="0" y="13"/>
                </a:lnTo>
                <a:lnTo>
                  <a:pt x="0" y="14"/>
                </a:lnTo>
                <a:lnTo>
                  <a:pt x="0" y="16"/>
                </a:lnTo>
                <a:lnTo>
                  <a:pt x="0" y="18"/>
                </a:lnTo>
                <a:lnTo>
                  <a:pt x="0" y="19"/>
                </a:lnTo>
                <a:lnTo>
                  <a:pt x="0" y="20"/>
                </a:lnTo>
                <a:lnTo>
                  <a:pt x="2" y="22"/>
                </a:lnTo>
                <a:lnTo>
                  <a:pt x="2" y="23"/>
                </a:lnTo>
                <a:lnTo>
                  <a:pt x="2" y="24"/>
                </a:lnTo>
                <a:lnTo>
                  <a:pt x="3" y="24"/>
                </a:lnTo>
                <a:lnTo>
                  <a:pt x="4" y="25"/>
                </a:lnTo>
                <a:lnTo>
                  <a:pt x="4" y="26"/>
                </a:lnTo>
                <a:lnTo>
                  <a:pt x="5" y="27"/>
                </a:lnTo>
                <a:lnTo>
                  <a:pt x="6" y="28"/>
                </a:lnTo>
                <a:lnTo>
                  <a:pt x="7" y="28"/>
                </a:lnTo>
                <a:lnTo>
                  <a:pt x="8" y="30"/>
                </a:lnTo>
                <a:lnTo>
                  <a:pt x="9" y="30"/>
                </a:lnTo>
                <a:lnTo>
                  <a:pt x="10" y="30"/>
                </a:lnTo>
                <a:lnTo>
                  <a:pt x="11" y="30"/>
                </a:lnTo>
                <a:lnTo>
                  <a:pt x="13" y="30"/>
                </a:lnTo>
                <a:lnTo>
                  <a:pt x="14"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2" name="Line 382"/>
          <p:cNvSpPr>
            <a:spLocks noChangeShapeType="1"/>
          </p:cNvSpPr>
          <p:nvPr/>
        </p:nvSpPr>
        <p:spPr bwMode="auto">
          <a:xfrm>
            <a:off x="3294063" y="4610100"/>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83" name="Line 383"/>
          <p:cNvSpPr>
            <a:spLocks noChangeShapeType="1"/>
          </p:cNvSpPr>
          <p:nvPr/>
        </p:nvSpPr>
        <p:spPr bwMode="auto">
          <a:xfrm>
            <a:off x="3262313" y="4648200"/>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84" name="Freeform 384"/>
          <p:cNvSpPr>
            <a:spLocks/>
          </p:cNvSpPr>
          <p:nvPr/>
        </p:nvSpPr>
        <p:spPr bwMode="auto">
          <a:xfrm>
            <a:off x="3167063" y="5038725"/>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5" name="Rectangle 385"/>
          <p:cNvSpPr>
            <a:spLocks noChangeArrowheads="1"/>
          </p:cNvSpPr>
          <p:nvPr/>
        </p:nvSpPr>
        <p:spPr bwMode="auto">
          <a:xfrm>
            <a:off x="3197225" y="5141913"/>
            <a:ext cx="269875"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6" name="Rectangle 386"/>
          <p:cNvSpPr>
            <a:spLocks noChangeArrowheads="1"/>
          </p:cNvSpPr>
          <p:nvPr/>
        </p:nvSpPr>
        <p:spPr bwMode="auto">
          <a:xfrm>
            <a:off x="3240088" y="5194300"/>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7" name="Rectangle 387"/>
          <p:cNvSpPr>
            <a:spLocks noChangeArrowheads="1"/>
          </p:cNvSpPr>
          <p:nvPr/>
        </p:nvSpPr>
        <p:spPr bwMode="auto">
          <a:xfrm>
            <a:off x="3376613" y="519112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8" name="Freeform 388"/>
          <p:cNvSpPr>
            <a:spLocks/>
          </p:cNvSpPr>
          <p:nvPr/>
        </p:nvSpPr>
        <p:spPr bwMode="auto">
          <a:xfrm>
            <a:off x="3309938" y="5272088"/>
            <a:ext cx="12700" cy="15875"/>
          </a:xfrm>
          <a:custGeom>
            <a:avLst/>
            <a:gdLst>
              <a:gd name="T0" fmla="*/ 24 w 24"/>
              <a:gd name="T1" fmla="*/ 13 h 29"/>
              <a:gd name="T2" fmla="*/ 24 w 24"/>
              <a:gd name="T3" fmla="*/ 10 h 29"/>
              <a:gd name="T4" fmla="*/ 21 w 24"/>
              <a:gd name="T5" fmla="*/ 8 h 29"/>
              <a:gd name="T6" fmla="*/ 21 w 24"/>
              <a:gd name="T7" fmla="*/ 6 h 29"/>
              <a:gd name="T8" fmla="*/ 19 w 24"/>
              <a:gd name="T9" fmla="*/ 4 h 29"/>
              <a:gd name="T10" fmla="*/ 18 w 24"/>
              <a:gd name="T11" fmla="*/ 2 h 29"/>
              <a:gd name="T12" fmla="*/ 17 w 24"/>
              <a:gd name="T13" fmla="*/ 1 h 29"/>
              <a:gd name="T14" fmla="*/ 15 w 24"/>
              <a:gd name="T15" fmla="*/ 0 h 29"/>
              <a:gd name="T16" fmla="*/ 13 w 24"/>
              <a:gd name="T17" fmla="*/ 0 h 29"/>
              <a:gd name="T18" fmla="*/ 10 w 24"/>
              <a:gd name="T19" fmla="*/ 0 h 29"/>
              <a:gd name="T20" fmla="*/ 9 w 24"/>
              <a:gd name="T21" fmla="*/ 0 h 29"/>
              <a:gd name="T22" fmla="*/ 7 w 24"/>
              <a:gd name="T23" fmla="*/ 1 h 29"/>
              <a:gd name="T24" fmla="*/ 5 w 24"/>
              <a:gd name="T25" fmla="*/ 2 h 29"/>
              <a:gd name="T26" fmla="*/ 4 w 24"/>
              <a:gd name="T27" fmla="*/ 4 h 29"/>
              <a:gd name="T28" fmla="*/ 2 w 24"/>
              <a:gd name="T29" fmla="*/ 6 h 29"/>
              <a:gd name="T30" fmla="*/ 2 w 24"/>
              <a:gd name="T31" fmla="*/ 8 h 29"/>
              <a:gd name="T32" fmla="*/ 0 w 24"/>
              <a:gd name="T33" fmla="*/ 10 h 29"/>
              <a:gd name="T34" fmla="*/ 0 w 24"/>
              <a:gd name="T35" fmla="*/ 13 h 29"/>
              <a:gd name="T36" fmla="*/ 0 w 24"/>
              <a:gd name="T37" fmla="*/ 16 h 29"/>
              <a:gd name="T38" fmla="*/ 0 w 24"/>
              <a:gd name="T39" fmla="*/ 18 h 29"/>
              <a:gd name="T40" fmla="*/ 2 w 24"/>
              <a:gd name="T41" fmla="*/ 21 h 29"/>
              <a:gd name="T42" fmla="*/ 2 w 24"/>
              <a:gd name="T43" fmla="*/ 24 h 29"/>
              <a:gd name="T44" fmla="*/ 4 w 24"/>
              <a:gd name="T45" fmla="*/ 25 h 29"/>
              <a:gd name="T46" fmla="*/ 5 w 24"/>
              <a:gd name="T47" fmla="*/ 27 h 29"/>
              <a:gd name="T48" fmla="*/ 7 w 24"/>
              <a:gd name="T49" fmla="*/ 28 h 29"/>
              <a:gd name="T50" fmla="*/ 9 w 24"/>
              <a:gd name="T51" fmla="*/ 29 h 29"/>
              <a:gd name="T52" fmla="*/ 10 w 24"/>
              <a:gd name="T53" fmla="*/ 29 h 29"/>
              <a:gd name="T54" fmla="*/ 13 w 24"/>
              <a:gd name="T55" fmla="*/ 29 h 29"/>
              <a:gd name="T56" fmla="*/ 15 w 24"/>
              <a:gd name="T57" fmla="*/ 29 h 29"/>
              <a:gd name="T58" fmla="*/ 17 w 24"/>
              <a:gd name="T59" fmla="*/ 28 h 29"/>
              <a:gd name="T60" fmla="*/ 18 w 24"/>
              <a:gd name="T61" fmla="*/ 27 h 29"/>
              <a:gd name="T62" fmla="*/ 19 w 24"/>
              <a:gd name="T63" fmla="*/ 25 h 29"/>
              <a:gd name="T64" fmla="*/ 21 w 24"/>
              <a:gd name="T65" fmla="*/ 24 h 29"/>
              <a:gd name="T66" fmla="*/ 21 w 24"/>
              <a:gd name="T67" fmla="*/ 21 h 29"/>
              <a:gd name="T68" fmla="*/ 24 w 24"/>
              <a:gd name="T69" fmla="*/ 18 h 29"/>
              <a:gd name="T70" fmla="*/ 24 w 24"/>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29"/>
              <a:gd name="T110" fmla="*/ 24 w 24"/>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29">
                <a:moveTo>
                  <a:pt x="24" y="14"/>
                </a:moveTo>
                <a:lnTo>
                  <a:pt x="24" y="13"/>
                </a:lnTo>
                <a:lnTo>
                  <a:pt x="24" y="12"/>
                </a:lnTo>
                <a:lnTo>
                  <a:pt x="24" y="10"/>
                </a:lnTo>
                <a:lnTo>
                  <a:pt x="22" y="9"/>
                </a:lnTo>
                <a:lnTo>
                  <a:pt x="21" y="8"/>
                </a:lnTo>
                <a:lnTo>
                  <a:pt x="21" y="7"/>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7"/>
                </a:lnTo>
                <a:lnTo>
                  <a:pt x="2" y="8"/>
                </a:lnTo>
                <a:lnTo>
                  <a:pt x="0" y="9"/>
                </a:lnTo>
                <a:lnTo>
                  <a:pt x="0" y="10"/>
                </a:lnTo>
                <a:lnTo>
                  <a:pt x="0" y="12"/>
                </a:lnTo>
                <a:lnTo>
                  <a:pt x="0" y="13"/>
                </a:lnTo>
                <a:lnTo>
                  <a:pt x="0" y="14"/>
                </a:lnTo>
                <a:lnTo>
                  <a:pt x="0" y="16"/>
                </a:lnTo>
                <a:lnTo>
                  <a:pt x="0" y="17"/>
                </a:lnTo>
                <a:lnTo>
                  <a:pt x="0" y="18"/>
                </a:lnTo>
                <a:lnTo>
                  <a:pt x="0" y="19"/>
                </a:lnTo>
                <a:lnTo>
                  <a:pt x="2" y="21"/>
                </a:lnTo>
                <a:lnTo>
                  <a:pt x="2" y="23"/>
                </a:lnTo>
                <a:lnTo>
                  <a:pt x="2" y="24"/>
                </a:lnTo>
                <a:lnTo>
                  <a:pt x="3" y="24"/>
                </a:lnTo>
                <a:lnTo>
                  <a:pt x="4" y="25"/>
                </a:lnTo>
                <a:lnTo>
                  <a:pt x="4" y="26"/>
                </a:lnTo>
                <a:lnTo>
                  <a:pt x="5" y="27"/>
                </a:lnTo>
                <a:lnTo>
                  <a:pt x="6" y="28"/>
                </a:lnTo>
                <a:lnTo>
                  <a:pt x="7" y="28"/>
                </a:lnTo>
                <a:lnTo>
                  <a:pt x="8" y="29"/>
                </a:lnTo>
                <a:lnTo>
                  <a:pt x="9" y="29"/>
                </a:lnTo>
                <a:lnTo>
                  <a:pt x="10" y="29"/>
                </a:lnTo>
                <a:lnTo>
                  <a:pt x="11" y="29"/>
                </a:lnTo>
                <a:lnTo>
                  <a:pt x="13" y="29"/>
                </a:lnTo>
                <a:lnTo>
                  <a:pt x="14" y="29"/>
                </a:lnTo>
                <a:lnTo>
                  <a:pt x="15" y="29"/>
                </a:lnTo>
                <a:lnTo>
                  <a:pt x="16" y="29"/>
                </a:lnTo>
                <a:lnTo>
                  <a:pt x="17" y="28"/>
                </a:lnTo>
                <a:lnTo>
                  <a:pt x="18" y="27"/>
                </a:lnTo>
                <a:lnTo>
                  <a:pt x="19" y="26"/>
                </a:lnTo>
                <a:lnTo>
                  <a:pt x="19" y="25"/>
                </a:lnTo>
                <a:lnTo>
                  <a:pt x="20" y="24"/>
                </a:lnTo>
                <a:lnTo>
                  <a:pt x="21" y="24"/>
                </a:lnTo>
                <a:lnTo>
                  <a:pt x="21" y="23"/>
                </a:lnTo>
                <a:lnTo>
                  <a:pt x="21" y="21"/>
                </a:lnTo>
                <a:lnTo>
                  <a:pt x="22" y="19"/>
                </a:lnTo>
                <a:lnTo>
                  <a:pt x="24" y="18"/>
                </a:lnTo>
                <a:lnTo>
                  <a:pt x="24" y="17"/>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89" name="Line 389"/>
          <p:cNvSpPr>
            <a:spLocks noChangeShapeType="1"/>
          </p:cNvSpPr>
          <p:nvPr/>
        </p:nvSpPr>
        <p:spPr bwMode="auto">
          <a:xfrm>
            <a:off x="3406775" y="519112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90" name="Line 390"/>
          <p:cNvSpPr>
            <a:spLocks noChangeShapeType="1"/>
          </p:cNvSpPr>
          <p:nvPr/>
        </p:nvSpPr>
        <p:spPr bwMode="auto">
          <a:xfrm>
            <a:off x="3376613" y="5229225"/>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91" name="Freeform 391"/>
          <p:cNvSpPr>
            <a:spLocks/>
          </p:cNvSpPr>
          <p:nvPr/>
        </p:nvSpPr>
        <p:spPr bwMode="auto">
          <a:xfrm>
            <a:off x="3724275" y="5392738"/>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2" name="Rectangle 392"/>
          <p:cNvSpPr>
            <a:spLocks noChangeArrowheads="1"/>
          </p:cNvSpPr>
          <p:nvPr/>
        </p:nvSpPr>
        <p:spPr bwMode="auto">
          <a:xfrm>
            <a:off x="3754438" y="54959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3" name="Rectangle 393"/>
          <p:cNvSpPr>
            <a:spLocks noChangeArrowheads="1"/>
          </p:cNvSpPr>
          <p:nvPr/>
        </p:nvSpPr>
        <p:spPr bwMode="auto">
          <a:xfrm>
            <a:off x="3797300" y="55483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4" name="Rectangle 394"/>
          <p:cNvSpPr>
            <a:spLocks noChangeArrowheads="1"/>
          </p:cNvSpPr>
          <p:nvPr/>
        </p:nvSpPr>
        <p:spPr bwMode="auto">
          <a:xfrm>
            <a:off x="3932238" y="554355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5" name="Freeform 395"/>
          <p:cNvSpPr>
            <a:spLocks/>
          </p:cNvSpPr>
          <p:nvPr/>
        </p:nvSpPr>
        <p:spPr bwMode="auto">
          <a:xfrm>
            <a:off x="3865563" y="5626100"/>
            <a:ext cx="12700" cy="15875"/>
          </a:xfrm>
          <a:custGeom>
            <a:avLst/>
            <a:gdLst>
              <a:gd name="T0" fmla="*/ 24 w 24"/>
              <a:gd name="T1" fmla="*/ 13 h 30"/>
              <a:gd name="T2" fmla="*/ 24 w 24"/>
              <a:gd name="T3" fmla="*/ 11 h 30"/>
              <a:gd name="T4" fmla="*/ 21 w 24"/>
              <a:gd name="T5" fmla="*/ 9 h 30"/>
              <a:gd name="T6" fmla="*/ 21 w 24"/>
              <a:gd name="T7" fmla="*/ 6 h 30"/>
              <a:gd name="T8" fmla="*/ 19 w 24"/>
              <a:gd name="T9" fmla="*/ 4 h 30"/>
              <a:gd name="T10" fmla="*/ 18 w 24"/>
              <a:gd name="T11" fmla="*/ 2 h 30"/>
              <a:gd name="T12" fmla="*/ 17 w 24"/>
              <a:gd name="T13" fmla="*/ 1 h 30"/>
              <a:gd name="T14" fmla="*/ 15 w 24"/>
              <a:gd name="T15" fmla="*/ 0 h 30"/>
              <a:gd name="T16" fmla="*/ 13 w 24"/>
              <a:gd name="T17" fmla="*/ 0 h 30"/>
              <a:gd name="T18" fmla="*/ 10 w 24"/>
              <a:gd name="T19" fmla="*/ 0 h 30"/>
              <a:gd name="T20" fmla="*/ 9 w 24"/>
              <a:gd name="T21" fmla="*/ 0 h 30"/>
              <a:gd name="T22" fmla="*/ 7 w 24"/>
              <a:gd name="T23" fmla="*/ 1 h 30"/>
              <a:gd name="T24" fmla="*/ 5 w 24"/>
              <a:gd name="T25" fmla="*/ 2 h 30"/>
              <a:gd name="T26" fmla="*/ 4 w 24"/>
              <a:gd name="T27" fmla="*/ 4 h 30"/>
              <a:gd name="T28" fmla="*/ 2 w 24"/>
              <a:gd name="T29" fmla="*/ 6 h 30"/>
              <a:gd name="T30" fmla="*/ 2 w 24"/>
              <a:gd name="T31" fmla="*/ 9 h 30"/>
              <a:gd name="T32" fmla="*/ 0 w 24"/>
              <a:gd name="T33" fmla="*/ 11 h 30"/>
              <a:gd name="T34" fmla="*/ 0 w 24"/>
              <a:gd name="T35" fmla="*/ 13 h 30"/>
              <a:gd name="T36" fmla="*/ 0 w 24"/>
              <a:gd name="T37" fmla="*/ 16 h 30"/>
              <a:gd name="T38" fmla="*/ 0 w 24"/>
              <a:gd name="T39" fmla="*/ 19 h 30"/>
              <a:gd name="T40" fmla="*/ 2 w 24"/>
              <a:gd name="T41" fmla="*/ 22 h 30"/>
              <a:gd name="T42" fmla="*/ 2 w 24"/>
              <a:gd name="T43" fmla="*/ 24 h 30"/>
              <a:gd name="T44" fmla="*/ 4 w 24"/>
              <a:gd name="T45" fmla="*/ 25 h 30"/>
              <a:gd name="T46" fmla="*/ 5 w 24"/>
              <a:gd name="T47" fmla="*/ 27 h 30"/>
              <a:gd name="T48" fmla="*/ 7 w 24"/>
              <a:gd name="T49" fmla="*/ 28 h 30"/>
              <a:gd name="T50" fmla="*/ 9 w 24"/>
              <a:gd name="T51" fmla="*/ 30 h 30"/>
              <a:gd name="T52" fmla="*/ 10 w 24"/>
              <a:gd name="T53" fmla="*/ 30 h 30"/>
              <a:gd name="T54" fmla="*/ 13 w 24"/>
              <a:gd name="T55" fmla="*/ 30 h 30"/>
              <a:gd name="T56" fmla="*/ 15 w 24"/>
              <a:gd name="T57" fmla="*/ 30 h 30"/>
              <a:gd name="T58" fmla="*/ 17 w 24"/>
              <a:gd name="T59" fmla="*/ 28 h 30"/>
              <a:gd name="T60" fmla="*/ 18 w 24"/>
              <a:gd name="T61" fmla="*/ 27 h 30"/>
              <a:gd name="T62" fmla="*/ 19 w 24"/>
              <a:gd name="T63" fmla="*/ 25 h 30"/>
              <a:gd name="T64" fmla="*/ 21 w 24"/>
              <a:gd name="T65" fmla="*/ 24 h 30"/>
              <a:gd name="T66" fmla="*/ 21 w 24"/>
              <a:gd name="T67" fmla="*/ 22 h 30"/>
              <a:gd name="T68" fmla="*/ 24 w 24"/>
              <a:gd name="T69" fmla="*/ 19 h 30"/>
              <a:gd name="T70" fmla="*/ 24 w 24"/>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30"/>
              <a:gd name="T110" fmla="*/ 24 w 24"/>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30">
                <a:moveTo>
                  <a:pt x="24" y="14"/>
                </a:moveTo>
                <a:lnTo>
                  <a:pt x="24" y="13"/>
                </a:lnTo>
                <a:lnTo>
                  <a:pt x="24" y="12"/>
                </a:lnTo>
                <a:lnTo>
                  <a:pt x="24" y="11"/>
                </a:lnTo>
                <a:lnTo>
                  <a:pt x="22" y="10"/>
                </a:lnTo>
                <a:lnTo>
                  <a:pt x="21" y="9"/>
                </a:lnTo>
                <a:lnTo>
                  <a:pt x="21" y="8"/>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8"/>
                </a:lnTo>
                <a:lnTo>
                  <a:pt x="2" y="9"/>
                </a:lnTo>
                <a:lnTo>
                  <a:pt x="0" y="10"/>
                </a:lnTo>
                <a:lnTo>
                  <a:pt x="0" y="11"/>
                </a:lnTo>
                <a:lnTo>
                  <a:pt x="0" y="12"/>
                </a:lnTo>
                <a:lnTo>
                  <a:pt x="0" y="13"/>
                </a:lnTo>
                <a:lnTo>
                  <a:pt x="0" y="14"/>
                </a:lnTo>
                <a:lnTo>
                  <a:pt x="0" y="16"/>
                </a:lnTo>
                <a:lnTo>
                  <a:pt x="0" y="17"/>
                </a:lnTo>
                <a:lnTo>
                  <a:pt x="0" y="19"/>
                </a:lnTo>
                <a:lnTo>
                  <a:pt x="0" y="20"/>
                </a:lnTo>
                <a:lnTo>
                  <a:pt x="2" y="22"/>
                </a:lnTo>
                <a:lnTo>
                  <a:pt x="2" y="23"/>
                </a:lnTo>
                <a:lnTo>
                  <a:pt x="2" y="24"/>
                </a:lnTo>
                <a:lnTo>
                  <a:pt x="3" y="24"/>
                </a:lnTo>
                <a:lnTo>
                  <a:pt x="4" y="25"/>
                </a:lnTo>
                <a:lnTo>
                  <a:pt x="4" y="26"/>
                </a:lnTo>
                <a:lnTo>
                  <a:pt x="5" y="27"/>
                </a:lnTo>
                <a:lnTo>
                  <a:pt x="6" y="28"/>
                </a:lnTo>
                <a:lnTo>
                  <a:pt x="7" y="28"/>
                </a:lnTo>
                <a:lnTo>
                  <a:pt x="8" y="30"/>
                </a:lnTo>
                <a:lnTo>
                  <a:pt x="9" y="30"/>
                </a:lnTo>
                <a:lnTo>
                  <a:pt x="10" y="30"/>
                </a:lnTo>
                <a:lnTo>
                  <a:pt x="11" y="30"/>
                </a:lnTo>
                <a:lnTo>
                  <a:pt x="13" y="30"/>
                </a:lnTo>
                <a:lnTo>
                  <a:pt x="14"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4" y="19"/>
                </a:lnTo>
                <a:lnTo>
                  <a:pt x="24" y="17"/>
                </a:lnTo>
                <a:lnTo>
                  <a:pt x="24" y="16"/>
                </a:lnTo>
                <a:lnTo>
                  <a:pt x="24"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6" name="Line 396"/>
          <p:cNvSpPr>
            <a:spLocks noChangeShapeType="1"/>
          </p:cNvSpPr>
          <p:nvPr/>
        </p:nvSpPr>
        <p:spPr bwMode="auto">
          <a:xfrm>
            <a:off x="3963988" y="55451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97" name="Line 397"/>
          <p:cNvSpPr>
            <a:spLocks noChangeShapeType="1"/>
          </p:cNvSpPr>
          <p:nvPr/>
        </p:nvSpPr>
        <p:spPr bwMode="auto">
          <a:xfrm>
            <a:off x="3962400" y="558641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98" name="Freeform 398"/>
          <p:cNvSpPr>
            <a:spLocks/>
          </p:cNvSpPr>
          <p:nvPr/>
        </p:nvSpPr>
        <p:spPr bwMode="auto">
          <a:xfrm>
            <a:off x="4322763" y="5129213"/>
            <a:ext cx="323850" cy="341312"/>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799" name="Rectangle 399"/>
          <p:cNvSpPr>
            <a:spLocks noChangeArrowheads="1"/>
          </p:cNvSpPr>
          <p:nvPr/>
        </p:nvSpPr>
        <p:spPr bwMode="auto">
          <a:xfrm>
            <a:off x="4352925" y="5233988"/>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0" name="Rectangle 400"/>
          <p:cNvSpPr>
            <a:spLocks noChangeArrowheads="1"/>
          </p:cNvSpPr>
          <p:nvPr/>
        </p:nvSpPr>
        <p:spPr bwMode="auto">
          <a:xfrm>
            <a:off x="4395788" y="528637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1" name="Rectangle 401"/>
          <p:cNvSpPr>
            <a:spLocks noChangeArrowheads="1"/>
          </p:cNvSpPr>
          <p:nvPr/>
        </p:nvSpPr>
        <p:spPr bwMode="auto">
          <a:xfrm>
            <a:off x="4530725" y="528161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2" name="Freeform 402"/>
          <p:cNvSpPr>
            <a:spLocks/>
          </p:cNvSpPr>
          <p:nvPr/>
        </p:nvSpPr>
        <p:spPr bwMode="auto">
          <a:xfrm>
            <a:off x="4464050" y="5362575"/>
            <a:ext cx="12700" cy="15875"/>
          </a:xfrm>
          <a:custGeom>
            <a:avLst/>
            <a:gdLst>
              <a:gd name="T0" fmla="*/ 23 w 23"/>
              <a:gd name="T1" fmla="*/ 14 h 30"/>
              <a:gd name="T2" fmla="*/ 23 w 23"/>
              <a:gd name="T3" fmla="*/ 11 h 30"/>
              <a:gd name="T4" fmla="*/ 20 w 23"/>
              <a:gd name="T5" fmla="*/ 9 h 30"/>
              <a:gd name="T6" fmla="*/ 20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9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1" y="10"/>
                </a:lnTo>
                <a:lnTo>
                  <a:pt x="20" y="9"/>
                </a:lnTo>
                <a:lnTo>
                  <a:pt x="20" y="8"/>
                </a:lnTo>
                <a:lnTo>
                  <a:pt x="20" y="7"/>
                </a:lnTo>
                <a:lnTo>
                  <a:pt x="19" y="6"/>
                </a:lnTo>
                <a:lnTo>
                  <a:pt x="18" y="5"/>
                </a:lnTo>
                <a:lnTo>
                  <a:pt x="18" y="4"/>
                </a:lnTo>
                <a:lnTo>
                  <a:pt x="17" y="3"/>
                </a:lnTo>
                <a:lnTo>
                  <a:pt x="16" y="1"/>
                </a:lnTo>
                <a:lnTo>
                  <a:pt x="15" y="0"/>
                </a:lnTo>
                <a:lnTo>
                  <a:pt x="14" y="0"/>
                </a:lnTo>
                <a:lnTo>
                  <a:pt x="13" y="0"/>
                </a:lnTo>
                <a:lnTo>
                  <a:pt x="12" y="0"/>
                </a:lnTo>
                <a:lnTo>
                  <a:pt x="10" y="0"/>
                </a:lnTo>
                <a:lnTo>
                  <a:pt x="9"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9" y="30"/>
                </a:lnTo>
                <a:lnTo>
                  <a:pt x="10" y="30"/>
                </a:lnTo>
                <a:lnTo>
                  <a:pt x="12" y="30"/>
                </a:lnTo>
                <a:lnTo>
                  <a:pt x="13" y="30"/>
                </a:lnTo>
                <a:lnTo>
                  <a:pt x="14" y="30"/>
                </a:lnTo>
                <a:lnTo>
                  <a:pt x="15" y="30"/>
                </a:lnTo>
                <a:lnTo>
                  <a:pt x="16" y="29"/>
                </a:lnTo>
                <a:lnTo>
                  <a:pt x="17" y="28"/>
                </a:lnTo>
                <a:lnTo>
                  <a:pt x="18" y="27"/>
                </a:lnTo>
                <a:lnTo>
                  <a:pt x="18" y="26"/>
                </a:lnTo>
                <a:lnTo>
                  <a:pt x="19" y="24"/>
                </a:lnTo>
                <a:lnTo>
                  <a:pt x="20" y="24"/>
                </a:lnTo>
                <a:lnTo>
                  <a:pt x="20" y="23"/>
                </a:lnTo>
                <a:lnTo>
                  <a:pt x="20" y="22"/>
                </a:lnTo>
                <a:lnTo>
                  <a:pt x="21"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3" name="Line 403"/>
          <p:cNvSpPr>
            <a:spLocks noChangeShapeType="1"/>
          </p:cNvSpPr>
          <p:nvPr/>
        </p:nvSpPr>
        <p:spPr bwMode="auto">
          <a:xfrm>
            <a:off x="4562475" y="528320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4" name="Line 404"/>
          <p:cNvSpPr>
            <a:spLocks noChangeShapeType="1"/>
          </p:cNvSpPr>
          <p:nvPr/>
        </p:nvSpPr>
        <p:spPr bwMode="auto">
          <a:xfrm>
            <a:off x="4530725" y="531971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5" name="Freeform 405"/>
          <p:cNvSpPr>
            <a:spLocks/>
          </p:cNvSpPr>
          <p:nvPr/>
        </p:nvSpPr>
        <p:spPr bwMode="auto">
          <a:xfrm>
            <a:off x="3930650" y="4611688"/>
            <a:ext cx="325438" cy="339725"/>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6" name="Rectangle 406"/>
          <p:cNvSpPr>
            <a:spLocks noChangeArrowheads="1"/>
          </p:cNvSpPr>
          <p:nvPr/>
        </p:nvSpPr>
        <p:spPr bwMode="auto">
          <a:xfrm>
            <a:off x="3960813" y="4714875"/>
            <a:ext cx="268287"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7" name="Rectangle 407"/>
          <p:cNvSpPr>
            <a:spLocks noChangeArrowheads="1"/>
          </p:cNvSpPr>
          <p:nvPr/>
        </p:nvSpPr>
        <p:spPr bwMode="auto">
          <a:xfrm>
            <a:off x="4003675" y="4767263"/>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8" name="Rectangle 408"/>
          <p:cNvSpPr>
            <a:spLocks noChangeArrowheads="1"/>
          </p:cNvSpPr>
          <p:nvPr/>
        </p:nvSpPr>
        <p:spPr bwMode="auto">
          <a:xfrm>
            <a:off x="4138613" y="4764088"/>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09" name="Freeform 409"/>
          <p:cNvSpPr>
            <a:spLocks/>
          </p:cNvSpPr>
          <p:nvPr/>
        </p:nvSpPr>
        <p:spPr bwMode="auto">
          <a:xfrm>
            <a:off x="4071938" y="4845050"/>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6" y="1"/>
                </a:lnTo>
                <a:lnTo>
                  <a:pt x="15" y="0"/>
                </a:lnTo>
                <a:lnTo>
                  <a:pt x="14" y="0"/>
                </a:lnTo>
                <a:lnTo>
                  <a:pt x="13" y="0"/>
                </a:lnTo>
                <a:lnTo>
                  <a:pt x="12" y="0"/>
                </a:lnTo>
                <a:lnTo>
                  <a:pt x="11" y="0"/>
                </a:lnTo>
                <a:lnTo>
                  <a:pt x="10" y="0"/>
                </a:lnTo>
                <a:lnTo>
                  <a:pt x="9" y="0"/>
                </a:lnTo>
                <a:lnTo>
                  <a:pt x="8" y="0"/>
                </a:lnTo>
                <a:lnTo>
                  <a:pt x="7"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4" y="28"/>
                </a:lnTo>
                <a:lnTo>
                  <a:pt x="5" y="29"/>
                </a:lnTo>
                <a:lnTo>
                  <a:pt x="7" y="29"/>
                </a:lnTo>
                <a:lnTo>
                  <a:pt x="8" y="30"/>
                </a:lnTo>
                <a:lnTo>
                  <a:pt x="9" y="30"/>
                </a:lnTo>
                <a:lnTo>
                  <a:pt x="10" y="30"/>
                </a:lnTo>
                <a:lnTo>
                  <a:pt x="11" y="30"/>
                </a:lnTo>
                <a:lnTo>
                  <a:pt x="12" y="30"/>
                </a:lnTo>
                <a:lnTo>
                  <a:pt x="13" y="30"/>
                </a:lnTo>
                <a:lnTo>
                  <a:pt x="14" y="30"/>
                </a:lnTo>
                <a:lnTo>
                  <a:pt x="15" y="30"/>
                </a:lnTo>
                <a:lnTo>
                  <a:pt x="16"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0" name="Line 410"/>
          <p:cNvSpPr>
            <a:spLocks noChangeShapeType="1"/>
          </p:cNvSpPr>
          <p:nvPr/>
        </p:nvSpPr>
        <p:spPr bwMode="auto">
          <a:xfrm>
            <a:off x="4170363" y="47640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11" name="Line 411"/>
          <p:cNvSpPr>
            <a:spLocks noChangeShapeType="1"/>
          </p:cNvSpPr>
          <p:nvPr/>
        </p:nvSpPr>
        <p:spPr bwMode="auto">
          <a:xfrm>
            <a:off x="4138613" y="480218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12" name="Freeform 412"/>
          <p:cNvSpPr>
            <a:spLocks/>
          </p:cNvSpPr>
          <p:nvPr/>
        </p:nvSpPr>
        <p:spPr bwMode="auto">
          <a:xfrm>
            <a:off x="3714750" y="3702050"/>
            <a:ext cx="325438" cy="341313"/>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3" name="Rectangle 413"/>
          <p:cNvSpPr>
            <a:spLocks noChangeArrowheads="1"/>
          </p:cNvSpPr>
          <p:nvPr/>
        </p:nvSpPr>
        <p:spPr bwMode="auto">
          <a:xfrm>
            <a:off x="3744913" y="3805238"/>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4" name="Rectangle 414"/>
          <p:cNvSpPr>
            <a:spLocks noChangeArrowheads="1"/>
          </p:cNvSpPr>
          <p:nvPr/>
        </p:nvSpPr>
        <p:spPr bwMode="auto">
          <a:xfrm>
            <a:off x="3789363" y="38592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5" name="Rectangle 415"/>
          <p:cNvSpPr>
            <a:spLocks noChangeArrowheads="1"/>
          </p:cNvSpPr>
          <p:nvPr/>
        </p:nvSpPr>
        <p:spPr bwMode="auto">
          <a:xfrm>
            <a:off x="3924300" y="385445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6" name="Freeform 416"/>
          <p:cNvSpPr>
            <a:spLocks/>
          </p:cNvSpPr>
          <p:nvPr/>
        </p:nvSpPr>
        <p:spPr bwMode="auto">
          <a:xfrm>
            <a:off x="3857625" y="3935413"/>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17" name="Line 417"/>
          <p:cNvSpPr>
            <a:spLocks noChangeShapeType="1"/>
          </p:cNvSpPr>
          <p:nvPr/>
        </p:nvSpPr>
        <p:spPr bwMode="auto">
          <a:xfrm>
            <a:off x="3954463" y="3854450"/>
            <a:ext cx="1587"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18" name="Line 418"/>
          <p:cNvSpPr>
            <a:spLocks noChangeShapeType="1"/>
          </p:cNvSpPr>
          <p:nvPr/>
        </p:nvSpPr>
        <p:spPr bwMode="auto">
          <a:xfrm>
            <a:off x="3924300" y="389255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19" name="Freeform 419"/>
          <p:cNvSpPr>
            <a:spLocks/>
          </p:cNvSpPr>
          <p:nvPr/>
        </p:nvSpPr>
        <p:spPr bwMode="auto">
          <a:xfrm>
            <a:off x="5345113" y="2589213"/>
            <a:ext cx="325437" cy="341312"/>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0" name="Rectangle 420"/>
          <p:cNvSpPr>
            <a:spLocks noChangeArrowheads="1"/>
          </p:cNvSpPr>
          <p:nvPr/>
        </p:nvSpPr>
        <p:spPr bwMode="auto">
          <a:xfrm>
            <a:off x="5375275" y="2692400"/>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1" name="Rectangle 421"/>
          <p:cNvSpPr>
            <a:spLocks noChangeArrowheads="1"/>
          </p:cNvSpPr>
          <p:nvPr/>
        </p:nvSpPr>
        <p:spPr bwMode="auto">
          <a:xfrm>
            <a:off x="5418138" y="274637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2" name="Rectangle 422"/>
          <p:cNvSpPr>
            <a:spLocks noChangeArrowheads="1"/>
          </p:cNvSpPr>
          <p:nvPr/>
        </p:nvSpPr>
        <p:spPr bwMode="auto">
          <a:xfrm>
            <a:off x="5553075" y="2741613"/>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3" name="Freeform 423"/>
          <p:cNvSpPr>
            <a:spLocks/>
          </p:cNvSpPr>
          <p:nvPr/>
        </p:nvSpPr>
        <p:spPr bwMode="auto">
          <a:xfrm>
            <a:off x="5487988" y="2822575"/>
            <a:ext cx="11112" cy="15875"/>
          </a:xfrm>
          <a:custGeom>
            <a:avLst/>
            <a:gdLst>
              <a:gd name="T0" fmla="*/ 23 w 23"/>
              <a:gd name="T1" fmla="*/ 13 h 30"/>
              <a:gd name="T2" fmla="*/ 23 w 23"/>
              <a:gd name="T3" fmla="*/ 11 h 30"/>
              <a:gd name="T4" fmla="*/ 20 w 23"/>
              <a:gd name="T5" fmla="*/ 9 h 30"/>
              <a:gd name="T6" fmla="*/ 20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9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7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7 h 30"/>
              <a:gd name="T62" fmla="*/ 18 w 23"/>
              <a:gd name="T63" fmla="*/ 25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1" y="10"/>
                </a:lnTo>
                <a:lnTo>
                  <a:pt x="20" y="9"/>
                </a:lnTo>
                <a:lnTo>
                  <a:pt x="20" y="8"/>
                </a:lnTo>
                <a:lnTo>
                  <a:pt x="20" y="7"/>
                </a:lnTo>
                <a:lnTo>
                  <a:pt x="19" y="6"/>
                </a:lnTo>
                <a:lnTo>
                  <a:pt x="18" y="4"/>
                </a:lnTo>
                <a:lnTo>
                  <a:pt x="18" y="3"/>
                </a:lnTo>
                <a:lnTo>
                  <a:pt x="17" y="2"/>
                </a:lnTo>
                <a:lnTo>
                  <a:pt x="16" y="1"/>
                </a:lnTo>
                <a:lnTo>
                  <a:pt x="15" y="0"/>
                </a:lnTo>
                <a:lnTo>
                  <a:pt x="14" y="0"/>
                </a:lnTo>
                <a:lnTo>
                  <a:pt x="13" y="0"/>
                </a:lnTo>
                <a:lnTo>
                  <a:pt x="12" y="0"/>
                </a:lnTo>
                <a:lnTo>
                  <a:pt x="11" y="0"/>
                </a:lnTo>
                <a:lnTo>
                  <a:pt x="9"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7"/>
                </a:lnTo>
                <a:lnTo>
                  <a:pt x="5" y="29"/>
                </a:lnTo>
                <a:lnTo>
                  <a:pt x="6" y="29"/>
                </a:lnTo>
                <a:lnTo>
                  <a:pt x="7" y="30"/>
                </a:lnTo>
                <a:lnTo>
                  <a:pt x="8" y="30"/>
                </a:lnTo>
                <a:lnTo>
                  <a:pt x="9" y="30"/>
                </a:lnTo>
                <a:lnTo>
                  <a:pt x="11" y="30"/>
                </a:lnTo>
                <a:lnTo>
                  <a:pt x="12" y="30"/>
                </a:lnTo>
                <a:lnTo>
                  <a:pt x="13" y="30"/>
                </a:lnTo>
                <a:lnTo>
                  <a:pt x="14" y="30"/>
                </a:lnTo>
                <a:lnTo>
                  <a:pt x="15" y="30"/>
                </a:lnTo>
                <a:lnTo>
                  <a:pt x="16" y="29"/>
                </a:lnTo>
                <a:lnTo>
                  <a:pt x="17" y="27"/>
                </a:lnTo>
                <a:lnTo>
                  <a:pt x="18" y="26"/>
                </a:lnTo>
                <a:lnTo>
                  <a:pt x="18" y="25"/>
                </a:lnTo>
                <a:lnTo>
                  <a:pt x="19" y="24"/>
                </a:lnTo>
                <a:lnTo>
                  <a:pt x="20" y="24"/>
                </a:lnTo>
                <a:lnTo>
                  <a:pt x="20" y="23"/>
                </a:lnTo>
                <a:lnTo>
                  <a:pt x="20" y="22"/>
                </a:lnTo>
                <a:lnTo>
                  <a:pt x="21"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4" name="Line 424"/>
          <p:cNvSpPr>
            <a:spLocks noChangeShapeType="1"/>
          </p:cNvSpPr>
          <p:nvPr/>
        </p:nvSpPr>
        <p:spPr bwMode="auto">
          <a:xfrm>
            <a:off x="5584825" y="274320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25" name="Line 425"/>
          <p:cNvSpPr>
            <a:spLocks noChangeShapeType="1"/>
          </p:cNvSpPr>
          <p:nvPr/>
        </p:nvSpPr>
        <p:spPr bwMode="auto">
          <a:xfrm>
            <a:off x="5553075" y="277971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26" name="Freeform 426"/>
          <p:cNvSpPr>
            <a:spLocks/>
          </p:cNvSpPr>
          <p:nvPr/>
        </p:nvSpPr>
        <p:spPr bwMode="auto">
          <a:xfrm>
            <a:off x="1731963" y="3449638"/>
            <a:ext cx="325437"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7" name="Rectangle 427"/>
          <p:cNvSpPr>
            <a:spLocks noChangeArrowheads="1"/>
          </p:cNvSpPr>
          <p:nvPr/>
        </p:nvSpPr>
        <p:spPr bwMode="auto">
          <a:xfrm>
            <a:off x="1762125" y="3552825"/>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8" name="Rectangle 428"/>
          <p:cNvSpPr>
            <a:spLocks noChangeArrowheads="1"/>
          </p:cNvSpPr>
          <p:nvPr/>
        </p:nvSpPr>
        <p:spPr bwMode="auto">
          <a:xfrm>
            <a:off x="1804988" y="36052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29" name="Rectangle 429"/>
          <p:cNvSpPr>
            <a:spLocks noChangeArrowheads="1"/>
          </p:cNvSpPr>
          <p:nvPr/>
        </p:nvSpPr>
        <p:spPr bwMode="auto">
          <a:xfrm>
            <a:off x="1939925" y="3602038"/>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0" name="Freeform 430"/>
          <p:cNvSpPr>
            <a:spLocks/>
          </p:cNvSpPr>
          <p:nvPr/>
        </p:nvSpPr>
        <p:spPr bwMode="auto">
          <a:xfrm>
            <a:off x="1873250" y="3683000"/>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4"/>
                </a:lnTo>
                <a:lnTo>
                  <a:pt x="4" y="5"/>
                </a:lnTo>
                <a:lnTo>
                  <a:pt x="3"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3" y="24"/>
                </a:lnTo>
                <a:lnTo>
                  <a:pt x="4" y="26"/>
                </a:lnTo>
                <a:lnTo>
                  <a:pt x="4" y="27"/>
                </a:lnTo>
                <a:lnTo>
                  <a:pt x="5" y="28"/>
                </a:lnTo>
                <a:lnTo>
                  <a:pt x="6" y="29"/>
                </a:lnTo>
                <a:lnTo>
                  <a:pt x="7" y="29"/>
                </a:lnTo>
                <a:lnTo>
                  <a:pt x="8" y="30"/>
                </a:lnTo>
                <a:lnTo>
                  <a:pt x="9" y="30"/>
                </a:lnTo>
                <a:lnTo>
                  <a:pt x="10" y="30"/>
                </a:lnTo>
                <a:lnTo>
                  <a:pt x="11" y="30"/>
                </a:lnTo>
                <a:lnTo>
                  <a:pt x="12"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1" name="Line 431"/>
          <p:cNvSpPr>
            <a:spLocks noChangeShapeType="1"/>
          </p:cNvSpPr>
          <p:nvPr/>
        </p:nvSpPr>
        <p:spPr bwMode="auto">
          <a:xfrm>
            <a:off x="1971675" y="36020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32" name="Line 432"/>
          <p:cNvSpPr>
            <a:spLocks noChangeShapeType="1"/>
          </p:cNvSpPr>
          <p:nvPr/>
        </p:nvSpPr>
        <p:spPr bwMode="auto">
          <a:xfrm>
            <a:off x="1939925" y="364013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33" name="Freeform 433"/>
          <p:cNvSpPr>
            <a:spLocks/>
          </p:cNvSpPr>
          <p:nvPr/>
        </p:nvSpPr>
        <p:spPr bwMode="auto">
          <a:xfrm>
            <a:off x="2540000" y="3386138"/>
            <a:ext cx="325438" cy="339725"/>
          </a:xfrm>
          <a:custGeom>
            <a:avLst/>
            <a:gdLst>
              <a:gd name="T0" fmla="*/ 56 w 614"/>
              <a:gd name="T1" fmla="*/ 196 h 644"/>
              <a:gd name="T2" fmla="*/ 0 w 614"/>
              <a:gd name="T3" fmla="*/ 196 h 644"/>
              <a:gd name="T4" fmla="*/ 307 w 614"/>
              <a:gd name="T5" fmla="*/ 0 h 644"/>
              <a:gd name="T6" fmla="*/ 614 w 614"/>
              <a:gd name="T7" fmla="*/ 196 h 644"/>
              <a:gd name="T8" fmla="*/ 587 w 614"/>
              <a:gd name="T9" fmla="*/ 196 h 644"/>
              <a:gd name="T10" fmla="*/ 558 w 614"/>
              <a:gd name="T11" fmla="*/ 196 h 644"/>
              <a:gd name="T12" fmla="*/ 558 w 614"/>
              <a:gd name="T13" fmla="*/ 615 h 644"/>
              <a:gd name="T14" fmla="*/ 56 w 614"/>
              <a:gd name="T15" fmla="*/ 615 h 644"/>
              <a:gd name="T16" fmla="*/ 56 w 614"/>
              <a:gd name="T17" fmla="*/ 196 h 644"/>
              <a:gd name="T18" fmla="*/ 558 w 614"/>
              <a:gd name="T19" fmla="*/ 196 h 644"/>
              <a:gd name="T20" fmla="*/ 587 w 614"/>
              <a:gd name="T21" fmla="*/ 196 h 644"/>
              <a:gd name="T22" fmla="*/ 587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4" name="Rectangle 434"/>
          <p:cNvSpPr>
            <a:spLocks noChangeArrowheads="1"/>
          </p:cNvSpPr>
          <p:nvPr/>
        </p:nvSpPr>
        <p:spPr bwMode="auto">
          <a:xfrm>
            <a:off x="2570163" y="348932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5" name="Rectangle 435"/>
          <p:cNvSpPr>
            <a:spLocks noChangeArrowheads="1"/>
          </p:cNvSpPr>
          <p:nvPr/>
        </p:nvSpPr>
        <p:spPr bwMode="auto">
          <a:xfrm>
            <a:off x="2613025" y="3541713"/>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6" name="Rectangle 436"/>
          <p:cNvSpPr>
            <a:spLocks noChangeArrowheads="1"/>
          </p:cNvSpPr>
          <p:nvPr/>
        </p:nvSpPr>
        <p:spPr bwMode="auto">
          <a:xfrm>
            <a:off x="2749550" y="353853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7" name="Freeform 437"/>
          <p:cNvSpPr>
            <a:spLocks/>
          </p:cNvSpPr>
          <p:nvPr/>
        </p:nvSpPr>
        <p:spPr bwMode="auto">
          <a:xfrm>
            <a:off x="2682875" y="3619500"/>
            <a:ext cx="12700" cy="15875"/>
          </a:xfrm>
          <a:custGeom>
            <a:avLst/>
            <a:gdLst>
              <a:gd name="T0" fmla="*/ 23 w 23"/>
              <a:gd name="T1" fmla="*/ 13 h 29"/>
              <a:gd name="T2" fmla="*/ 23 w 23"/>
              <a:gd name="T3" fmla="*/ 11 h 29"/>
              <a:gd name="T4" fmla="*/ 20 w 23"/>
              <a:gd name="T5" fmla="*/ 8 h 29"/>
              <a:gd name="T6" fmla="*/ 20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9 w 23"/>
              <a:gd name="T19" fmla="*/ 0 h 29"/>
              <a:gd name="T20" fmla="*/ 8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8 w 23"/>
              <a:gd name="T51" fmla="*/ 29 h 29"/>
              <a:gd name="T52" fmla="*/ 9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0 w 23"/>
              <a:gd name="T65" fmla="*/ 24 h 29"/>
              <a:gd name="T66" fmla="*/ 20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0" y="8"/>
                </a:lnTo>
                <a:lnTo>
                  <a:pt x="20" y="7"/>
                </a:lnTo>
                <a:lnTo>
                  <a:pt x="20" y="6"/>
                </a:lnTo>
                <a:lnTo>
                  <a:pt x="19" y="5"/>
                </a:lnTo>
                <a:lnTo>
                  <a:pt x="18" y="4"/>
                </a:lnTo>
                <a:lnTo>
                  <a:pt x="18" y="3"/>
                </a:lnTo>
                <a:lnTo>
                  <a:pt x="17" y="2"/>
                </a:lnTo>
                <a:lnTo>
                  <a:pt x="16" y="1"/>
                </a:lnTo>
                <a:lnTo>
                  <a:pt x="15" y="0"/>
                </a:lnTo>
                <a:lnTo>
                  <a:pt x="14" y="0"/>
                </a:lnTo>
                <a:lnTo>
                  <a:pt x="13" y="0"/>
                </a:lnTo>
                <a:lnTo>
                  <a:pt x="12" y="0"/>
                </a:lnTo>
                <a:lnTo>
                  <a:pt x="11" y="0"/>
                </a:lnTo>
                <a:lnTo>
                  <a:pt x="9" y="0"/>
                </a:lnTo>
                <a:lnTo>
                  <a:pt x="8" y="0"/>
                </a:lnTo>
                <a:lnTo>
                  <a:pt x="7"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7" y="29"/>
                </a:lnTo>
                <a:lnTo>
                  <a:pt x="8" y="29"/>
                </a:lnTo>
                <a:lnTo>
                  <a:pt x="9" y="29"/>
                </a:lnTo>
                <a:lnTo>
                  <a:pt x="11" y="29"/>
                </a:lnTo>
                <a:lnTo>
                  <a:pt x="12" y="29"/>
                </a:lnTo>
                <a:lnTo>
                  <a:pt x="13" y="29"/>
                </a:lnTo>
                <a:lnTo>
                  <a:pt x="14" y="29"/>
                </a:lnTo>
                <a:lnTo>
                  <a:pt x="15" y="29"/>
                </a:lnTo>
                <a:lnTo>
                  <a:pt x="16" y="28"/>
                </a:lnTo>
                <a:lnTo>
                  <a:pt x="17" y="27"/>
                </a:lnTo>
                <a:lnTo>
                  <a:pt x="18" y="26"/>
                </a:lnTo>
                <a:lnTo>
                  <a:pt x="18" y="25"/>
                </a:lnTo>
                <a:lnTo>
                  <a:pt x="19" y="24"/>
                </a:lnTo>
                <a:lnTo>
                  <a:pt x="20" y="24"/>
                </a:lnTo>
                <a:lnTo>
                  <a:pt x="20" y="23"/>
                </a:lnTo>
                <a:lnTo>
                  <a:pt x="20"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38" name="Line 438"/>
          <p:cNvSpPr>
            <a:spLocks noChangeShapeType="1"/>
          </p:cNvSpPr>
          <p:nvPr/>
        </p:nvSpPr>
        <p:spPr bwMode="auto">
          <a:xfrm>
            <a:off x="2779713" y="35385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39" name="Line 439"/>
          <p:cNvSpPr>
            <a:spLocks noChangeShapeType="1"/>
          </p:cNvSpPr>
          <p:nvPr/>
        </p:nvSpPr>
        <p:spPr bwMode="auto">
          <a:xfrm>
            <a:off x="2749550" y="35766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40" name="Freeform 440"/>
          <p:cNvSpPr>
            <a:spLocks/>
          </p:cNvSpPr>
          <p:nvPr/>
        </p:nvSpPr>
        <p:spPr bwMode="auto">
          <a:xfrm>
            <a:off x="2944813" y="3878263"/>
            <a:ext cx="325437" cy="341312"/>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1" name="Rectangle 441"/>
          <p:cNvSpPr>
            <a:spLocks noChangeArrowheads="1"/>
          </p:cNvSpPr>
          <p:nvPr/>
        </p:nvSpPr>
        <p:spPr bwMode="auto">
          <a:xfrm>
            <a:off x="2974975" y="3983038"/>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2" name="Rectangle 442"/>
          <p:cNvSpPr>
            <a:spLocks noChangeArrowheads="1"/>
          </p:cNvSpPr>
          <p:nvPr/>
        </p:nvSpPr>
        <p:spPr bwMode="auto">
          <a:xfrm>
            <a:off x="3017838" y="40354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3" name="Rectangle 443"/>
          <p:cNvSpPr>
            <a:spLocks noChangeArrowheads="1"/>
          </p:cNvSpPr>
          <p:nvPr/>
        </p:nvSpPr>
        <p:spPr bwMode="auto">
          <a:xfrm>
            <a:off x="3152775" y="4030663"/>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4" name="Freeform 444"/>
          <p:cNvSpPr>
            <a:spLocks/>
          </p:cNvSpPr>
          <p:nvPr/>
        </p:nvSpPr>
        <p:spPr bwMode="auto">
          <a:xfrm>
            <a:off x="3086100" y="4111625"/>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2"/>
                </a:lnTo>
                <a:lnTo>
                  <a:pt x="16" y="0"/>
                </a:lnTo>
                <a:lnTo>
                  <a:pt x="14" y="0"/>
                </a:lnTo>
                <a:lnTo>
                  <a:pt x="13" y="0"/>
                </a:lnTo>
                <a:lnTo>
                  <a:pt x="12" y="0"/>
                </a:lnTo>
                <a:lnTo>
                  <a:pt x="11" y="0"/>
                </a:lnTo>
                <a:lnTo>
                  <a:pt x="10" y="0"/>
                </a:lnTo>
                <a:lnTo>
                  <a:pt x="9" y="0"/>
                </a:lnTo>
                <a:lnTo>
                  <a:pt x="8" y="0"/>
                </a:lnTo>
                <a:lnTo>
                  <a:pt x="7" y="2"/>
                </a:lnTo>
                <a:lnTo>
                  <a:pt x="6" y="2"/>
                </a:lnTo>
                <a:lnTo>
                  <a:pt x="5"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5" name="Line 445"/>
          <p:cNvSpPr>
            <a:spLocks noChangeShapeType="1"/>
          </p:cNvSpPr>
          <p:nvPr/>
        </p:nvSpPr>
        <p:spPr bwMode="auto">
          <a:xfrm>
            <a:off x="3184525" y="403225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46" name="Line 446"/>
          <p:cNvSpPr>
            <a:spLocks noChangeShapeType="1"/>
          </p:cNvSpPr>
          <p:nvPr/>
        </p:nvSpPr>
        <p:spPr bwMode="auto">
          <a:xfrm>
            <a:off x="3152775" y="40687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47" name="Freeform 447"/>
          <p:cNvSpPr>
            <a:spLocks/>
          </p:cNvSpPr>
          <p:nvPr/>
        </p:nvSpPr>
        <p:spPr bwMode="auto">
          <a:xfrm>
            <a:off x="2274888" y="3878263"/>
            <a:ext cx="325437" cy="341312"/>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8" name="Rectangle 448"/>
          <p:cNvSpPr>
            <a:spLocks noChangeArrowheads="1"/>
          </p:cNvSpPr>
          <p:nvPr/>
        </p:nvSpPr>
        <p:spPr bwMode="auto">
          <a:xfrm>
            <a:off x="2305050" y="3983038"/>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49" name="Rectangle 449"/>
          <p:cNvSpPr>
            <a:spLocks noChangeArrowheads="1"/>
          </p:cNvSpPr>
          <p:nvPr/>
        </p:nvSpPr>
        <p:spPr bwMode="auto">
          <a:xfrm>
            <a:off x="2347913" y="40354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0" name="Rectangle 450"/>
          <p:cNvSpPr>
            <a:spLocks noChangeArrowheads="1"/>
          </p:cNvSpPr>
          <p:nvPr/>
        </p:nvSpPr>
        <p:spPr bwMode="auto">
          <a:xfrm>
            <a:off x="2482850" y="4030663"/>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1" name="Freeform 451"/>
          <p:cNvSpPr>
            <a:spLocks/>
          </p:cNvSpPr>
          <p:nvPr/>
        </p:nvSpPr>
        <p:spPr bwMode="auto">
          <a:xfrm>
            <a:off x="2416175" y="4111625"/>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9" y="5"/>
                </a:lnTo>
                <a:lnTo>
                  <a:pt x="19" y="4"/>
                </a:lnTo>
                <a:lnTo>
                  <a:pt x="18" y="3"/>
                </a:lnTo>
                <a:lnTo>
                  <a:pt x="17" y="2"/>
                </a:lnTo>
                <a:lnTo>
                  <a:pt x="16" y="0"/>
                </a:lnTo>
                <a:lnTo>
                  <a:pt x="14" y="0"/>
                </a:lnTo>
                <a:lnTo>
                  <a:pt x="13" y="0"/>
                </a:lnTo>
                <a:lnTo>
                  <a:pt x="12" y="0"/>
                </a:lnTo>
                <a:lnTo>
                  <a:pt x="11" y="0"/>
                </a:lnTo>
                <a:lnTo>
                  <a:pt x="10" y="0"/>
                </a:lnTo>
                <a:lnTo>
                  <a:pt x="9" y="0"/>
                </a:lnTo>
                <a:lnTo>
                  <a:pt x="8" y="0"/>
                </a:lnTo>
                <a:lnTo>
                  <a:pt x="7" y="2"/>
                </a:lnTo>
                <a:lnTo>
                  <a:pt x="6" y="2"/>
                </a:lnTo>
                <a:lnTo>
                  <a:pt x="5"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2" name="Line 452"/>
          <p:cNvSpPr>
            <a:spLocks noChangeShapeType="1"/>
          </p:cNvSpPr>
          <p:nvPr/>
        </p:nvSpPr>
        <p:spPr bwMode="auto">
          <a:xfrm>
            <a:off x="2514600" y="403225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53" name="Line 453"/>
          <p:cNvSpPr>
            <a:spLocks noChangeShapeType="1"/>
          </p:cNvSpPr>
          <p:nvPr/>
        </p:nvSpPr>
        <p:spPr bwMode="auto">
          <a:xfrm>
            <a:off x="2482850" y="40687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54" name="Freeform 454"/>
          <p:cNvSpPr>
            <a:spLocks/>
          </p:cNvSpPr>
          <p:nvPr/>
        </p:nvSpPr>
        <p:spPr bwMode="auto">
          <a:xfrm>
            <a:off x="1554163" y="4094163"/>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5" name="Rectangle 455"/>
          <p:cNvSpPr>
            <a:spLocks noChangeArrowheads="1"/>
          </p:cNvSpPr>
          <p:nvPr/>
        </p:nvSpPr>
        <p:spPr bwMode="auto">
          <a:xfrm>
            <a:off x="1584325" y="4197350"/>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6" name="Rectangle 456"/>
          <p:cNvSpPr>
            <a:spLocks noChangeArrowheads="1"/>
          </p:cNvSpPr>
          <p:nvPr/>
        </p:nvSpPr>
        <p:spPr bwMode="auto">
          <a:xfrm>
            <a:off x="1627188" y="4249738"/>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7" name="Rectangle 457"/>
          <p:cNvSpPr>
            <a:spLocks noChangeArrowheads="1"/>
          </p:cNvSpPr>
          <p:nvPr/>
        </p:nvSpPr>
        <p:spPr bwMode="auto">
          <a:xfrm>
            <a:off x="1763713" y="4246563"/>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8" name="Freeform 458"/>
          <p:cNvSpPr>
            <a:spLocks/>
          </p:cNvSpPr>
          <p:nvPr/>
        </p:nvSpPr>
        <p:spPr bwMode="auto">
          <a:xfrm>
            <a:off x="1697038" y="4327525"/>
            <a:ext cx="12700" cy="15875"/>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8" y="5"/>
                </a:lnTo>
                <a:lnTo>
                  <a:pt x="18" y="4"/>
                </a:lnTo>
                <a:lnTo>
                  <a:pt x="17" y="3"/>
                </a:lnTo>
                <a:lnTo>
                  <a:pt x="16" y="2"/>
                </a:lnTo>
                <a:lnTo>
                  <a:pt x="15" y="0"/>
                </a:lnTo>
                <a:lnTo>
                  <a:pt x="14" y="0"/>
                </a:lnTo>
                <a:lnTo>
                  <a:pt x="13" y="0"/>
                </a:lnTo>
                <a:lnTo>
                  <a:pt x="12" y="0"/>
                </a:lnTo>
                <a:lnTo>
                  <a:pt x="11" y="0"/>
                </a:lnTo>
                <a:lnTo>
                  <a:pt x="10" y="0"/>
                </a:lnTo>
                <a:lnTo>
                  <a:pt x="9"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59" name="Line 459"/>
          <p:cNvSpPr>
            <a:spLocks noChangeShapeType="1"/>
          </p:cNvSpPr>
          <p:nvPr/>
        </p:nvSpPr>
        <p:spPr bwMode="auto">
          <a:xfrm>
            <a:off x="1793875" y="42465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60" name="Line 460"/>
          <p:cNvSpPr>
            <a:spLocks noChangeShapeType="1"/>
          </p:cNvSpPr>
          <p:nvPr/>
        </p:nvSpPr>
        <p:spPr bwMode="auto">
          <a:xfrm>
            <a:off x="1763713" y="428466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61" name="Freeform 461"/>
          <p:cNvSpPr>
            <a:spLocks/>
          </p:cNvSpPr>
          <p:nvPr/>
        </p:nvSpPr>
        <p:spPr bwMode="auto">
          <a:xfrm>
            <a:off x="2160588" y="4371975"/>
            <a:ext cx="325437"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2" name="Rectangle 462"/>
          <p:cNvSpPr>
            <a:spLocks noChangeArrowheads="1"/>
          </p:cNvSpPr>
          <p:nvPr/>
        </p:nvSpPr>
        <p:spPr bwMode="auto">
          <a:xfrm>
            <a:off x="2190750" y="4475163"/>
            <a:ext cx="269875"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3" name="Rectangle 463"/>
          <p:cNvSpPr>
            <a:spLocks noChangeArrowheads="1"/>
          </p:cNvSpPr>
          <p:nvPr/>
        </p:nvSpPr>
        <p:spPr bwMode="auto">
          <a:xfrm>
            <a:off x="2235200" y="452755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4" name="Rectangle 464"/>
          <p:cNvSpPr>
            <a:spLocks noChangeArrowheads="1"/>
          </p:cNvSpPr>
          <p:nvPr/>
        </p:nvSpPr>
        <p:spPr bwMode="auto">
          <a:xfrm>
            <a:off x="2370138" y="45243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5" name="Freeform 465"/>
          <p:cNvSpPr>
            <a:spLocks/>
          </p:cNvSpPr>
          <p:nvPr/>
        </p:nvSpPr>
        <p:spPr bwMode="auto">
          <a:xfrm>
            <a:off x="2303463" y="460533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3"/>
                </a:lnTo>
                <a:lnTo>
                  <a:pt x="4"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6" name="Line 466"/>
          <p:cNvSpPr>
            <a:spLocks noChangeShapeType="1"/>
          </p:cNvSpPr>
          <p:nvPr/>
        </p:nvSpPr>
        <p:spPr bwMode="auto">
          <a:xfrm>
            <a:off x="2401888" y="452437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67" name="Line 467"/>
          <p:cNvSpPr>
            <a:spLocks noChangeShapeType="1"/>
          </p:cNvSpPr>
          <p:nvPr/>
        </p:nvSpPr>
        <p:spPr bwMode="auto">
          <a:xfrm>
            <a:off x="2370138" y="4562475"/>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68" name="Freeform 468"/>
          <p:cNvSpPr>
            <a:spLocks/>
          </p:cNvSpPr>
          <p:nvPr/>
        </p:nvSpPr>
        <p:spPr bwMode="auto">
          <a:xfrm>
            <a:off x="2413000" y="4838700"/>
            <a:ext cx="325438" cy="341313"/>
          </a:xfrm>
          <a:custGeom>
            <a:avLst/>
            <a:gdLst>
              <a:gd name="T0" fmla="*/ 56 w 614"/>
              <a:gd name="T1" fmla="*/ 196 h 644"/>
              <a:gd name="T2" fmla="*/ 0 w 614"/>
              <a:gd name="T3" fmla="*/ 196 h 644"/>
              <a:gd name="T4" fmla="*/ 307 w 614"/>
              <a:gd name="T5" fmla="*/ 0 h 644"/>
              <a:gd name="T6" fmla="*/ 614 w 614"/>
              <a:gd name="T7" fmla="*/ 196 h 644"/>
              <a:gd name="T8" fmla="*/ 586 w 614"/>
              <a:gd name="T9" fmla="*/ 196 h 644"/>
              <a:gd name="T10" fmla="*/ 558 w 614"/>
              <a:gd name="T11" fmla="*/ 196 h 644"/>
              <a:gd name="T12" fmla="*/ 558 w 614"/>
              <a:gd name="T13" fmla="*/ 615 h 644"/>
              <a:gd name="T14" fmla="*/ 56 w 614"/>
              <a:gd name="T15" fmla="*/ 615 h 644"/>
              <a:gd name="T16" fmla="*/ 56 w 614"/>
              <a:gd name="T17" fmla="*/ 196 h 644"/>
              <a:gd name="T18" fmla="*/ 558 w 614"/>
              <a:gd name="T19" fmla="*/ 196 h 644"/>
              <a:gd name="T20" fmla="*/ 586 w 614"/>
              <a:gd name="T21" fmla="*/ 196 h 644"/>
              <a:gd name="T22" fmla="*/ 586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6" y="196"/>
                </a:lnTo>
                <a:lnTo>
                  <a:pt x="558" y="196"/>
                </a:lnTo>
                <a:lnTo>
                  <a:pt x="558" y="615"/>
                </a:lnTo>
                <a:lnTo>
                  <a:pt x="56" y="615"/>
                </a:lnTo>
                <a:lnTo>
                  <a:pt x="56" y="196"/>
                </a:lnTo>
                <a:lnTo>
                  <a:pt x="558" y="196"/>
                </a:lnTo>
                <a:lnTo>
                  <a:pt x="586" y="196"/>
                </a:lnTo>
                <a:lnTo>
                  <a:pt x="586"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69" name="Rectangle 469"/>
          <p:cNvSpPr>
            <a:spLocks noChangeArrowheads="1"/>
          </p:cNvSpPr>
          <p:nvPr/>
        </p:nvSpPr>
        <p:spPr bwMode="auto">
          <a:xfrm>
            <a:off x="2443163" y="49434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0" name="Rectangle 470"/>
          <p:cNvSpPr>
            <a:spLocks noChangeArrowheads="1"/>
          </p:cNvSpPr>
          <p:nvPr/>
        </p:nvSpPr>
        <p:spPr bwMode="auto">
          <a:xfrm>
            <a:off x="2486025" y="499586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1" name="Rectangle 471"/>
          <p:cNvSpPr>
            <a:spLocks noChangeArrowheads="1"/>
          </p:cNvSpPr>
          <p:nvPr/>
        </p:nvSpPr>
        <p:spPr bwMode="auto">
          <a:xfrm>
            <a:off x="2620963" y="499110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2" name="Freeform 472"/>
          <p:cNvSpPr>
            <a:spLocks/>
          </p:cNvSpPr>
          <p:nvPr/>
        </p:nvSpPr>
        <p:spPr bwMode="auto">
          <a:xfrm>
            <a:off x="2555875" y="5073650"/>
            <a:ext cx="11113" cy="14288"/>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8" y="2"/>
                </a:lnTo>
                <a:lnTo>
                  <a:pt x="17" y="1"/>
                </a:lnTo>
                <a:lnTo>
                  <a:pt x="16" y="0"/>
                </a:lnTo>
                <a:lnTo>
                  <a:pt x="15" y="0"/>
                </a:lnTo>
                <a:lnTo>
                  <a:pt x="14"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4" y="29"/>
                </a:lnTo>
                <a:lnTo>
                  <a:pt x="15" y="29"/>
                </a:lnTo>
                <a:lnTo>
                  <a:pt x="16"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3" name="Line 473"/>
          <p:cNvSpPr>
            <a:spLocks noChangeShapeType="1"/>
          </p:cNvSpPr>
          <p:nvPr/>
        </p:nvSpPr>
        <p:spPr bwMode="auto">
          <a:xfrm>
            <a:off x="2652713" y="49926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74" name="Line 474"/>
          <p:cNvSpPr>
            <a:spLocks noChangeShapeType="1"/>
          </p:cNvSpPr>
          <p:nvPr/>
        </p:nvSpPr>
        <p:spPr bwMode="auto">
          <a:xfrm>
            <a:off x="2620963" y="502920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75" name="Freeform 475"/>
          <p:cNvSpPr>
            <a:spLocks/>
          </p:cNvSpPr>
          <p:nvPr/>
        </p:nvSpPr>
        <p:spPr bwMode="auto">
          <a:xfrm>
            <a:off x="1111250" y="5988050"/>
            <a:ext cx="325438" cy="341313"/>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6" name="Rectangle 476"/>
          <p:cNvSpPr>
            <a:spLocks noChangeArrowheads="1"/>
          </p:cNvSpPr>
          <p:nvPr/>
        </p:nvSpPr>
        <p:spPr bwMode="auto">
          <a:xfrm>
            <a:off x="1141413" y="609282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7" name="Rectangle 477"/>
          <p:cNvSpPr>
            <a:spLocks noChangeArrowheads="1"/>
          </p:cNvSpPr>
          <p:nvPr/>
        </p:nvSpPr>
        <p:spPr bwMode="auto">
          <a:xfrm>
            <a:off x="1184275" y="614521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8" name="Rectangle 478"/>
          <p:cNvSpPr>
            <a:spLocks noChangeArrowheads="1"/>
          </p:cNvSpPr>
          <p:nvPr/>
        </p:nvSpPr>
        <p:spPr bwMode="auto">
          <a:xfrm>
            <a:off x="1320800" y="614045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79" name="Freeform 479"/>
          <p:cNvSpPr>
            <a:spLocks/>
          </p:cNvSpPr>
          <p:nvPr/>
        </p:nvSpPr>
        <p:spPr bwMode="auto">
          <a:xfrm>
            <a:off x="1254125" y="6221413"/>
            <a:ext cx="12700" cy="15875"/>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8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19" y="6"/>
                </a:lnTo>
                <a:lnTo>
                  <a:pt x="18" y="5"/>
                </a:lnTo>
                <a:lnTo>
                  <a:pt x="18" y="4"/>
                </a:lnTo>
                <a:lnTo>
                  <a:pt x="17" y="3"/>
                </a:lnTo>
                <a:lnTo>
                  <a:pt x="16" y="2"/>
                </a:lnTo>
                <a:lnTo>
                  <a:pt x="15" y="0"/>
                </a:lnTo>
                <a:lnTo>
                  <a:pt x="14" y="0"/>
                </a:lnTo>
                <a:lnTo>
                  <a:pt x="13" y="0"/>
                </a:lnTo>
                <a:lnTo>
                  <a:pt x="12" y="0"/>
                </a:lnTo>
                <a:lnTo>
                  <a:pt x="11" y="0"/>
                </a:lnTo>
                <a:lnTo>
                  <a:pt x="10" y="0"/>
                </a:lnTo>
                <a:lnTo>
                  <a:pt x="8"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0" name="Line 480"/>
          <p:cNvSpPr>
            <a:spLocks noChangeShapeType="1"/>
          </p:cNvSpPr>
          <p:nvPr/>
        </p:nvSpPr>
        <p:spPr bwMode="auto">
          <a:xfrm>
            <a:off x="1350963" y="61420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81" name="Line 481"/>
          <p:cNvSpPr>
            <a:spLocks noChangeShapeType="1"/>
          </p:cNvSpPr>
          <p:nvPr/>
        </p:nvSpPr>
        <p:spPr bwMode="auto">
          <a:xfrm>
            <a:off x="1320800" y="617855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82" name="Freeform 482"/>
          <p:cNvSpPr>
            <a:spLocks/>
          </p:cNvSpPr>
          <p:nvPr/>
        </p:nvSpPr>
        <p:spPr bwMode="auto">
          <a:xfrm>
            <a:off x="820738" y="4170363"/>
            <a:ext cx="325437"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3" name="Rectangle 483"/>
          <p:cNvSpPr>
            <a:spLocks noChangeArrowheads="1"/>
          </p:cNvSpPr>
          <p:nvPr/>
        </p:nvSpPr>
        <p:spPr bwMode="auto">
          <a:xfrm>
            <a:off x="850900" y="4273550"/>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4" name="Rectangle 484"/>
          <p:cNvSpPr>
            <a:spLocks noChangeArrowheads="1"/>
          </p:cNvSpPr>
          <p:nvPr/>
        </p:nvSpPr>
        <p:spPr bwMode="auto">
          <a:xfrm>
            <a:off x="895350" y="432593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5" name="Rectangle 485"/>
          <p:cNvSpPr>
            <a:spLocks noChangeArrowheads="1"/>
          </p:cNvSpPr>
          <p:nvPr/>
        </p:nvSpPr>
        <p:spPr bwMode="auto">
          <a:xfrm>
            <a:off x="1030288" y="4322763"/>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6" name="Freeform 486"/>
          <p:cNvSpPr>
            <a:spLocks/>
          </p:cNvSpPr>
          <p:nvPr/>
        </p:nvSpPr>
        <p:spPr bwMode="auto">
          <a:xfrm>
            <a:off x="963613" y="4403725"/>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4"/>
                </a:lnTo>
                <a:lnTo>
                  <a:pt x="3"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3" y="25"/>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87" name="Line 487"/>
          <p:cNvSpPr>
            <a:spLocks noChangeShapeType="1"/>
          </p:cNvSpPr>
          <p:nvPr/>
        </p:nvSpPr>
        <p:spPr bwMode="auto">
          <a:xfrm>
            <a:off x="1060450" y="43227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88" name="Line 488"/>
          <p:cNvSpPr>
            <a:spLocks noChangeShapeType="1"/>
          </p:cNvSpPr>
          <p:nvPr/>
        </p:nvSpPr>
        <p:spPr bwMode="auto">
          <a:xfrm>
            <a:off x="1030288" y="4360863"/>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5889" name="Group 489"/>
          <p:cNvGrpSpPr>
            <a:grpSpLocks/>
          </p:cNvGrpSpPr>
          <p:nvPr/>
        </p:nvGrpSpPr>
        <p:grpSpPr bwMode="auto">
          <a:xfrm>
            <a:off x="417513" y="2728913"/>
            <a:ext cx="325437" cy="339725"/>
            <a:chOff x="263" y="1719"/>
            <a:chExt cx="205" cy="214"/>
          </a:xfrm>
        </p:grpSpPr>
        <p:sp>
          <p:nvSpPr>
            <p:cNvPr id="26193" name="Freeform 490"/>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4" name="Rectangle 491"/>
            <p:cNvSpPr>
              <a:spLocks noChangeArrowheads="1"/>
            </p:cNvSpPr>
            <p:nvPr/>
          </p:nvSpPr>
          <p:spPr bwMode="auto">
            <a:xfrm>
              <a:off x="282" y="1784"/>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5" name="Rectangle 492"/>
            <p:cNvSpPr>
              <a:spLocks noChangeArrowheads="1"/>
            </p:cNvSpPr>
            <p:nvPr/>
          </p:nvSpPr>
          <p:spPr bwMode="auto">
            <a:xfrm>
              <a:off x="309" y="1817"/>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6" name="Rectangle 493"/>
            <p:cNvSpPr>
              <a:spLocks noChangeArrowheads="1"/>
            </p:cNvSpPr>
            <p:nvPr/>
          </p:nvSpPr>
          <p:spPr bwMode="auto">
            <a:xfrm>
              <a:off x="395" y="1815"/>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7" name="Freeform 494"/>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8" name="Line 495"/>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99" name="Line 496"/>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890" name="Freeform 497"/>
          <p:cNvSpPr>
            <a:spLocks/>
          </p:cNvSpPr>
          <p:nvPr/>
        </p:nvSpPr>
        <p:spPr bwMode="auto">
          <a:xfrm>
            <a:off x="1655763" y="4889500"/>
            <a:ext cx="325437" cy="341313"/>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1" name="Rectangle 498"/>
          <p:cNvSpPr>
            <a:spLocks noChangeArrowheads="1"/>
          </p:cNvSpPr>
          <p:nvPr/>
        </p:nvSpPr>
        <p:spPr bwMode="auto">
          <a:xfrm>
            <a:off x="1685925" y="4992688"/>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2" name="Rectangle 499"/>
          <p:cNvSpPr>
            <a:spLocks noChangeArrowheads="1"/>
          </p:cNvSpPr>
          <p:nvPr/>
        </p:nvSpPr>
        <p:spPr bwMode="auto">
          <a:xfrm>
            <a:off x="1728788" y="504666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3" name="Rectangle 500"/>
          <p:cNvSpPr>
            <a:spLocks noChangeArrowheads="1"/>
          </p:cNvSpPr>
          <p:nvPr/>
        </p:nvSpPr>
        <p:spPr bwMode="auto">
          <a:xfrm>
            <a:off x="1863725" y="5041900"/>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4" name="Freeform 501"/>
          <p:cNvSpPr>
            <a:spLocks/>
          </p:cNvSpPr>
          <p:nvPr/>
        </p:nvSpPr>
        <p:spPr bwMode="auto">
          <a:xfrm>
            <a:off x="1798638" y="5122863"/>
            <a:ext cx="11112" cy="15875"/>
          </a:xfrm>
          <a:custGeom>
            <a:avLst/>
            <a:gdLst>
              <a:gd name="T0" fmla="*/ 23 w 23"/>
              <a:gd name="T1" fmla="*/ 13 h 30"/>
              <a:gd name="T2" fmla="*/ 23 w 23"/>
              <a:gd name="T3" fmla="*/ 11 h 30"/>
              <a:gd name="T4" fmla="*/ 21 w 23"/>
              <a:gd name="T5" fmla="*/ 9 h 30"/>
              <a:gd name="T6" fmla="*/ 21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6"/>
                </a:lnTo>
                <a:lnTo>
                  <a:pt x="18" y="4"/>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6"/>
                </a:lnTo>
                <a:lnTo>
                  <a:pt x="18" y="25"/>
                </a:lnTo>
                <a:lnTo>
                  <a:pt x="19"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5" name="Line 502"/>
          <p:cNvSpPr>
            <a:spLocks noChangeShapeType="1"/>
          </p:cNvSpPr>
          <p:nvPr/>
        </p:nvSpPr>
        <p:spPr bwMode="auto">
          <a:xfrm>
            <a:off x="1895475" y="504348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96" name="Line 503"/>
          <p:cNvSpPr>
            <a:spLocks noChangeShapeType="1"/>
          </p:cNvSpPr>
          <p:nvPr/>
        </p:nvSpPr>
        <p:spPr bwMode="auto">
          <a:xfrm>
            <a:off x="1863725" y="508000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97" name="Freeform 504"/>
          <p:cNvSpPr>
            <a:spLocks/>
          </p:cNvSpPr>
          <p:nvPr/>
        </p:nvSpPr>
        <p:spPr bwMode="auto">
          <a:xfrm>
            <a:off x="1920875" y="1350963"/>
            <a:ext cx="325438" cy="341312"/>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8" name="Rectangle 505"/>
          <p:cNvSpPr>
            <a:spLocks noChangeArrowheads="1"/>
          </p:cNvSpPr>
          <p:nvPr/>
        </p:nvSpPr>
        <p:spPr bwMode="auto">
          <a:xfrm>
            <a:off x="1951038" y="1454150"/>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899" name="Rectangle 506"/>
          <p:cNvSpPr>
            <a:spLocks noChangeArrowheads="1"/>
          </p:cNvSpPr>
          <p:nvPr/>
        </p:nvSpPr>
        <p:spPr bwMode="auto">
          <a:xfrm>
            <a:off x="1995488" y="15081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0" name="Rectangle 507"/>
          <p:cNvSpPr>
            <a:spLocks noChangeArrowheads="1"/>
          </p:cNvSpPr>
          <p:nvPr/>
        </p:nvSpPr>
        <p:spPr bwMode="auto">
          <a:xfrm>
            <a:off x="2130425" y="150336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1" name="Freeform 508"/>
          <p:cNvSpPr>
            <a:spLocks/>
          </p:cNvSpPr>
          <p:nvPr/>
        </p:nvSpPr>
        <p:spPr bwMode="auto">
          <a:xfrm>
            <a:off x="2063750" y="1584325"/>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5" y="2"/>
                </a:lnTo>
                <a:lnTo>
                  <a:pt x="3" y="4"/>
                </a:lnTo>
                <a:lnTo>
                  <a:pt x="3" y="5"/>
                </a:lnTo>
                <a:lnTo>
                  <a:pt x="2" y="6"/>
                </a:lnTo>
                <a:lnTo>
                  <a:pt x="1" y="7"/>
                </a:lnTo>
                <a:lnTo>
                  <a:pt x="1" y="8"/>
                </a:lnTo>
                <a:lnTo>
                  <a:pt x="1" y="9"/>
                </a:lnTo>
                <a:lnTo>
                  <a:pt x="0" y="10"/>
                </a:lnTo>
                <a:lnTo>
                  <a:pt x="0" y="11"/>
                </a:lnTo>
                <a:lnTo>
                  <a:pt x="0" y="12"/>
                </a:lnTo>
                <a:lnTo>
                  <a:pt x="0" y="13"/>
                </a:lnTo>
                <a:lnTo>
                  <a:pt x="0" y="15"/>
                </a:lnTo>
                <a:lnTo>
                  <a:pt x="0" y="17"/>
                </a:lnTo>
                <a:lnTo>
                  <a:pt x="0" y="18"/>
                </a:lnTo>
                <a:lnTo>
                  <a:pt x="0" y="19"/>
                </a:lnTo>
                <a:lnTo>
                  <a:pt x="0" y="20"/>
                </a:lnTo>
                <a:lnTo>
                  <a:pt x="1" y="22"/>
                </a:lnTo>
                <a:lnTo>
                  <a:pt x="1" y="23"/>
                </a:lnTo>
                <a:lnTo>
                  <a:pt x="1" y="24"/>
                </a:lnTo>
                <a:lnTo>
                  <a:pt x="2" y="24"/>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2" name="Line 509"/>
          <p:cNvSpPr>
            <a:spLocks noChangeShapeType="1"/>
          </p:cNvSpPr>
          <p:nvPr/>
        </p:nvSpPr>
        <p:spPr bwMode="auto">
          <a:xfrm>
            <a:off x="2160588" y="1504950"/>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03" name="Line 510"/>
          <p:cNvSpPr>
            <a:spLocks noChangeShapeType="1"/>
          </p:cNvSpPr>
          <p:nvPr/>
        </p:nvSpPr>
        <p:spPr bwMode="auto">
          <a:xfrm>
            <a:off x="2130425" y="154146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04" name="Freeform 511"/>
          <p:cNvSpPr>
            <a:spLocks/>
          </p:cNvSpPr>
          <p:nvPr/>
        </p:nvSpPr>
        <p:spPr bwMode="auto">
          <a:xfrm>
            <a:off x="2414588" y="1781175"/>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5" name="Rectangle 512"/>
          <p:cNvSpPr>
            <a:spLocks noChangeArrowheads="1"/>
          </p:cNvSpPr>
          <p:nvPr/>
        </p:nvSpPr>
        <p:spPr bwMode="auto">
          <a:xfrm>
            <a:off x="2444750" y="188436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6" name="Rectangle 513"/>
          <p:cNvSpPr>
            <a:spLocks noChangeArrowheads="1"/>
          </p:cNvSpPr>
          <p:nvPr/>
        </p:nvSpPr>
        <p:spPr bwMode="auto">
          <a:xfrm>
            <a:off x="2487613" y="1936750"/>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7" name="Rectangle 514"/>
          <p:cNvSpPr>
            <a:spLocks noChangeArrowheads="1"/>
          </p:cNvSpPr>
          <p:nvPr/>
        </p:nvSpPr>
        <p:spPr bwMode="auto">
          <a:xfrm>
            <a:off x="2622550" y="19335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8" name="Freeform 515"/>
          <p:cNvSpPr>
            <a:spLocks/>
          </p:cNvSpPr>
          <p:nvPr/>
        </p:nvSpPr>
        <p:spPr bwMode="auto">
          <a:xfrm>
            <a:off x="2555875" y="201453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5 w 23"/>
              <a:gd name="T15" fmla="*/ 0 h 30"/>
              <a:gd name="T16" fmla="*/ 13 w 23"/>
              <a:gd name="T17" fmla="*/ 0 h 30"/>
              <a:gd name="T18" fmla="*/ 10 w 23"/>
              <a:gd name="T19" fmla="*/ 0 h 30"/>
              <a:gd name="T20" fmla="*/ 9 w 23"/>
              <a:gd name="T21" fmla="*/ 0 h 30"/>
              <a:gd name="T22" fmla="*/ 7 w 23"/>
              <a:gd name="T23" fmla="*/ 1 h 30"/>
              <a:gd name="T24" fmla="*/ 5 w 23"/>
              <a:gd name="T25" fmla="*/ 2 h 30"/>
              <a:gd name="T26" fmla="*/ 4 w 23"/>
              <a:gd name="T27" fmla="*/ 5 h 30"/>
              <a:gd name="T28" fmla="*/ 2 w 23"/>
              <a:gd name="T29" fmla="*/ 7 h 30"/>
              <a:gd name="T30" fmla="*/ 2 w 23"/>
              <a:gd name="T31" fmla="*/ 9 h 30"/>
              <a:gd name="T32" fmla="*/ 0 w 23"/>
              <a:gd name="T33" fmla="*/ 11 h 30"/>
              <a:gd name="T34" fmla="*/ 0 w 23"/>
              <a:gd name="T35" fmla="*/ 13 h 30"/>
              <a:gd name="T36" fmla="*/ 0 w 23"/>
              <a:gd name="T37" fmla="*/ 17 h 30"/>
              <a:gd name="T38" fmla="*/ 0 w 23"/>
              <a:gd name="T39" fmla="*/ 19 h 30"/>
              <a:gd name="T40" fmla="*/ 2 w 23"/>
              <a:gd name="T41" fmla="*/ 22 h 30"/>
              <a:gd name="T42" fmla="*/ 2 w 23"/>
              <a:gd name="T43" fmla="*/ 24 h 30"/>
              <a:gd name="T44" fmla="*/ 4 w 23"/>
              <a:gd name="T45" fmla="*/ 26 h 30"/>
              <a:gd name="T46" fmla="*/ 5 w 23"/>
              <a:gd name="T47" fmla="*/ 28 h 30"/>
              <a:gd name="T48" fmla="*/ 7 w 23"/>
              <a:gd name="T49" fmla="*/ 29 h 30"/>
              <a:gd name="T50" fmla="*/ 9 w 23"/>
              <a:gd name="T51" fmla="*/ 30 h 30"/>
              <a:gd name="T52" fmla="*/ 10 w 23"/>
              <a:gd name="T53" fmla="*/ 30 h 30"/>
              <a:gd name="T54" fmla="*/ 13 w 23"/>
              <a:gd name="T55" fmla="*/ 30 h 30"/>
              <a:gd name="T56" fmla="*/ 15 w 23"/>
              <a:gd name="T57" fmla="*/ 30 h 30"/>
              <a:gd name="T58" fmla="*/ 17 w 23"/>
              <a:gd name="T59" fmla="*/ 29 h 30"/>
              <a:gd name="T60" fmla="*/ 18 w 23"/>
              <a:gd name="T61" fmla="*/ 28 h 30"/>
              <a:gd name="T62" fmla="*/ 19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3"/>
                </a:lnTo>
                <a:lnTo>
                  <a:pt x="23" y="12"/>
                </a:lnTo>
                <a:lnTo>
                  <a:pt x="23" y="11"/>
                </a:lnTo>
                <a:lnTo>
                  <a:pt x="22" y="10"/>
                </a:lnTo>
                <a:lnTo>
                  <a:pt x="21" y="9"/>
                </a:lnTo>
                <a:lnTo>
                  <a:pt x="21" y="8"/>
                </a:lnTo>
                <a:lnTo>
                  <a:pt x="21" y="7"/>
                </a:lnTo>
                <a:lnTo>
                  <a:pt x="20" y="6"/>
                </a:lnTo>
                <a:lnTo>
                  <a:pt x="19" y="5"/>
                </a:lnTo>
                <a:lnTo>
                  <a:pt x="19" y="4"/>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4"/>
                </a:lnTo>
                <a:lnTo>
                  <a:pt x="4" y="5"/>
                </a:lnTo>
                <a:lnTo>
                  <a:pt x="3" y="6"/>
                </a:lnTo>
                <a:lnTo>
                  <a:pt x="2" y="7"/>
                </a:lnTo>
                <a:lnTo>
                  <a:pt x="2" y="8"/>
                </a:lnTo>
                <a:lnTo>
                  <a:pt x="2" y="9"/>
                </a:lnTo>
                <a:lnTo>
                  <a:pt x="0" y="10"/>
                </a:lnTo>
                <a:lnTo>
                  <a:pt x="0" y="11"/>
                </a:lnTo>
                <a:lnTo>
                  <a:pt x="0" y="12"/>
                </a:lnTo>
                <a:lnTo>
                  <a:pt x="0" y="13"/>
                </a:lnTo>
                <a:lnTo>
                  <a:pt x="0" y="15"/>
                </a:lnTo>
                <a:lnTo>
                  <a:pt x="0" y="17"/>
                </a:lnTo>
                <a:lnTo>
                  <a:pt x="0" y="18"/>
                </a:lnTo>
                <a:lnTo>
                  <a:pt x="0" y="19"/>
                </a:lnTo>
                <a:lnTo>
                  <a:pt x="0" y="20"/>
                </a:lnTo>
                <a:lnTo>
                  <a:pt x="2" y="22"/>
                </a:lnTo>
                <a:lnTo>
                  <a:pt x="2" y="23"/>
                </a:lnTo>
                <a:lnTo>
                  <a:pt x="2" y="24"/>
                </a:lnTo>
                <a:lnTo>
                  <a:pt x="3" y="24"/>
                </a:lnTo>
                <a:lnTo>
                  <a:pt x="4" y="26"/>
                </a:lnTo>
                <a:lnTo>
                  <a:pt x="4" y="27"/>
                </a:lnTo>
                <a:lnTo>
                  <a:pt x="5" y="28"/>
                </a:lnTo>
                <a:lnTo>
                  <a:pt x="6" y="29"/>
                </a:lnTo>
                <a:lnTo>
                  <a:pt x="7" y="29"/>
                </a:lnTo>
                <a:lnTo>
                  <a:pt x="8" y="30"/>
                </a:lnTo>
                <a:lnTo>
                  <a:pt x="9" y="30"/>
                </a:lnTo>
                <a:lnTo>
                  <a:pt x="10" y="30"/>
                </a:lnTo>
                <a:lnTo>
                  <a:pt x="11" y="30"/>
                </a:lnTo>
                <a:lnTo>
                  <a:pt x="13" y="30"/>
                </a:lnTo>
                <a:lnTo>
                  <a:pt x="14" y="30"/>
                </a:lnTo>
                <a:lnTo>
                  <a:pt x="15" y="30"/>
                </a:lnTo>
                <a:lnTo>
                  <a:pt x="16" y="30"/>
                </a:lnTo>
                <a:lnTo>
                  <a:pt x="17" y="29"/>
                </a:lnTo>
                <a:lnTo>
                  <a:pt x="18" y="28"/>
                </a:lnTo>
                <a:lnTo>
                  <a:pt x="19" y="27"/>
                </a:lnTo>
                <a:lnTo>
                  <a:pt x="19" y="26"/>
                </a:lnTo>
                <a:lnTo>
                  <a:pt x="20"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09" name="Line 516"/>
          <p:cNvSpPr>
            <a:spLocks noChangeShapeType="1"/>
          </p:cNvSpPr>
          <p:nvPr/>
        </p:nvSpPr>
        <p:spPr bwMode="auto">
          <a:xfrm>
            <a:off x="2654300" y="193357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10" name="Line 517"/>
          <p:cNvSpPr>
            <a:spLocks noChangeShapeType="1"/>
          </p:cNvSpPr>
          <p:nvPr/>
        </p:nvSpPr>
        <p:spPr bwMode="auto">
          <a:xfrm>
            <a:off x="2622550" y="19716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11" name="Freeform 518"/>
          <p:cNvSpPr>
            <a:spLocks/>
          </p:cNvSpPr>
          <p:nvPr/>
        </p:nvSpPr>
        <p:spPr bwMode="auto">
          <a:xfrm>
            <a:off x="2438400" y="2311400"/>
            <a:ext cx="325438" cy="341313"/>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2" name="Rectangle 519"/>
          <p:cNvSpPr>
            <a:spLocks noChangeArrowheads="1"/>
          </p:cNvSpPr>
          <p:nvPr/>
        </p:nvSpPr>
        <p:spPr bwMode="auto">
          <a:xfrm>
            <a:off x="2468563" y="24161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3" name="Rectangle 520"/>
          <p:cNvSpPr>
            <a:spLocks noChangeArrowheads="1"/>
          </p:cNvSpPr>
          <p:nvPr/>
        </p:nvSpPr>
        <p:spPr bwMode="auto">
          <a:xfrm>
            <a:off x="2511425" y="246856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4" name="Rectangle 521"/>
          <p:cNvSpPr>
            <a:spLocks noChangeArrowheads="1"/>
          </p:cNvSpPr>
          <p:nvPr/>
        </p:nvSpPr>
        <p:spPr bwMode="auto">
          <a:xfrm>
            <a:off x="2647950" y="2463800"/>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5" name="Freeform 522"/>
          <p:cNvSpPr>
            <a:spLocks/>
          </p:cNvSpPr>
          <p:nvPr/>
        </p:nvSpPr>
        <p:spPr bwMode="auto">
          <a:xfrm>
            <a:off x="2581275" y="2544763"/>
            <a:ext cx="12700" cy="15875"/>
          </a:xfrm>
          <a:custGeom>
            <a:avLst/>
            <a:gdLst>
              <a:gd name="T0" fmla="*/ 23 w 23"/>
              <a:gd name="T1" fmla="*/ 14 h 30"/>
              <a:gd name="T2" fmla="*/ 23 w 23"/>
              <a:gd name="T3" fmla="*/ 11 h 30"/>
              <a:gd name="T4" fmla="*/ 20 w 23"/>
              <a:gd name="T5" fmla="*/ 9 h 30"/>
              <a:gd name="T6" fmla="*/ 20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9 w 23"/>
              <a:gd name="T19" fmla="*/ 0 h 30"/>
              <a:gd name="T20" fmla="*/ 8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0 w 23"/>
              <a:gd name="T65" fmla="*/ 25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0" y="9"/>
                </a:lnTo>
                <a:lnTo>
                  <a:pt x="20" y="8"/>
                </a:lnTo>
                <a:lnTo>
                  <a:pt x="20" y="7"/>
                </a:lnTo>
                <a:lnTo>
                  <a:pt x="19" y="6"/>
                </a:lnTo>
                <a:lnTo>
                  <a:pt x="18" y="5"/>
                </a:lnTo>
                <a:lnTo>
                  <a:pt x="18" y="4"/>
                </a:lnTo>
                <a:lnTo>
                  <a:pt x="17" y="3"/>
                </a:lnTo>
                <a:lnTo>
                  <a:pt x="16" y="2"/>
                </a:lnTo>
                <a:lnTo>
                  <a:pt x="15" y="0"/>
                </a:lnTo>
                <a:lnTo>
                  <a:pt x="14" y="0"/>
                </a:lnTo>
                <a:lnTo>
                  <a:pt x="13" y="0"/>
                </a:lnTo>
                <a:lnTo>
                  <a:pt x="12" y="0"/>
                </a:lnTo>
                <a:lnTo>
                  <a:pt x="11" y="0"/>
                </a:lnTo>
                <a:lnTo>
                  <a:pt x="9" y="0"/>
                </a:lnTo>
                <a:lnTo>
                  <a:pt x="8"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8" y="30"/>
                </a:lnTo>
                <a:lnTo>
                  <a:pt x="9" y="30"/>
                </a:lnTo>
                <a:lnTo>
                  <a:pt x="11" y="30"/>
                </a:lnTo>
                <a:lnTo>
                  <a:pt x="12" y="30"/>
                </a:lnTo>
                <a:lnTo>
                  <a:pt x="13" y="30"/>
                </a:lnTo>
                <a:lnTo>
                  <a:pt x="14" y="30"/>
                </a:lnTo>
                <a:lnTo>
                  <a:pt x="15" y="30"/>
                </a:lnTo>
                <a:lnTo>
                  <a:pt x="16" y="29"/>
                </a:lnTo>
                <a:lnTo>
                  <a:pt x="17" y="28"/>
                </a:lnTo>
                <a:lnTo>
                  <a:pt x="18" y="27"/>
                </a:lnTo>
                <a:lnTo>
                  <a:pt x="18" y="26"/>
                </a:lnTo>
                <a:lnTo>
                  <a:pt x="19" y="25"/>
                </a:lnTo>
                <a:lnTo>
                  <a:pt x="20" y="25"/>
                </a:lnTo>
                <a:lnTo>
                  <a:pt x="20" y="24"/>
                </a:lnTo>
                <a:lnTo>
                  <a:pt x="20"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6" name="Line 523"/>
          <p:cNvSpPr>
            <a:spLocks noChangeShapeType="1"/>
          </p:cNvSpPr>
          <p:nvPr/>
        </p:nvSpPr>
        <p:spPr bwMode="auto">
          <a:xfrm>
            <a:off x="2678113" y="24653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17" name="Line 524"/>
          <p:cNvSpPr>
            <a:spLocks noChangeShapeType="1"/>
          </p:cNvSpPr>
          <p:nvPr/>
        </p:nvSpPr>
        <p:spPr bwMode="auto">
          <a:xfrm>
            <a:off x="2647950" y="250190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18" name="Freeform 525"/>
          <p:cNvSpPr>
            <a:spLocks/>
          </p:cNvSpPr>
          <p:nvPr/>
        </p:nvSpPr>
        <p:spPr bwMode="auto">
          <a:xfrm>
            <a:off x="2160588" y="3221038"/>
            <a:ext cx="325437" cy="341312"/>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19" name="Rectangle 526"/>
          <p:cNvSpPr>
            <a:spLocks noChangeArrowheads="1"/>
          </p:cNvSpPr>
          <p:nvPr/>
        </p:nvSpPr>
        <p:spPr bwMode="auto">
          <a:xfrm>
            <a:off x="2190750" y="3324225"/>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0" name="Rectangle 527"/>
          <p:cNvSpPr>
            <a:spLocks noChangeArrowheads="1"/>
          </p:cNvSpPr>
          <p:nvPr/>
        </p:nvSpPr>
        <p:spPr bwMode="auto">
          <a:xfrm>
            <a:off x="2235200" y="3378200"/>
            <a:ext cx="93663"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1" name="Rectangle 528"/>
          <p:cNvSpPr>
            <a:spLocks noChangeArrowheads="1"/>
          </p:cNvSpPr>
          <p:nvPr/>
        </p:nvSpPr>
        <p:spPr bwMode="auto">
          <a:xfrm>
            <a:off x="2370138" y="3373438"/>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2" name="Freeform 529"/>
          <p:cNvSpPr>
            <a:spLocks/>
          </p:cNvSpPr>
          <p:nvPr/>
        </p:nvSpPr>
        <p:spPr bwMode="auto">
          <a:xfrm>
            <a:off x="2303463" y="3454400"/>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4" y="3"/>
                </a:lnTo>
                <a:lnTo>
                  <a:pt x="4"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3" name="Line 530"/>
          <p:cNvSpPr>
            <a:spLocks noChangeShapeType="1"/>
          </p:cNvSpPr>
          <p:nvPr/>
        </p:nvSpPr>
        <p:spPr bwMode="auto">
          <a:xfrm>
            <a:off x="2401888" y="337502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24" name="Line 531"/>
          <p:cNvSpPr>
            <a:spLocks noChangeShapeType="1"/>
          </p:cNvSpPr>
          <p:nvPr/>
        </p:nvSpPr>
        <p:spPr bwMode="auto">
          <a:xfrm>
            <a:off x="2370138" y="3411538"/>
            <a:ext cx="61912"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25" name="Freeform 532"/>
          <p:cNvSpPr>
            <a:spLocks/>
          </p:cNvSpPr>
          <p:nvPr/>
        </p:nvSpPr>
        <p:spPr bwMode="auto">
          <a:xfrm>
            <a:off x="468313" y="1630363"/>
            <a:ext cx="325437" cy="33972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6" name="Rectangle 533"/>
          <p:cNvSpPr>
            <a:spLocks noChangeArrowheads="1"/>
          </p:cNvSpPr>
          <p:nvPr/>
        </p:nvSpPr>
        <p:spPr bwMode="auto">
          <a:xfrm>
            <a:off x="498475" y="173355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7" name="Rectangle 534"/>
          <p:cNvSpPr>
            <a:spLocks noChangeArrowheads="1"/>
          </p:cNvSpPr>
          <p:nvPr/>
        </p:nvSpPr>
        <p:spPr bwMode="auto">
          <a:xfrm>
            <a:off x="541338" y="17859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8" name="Rectangle 535"/>
          <p:cNvSpPr>
            <a:spLocks noChangeArrowheads="1"/>
          </p:cNvSpPr>
          <p:nvPr/>
        </p:nvSpPr>
        <p:spPr bwMode="auto">
          <a:xfrm>
            <a:off x="676275" y="1781175"/>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29" name="Freeform 536"/>
          <p:cNvSpPr>
            <a:spLocks/>
          </p:cNvSpPr>
          <p:nvPr/>
        </p:nvSpPr>
        <p:spPr bwMode="auto">
          <a:xfrm>
            <a:off x="609600" y="1863725"/>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8 h 30"/>
              <a:gd name="T50" fmla="*/ 9 w 23"/>
              <a:gd name="T51" fmla="*/ 30 h 30"/>
              <a:gd name="T52" fmla="*/ 10 w 23"/>
              <a:gd name="T53" fmla="*/ 30 h 30"/>
              <a:gd name="T54" fmla="*/ 12 w 23"/>
              <a:gd name="T55" fmla="*/ 30 h 30"/>
              <a:gd name="T56" fmla="*/ 14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6" y="28"/>
                </a:lnTo>
                <a:lnTo>
                  <a:pt x="7" y="28"/>
                </a:lnTo>
                <a:lnTo>
                  <a:pt x="8" y="30"/>
                </a:lnTo>
                <a:lnTo>
                  <a:pt x="9" y="30"/>
                </a:lnTo>
                <a:lnTo>
                  <a:pt x="10" y="30"/>
                </a:lnTo>
                <a:lnTo>
                  <a:pt x="11" y="30"/>
                </a:lnTo>
                <a:lnTo>
                  <a:pt x="12" y="30"/>
                </a:lnTo>
                <a:lnTo>
                  <a:pt x="13" y="30"/>
                </a:lnTo>
                <a:lnTo>
                  <a:pt x="14" y="30"/>
                </a:lnTo>
                <a:lnTo>
                  <a:pt x="15" y="30"/>
                </a:lnTo>
                <a:lnTo>
                  <a:pt x="17" y="28"/>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0" name="Line 537"/>
          <p:cNvSpPr>
            <a:spLocks noChangeShapeType="1"/>
          </p:cNvSpPr>
          <p:nvPr/>
        </p:nvSpPr>
        <p:spPr bwMode="auto">
          <a:xfrm>
            <a:off x="708025" y="17827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31" name="Line 538"/>
          <p:cNvSpPr>
            <a:spLocks noChangeShapeType="1"/>
          </p:cNvSpPr>
          <p:nvPr/>
        </p:nvSpPr>
        <p:spPr bwMode="auto">
          <a:xfrm>
            <a:off x="676275" y="182086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32" name="Freeform 539"/>
          <p:cNvSpPr>
            <a:spLocks/>
          </p:cNvSpPr>
          <p:nvPr/>
        </p:nvSpPr>
        <p:spPr bwMode="auto">
          <a:xfrm>
            <a:off x="1225550" y="3297238"/>
            <a:ext cx="325438" cy="341312"/>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3" name="Rectangle 540"/>
          <p:cNvSpPr>
            <a:spLocks noChangeArrowheads="1"/>
          </p:cNvSpPr>
          <p:nvPr/>
        </p:nvSpPr>
        <p:spPr bwMode="auto">
          <a:xfrm>
            <a:off x="1255713" y="3400425"/>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4" name="Rectangle 541"/>
          <p:cNvSpPr>
            <a:spLocks noChangeArrowheads="1"/>
          </p:cNvSpPr>
          <p:nvPr/>
        </p:nvSpPr>
        <p:spPr bwMode="auto">
          <a:xfrm>
            <a:off x="1298575" y="3454400"/>
            <a:ext cx="95250"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5" name="Rectangle 542"/>
          <p:cNvSpPr>
            <a:spLocks noChangeArrowheads="1"/>
          </p:cNvSpPr>
          <p:nvPr/>
        </p:nvSpPr>
        <p:spPr bwMode="auto">
          <a:xfrm>
            <a:off x="1435100" y="3449638"/>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6" name="Freeform 543"/>
          <p:cNvSpPr>
            <a:spLocks/>
          </p:cNvSpPr>
          <p:nvPr/>
        </p:nvSpPr>
        <p:spPr bwMode="auto">
          <a:xfrm>
            <a:off x="1368425" y="3530600"/>
            <a:ext cx="12700" cy="15875"/>
          </a:xfrm>
          <a:custGeom>
            <a:avLst/>
            <a:gdLst>
              <a:gd name="T0" fmla="*/ 23 w 23"/>
              <a:gd name="T1" fmla="*/ 13 h 29"/>
              <a:gd name="T2" fmla="*/ 23 w 23"/>
              <a:gd name="T3" fmla="*/ 11 h 29"/>
              <a:gd name="T4" fmla="*/ 21 w 23"/>
              <a:gd name="T5" fmla="*/ 9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9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2 h 29"/>
              <a:gd name="T68" fmla="*/ 23 w 23"/>
              <a:gd name="T69" fmla="*/ 19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8"/>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8"/>
                </a:lnTo>
                <a:lnTo>
                  <a:pt x="1" y="9"/>
                </a:lnTo>
                <a:lnTo>
                  <a:pt x="0" y="10"/>
                </a:lnTo>
                <a:lnTo>
                  <a:pt x="0" y="11"/>
                </a:lnTo>
                <a:lnTo>
                  <a:pt x="0" y="12"/>
                </a:lnTo>
                <a:lnTo>
                  <a:pt x="0" y="13"/>
                </a:lnTo>
                <a:lnTo>
                  <a:pt x="0" y="14"/>
                </a:lnTo>
                <a:lnTo>
                  <a:pt x="0" y="16"/>
                </a:lnTo>
                <a:lnTo>
                  <a:pt x="0" y="17"/>
                </a:lnTo>
                <a:lnTo>
                  <a:pt x="0" y="19"/>
                </a:lnTo>
                <a:lnTo>
                  <a:pt x="0" y="20"/>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2"/>
                </a:lnTo>
                <a:lnTo>
                  <a:pt x="22" y="20"/>
                </a:lnTo>
                <a:lnTo>
                  <a:pt x="23" y="19"/>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37" name="Line 544"/>
          <p:cNvSpPr>
            <a:spLocks noChangeShapeType="1"/>
          </p:cNvSpPr>
          <p:nvPr/>
        </p:nvSpPr>
        <p:spPr bwMode="auto">
          <a:xfrm>
            <a:off x="1465263" y="3449638"/>
            <a:ext cx="1587" cy="80962"/>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38" name="Line 545"/>
          <p:cNvSpPr>
            <a:spLocks noChangeShapeType="1"/>
          </p:cNvSpPr>
          <p:nvPr/>
        </p:nvSpPr>
        <p:spPr bwMode="auto">
          <a:xfrm>
            <a:off x="1435100" y="34877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39" name="Freeform 546"/>
          <p:cNvSpPr>
            <a:spLocks/>
          </p:cNvSpPr>
          <p:nvPr/>
        </p:nvSpPr>
        <p:spPr bwMode="auto">
          <a:xfrm>
            <a:off x="6924675" y="3676650"/>
            <a:ext cx="325438"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0" name="Rectangle 547"/>
          <p:cNvSpPr>
            <a:spLocks noChangeArrowheads="1"/>
          </p:cNvSpPr>
          <p:nvPr/>
        </p:nvSpPr>
        <p:spPr bwMode="auto">
          <a:xfrm>
            <a:off x="6954838" y="3779838"/>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1" name="Rectangle 548"/>
          <p:cNvSpPr>
            <a:spLocks noChangeArrowheads="1"/>
          </p:cNvSpPr>
          <p:nvPr/>
        </p:nvSpPr>
        <p:spPr bwMode="auto">
          <a:xfrm>
            <a:off x="6997700" y="383381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2" name="Rectangle 549"/>
          <p:cNvSpPr>
            <a:spLocks noChangeArrowheads="1"/>
          </p:cNvSpPr>
          <p:nvPr/>
        </p:nvSpPr>
        <p:spPr bwMode="auto">
          <a:xfrm>
            <a:off x="7134225" y="3829050"/>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3" name="Freeform 550"/>
          <p:cNvSpPr>
            <a:spLocks/>
          </p:cNvSpPr>
          <p:nvPr/>
        </p:nvSpPr>
        <p:spPr bwMode="auto">
          <a:xfrm>
            <a:off x="7067550" y="3910013"/>
            <a:ext cx="12700" cy="15875"/>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2 h 30"/>
              <a:gd name="T14" fmla="*/ 14 w 23"/>
              <a:gd name="T15" fmla="*/ 0 h 30"/>
              <a:gd name="T16" fmla="*/ 12 w 23"/>
              <a:gd name="T17" fmla="*/ 0 h 30"/>
              <a:gd name="T18" fmla="*/ 10 w 23"/>
              <a:gd name="T19" fmla="*/ 0 h 30"/>
              <a:gd name="T20" fmla="*/ 9 w 23"/>
              <a:gd name="T21" fmla="*/ 0 h 30"/>
              <a:gd name="T22" fmla="*/ 6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8" y="5"/>
                </a:lnTo>
                <a:lnTo>
                  <a:pt x="18" y="4"/>
                </a:lnTo>
                <a:lnTo>
                  <a:pt x="17" y="3"/>
                </a:lnTo>
                <a:lnTo>
                  <a:pt x="16" y="2"/>
                </a:lnTo>
                <a:lnTo>
                  <a:pt x="15" y="0"/>
                </a:lnTo>
                <a:lnTo>
                  <a:pt x="14" y="0"/>
                </a:lnTo>
                <a:lnTo>
                  <a:pt x="13" y="0"/>
                </a:lnTo>
                <a:lnTo>
                  <a:pt x="12" y="0"/>
                </a:lnTo>
                <a:lnTo>
                  <a:pt x="11" y="0"/>
                </a:lnTo>
                <a:lnTo>
                  <a:pt x="10" y="0"/>
                </a:lnTo>
                <a:lnTo>
                  <a:pt x="9" y="0"/>
                </a:lnTo>
                <a:lnTo>
                  <a:pt x="7" y="0"/>
                </a:lnTo>
                <a:lnTo>
                  <a:pt x="6" y="2"/>
                </a:lnTo>
                <a:lnTo>
                  <a:pt x="5"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4" name="Line 551"/>
          <p:cNvSpPr>
            <a:spLocks noChangeShapeType="1"/>
          </p:cNvSpPr>
          <p:nvPr/>
        </p:nvSpPr>
        <p:spPr bwMode="auto">
          <a:xfrm>
            <a:off x="7164388" y="3829050"/>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45" name="Line 552"/>
          <p:cNvSpPr>
            <a:spLocks noChangeShapeType="1"/>
          </p:cNvSpPr>
          <p:nvPr/>
        </p:nvSpPr>
        <p:spPr bwMode="auto">
          <a:xfrm>
            <a:off x="7134225" y="386715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46" name="Freeform 553"/>
          <p:cNvSpPr>
            <a:spLocks/>
          </p:cNvSpPr>
          <p:nvPr/>
        </p:nvSpPr>
        <p:spPr bwMode="auto">
          <a:xfrm>
            <a:off x="3829050" y="5938838"/>
            <a:ext cx="325438" cy="33972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7" name="Rectangle 554"/>
          <p:cNvSpPr>
            <a:spLocks noChangeArrowheads="1"/>
          </p:cNvSpPr>
          <p:nvPr/>
        </p:nvSpPr>
        <p:spPr bwMode="auto">
          <a:xfrm>
            <a:off x="3859213" y="60420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8" name="Rectangle 555"/>
          <p:cNvSpPr>
            <a:spLocks noChangeArrowheads="1"/>
          </p:cNvSpPr>
          <p:nvPr/>
        </p:nvSpPr>
        <p:spPr bwMode="auto">
          <a:xfrm>
            <a:off x="3902075" y="60944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49" name="Rectangle 556"/>
          <p:cNvSpPr>
            <a:spLocks noChangeArrowheads="1"/>
          </p:cNvSpPr>
          <p:nvPr/>
        </p:nvSpPr>
        <p:spPr bwMode="auto">
          <a:xfrm>
            <a:off x="4037013" y="608965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0" name="Freeform 557"/>
          <p:cNvSpPr>
            <a:spLocks/>
          </p:cNvSpPr>
          <p:nvPr/>
        </p:nvSpPr>
        <p:spPr bwMode="auto">
          <a:xfrm>
            <a:off x="3971925" y="6172200"/>
            <a:ext cx="11113"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3 w 23"/>
              <a:gd name="T45" fmla="*/ 25 h 30"/>
              <a:gd name="T46" fmla="*/ 4 w 23"/>
              <a:gd name="T47" fmla="*/ 27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3" y="25"/>
                </a:lnTo>
                <a:lnTo>
                  <a:pt x="3" y="26"/>
                </a:lnTo>
                <a:lnTo>
                  <a:pt x="4" y="27"/>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1" name="Line 558"/>
          <p:cNvSpPr>
            <a:spLocks noChangeShapeType="1"/>
          </p:cNvSpPr>
          <p:nvPr/>
        </p:nvSpPr>
        <p:spPr bwMode="auto">
          <a:xfrm>
            <a:off x="4068763" y="60912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52" name="Line 559"/>
          <p:cNvSpPr>
            <a:spLocks noChangeShapeType="1"/>
          </p:cNvSpPr>
          <p:nvPr/>
        </p:nvSpPr>
        <p:spPr bwMode="auto">
          <a:xfrm>
            <a:off x="4037013" y="612933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53" name="Freeform 560"/>
          <p:cNvSpPr>
            <a:spLocks/>
          </p:cNvSpPr>
          <p:nvPr/>
        </p:nvSpPr>
        <p:spPr bwMode="auto">
          <a:xfrm>
            <a:off x="4448175" y="4598988"/>
            <a:ext cx="325438"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5 h 643"/>
              <a:gd name="T14" fmla="*/ 56 w 614"/>
              <a:gd name="T15" fmla="*/ 615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5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5"/>
                </a:lnTo>
                <a:lnTo>
                  <a:pt x="56" y="615"/>
                </a:lnTo>
                <a:lnTo>
                  <a:pt x="56" y="195"/>
                </a:lnTo>
                <a:lnTo>
                  <a:pt x="558"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4" name="Rectangle 561"/>
          <p:cNvSpPr>
            <a:spLocks noChangeArrowheads="1"/>
          </p:cNvSpPr>
          <p:nvPr/>
        </p:nvSpPr>
        <p:spPr bwMode="auto">
          <a:xfrm>
            <a:off x="4478338" y="47021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5" name="Rectangle 562"/>
          <p:cNvSpPr>
            <a:spLocks noChangeArrowheads="1"/>
          </p:cNvSpPr>
          <p:nvPr/>
        </p:nvSpPr>
        <p:spPr bwMode="auto">
          <a:xfrm>
            <a:off x="4521200" y="4754563"/>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6" name="Rectangle 563"/>
          <p:cNvSpPr>
            <a:spLocks noChangeArrowheads="1"/>
          </p:cNvSpPr>
          <p:nvPr/>
        </p:nvSpPr>
        <p:spPr bwMode="auto">
          <a:xfrm>
            <a:off x="4657725" y="475138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7" name="Freeform 564"/>
          <p:cNvSpPr>
            <a:spLocks/>
          </p:cNvSpPr>
          <p:nvPr/>
        </p:nvSpPr>
        <p:spPr bwMode="auto">
          <a:xfrm>
            <a:off x="4591050" y="4832350"/>
            <a:ext cx="12700" cy="15875"/>
          </a:xfrm>
          <a:custGeom>
            <a:avLst/>
            <a:gdLst>
              <a:gd name="T0" fmla="*/ 23 w 23"/>
              <a:gd name="T1" fmla="*/ 13 h 30"/>
              <a:gd name="T2" fmla="*/ 23 w 23"/>
              <a:gd name="T3" fmla="*/ 11 h 30"/>
              <a:gd name="T4" fmla="*/ 21 w 23"/>
              <a:gd name="T5" fmla="*/ 9 h 30"/>
              <a:gd name="T6" fmla="*/ 21 w 23"/>
              <a:gd name="T7" fmla="*/ 7 h 30"/>
              <a:gd name="T8" fmla="*/ 18 w 23"/>
              <a:gd name="T9" fmla="*/ 5 h 30"/>
              <a:gd name="T10" fmla="*/ 17 w 23"/>
              <a:gd name="T11" fmla="*/ 2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19" y="6"/>
                </a:lnTo>
                <a:lnTo>
                  <a:pt x="18" y="5"/>
                </a:lnTo>
                <a:lnTo>
                  <a:pt x="18" y="3"/>
                </a:lnTo>
                <a:lnTo>
                  <a:pt x="17" y="2"/>
                </a:lnTo>
                <a:lnTo>
                  <a:pt x="16" y="1"/>
                </a:lnTo>
                <a:lnTo>
                  <a:pt x="15" y="0"/>
                </a:lnTo>
                <a:lnTo>
                  <a:pt x="14" y="0"/>
                </a:lnTo>
                <a:lnTo>
                  <a:pt x="13" y="0"/>
                </a:lnTo>
                <a:lnTo>
                  <a:pt x="12" y="0"/>
                </a:lnTo>
                <a:lnTo>
                  <a:pt x="11" y="0"/>
                </a:lnTo>
                <a:lnTo>
                  <a:pt x="10" y="0"/>
                </a:lnTo>
                <a:lnTo>
                  <a:pt x="8" y="0"/>
                </a:lnTo>
                <a:lnTo>
                  <a:pt x="7" y="0"/>
                </a:lnTo>
                <a:lnTo>
                  <a:pt x="6" y="1"/>
                </a:lnTo>
                <a:lnTo>
                  <a:pt x="5" y="1"/>
                </a:lnTo>
                <a:lnTo>
                  <a:pt x="4"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6"/>
                </a:lnTo>
                <a:lnTo>
                  <a:pt x="18" y="25"/>
                </a:lnTo>
                <a:lnTo>
                  <a:pt x="19"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58" name="Line 565"/>
          <p:cNvSpPr>
            <a:spLocks noChangeShapeType="1"/>
          </p:cNvSpPr>
          <p:nvPr/>
        </p:nvSpPr>
        <p:spPr bwMode="auto">
          <a:xfrm>
            <a:off x="4687888" y="47513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59" name="Line 566"/>
          <p:cNvSpPr>
            <a:spLocks noChangeShapeType="1"/>
          </p:cNvSpPr>
          <p:nvPr/>
        </p:nvSpPr>
        <p:spPr bwMode="auto">
          <a:xfrm>
            <a:off x="4657725" y="478948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60" name="Freeform 567"/>
          <p:cNvSpPr>
            <a:spLocks/>
          </p:cNvSpPr>
          <p:nvPr/>
        </p:nvSpPr>
        <p:spPr bwMode="auto">
          <a:xfrm>
            <a:off x="3665538" y="4219575"/>
            <a:ext cx="325437"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1" name="Rectangle 568"/>
          <p:cNvSpPr>
            <a:spLocks noChangeArrowheads="1"/>
          </p:cNvSpPr>
          <p:nvPr/>
        </p:nvSpPr>
        <p:spPr bwMode="auto">
          <a:xfrm>
            <a:off x="3695700" y="432276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2" name="Rectangle 569"/>
          <p:cNvSpPr>
            <a:spLocks noChangeArrowheads="1"/>
          </p:cNvSpPr>
          <p:nvPr/>
        </p:nvSpPr>
        <p:spPr bwMode="auto">
          <a:xfrm>
            <a:off x="3738563" y="4375150"/>
            <a:ext cx="93662"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3" name="Rectangle 570"/>
          <p:cNvSpPr>
            <a:spLocks noChangeArrowheads="1"/>
          </p:cNvSpPr>
          <p:nvPr/>
        </p:nvSpPr>
        <p:spPr bwMode="auto">
          <a:xfrm>
            <a:off x="3873500" y="4371975"/>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4" name="Freeform 571"/>
          <p:cNvSpPr>
            <a:spLocks/>
          </p:cNvSpPr>
          <p:nvPr/>
        </p:nvSpPr>
        <p:spPr bwMode="auto">
          <a:xfrm>
            <a:off x="3808413" y="4452938"/>
            <a:ext cx="11112" cy="15875"/>
          </a:xfrm>
          <a:custGeom>
            <a:avLst/>
            <a:gdLst>
              <a:gd name="T0" fmla="*/ 23 w 23"/>
              <a:gd name="T1" fmla="*/ 13 h 29"/>
              <a:gd name="T2" fmla="*/ 23 w 23"/>
              <a:gd name="T3" fmla="*/ 10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0 h 29"/>
              <a:gd name="T34" fmla="*/ 0 w 23"/>
              <a:gd name="T35" fmla="*/ 13 h 29"/>
              <a:gd name="T36" fmla="*/ 0 w 23"/>
              <a:gd name="T37" fmla="*/ 16 h 29"/>
              <a:gd name="T38" fmla="*/ 0 w 23"/>
              <a:gd name="T39" fmla="*/ 18 h 29"/>
              <a:gd name="T40" fmla="*/ 1 w 23"/>
              <a:gd name="T41" fmla="*/ 21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1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0"/>
                </a:lnTo>
                <a:lnTo>
                  <a:pt x="22" y="9"/>
                </a:lnTo>
                <a:lnTo>
                  <a:pt x="21" y="8"/>
                </a:lnTo>
                <a:lnTo>
                  <a:pt x="21" y="7"/>
                </a:lnTo>
                <a:lnTo>
                  <a:pt x="21" y="6"/>
                </a:lnTo>
                <a:lnTo>
                  <a:pt x="19" y="5"/>
                </a:lnTo>
                <a:lnTo>
                  <a:pt x="18" y="4"/>
                </a:lnTo>
                <a:lnTo>
                  <a:pt x="18" y="3"/>
                </a:lnTo>
                <a:lnTo>
                  <a:pt x="17" y="2"/>
                </a:lnTo>
                <a:lnTo>
                  <a:pt x="16" y="1"/>
                </a:lnTo>
                <a:lnTo>
                  <a:pt x="15" y="0"/>
                </a:lnTo>
                <a:lnTo>
                  <a:pt x="14" y="0"/>
                </a:lnTo>
                <a:lnTo>
                  <a:pt x="13" y="0"/>
                </a:lnTo>
                <a:lnTo>
                  <a:pt x="12" y="0"/>
                </a:lnTo>
                <a:lnTo>
                  <a:pt x="11" y="0"/>
                </a:lnTo>
                <a:lnTo>
                  <a:pt x="10" y="0"/>
                </a:lnTo>
                <a:lnTo>
                  <a:pt x="9" y="0"/>
                </a:lnTo>
                <a:lnTo>
                  <a:pt x="7" y="0"/>
                </a:lnTo>
                <a:lnTo>
                  <a:pt x="6" y="1"/>
                </a:lnTo>
                <a:lnTo>
                  <a:pt x="5" y="1"/>
                </a:lnTo>
                <a:lnTo>
                  <a:pt x="4" y="2"/>
                </a:lnTo>
                <a:lnTo>
                  <a:pt x="3" y="3"/>
                </a:lnTo>
                <a:lnTo>
                  <a:pt x="3" y="4"/>
                </a:lnTo>
                <a:lnTo>
                  <a:pt x="2" y="5"/>
                </a:lnTo>
                <a:lnTo>
                  <a:pt x="1" y="6"/>
                </a:lnTo>
                <a:lnTo>
                  <a:pt x="1" y="7"/>
                </a:lnTo>
                <a:lnTo>
                  <a:pt x="1" y="8"/>
                </a:lnTo>
                <a:lnTo>
                  <a:pt x="0" y="9"/>
                </a:lnTo>
                <a:lnTo>
                  <a:pt x="0" y="10"/>
                </a:lnTo>
                <a:lnTo>
                  <a:pt x="0" y="12"/>
                </a:lnTo>
                <a:lnTo>
                  <a:pt x="0" y="13"/>
                </a:lnTo>
                <a:lnTo>
                  <a:pt x="0" y="14"/>
                </a:lnTo>
                <a:lnTo>
                  <a:pt x="0" y="16"/>
                </a:lnTo>
                <a:lnTo>
                  <a:pt x="0" y="17"/>
                </a:lnTo>
                <a:lnTo>
                  <a:pt x="0" y="18"/>
                </a:lnTo>
                <a:lnTo>
                  <a:pt x="0" y="19"/>
                </a:lnTo>
                <a:lnTo>
                  <a:pt x="1" y="21"/>
                </a:lnTo>
                <a:lnTo>
                  <a:pt x="1" y="23"/>
                </a:lnTo>
                <a:lnTo>
                  <a:pt x="1" y="24"/>
                </a:lnTo>
                <a:lnTo>
                  <a:pt x="2" y="24"/>
                </a:lnTo>
                <a:lnTo>
                  <a:pt x="3" y="25"/>
                </a:lnTo>
                <a:lnTo>
                  <a:pt x="3" y="26"/>
                </a:lnTo>
                <a:lnTo>
                  <a:pt x="4" y="27"/>
                </a:lnTo>
                <a:lnTo>
                  <a:pt x="5" y="28"/>
                </a:lnTo>
                <a:lnTo>
                  <a:pt x="6" y="28"/>
                </a:lnTo>
                <a:lnTo>
                  <a:pt x="7"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19" y="24"/>
                </a:lnTo>
                <a:lnTo>
                  <a:pt x="21" y="24"/>
                </a:lnTo>
                <a:lnTo>
                  <a:pt x="21" y="23"/>
                </a:lnTo>
                <a:lnTo>
                  <a:pt x="21" y="21"/>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5" name="Line 572"/>
          <p:cNvSpPr>
            <a:spLocks noChangeShapeType="1"/>
          </p:cNvSpPr>
          <p:nvPr/>
        </p:nvSpPr>
        <p:spPr bwMode="auto">
          <a:xfrm>
            <a:off x="3905250" y="437197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66" name="Line 573"/>
          <p:cNvSpPr>
            <a:spLocks noChangeShapeType="1"/>
          </p:cNvSpPr>
          <p:nvPr/>
        </p:nvSpPr>
        <p:spPr bwMode="auto">
          <a:xfrm>
            <a:off x="3873500" y="441007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67" name="Freeform 574"/>
          <p:cNvSpPr>
            <a:spLocks/>
          </p:cNvSpPr>
          <p:nvPr/>
        </p:nvSpPr>
        <p:spPr bwMode="auto">
          <a:xfrm>
            <a:off x="1327150" y="4535488"/>
            <a:ext cx="325438" cy="339725"/>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8" name="Rectangle 575"/>
          <p:cNvSpPr>
            <a:spLocks noChangeArrowheads="1"/>
          </p:cNvSpPr>
          <p:nvPr/>
        </p:nvSpPr>
        <p:spPr bwMode="auto">
          <a:xfrm>
            <a:off x="1357313" y="46386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69" name="Rectangle 576"/>
          <p:cNvSpPr>
            <a:spLocks noChangeArrowheads="1"/>
          </p:cNvSpPr>
          <p:nvPr/>
        </p:nvSpPr>
        <p:spPr bwMode="auto">
          <a:xfrm>
            <a:off x="1400175" y="4691063"/>
            <a:ext cx="95250"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0" name="Rectangle 577"/>
          <p:cNvSpPr>
            <a:spLocks noChangeArrowheads="1"/>
          </p:cNvSpPr>
          <p:nvPr/>
        </p:nvSpPr>
        <p:spPr bwMode="auto">
          <a:xfrm>
            <a:off x="1536700" y="468788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1" name="Freeform 578"/>
          <p:cNvSpPr>
            <a:spLocks/>
          </p:cNvSpPr>
          <p:nvPr/>
        </p:nvSpPr>
        <p:spPr bwMode="auto">
          <a:xfrm>
            <a:off x="1470025" y="4768850"/>
            <a:ext cx="12700" cy="15875"/>
          </a:xfrm>
          <a:custGeom>
            <a:avLst/>
            <a:gdLst>
              <a:gd name="T0" fmla="*/ 23 w 23"/>
              <a:gd name="T1" fmla="*/ 13 h 29"/>
              <a:gd name="T2" fmla="*/ 23 w 23"/>
              <a:gd name="T3" fmla="*/ 11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1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1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1"/>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1"/>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2" name="Line 579"/>
          <p:cNvSpPr>
            <a:spLocks noChangeShapeType="1"/>
          </p:cNvSpPr>
          <p:nvPr/>
        </p:nvSpPr>
        <p:spPr bwMode="auto">
          <a:xfrm>
            <a:off x="1566863" y="46878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73" name="Line 580"/>
          <p:cNvSpPr>
            <a:spLocks noChangeShapeType="1"/>
          </p:cNvSpPr>
          <p:nvPr/>
        </p:nvSpPr>
        <p:spPr bwMode="auto">
          <a:xfrm>
            <a:off x="1536700" y="472598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74" name="Freeform 581"/>
          <p:cNvSpPr>
            <a:spLocks/>
          </p:cNvSpPr>
          <p:nvPr/>
        </p:nvSpPr>
        <p:spPr bwMode="auto">
          <a:xfrm>
            <a:off x="1189038" y="3751263"/>
            <a:ext cx="323850" cy="341312"/>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5" name="Rectangle 582"/>
          <p:cNvSpPr>
            <a:spLocks noChangeArrowheads="1"/>
          </p:cNvSpPr>
          <p:nvPr/>
        </p:nvSpPr>
        <p:spPr bwMode="auto">
          <a:xfrm>
            <a:off x="1219200" y="3854450"/>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6" name="Rectangle 583"/>
          <p:cNvSpPr>
            <a:spLocks noChangeArrowheads="1"/>
          </p:cNvSpPr>
          <p:nvPr/>
        </p:nvSpPr>
        <p:spPr bwMode="auto">
          <a:xfrm>
            <a:off x="1262063" y="390842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7" name="Rectangle 584"/>
          <p:cNvSpPr>
            <a:spLocks noChangeArrowheads="1"/>
          </p:cNvSpPr>
          <p:nvPr/>
        </p:nvSpPr>
        <p:spPr bwMode="auto">
          <a:xfrm>
            <a:off x="1397000" y="3903663"/>
            <a:ext cx="63500"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8" name="Freeform 585"/>
          <p:cNvSpPr>
            <a:spLocks/>
          </p:cNvSpPr>
          <p:nvPr/>
        </p:nvSpPr>
        <p:spPr bwMode="auto">
          <a:xfrm>
            <a:off x="1330325" y="3984625"/>
            <a:ext cx="12700" cy="15875"/>
          </a:xfrm>
          <a:custGeom>
            <a:avLst/>
            <a:gdLst>
              <a:gd name="T0" fmla="*/ 23 w 23"/>
              <a:gd name="T1" fmla="*/ 13 h 30"/>
              <a:gd name="T2" fmla="*/ 23 w 23"/>
              <a:gd name="T3" fmla="*/ 11 h 30"/>
              <a:gd name="T4" fmla="*/ 20 w 23"/>
              <a:gd name="T5" fmla="*/ 9 h 30"/>
              <a:gd name="T6" fmla="*/ 20 w 23"/>
              <a:gd name="T7" fmla="*/ 7 h 30"/>
              <a:gd name="T8" fmla="*/ 18 w 23"/>
              <a:gd name="T9" fmla="*/ 4 h 30"/>
              <a:gd name="T10" fmla="*/ 17 w 23"/>
              <a:gd name="T11" fmla="*/ 2 h 30"/>
              <a:gd name="T12" fmla="*/ 16 w 23"/>
              <a:gd name="T13" fmla="*/ 1 h 30"/>
              <a:gd name="T14" fmla="*/ 14 w 23"/>
              <a:gd name="T15" fmla="*/ 0 h 30"/>
              <a:gd name="T16" fmla="*/ 12 w 23"/>
              <a:gd name="T17" fmla="*/ 0 h 30"/>
              <a:gd name="T18" fmla="*/ 9 w 23"/>
              <a:gd name="T19" fmla="*/ 0 h 30"/>
              <a:gd name="T20" fmla="*/ 8 w 23"/>
              <a:gd name="T21" fmla="*/ 0 h 30"/>
              <a:gd name="T22" fmla="*/ 6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6 w 23"/>
              <a:gd name="T49" fmla="*/ 29 h 30"/>
              <a:gd name="T50" fmla="*/ 8 w 23"/>
              <a:gd name="T51" fmla="*/ 30 h 30"/>
              <a:gd name="T52" fmla="*/ 9 w 23"/>
              <a:gd name="T53" fmla="*/ 30 h 30"/>
              <a:gd name="T54" fmla="*/ 12 w 23"/>
              <a:gd name="T55" fmla="*/ 30 h 30"/>
              <a:gd name="T56" fmla="*/ 14 w 23"/>
              <a:gd name="T57" fmla="*/ 30 h 30"/>
              <a:gd name="T58" fmla="*/ 16 w 23"/>
              <a:gd name="T59" fmla="*/ 29 h 30"/>
              <a:gd name="T60" fmla="*/ 17 w 23"/>
              <a:gd name="T61" fmla="*/ 28 h 30"/>
              <a:gd name="T62" fmla="*/ 18 w 23"/>
              <a:gd name="T63" fmla="*/ 25 h 30"/>
              <a:gd name="T64" fmla="*/ 20 w 23"/>
              <a:gd name="T65" fmla="*/ 24 h 30"/>
              <a:gd name="T66" fmla="*/ 20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1" y="10"/>
                </a:lnTo>
                <a:lnTo>
                  <a:pt x="20" y="9"/>
                </a:lnTo>
                <a:lnTo>
                  <a:pt x="20" y="8"/>
                </a:lnTo>
                <a:lnTo>
                  <a:pt x="20" y="7"/>
                </a:lnTo>
                <a:lnTo>
                  <a:pt x="19" y="6"/>
                </a:lnTo>
                <a:lnTo>
                  <a:pt x="18" y="4"/>
                </a:lnTo>
                <a:lnTo>
                  <a:pt x="18" y="3"/>
                </a:lnTo>
                <a:lnTo>
                  <a:pt x="17" y="2"/>
                </a:lnTo>
                <a:lnTo>
                  <a:pt x="16" y="1"/>
                </a:lnTo>
                <a:lnTo>
                  <a:pt x="15" y="0"/>
                </a:lnTo>
                <a:lnTo>
                  <a:pt x="14" y="0"/>
                </a:lnTo>
                <a:lnTo>
                  <a:pt x="13" y="0"/>
                </a:lnTo>
                <a:lnTo>
                  <a:pt x="12" y="0"/>
                </a:lnTo>
                <a:lnTo>
                  <a:pt x="10" y="0"/>
                </a:lnTo>
                <a:lnTo>
                  <a:pt x="9" y="0"/>
                </a:lnTo>
                <a:lnTo>
                  <a:pt x="8" y="0"/>
                </a:lnTo>
                <a:lnTo>
                  <a:pt x="7" y="0"/>
                </a:lnTo>
                <a:lnTo>
                  <a:pt x="6"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6" y="29"/>
                </a:lnTo>
                <a:lnTo>
                  <a:pt x="7" y="30"/>
                </a:lnTo>
                <a:lnTo>
                  <a:pt x="8" y="30"/>
                </a:lnTo>
                <a:lnTo>
                  <a:pt x="9" y="30"/>
                </a:lnTo>
                <a:lnTo>
                  <a:pt x="10" y="30"/>
                </a:lnTo>
                <a:lnTo>
                  <a:pt x="12" y="30"/>
                </a:lnTo>
                <a:lnTo>
                  <a:pt x="13" y="30"/>
                </a:lnTo>
                <a:lnTo>
                  <a:pt x="14" y="30"/>
                </a:lnTo>
                <a:lnTo>
                  <a:pt x="15" y="30"/>
                </a:lnTo>
                <a:lnTo>
                  <a:pt x="16" y="29"/>
                </a:lnTo>
                <a:lnTo>
                  <a:pt x="17" y="28"/>
                </a:lnTo>
                <a:lnTo>
                  <a:pt x="18" y="26"/>
                </a:lnTo>
                <a:lnTo>
                  <a:pt x="18" y="25"/>
                </a:lnTo>
                <a:lnTo>
                  <a:pt x="19" y="24"/>
                </a:lnTo>
                <a:lnTo>
                  <a:pt x="20" y="24"/>
                </a:lnTo>
                <a:lnTo>
                  <a:pt x="20" y="23"/>
                </a:lnTo>
                <a:lnTo>
                  <a:pt x="20" y="22"/>
                </a:lnTo>
                <a:lnTo>
                  <a:pt x="21"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79" name="Line 586"/>
          <p:cNvSpPr>
            <a:spLocks noChangeShapeType="1"/>
          </p:cNvSpPr>
          <p:nvPr/>
        </p:nvSpPr>
        <p:spPr bwMode="auto">
          <a:xfrm>
            <a:off x="1428750" y="390525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80" name="Line 587"/>
          <p:cNvSpPr>
            <a:spLocks noChangeShapeType="1"/>
          </p:cNvSpPr>
          <p:nvPr/>
        </p:nvSpPr>
        <p:spPr bwMode="auto">
          <a:xfrm>
            <a:off x="1397000" y="394176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81" name="Freeform 588"/>
          <p:cNvSpPr>
            <a:spLocks/>
          </p:cNvSpPr>
          <p:nvPr/>
        </p:nvSpPr>
        <p:spPr bwMode="auto">
          <a:xfrm>
            <a:off x="2932113" y="3448050"/>
            <a:ext cx="325437" cy="341313"/>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2" name="Rectangle 589"/>
          <p:cNvSpPr>
            <a:spLocks noChangeArrowheads="1"/>
          </p:cNvSpPr>
          <p:nvPr/>
        </p:nvSpPr>
        <p:spPr bwMode="auto">
          <a:xfrm>
            <a:off x="2962275" y="3551238"/>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3" name="Rectangle 590"/>
          <p:cNvSpPr>
            <a:spLocks noChangeArrowheads="1"/>
          </p:cNvSpPr>
          <p:nvPr/>
        </p:nvSpPr>
        <p:spPr bwMode="auto">
          <a:xfrm>
            <a:off x="3005138" y="3605213"/>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4" name="Rectangle 591"/>
          <p:cNvSpPr>
            <a:spLocks noChangeArrowheads="1"/>
          </p:cNvSpPr>
          <p:nvPr/>
        </p:nvSpPr>
        <p:spPr bwMode="auto">
          <a:xfrm>
            <a:off x="3140075" y="3600450"/>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5" name="Freeform 592"/>
          <p:cNvSpPr>
            <a:spLocks/>
          </p:cNvSpPr>
          <p:nvPr/>
        </p:nvSpPr>
        <p:spPr bwMode="auto">
          <a:xfrm>
            <a:off x="3073400" y="3681413"/>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4" y="28"/>
                </a:lnTo>
                <a:lnTo>
                  <a:pt x="6" y="29"/>
                </a:lnTo>
                <a:lnTo>
                  <a:pt x="7" y="29"/>
                </a:lnTo>
                <a:lnTo>
                  <a:pt x="8" y="30"/>
                </a:lnTo>
                <a:lnTo>
                  <a:pt x="9" y="30"/>
                </a:lnTo>
                <a:lnTo>
                  <a:pt x="10" y="30"/>
                </a:lnTo>
                <a:lnTo>
                  <a:pt x="11" y="30"/>
                </a:lnTo>
                <a:lnTo>
                  <a:pt x="12" y="30"/>
                </a:lnTo>
                <a:lnTo>
                  <a:pt x="13" y="30"/>
                </a:lnTo>
                <a:lnTo>
                  <a:pt x="14" y="30"/>
                </a:lnTo>
                <a:lnTo>
                  <a:pt x="15" y="30"/>
                </a:lnTo>
                <a:lnTo>
                  <a:pt x="16"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6" name="Line 593"/>
          <p:cNvSpPr>
            <a:spLocks noChangeShapeType="1"/>
          </p:cNvSpPr>
          <p:nvPr/>
        </p:nvSpPr>
        <p:spPr bwMode="auto">
          <a:xfrm>
            <a:off x="3171825" y="3602038"/>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87" name="Line 594"/>
          <p:cNvSpPr>
            <a:spLocks noChangeShapeType="1"/>
          </p:cNvSpPr>
          <p:nvPr/>
        </p:nvSpPr>
        <p:spPr bwMode="auto">
          <a:xfrm>
            <a:off x="3140075" y="363855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88" name="Freeform 595"/>
          <p:cNvSpPr>
            <a:spLocks/>
          </p:cNvSpPr>
          <p:nvPr/>
        </p:nvSpPr>
        <p:spPr bwMode="auto">
          <a:xfrm>
            <a:off x="2274888" y="2754313"/>
            <a:ext cx="325437" cy="339725"/>
          </a:xfrm>
          <a:custGeom>
            <a:avLst/>
            <a:gdLst>
              <a:gd name="T0" fmla="*/ 56 w 615"/>
              <a:gd name="T1" fmla="*/ 196 h 644"/>
              <a:gd name="T2" fmla="*/ 0 w 615"/>
              <a:gd name="T3" fmla="*/ 196 h 644"/>
              <a:gd name="T4" fmla="*/ 308 w 615"/>
              <a:gd name="T5" fmla="*/ 0 h 644"/>
              <a:gd name="T6" fmla="*/ 615 w 615"/>
              <a:gd name="T7" fmla="*/ 196 h 644"/>
              <a:gd name="T8" fmla="*/ 587 w 615"/>
              <a:gd name="T9" fmla="*/ 196 h 644"/>
              <a:gd name="T10" fmla="*/ 559 w 615"/>
              <a:gd name="T11" fmla="*/ 196 h 644"/>
              <a:gd name="T12" fmla="*/ 559 w 615"/>
              <a:gd name="T13" fmla="*/ 615 h 644"/>
              <a:gd name="T14" fmla="*/ 56 w 615"/>
              <a:gd name="T15" fmla="*/ 615 h 644"/>
              <a:gd name="T16" fmla="*/ 56 w 615"/>
              <a:gd name="T17" fmla="*/ 196 h 644"/>
              <a:gd name="T18" fmla="*/ 559 w 615"/>
              <a:gd name="T19" fmla="*/ 196 h 644"/>
              <a:gd name="T20" fmla="*/ 587 w 615"/>
              <a:gd name="T21" fmla="*/ 196 h 644"/>
              <a:gd name="T22" fmla="*/ 587 w 615"/>
              <a:gd name="T23" fmla="*/ 644 h 644"/>
              <a:gd name="T24" fmla="*/ 56 w 615"/>
              <a:gd name="T25" fmla="*/ 644 h 644"/>
              <a:gd name="T26" fmla="*/ 56 w 615"/>
              <a:gd name="T27" fmla="*/ 615 h 644"/>
              <a:gd name="T28" fmla="*/ 56 w 615"/>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4"/>
              <a:gd name="T47" fmla="*/ 615 w 615"/>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4">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89" name="Rectangle 596"/>
          <p:cNvSpPr>
            <a:spLocks noChangeArrowheads="1"/>
          </p:cNvSpPr>
          <p:nvPr/>
        </p:nvSpPr>
        <p:spPr bwMode="auto">
          <a:xfrm>
            <a:off x="2305050" y="285750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0" name="Rectangle 597"/>
          <p:cNvSpPr>
            <a:spLocks noChangeArrowheads="1"/>
          </p:cNvSpPr>
          <p:nvPr/>
        </p:nvSpPr>
        <p:spPr bwMode="auto">
          <a:xfrm>
            <a:off x="2347913" y="2909888"/>
            <a:ext cx="93662"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1" name="Rectangle 598"/>
          <p:cNvSpPr>
            <a:spLocks noChangeArrowheads="1"/>
          </p:cNvSpPr>
          <p:nvPr/>
        </p:nvSpPr>
        <p:spPr bwMode="auto">
          <a:xfrm>
            <a:off x="2482850" y="2906713"/>
            <a:ext cx="65088"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2" name="Freeform 599"/>
          <p:cNvSpPr>
            <a:spLocks/>
          </p:cNvSpPr>
          <p:nvPr/>
        </p:nvSpPr>
        <p:spPr bwMode="auto">
          <a:xfrm>
            <a:off x="2417763" y="2987675"/>
            <a:ext cx="11112" cy="1587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4" y="25"/>
                </a:lnTo>
                <a:lnTo>
                  <a:pt x="4" y="26"/>
                </a:lnTo>
                <a:lnTo>
                  <a:pt x="5" y="27"/>
                </a:lnTo>
                <a:lnTo>
                  <a:pt x="6" y="28"/>
                </a:lnTo>
                <a:lnTo>
                  <a:pt x="7" y="28"/>
                </a:lnTo>
                <a:lnTo>
                  <a:pt x="8" y="29"/>
                </a:lnTo>
                <a:lnTo>
                  <a:pt x="9" y="29"/>
                </a:lnTo>
                <a:lnTo>
                  <a:pt x="10" y="29"/>
                </a:lnTo>
                <a:lnTo>
                  <a:pt x="11" y="29"/>
                </a:lnTo>
                <a:lnTo>
                  <a:pt x="12" y="29"/>
                </a:lnTo>
                <a:lnTo>
                  <a:pt x="13" y="29"/>
                </a:lnTo>
                <a:lnTo>
                  <a:pt x="15" y="29"/>
                </a:lnTo>
                <a:lnTo>
                  <a:pt x="16"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3" name="Line 600"/>
          <p:cNvSpPr>
            <a:spLocks noChangeShapeType="1"/>
          </p:cNvSpPr>
          <p:nvPr/>
        </p:nvSpPr>
        <p:spPr bwMode="auto">
          <a:xfrm>
            <a:off x="2514600" y="290671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94" name="Line 601"/>
          <p:cNvSpPr>
            <a:spLocks noChangeShapeType="1"/>
          </p:cNvSpPr>
          <p:nvPr/>
        </p:nvSpPr>
        <p:spPr bwMode="auto">
          <a:xfrm>
            <a:off x="2482850" y="2944813"/>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95" name="Freeform 602"/>
          <p:cNvSpPr>
            <a:spLocks/>
          </p:cNvSpPr>
          <p:nvPr/>
        </p:nvSpPr>
        <p:spPr bwMode="auto">
          <a:xfrm>
            <a:off x="557213" y="3170238"/>
            <a:ext cx="323850" cy="341312"/>
          </a:xfrm>
          <a:custGeom>
            <a:avLst/>
            <a:gdLst>
              <a:gd name="T0" fmla="*/ 56 w 614"/>
              <a:gd name="T1" fmla="*/ 196 h 644"/>
              <a:gd name="T2" fmla="*/ 0 w 614"/>
              <a:gd name="T3" fmla="*/ 196 h 644"/>
              <a:gd name="T4" fmla="*/ 307 w 614"/>
              <a:gd name="T5" fmla="*/ 0 h 644"/>
              <a:gd name="T6" fmla="*/ 614 w 614"/>
              <a:gd name="T7" fmla="*/ 196 h 644"/>
              <a:gd name="T8" fmla="*/ 587 w 614"/>
              <a:gd name="T9" fmla="*/ 196 h 644"/>
              <a:gd name="T10" fmla="*/ 559 w 614"/>
              <a:gd name="T11" fmla="*/ 196 h 644"/>
              <a:gd name="T12" fmla="*/ 559 w 614"/>
              <a:gd name="T13" fmla="*/ 615 h 644"/>
              <a:gd name="T14" fmla="*/ 56 w 614"/>
              <a:gd name="T15" fmla="*/ 615 h 644"/>
              <a:gd name="T16" fmla="*/ 56 w 614"/>
              <a:gd name="T17" fmla="*/ 196 h 644"/>
              <a:gd name="T18" fmla="*/ 559 w 614"/>
              <a:gd name="T19" fmla="*/ 196 h 644"/>
              <a:gd name="T20" fmla="*/ 587 w 614"/>
              <a:gd name="T21" fmla="*/ 196 h 644"/>
              <a:gd name="T22" fmla="*/ 587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6" name="Rectangle 603"/>
          <p:cNvSpPr>
            <a:spLocks noChangeArrowheads="1"/>
          </p:cNvSpPr>
          <p:nvPr/>
        </p:nvSpPr>
        <p:spPr bwMode="auto">
          <a:xfrm>
            <a:off x="587375" y="327501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7" name="Rectangle 604"/>
          <p:cNvSpPr>
            <a:spLocks noChangeArrowheads="1"/>
          </p:cNvSpPr>
          <p:nvPr/>
        </p:nvSpPr>
        <p:spPr bwMode="auto">
          <a:xfrm>
            <a:off x="630238" y="3327400"/>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8" name="Rectangle 605"/>
          <p:cNvSpPr>
            <a:spLocks noChangeArrowheads="1"/>
          </p:cNvSpPr>
          <p:nvPr/>
        </p:nvSpPr>
        <p:spPr bwMode="auto">
          <a:xfrm>
            <a:off x="765175" y="3322638"/>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5999" name="Freeform 606"/>
          <p:cNvSpPr>
            <a:spLocks/>
          </p:cNvSpPr>
          <p:nvPr/>
        </p:nvSpPr>
        <p:spPr bwMode="auto">
          <a:xfrm>
            <a:off x="698500" y="3405188"/>
            <a:ext cx="12700" cy="14287"/>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0" name="Line 607"/>
          <p:cNvSpPr>
            <a:spLocks noChangeShapeType="1"/>
          </p:cNvSpPr>
          <p:nvPr/>
        </p:nvSpPr>
        <p:spPr bwMode="auto">
          <a:xfrm>
            <a:off x="796925" y="332422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01" name="Line 608"/>
          <p:cNvSpPr>
            <a:spLocks noChangeShapeType="1"/>
          </p:cNvSpPr>
          <p:nvPr/>
        </p:nvSpPr>
        <p:spPr bwMode="auto">
          <a:xfrm>
            <a:off x="765175" y="336073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02" name="Freeform 609"/>
          <p:cNvSpPr>
            <a:spLocks/>
          </p:cNvSpPr>
          <p:nvPr/>
        </p:nvSpPr>
        <p:spPr bwMode="auto">
          <a:xfrm>
            <a:off x="5294313" y="3068638"/>
            <a:ext cx="325437" cy="341312"/>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3" name="Rectangle 610"/>
          <p:cNvSpPr>
            <a:spLocks noChangeArrowheads="1"/>
          </p:cNvSpPr>
          <p:nvPr/>
        </p:nvSpPr>
        <p:spPr bwMode="auto">
          <a:xfrm>
            <a:off x="5324475" y="3173413"/>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4" name="Rectangle 611"/>
          <p:cNvSpPr>
            <a:spLocks noChangeArrowheads="1"/>
          </p:cNvSpPr>
          <p:nvPr/>
        </p:nvSpPr>
        <p:spPr bwMode="auto">
          <a:xfrm>
            <a:off x="5367338" y="3225800"/>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5" name="Rectangle 612"/>
          <p:cNvSpPr>
            <a:spLocks noChangeArrowheads="1"/>
          </p:cNvSpPr>
          <p:nvPr/>
        </p:nvSpPr>
        <p:spPr bwMode="auto">
          <a:xfrm>
            <a:off x="5502275" y="3221038"/>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6" name="Freeform 613"/>
          <p:cNvSpPr>
            <a:spLocks/>
          </p:cNvSpPr>
          <p:nvPr/>
        </p:nvSpPr>
        <p:spPr bwMode="auto">
          <a:xfrm>
            <a:off x="5437188" y="3303588"/>
            <a:ext cx="11112" cy="14287"/>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7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8" y="2"/>
                </a:lnTo>
                <a:lnTo>
                  <a:pt x="17"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7"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07" name="Line 614"/>
          <p:cNvSpPr>
            <a:spLocks noChangeShapeType="1"/>
          </p:cNvSpPr>
          <p:nvPr/>
        </p:nvSpPr>
        <p:spPr bwMode="auto">
          <a:xfrm>
            <a:off x="5534025" y="322262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08" name="Line 615"/>
          <p:cNvSpPr>
            <a:spLocks noChangeShapeType="1"/>
          </p:cNvSpPr>
          <p:nvPr/>
        </p:nvSpPr>
        <p:spPr bwMode="auto">
          <a:xfrm>
            <a:off x="5502275" y="325913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09" name="Freeform 616"/>
          <p:cNvSpPr>
            <a:spLocks/>
          </p:cNvSpPr>
          <p:nvPr/>
        </p:nvSpPr>
        <p:spPr bwMode="auto">
          <a:xfrm>
            <a:off x="4814888" y="5003800"/>
            <a:ext cx="325437" cy="339725"/>
          </a:xfrm>
          <a:custGeom>
            <a:avLst/>
            <a:gdLst>
              <a:gd name="T0" fmla="*/ 56 w 615"/>
              <a:gd name="T1" fmla="*/ 195 h 643"/>
              <a:gd name="T2" fmla="*/ 0 w 615"/>
              <a:gd name="T3" fmla="*/ 195 h 643"/>
              <a:gd name="T4" fmla="*/ 307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7"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0" name="Rectangle 617"/>
          <p:cNvSpPr>
            <a:spLocks noChangeArrowheads="1"/>
          </p:cNvSpPr>
          <p:nvPr/>
        </p:nvSpPr>
        <p:spPr bwMode="auto">
          <a:xfrm>
            <a:off x="4845050" y="5106988"/>
            <a:ext cx="268288"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1" name="Rectangle 618"/>
          <p:cNvSpPr>
            <a:spLocks noChangeArrowheads="1"/>
          </p:cNvSpPr>
          <p:nvPr/>
        </p:nvSpPr>
        <p:spPr bwMode="auto">
          <a:xfrm>
            <a:off x="4887913" y="5159375"/>
            <a:ext cx="93662" cy="166688"/>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2" name="Rectangle 619"/>
          <p:cNvSpPr>
            <a:spLocks noChangeArrowheads="1"/>
          </p:cNvSpPr>
          <p:nvPr/>
        </p:nvSpPr>
        <p:spPr bwMode="auto">
          <a:xfrm>
            <a:off x="5022850" y="5154613"/>
            <a:ext cx="65088" cy="80962"/>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3" name="Freeform 620"/>
          <p:cNvSpPr>
            <a:spLocks/>
          </p:cNvSpPr>
          <p:nvPr/>
        </p:nvSpPr>
        <p:spPr bwMode="auto">
          <a:xfrm>
            <a:off x="4957763" y="5237163"/>
            <a:ext cx="11112"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7 w 23"/>
              <a:gd name="T11" fmla="*/ 2 h 30"/>
              <a:gd name="T12" fmla="*/ 16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4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7" y="2"/>
                </a:lnTo>
                <a:lnTo>
                  <a:pt x="16" y="1"/>
                </a:lnTo>
                <a:lnTo>
                  <a:pt x="15" y="0"/>
                </a:lnTo>
                <a:lnTo>
                  <a:pt x="14" y="0"/>
                </a:lnTo>
                <a:lnTo>
                  <a:pt x="13" y="0"/>
                </a:lnTo>
                <a:lnTo>
                  <a:pt x="12" y="0"/>
                </a:lnTo>
                <a:lnTo>
                  <a:pt x="11" y="0"/>
                </a:lnTo>
                <a:lnTo>
                  <a:pt x="10" y="0"/>
                </a:lnTo>
                <a:lnTo>
                  <a:pt x="9" y="0"/>
                </a:lnTo>
                <a:lnTo>
                  <a:pt x="8" y="0"/>
                </a:lnTo>
                <a:lnTo>
                  <a:pt x="7" y="1"/>
                </a:lnTo>
                <a:lnTo>
                  <a:pt x="5" y="1"/>
                </a:lnTo>
                <a:lnTo>
                  <a:pt x="4"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4" y="28"/>
                </a:lnTo>
                <a:lnTo>
                  <a:pt x="5" y="29"/>
                </a:lnTo>
                <a:lnTo>
                  <a:pt x="7" y="29"/>
                </a:lnTo>
                <a:lnTo>
                  <a:pt x="8" y="30"/>
                </a:lnTo>
                <a:lnTo>
                  <a:pt x="9" y="30"/>
                </a:lnTo>
                <a:lnTo>
                  <a:pt x="10" y="30"/>
                </a:lnTo>
                <a:lnTo>
                  <a:pt x="11" y="30"/>
                </a:lnTo>
                <a:lnTo>
                  <a:pt x="12" y="30"/>
                </a:lnTo>
                <a:lnTo>
                  <a:pt x="13" y="30"/>
                </a:lnTo>
                <a:lnTo>
                  <a:pt x="14" y="30"/>
                </a:lnTo>
                <a:lnTo>
                  <a:pt x="15" y="30"/>
                </a:lnTo>
                <a:lnTo>
                  <a:pt x="16" y="29"/>
                </a:lnTo>
                <a:lnTo>
                  <a:pt x="17"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4" name="Line 621"/>
          <p:cNvSpPr>
            <a:spLocks noChangeShapeType="1"/>
          </p:cNvSpPr>
          <p:nvPr/>
        </p:nvSpPr>
        <p:spPr bwMode="auto">
          <a:xfrm>
            <a:off x="5054600" y="5156200"/>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15" name="Line 622"/>
          <p:cNvSpPr>
            <a:spLocks noChangeShapeType="1"/>
          </p:cNvSpPr>
          <p:nvPr/>
        </p:nvSpPr>
        <p:spPr bwMode="auto">
          <a:xfrm>
            <a:off x="5022850" y="519430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16" name="Freeform 623"/>
          <p:cNvSpPr>
            <a:spLocks/>
          </p:cNvSpPr>
          <p:nvPr/>
        </p:nvSpPr>
        <p:spPr bwMode="auto">
          <a:xfrm>
            <a:off x="4851400" y="4206875"/>
            <a:ext cx="325438" cy="339725"/>
          </a:xfrm>
          <a:custGeom>
            <a:avLst/>
            <a:gdLst>
              <a:gd name="T0" fmla="*/ 56 w 615"/>
              <a:gd name="T1" fmla="*/ 196 h 643"/>
              <a:gd name="T2" fmla="*/ 0 w 615"/>
              <a:gd name="T3" fmla="*/ 196 h 643"/>
              <a:gd name="T4" fmla="*/ 308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8"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7" name="Rectangle 624"/>
          <p:cNvSpPr>
            <a:spLocks noChangeArrowheads="1"/>
          </p:cNvSpPr>
          <p:nvPr/>
        </p:nvSpPr>
        <p:spPr bwMode="auto">
          <a:xfrm>
            <a:off x="4881563" y="4310063"/>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8" name="Rectangle 625"/>
          <p:cNvSpPr>
            <a:spLocks noChangeArrowheads="1"/>
          </p:cNvSpPr>
          <p:nvPr/>
        </p:nvSpPr>
        <p:spPr bwMode="auto">
          <a:xfrm>
            <a:off x="4926013" y="43640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19" name="Rectangle 626"/>
          <p:cNvSpPr>
            <a:spLocks noChangeArrowheads="1"/>
          </p:cNvSpPr>
          <p:nvPr/>
        </p:nvSpPr>
        <p:spPr bwMode="auto">
          <a:xfrm>
            <a:off x="5060950" y="43592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0" name="Freeform 627"/>
          <p:cNvSpPr>
            <a:spLocks/>
          </p:cNvSpPr>
          <p:nvPr/>
        </p:nvSpPr>
        <p:spPr bwMode="auto">
          <a:xfrm>
            <a:off x="4994275" y="4440238"/>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5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5" y="0"/>
                </a:lnTo>
                <a:lnTo>
                  <a:pt x="14" y="0"/>
                </a:lnTo>
                <a:lnTo>
                  <a:pt x="13" y="0"/>
                </a:lnTo>
                <a:lnTo>
                  <a:pt x="12" y="0"/>
                </a:lnTo>
                <a:lnTo>
                  <a:pt x="11" y="0"/>
                </a:lnTo>
                <a:lnTo>
                  <a:pt x="10" y="0"/>
                </a:lnTo>
                <a:lnTo>
                  <a:pt x="9" y="0"/>
                </a:lnTo>
                <a:lnTo>
                  <a:pt x="8" y="0"/>
                </a:lnTo>
                <a:lnTo>
                  <a:pt x="7" y="2"/>
                </a:lnTo>
                <a:lnTo>
                  <a:pt x="6" y="2"/>
                </a:lnTo>
                <a:lnTo>
                  <a:pt x="5"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5"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1" name="Line 628"/>
          <p:cNvSpPr>
            <a:spLocks noChangeShapeType="1"/>
          </p:cNvSpPr>
          <p:nvPr/>
        </p:nvSpPr>
        <p:spPr bwMode="auto">
          <a:xfrm>
            <a:off x="5091113" y="435927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22" name="Line 629"/>
          <p:cNvSpPr>
            <a:spLocks noChangeShapeType="1"/>
          </p:cNvSpPr>
          <p:nvPr/>
        </p:nvSpPr>
        <p:spPr bwMode="auto">
          <a:xfrm>
            <a:off x="5060950" y="43973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23" name="Freeform 630"/>
          <p:cNvSpPr>
            <a:spLocks/>
          </p:cNvSpPr>
          <p:nvPr/>
        </p:nvSpPr>
        <p:spPr bwMode="auto">
          <a:xfrm>
            <a:off x="4043363" y="4117975"/>
            <a:ext cx="325437" cy="339725"/>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4" name="Rectangle 631"/>
          <p:cNvSpPr>
            <a:spLocks noChangeArrowheads="1"/>
          </p:cNvSpPr>
          <p:nvPr/>
        </p:nvSpPr>
        <p:spPr bwMode="auto">
          <a:xfrm>
            <a:off x="4073525" y="4221163"/>
            <a:ext cx="269875"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5" name="Rectangle 632"/>
          <p:cNvSpPr>
            <a:spLocks noChangeArrowheads="1"/>
          </p:cNvSpPr>
          <p:nvPr/>
        </p:nvSpPr>
        <p:spPr bwMode="auto">
          <a:xfrm>
            <a:off x="4116388" y="4275138"/>
            <a:ext cx="95250"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6" name="Rectangle 633"/>
          <p:cNvSpPr>
            <a:spLocks noChangeArrowheads="1"/>
          </p:cNvSpPr>
          <p:nvPr/>
        </p:nvSpPr>
        <p:spPr bwMode="auto">
          <a:xfrm>
            <a:off x="4252913" y="4270375"/>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7" name="Freeform 634"/>
          <p:cNvSpPr>
            <a:spLocks/>
          </p:cNvSpPr>
          <p:nvPr/>
        </p:nvSpPr>
        <p:spPr bwMode="auto">
          <a:xfrm>
            <a:off x="4186238" y="4351338"/>
            <a:ext cx="12700" cy="1587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8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7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7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9"/>
                </a:lnTo>
                <a:lnTo>
                  <a:pt x="21" y="8"/>
                </a:lnTo>
                <a:lnTo>
                  <a:pt x="21" y="7"/>
                </a:lnTo>
                <a:lnTo>
                  <a:pt x="21" y="6"/>
                </a:lnTo>
                <a:lnTo>
                  <a:pt x="20" y="5"/>
                </a:lnTo>
                <a:lnTo>
                  <a:pt x="19" y="4"/>
                </a:lnTo>
                <a:lnTo>
                  <a:pt x="19" y="3"/>
                </a:lnTo>
                <a:lnTo>
                  <a:pt x="18" y="2"/>
                </a:lnTo>
                <a:lnTo>
                  <a:pt x="16" y="1"/>
                </a:lnTo>
                <a:lnTo>
                  <a:pt x="15" y="0"/>
                </a:lnTo>
                <a:lnTo>
                  <a:pt x="14" y="0"/>
                </a:lnTo>
                <a:lnTo>
                  <a:pt x="13" y="0"/>
                </a:lnTo>
                <a:lnTo>
                  <a:pt x="12" y="0"/>
                </a:lnTo>
                <a:lnTo>
                  <a:pt x="11" y="0"/>
                </a:lnTo>
                <a:lnTo>
                  <a:pt x="10" y="0"/>
                </a:lnTo>
                <a:lnTo>
                  <a:pt x="9" y="0"/>
                </a:lnTo>
                <a:lnTo>
                  <a:pt x="8" y="0"/>
                </a:lnTo>
                <a:lnTo>
                  <a:pt x="7" y="1"/>
                </a:lnTo>
                <a:lnTo>
                  <a:pt x="6" y="1"/>
                </a:lnTo>
                <a:lnTo>
                  <a:pt x="4" y="2"/>
                </a:lnTo>
                <a:lnTo>
                  <a:pt x="3" y="3"/>
                </a:lnTo>
                <a:lnTo>
                  <a:pt x="3" y="4"/>
                </a:lnTo>
                <a:lnTo>
                  <a:pt x="2" y="5"/>
                </a:lnTo>
                <a:lnTo>
                  <a:pt x="1" y="6"/>
                </a:lnTo>
                <a:lnTo>
                  <a:pt x="1" y="7"/>
                </a:lnTo>
                <a:lnTo>
                  <a:pt x="1" y="8"/>
                </a:lnTo>
                <a:lnTo>
                  <a:pt x="0" y="9"/>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6" y="28"/>
                </a:lnTo>
                <a:lnTo>
                  <a:pt x="7" y="28"/>
                </a:lnTo>
                <a:lnTo>
                  <a:pt x="8" y="29"/>
                </a:lnTo>
                <a:lnTo>
                  <a:pt x="9" y="29"/>
                </a:lnTo>
                <a:lnTo>
                  <a:pt x="10" y="29"/>
                </a:lnTo>
                <a:lnTo>
                  <a:pt x="11" y="29"/>
                </a:lnTo>
                <a:lnTo>
                  <a:pt x="12" y="29"/>
                </a:lnTo>
                <a:lnTo>
                  <a:pt x="13" y="29"/>
                </a:lnTo>
                <a:lnTo>
                  <a:pt x="14" y="29"/>
                </a:lnTo>
                <a:lnTo>
                  <a:pt x="15" y="29"/>
                </a:lnTo>
                <a:lnTo>
                  <a:pt x="16" y="28"/>
                </a:lnTo>
                <a:lnTo>
                  <a:pt x="18"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28" name="Line 635"/>
          <p:cNvSpPr>
            <a:spLocks noChangeShapeType="1"/>
          </p:cNvSpPr>
          <p:nvPr/>
        </p:nvSpPr>
        <p:spPr bwMode="auto">
          <a:xfrm>
            <a:off x="4283075" y="4270375"/>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29" name="Line 636"/>
          <p:cNvSpPr>
            <a:spLocks noChangeShapeType="1"/>
          </p:cNvSpPr>
          <p:nvPr/>
        </p:nvSpPr>
        <p:spPr bwMode="auto">
          <a:xfrm>
            <a:off x="4252913" y="4308475"/>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30" name="Freeform 637"/>
          <p:cNvSpPr>
            <a:spLocks/>
          </p:cNvSpPr>
          <p:nvPr/>
        </p:nvSpPr>
        <p:spPr bwMode="auto">
          <a:xfrm>
            <a:off x="2705100" y="5988050"/>
            <a:ext cx="325438" cy="341313"/>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1" name="Rectangle 638"/>
          <p:cNvSpPr>
            <a:spLocks noChangeArrowheads="1"/>
          </p:cNvSpPr>
          <p:nvPr/>
        </p:nvSpPr>
        <p:spPr bwMode="auto">
          <a:xfrm>
            <a:off x="2735263" y="60928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2" name="Rectangle 639"/>
          <p:cNvSpPr>
            <a:spLocks noChangeArrowheads="1"/>
          </p:cNvSpPr>
          <p:nvPr/>
        </p:nvSpPr>
        <p:spPr bwMode="auto">
          <a:xfrm>
            <a:off x="2778125" y="61452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3" name="Rectangle 640"/>
          <p:cNvSpPr>
            <a:spLocks noChangeArrowheads="1"/>
          </p:cNvSpPr>
          <p:nvPr/>
        </p:nvSpPr>
        <p:spPr bwMode="auto">
          <a:xfrm>
            <a:off x="2913063" y="614045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4" name="Freeform 641"/>
          <p:cNvSpPr>
            <a:spLocks/>
          </p:cNvSpPr>
          <p:nvPr/>
        </p:nvSpPr>
        <p:spPr bwMode="auto">
          <a:xfrm>
            <a:off x="2846388" y="6221413"/>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5" y="0"/>
                </a:lnTo>
                <a:lnTo>
                  <a:pt x="14" y="0"/>
                </a:lnTo>
                <a:lnTo>
                  <a:pt x="13" y="0"/>
                </a:lnTo>
                <a:lnTo>
                  <a:pt x="12" y="0"/>
                </a:lnTo>
                <a:lnTo>
                  <a:pt x="11" y="0"/>
                </a:lnTo>
                <a:lnTo>
                  <a:pt x="10" y="0"/>
                </a:lnTo>
                <a:lnTo>
                  <a:pt x="9" y="0"/>
                </a:lnTo>
                <a:lnTo>
                  <a:pt x="8" y="0"/>
                </a:lnTo>
                <a:lnTo>
                  <a:pt x="7" y="2"/>
                </a:lnTo>
                <a:lnTo>
                  <a:pt x="6"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4"/>
                </a:lnTo>
                <a:lnTo>
                  <a:pt x="1" y="25"/>
                </a:lnTo>
                <a:lnTo>
                  <a:pt x="2" y="25"/>
                </a:lnTo>
                <a:lnTo>
                  <a:pt x="3" y="26"/>
                </a:lnTo>
                <a:lnTo>
                  <a:pt x="3" y="27"/>
                </a:lnTo>
                <a:lnTo>
                  <a:pt x="4"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5"/>
                </a:lnTo>
                <a:lnTo>
                  <a:pt x="21" y="25"/>
                </a:lnTo>
                <a:lnTo>
                  <a:pt x="21" y="24"/>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5" name="Line 642"/>
          <p:cNvSpPr>
            <a:spLocks noChangeShapeType="1"/>
          </p:cNvSpPr>
          <p:nvPr/>
        </p:nvSpPr>
        <p:spPr bwMode="auto">
          <a:xfrm>
            <a:off x="2944813" y="61420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36" name="Line 643"/>
          <p:cNvSpPr>
            <a:spLocks noChangeShapeType="1"/>
          </p:cNvSpPr>
          <p:nvPr/>
        </p:nvSpPr>
        <p:spPr bwMode="auto">
          <a:xfrm>
            <a:off x="2913063" y="6178550"/>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37" name="Freeform 644"/>
          <p:cNvSpPr>
            <a:spLocks/>
          </p:cNvSpPr>
          <p:nvPr/>
        </p:nvSpPr>
        <p:spPr bwMode="auto">
          <a:xfrm>
            <a:off x="2855913" y="5394325"/>
            <a:ext cx="325437" cy="341313"/>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4 h 643"/>
              <a:gd name="T14" fmla="*/ 55 w 614"/>
              <a:gd name="T15" fmla="*/ 614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4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4"/>
                </a:lnTo>
                <a:lnTo>
                  <a:pt x="55" y="614"/>
                </a:lnTo>
                <a:lnTo>
                  <a:pt x="55" y="195"/>
                </a:lnTo>
                <a:lnTo>
                  <a:pt x="558" y="195"/>
                </a:lnTo>
                <a:lnTo>
                  <a:pt x="586" y="195"/>
                </a:lnTo>
                <a:lnTo>
                  <a:pt x="586" y="643"/>
                </a:lnTo>
                <a:lnTo>
                  <a:pt x="55" y="643"/>
                </a:lnTo>
                <a:lnTo>
                  <a:pt x="55" y="614"/>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8" name="Rectangle 645"/>
          <p:cNvSpPr>
            <a:spLocks noChangeArrowheads="1"/>
          </p:cNvSpPr>
          <p:nvPr/>
        </p:nvSpPr>
        <p:spPr bwMode="auto">
          <a:xfrm>
            <a:off x="2886075" y="5497513"/>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39" name="Rectangle 646"/>
          <p:cNvSpPr>
            <a:spLocks noChangeArrowheads="1"/>
          </p:cNvSpPr>
          <p:nvPr/>
        </p:nvSpPr>
        <p:spPr bwMode="auto">
          <a:xfrm>
            <a:off x="2928938" y="555148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0" name="Rectangle 647"/>
          <p:cNvSpPr>
            <a:spLocks noChangeArrowheads="1"/>
          </p:cNvSpPr>
          <p:nvPr/>
        </p:nvSpPr>
        <p:spPr bwMode="auto">
          <a:xfrm>
            <a:off x="3063875" y="5546725"/>
            <a:ext cx="65088"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1" name="Freeform 648"/>
          <p:cNvSpPr>
            <a:spLocks/>
          </p:cNvSpPr>
          <p:nvPr/>
        </p:nvSpPr>
        <p:spPr bwMode="auto">
          <a:xfrm>
            <a:off x="2997200" y="5627688"/>
            <a:ext cx="12700" cy="15875"/>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2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1 w 23"/>
              <a:gd name="T29" fmla="*/ 6 h 29"/>
              <a:gd name="T30" fmla="*/ 1 w 23"/>
              <a:gd name="T31" fmla="*/ 9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2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3" y="5"/>
                </a:lnTo>
                <a:lnTo>
                  <a:pt x="1" y="6"/>
                </a:lnTo>
                <a:lnTo>
                  <a:pt x="1" y="7"/>
                </a:lnTo>
                <a:lnTo>
                  <a:pt x="1" y="9"/>
                </a:lnTo>
                <a:lnTo>
                  <a:pt x="0" y="10"/>
                </a:lnTo>
                <a:lnTo>
                  <a:pt x="0" y="11"/>
                </a:lnTo>
                <a:lnTo>
                  <a:pt x="0" y="12"/>
                </a:lnTo>
                <a:lnTo>
                  <a:pt x="0" y="13"/>
                </a:lnTo>
                <a:lnTo>
                  <a:pt x="0" y="14"/>
                </a:lnTo>
                <a:lnTo>
                  <a:pt x="0" y="16"/>
                </a:lnTo>
                <a:lnTo>
                  <a:pt x="0" y="17"/>
                </a:lnTo>
                <a:lnTo>
                  <a:pt x="0" y="18"/>
                </a:lnTo>
                <a:lnTo>
                  <a:pt x="0" y="20"/>
                </a:lnTo>
                <a:lnTo>
                  <a:pt x="1" y="22"/>
                </a:lnTo>
                <a:lnTo>
                  <a:pt x="1" y="23"/>
                </a:lnTo>
                <a:lnTo>
                  <a:pt x="1" y="24"/>
                </a:lnTo>
                <a:lnTo>
                  <a:pt x="3" y="24"/>
                </a:lnTo>
                <a:lnTo>
                  <a:pt x="4" y="25"/>
                </a:lnTo>
                <a:lnTo>
                  <a:pt x="4" y="26"/>
                </a:lnTo>
                <a:lnTo>
                  <a:pt x="5" y="27"/>
                </a:lnTo>
                <a:lnTo>
                  <a:pt x="6" y="28"/>
                </a:lnTo>
                <a:lnTo>
                  <a:pt x="7" y="28"/>
                </a:lnTo>
                <a:lnTo>
                  <a:pt x="8" y="29"/>
                </a:lnTo>
                <a:lnTo>
                  <a:pt x="9" y="29"/>
                </a:lnTo>
                <a:lnTo>
                  <a:pt x="10" y="29"/>
                </a:lnTo>
                <a:lnTo>
                  <a:pt x="11" y="29"/>
                </a:lnTo>
                <a:lnTo>
                  <a:pt x="12" y="29"/>
                </a:lnTo>
                <a:lnTo>
                  <a:pt x="13"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2" name="Line 649"/>
          <p:cNvSpPr>
            <a:spLocks noChangeShapeType="1"/>
          </p:cNvSpPr>
          <p:nvPr/>
        </p:nvSpPr>
        <p:spPr bwMode="auto">
          <a:xfrm>
            <a:off x="3095625" y="5546725"/>
            <a:ext cx="1588"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43" name="Line 650"/>
          <p:cNvSpPr>
            <a:spLocks noChangeShapeType="1"/>
          </p:cNvSpPr>
          <p:nvPr/>
        </p:nvSpPr>
        <p:spPr bwMode="auto">
          <a:xfrm>
            <a:off x="3063875" y="558482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44" name="Freeform 651"/>
          <p:cNvSpPr>
            <a:spLocks/>
          </p:cNvSpPr>
          <p:nvPr/>
        </p:nvSpPr>
        <p:spPr bwMode="auto">
          <a:xfrm>
            <a:off x="2578100" y="4232275"/>
            <a:ext cx="325438" cy="339725"/>
          </a:xfrm>
          <a:custGeom>
            <a:avLst/>
            <a:gdLst>
              <a:gd name="T0" fmla="*/ 56 w 614"/>
              <a:gd name="T1" fmla="*/ 196 h 644"/>
              <a:gd name="T2" fmla="*/ 0 w 614"/>
              <a:gd name="T3" fmla="*/ 196 h 644"/>
              <a:gd name="T4" fmla="*/ 307 w 614"/>
              <a:gd name="T5" fmla="*/ 0 h 644"/>
              <a:gd name="T6" fmla="*/ 614 w 614"/>
              <a:gd name="T7" fmla="*/ 196 h 644"/>
              <a:gd name="T8" fmla="*/ 587 w 614"/>
              <a:gd name="T9" fmla="*/ 196 h 644"/>
              <a:gd name="T10" fmla="*/ 559 w 614"/>
              <a:gd name="T11" fmla="*/ 196 h 644"/>
              <a:gd name="T12" fmla="*/ 559 w 614"/>
              <a:gd name="T13" fmla="*/ 615 h 644"/>
              <a:gd name="T14" fmla="*/ 56 w 614"/>
              <a:gd name="T15" fmla="*/ 615 h 644"/>
              <a:gd name="T16" fmla="*/ 56 w 614"/>
              <a:gd name="T17" fmla="*/ 196 h 644"/>
              <a:gd name="T18" fmla="*/ 559 w 614"/>
              <a:gd name="T19" fmla="*/ 196 h 644"/>
              <a:gd name="T20" fmla="*/ 587 w 614"/>
              <a:gd name="T21" fmla="*/ 196 h 644"/>
              <a:gd name="T22" fmla="*/ 587 w 614"/>
              <a:gd name="T23" fmla="*/ 644 h 644"/>
              <a:gd name="T24" fmla="*/ 56 w 614"/>
              <a:gd name="T25" fmla="*/ 644 h 644"/>
              <a:gd name="T26" fmla="*/ 56 w 614"/>
              <a:gd name="T27" fmla="*/ 615 h 644"/>
              <a:gd name="T28" fmla="*/ 56 w 614"/>
              <a:gd name="T29" fmla="*/ 196 h 6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4"/>
              <a:gd name="T47" fmla="*/ 614 w 614"/>
              <a:gd name="T48" fmla="*/ 644 h 6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4">
                <a:moveTo>
                  <a:pt x="56" y="196"/>
                </a:moveTo>
                <a:lnTo>
                  <a:pt x="0" y="196"/>
                </a:lnTo>
                <a:lnTo>
                  <a:pt x="307" y="0"/>
                </a:lnTo>
                <a:lnTo>
                  <a:pt x="614" y="196"/>
                </a:lnTo>
                <a:lnTo>
                  <a:pt x="587" y="196"/>
                </a:lnTo>
                <a:lnTo>
                  <a:pt x="559" y="196"/>
                </a:lnTo>
                <a:lnTo>
                  <a:pt x="559" y="615"/>
                </a:lnTo>
                <a:lnTo>
                  <a:pt x="56" y="615"/>
                </a:lnTo>
                <a:lnTo>
                  <a:pt x="56" y="196"/>
                </a:lnTo>
                <a:lnTo>
                  <a:pt x="559" y="196"/>
                </a:lnTo>
                <a:lnTo>
                  <a:pt x="587" y="196"/>
                </a:lnTo>
                <a:lnTo>
                  <a:pt x="587" y="644"/>
                </a:lnTo>
                <a:lnTo>
                  <a:pt x="56" y="644"/>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5" name="Rectangle 652"/>
          <p:cNvSpPr>
            <a:spLocks noChangeArrowheads="1"/>
          </p:cNvSpPr>
          <p:nvPr/>
        </p:nvSpPr>
        <p:spPr bwMode="auto">
          <a:xfrm>
            <a:off x="2608263" y="4335463"/>
            <a:ext cx="268287" cy="220662"/>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6" name="Rectangle 653"/>
          <p:cNvSpPr>
            <a:spLocks noChangeArrowheads="1"/>
          </p:cNvSpPr>
          <p:nvPr/>
        </p:nvSpPr>
        <p:spPr bwMode="auto">
          <a:xfrm>
            <a:off x="2651125" y="438785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7" name="Rectangle 654"/>
          <p:cNvSpPr>
            <a:spLocks noChangeArrowheads="1"/>
          </p:cNvSpPr>
          <p:nvPr/>
        </p:nvSpPr>
        <p:spPr bwMode="auto">
          <a:xfrm>
            <a:off x="2786063" y="4384675"/>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8" name="Freeform 655"/>
          <p:cNvSpPr>
            <a:spLocks/>
          </p:cNvSpPr>
          <p:nvPr/>
        </p:nvSpPr>
        <p:spPr bwMode="auto">
          <a:xfrm>
            <a:off x="2720975" y="4465638"/>
            <a:ext cx="11113" cy="15875"/>
          </a:xfrm>
          <a:custGeom>
            <a:avLst/>
            <a:gdLst>
              <a:gd name="T0" fmla="*/ 23 w 23"/>
              <a:gd name="T1" fmla="*/ 13 h 29"/>
              <a:gd name="T2" fmla="*/ 23 w 23"/>
              <a:gd name="T3" fmla="*/ 11 h 29"/>
              <a:gd name="T4" fmla="*/ 21 w 23"/>
              <a:gd name="T5" fmla="*/ 8 h 29"/>
              <a:gd name="T6" fmla="*/ 21 w 23"/>
              <a:gd name="T7" fmla="*/ 6 h 29"/>
              <a:gd name="T8" fmla="*/ 19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9" y="4"/>
                </a:lnTo>
                <a:lnTo>
                  <a:pt x="19"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9" y="26"/>
                </a:lnTo>
                <a:lnTo>
                  <a:pt x="19"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49" name="Line 656"/>
          <p:cNvSpPr>
            <a:spLocks noChangeShapeType="1"/>
          </p:cNvSpPr>
          <p:nvPr/>
        </p:nvSpPr>
        <p:spPr bwMode="auto">
          <a:xfrm>
            <a:off x="2817813" y="438467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50" name="Line 657"/>
          <p:cNvSpPr>
            <a:spLocks noChangeShapeType="1"/>
          </p:cNvSpPr>
          <p:nvPr/>
        </p:nvSpPr>
        <p:spPr bwMode="auto">
          <a:xfrm>
            <a:off x="2786063" y="442277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51" name="Freeform 658"/>
          <p:cNvSpPr>
            <a:spLocks/>
          </p:cNvSpPr>
          <p:nvPr/>
        </p:nvSpPr>
        <p:spPr bwMode="auto">
          <a:xfrm>
            <a:off x="1477963" y="5356225"/>
            <a:ext cx="325437" cy="341313"/>
          </a:xfrm>
          <a:custGeom>
            <a:avLst/>
            <a:gdLst>
              <a:gd name="T0" fmla="*/ 56 w 615"/>
              <a:gd name="T1" fmla="*/ 196 h 643"/>
              <a:gd name="T2" fmla="*/ 0 w 615"/>
              <a:gd name="T3" fmla="*/ 196 h 643"/>
              <a:gd name="T4" fmla="*/ 307 w 615"/>
              <a:gd name="T5" fmla="*/ 0 h 643"/>
              <a:gd name="T6" fmla="*/ 615 w 615"/>
              <a:gd name="T7" fmla="*/ 196 h 643"/>
              <a:gd name="T8" fmla="*/ 587 w 615"/>
              <a:gd name="T9" fmla="*/ 196 h 643"/>
              <a:gd name="T10" fmla="*/ 559 w 615"/>
              <a:gd name="T11" fmla="*/ 196 h 643"/>
              <a:gd name="T12" fmla="*/ 559 w 615"/>
              <a:gd name="T13" fmla="*/ 615 h 643"/>
              <a:gd name="T14" fmla="*/ 56 w 615"/>
              <a:gd name="T15" fmla="*/ 615 h 643"/>
              <a:gd name="T16" fmla="*/ 56 w 615"/>
              <a:gd name="T17" fmla="*/ 196 h 643"/>
              <a:gd name="T18" fmla="*/ 559 w 615"/>
              <a:gd name="T19" fmla="*/ 196 h 643"/>
              <a:gd name="T20" fmla="*/ 587 w 615"/>
              <a:gd name="T21" fmla="*/ 196 h 643"/>
              <a:gd name="T22" fmla="*/ 587 w 615"/>
              <a:gd name="T23" fmla="*/ 643 h 643"/>
              <a:gd name="T24" fmla="*/ 56 w 615"/>
              <a:gd name="T25" fmla="*/ 643 h 643"/>
              <a:gd name="T26" fmla="*/ 56 w 615"/>
              <a:gd name="T27" fmla="*/ 615 h 643"/>
              <a:gd name="T28" fmla="*/ 56 w 615"/>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6"/>
                </a:moveTo>
                <a:lnTo>
                  <a:pt x="0" y="196"/>
                </a:lnTo>
                <a:lnTo>
                  <a:pt x="307" y="0"/>
                </a:lnTo>
                <a:lnTo>
                  <a:pt x="615" y="196"/>
                </a:lnTo>
                <a:lnTo>
                  <a:pt x="587" y="196"/>
                </a:lnTo>
                <a:lnTo>
                  <a:pt x="559" y="196"/>
                </a:lnTo>
                <a:lnTo>
                  <a:pt x="559" y="615"/>
                </a:lnTo>
                <a:lnTo>
                  <a:pt x="56" y="615"/>
                </a:lnTo>
                <a:lnTo>
                  <a:pt x="56" y="196"/>
                </a:lnTo>
                <a:lnTo>
                  <a:pt x="559"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2" name="Rectangle 659"/>
          <p:cNvSpPr>
            <a:spLocks noChangeArrowheads="1"/>
          </p:cNvSpPr>
          <p:nvPr/>
        </p:nvSpPr>
        <p:spPr bwMode="auto">
          <a:xfrm>
            <a:off x="1508125" y="5461000"/>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3" name="Rectangle 660"/>
          <p:cNvSpPr>
            <a:spLocks noChangeArrowheads="1"/>
          </p:cNvSpPr>
          <p:nvPr/>
        </p:nvSpPr>
        <p:spPr bwMode="auto">
          <a:xfrm>
            <a:off x="1552575" y="551338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4" name="Rectangle 661"/>
          <p:cNvSpPr>
            <a:spLocks noChangeArrowheads="1"/>
          </p:cNvSpPr>
          <p:nvPr/>
        </p:nvSpPr>
        <p:spPr bwMode="auto">
          <a:xfrm>
            <a:off x="1687513" y="5508625"/>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5" name="Freeform 662"/>
          <p:cNvSpPr>
            <a:spLocks/>
          </p:cNvSpPr>
          <p:nvPr/>
        </p:nvSpPr>
        <p:spPr bwMode="auto">
          <a:xfrm>
            <a:off x="1620838" y="5589588"/>
            <a:ext cx="12700" cy="15875"/>
          </a:xfrm>
          <a:custGeom>
            <a:avLst/>
            <a:gdLst>
              <a:gd name="T0" fmla="*/ 23 w 23"/>
              <a:gd name="T1" fmla="*/ 14 h 30"/>
              <a:gd name="T2" fmla="*/ 23 w 23"/>
              <a:gd name="T3" fmla="*/ 11 h 30"/>
              <a:gd name="T4" fmla="*/ 21 w 23"/>
              <a:gd name="T5" fmla="*/ 9 h 30"/>
              <a:gd name="T6" fmla="*/ 21 w 23"/>
              <a:gd name="T7" fmla="*/ 7 h 30"/>
              <a:gd name="T8" fmla="*/ 19 w 23"/>
              <a:gd name="T9" fmla="*/ 5 h 30"/>
              <a:gd name="T10" fmla="*/ 18 w 23"/>
              <a:gd name="T11" fmla="*/ 3 h 30"/>
              <a:gd name="T12" fmla="*/ 17 w 23"/>
              <a:gd name="T13" fmla="*/ 2 h 30"/>
              <a:gd name="T14" fmla="*/ 14 w 23"/>
              <a:gd name="T15" fmla="*/ 0 h 30"/>
              <a:gd name="T16" fmla="*/ 12 w 23"/>
              <a:gd name="T17" fmla="*/ 0 h 30"/>
              <a:gd name="T18" fmla="*/ 10 w 23"/>
              <a:gd name="T19" fmla="*/ 0 h 30"/>
              <a:gd name="T20" fmla="*/ 9 w 23"/>
              <a:gd name="T21" fmla="*/ 0 h 30"/>
              <a:gd name="T22" fmla="*/ 7 w 23"/>
              <a:gd name="T23" fmla="*/ 2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3"/>
                </a:lnTo>
                <a:lnTo>
                  <a:pt x="23" y="11"/>
                </a:lnTo>
                <a:lnTo>
                  <a:pt x="22" y="10"/>
                </a:lnTo>
                <a:lnTo>
                  <a:pt x="21" y="9"/>
                </a:lnTo>
                <a:lnTo>
                  <a:pt x="21" y="8"/>
                </a:lnTo>
                <a:lnTo>
                  <a:pt x="21" y="7"/>
                </a:lnTo>
                <a:lnTo>
                  <a:pt x="20" y="6"/>
                </a:lnTo>
                <a:lnTo>
                  <a:pt x="19" y="5"/>
                </a:lnTo>
                <a:lnTo>
                  <a:pt x="19" y="4"/>
                </a:lnTo>
                <a:lnTo>
                  <a:pt x="18" y="3"/>
                </a:lnTo>
                <a:lnTo>
                  <a:pt x="17" y="2"/>
                </a:lnTo>
                <a:lnTo>
                  <a:pt x="15" y="0"/>
                </a:lnTo>
                <a:lnTo>
                  <a:pt x="14" y="0"/>
                </a:lnTo>
                <a:lnTo>
                  <a:pt x="13" y="0"/>
                </a:lnTo>
                <a:lnTo>
                  <a:pt x="12" y="0"/>
                </a:lnTo>
                <a:lnTo>
                  <a:pt x="11" y="0"/>
                </a:lnTo>
                <a:lnTo>
                  <a:pt x="10" y="0"/>
                </a:lnTo>
                <a:lnTo>
                  <a:pt x="9" y="0"/>
                </a:lnTo>
                <a:lnTo>
                  <a:pt x="8" y="0"/>
                </a:lnTo>
                <a:lnTo>
                  <a:pt x="7" y="2"/>
                </a:lnTo>
                <a:lnTo>
                  <a:pt x="6" y="2"/>
                </a:lnTo>
                <a:lnTo>
                  <a:pt x="4" y="3"/>
                </a:lnTo>
                <a:lnTo>
                  <a:pt x="3" y="4"/>
                </a:lnTo>
                <a:lnTo>
                  <a:pt x="3" y="5"/>
                </a:lnTo>
                <a:lnTo>
                  <a:pt x="2" y="6"/>
                </a:lnTo>
                <a:lnTo>
                  <a:pt x="1" y="7"/>
                </a:lnTo>
                <a:lnTo>
                  <a:pt x="1" y="8"/>
                </a:lnTo>
                <a:lnTo>
                  <a:pt x="1" y="9"/>
                </a:lnTo>
                <a:lnTo>
                  <a:pt x="0" y="10"/>
                </a:lnTo>
                <a:lnTo>
                  <a:pt x="0" y="11"/>
                </a:lnTo>
                <a:lnTo>
                  <a:pt x="0" y="13"/>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4" y="28"/>
                </a:lnTo>
                <a:lnTo>
                  <a:pt x="6" y="29"/>
                </a:lnTo>
                <a:lnTo>
                  <a:pt x="7" y="29"/>
                </a:lnTo>
                <a:lnTo>
                  <a:pt x="8" y="30"/>
                </a:lnTo>
                <a:lnTo>
                  <a:pt x="9" y="30"/>
                </a:lnTo>
                <a:lnTo>
                  <a:pt x="10" y="30"/>
                </a:lnTo>
                <a:lnTo>
                  <a:pt x="11" y="30"/>
                </a:lnTo>
                <a:lnTo>
                  <a:pt x="12" y="30"/>
                </a:lnTo>
                <a:lnTo>
                  <a:pt x="13" y="30"/>
                </a:lnTo>
                <a:lnTo>
                  <a:pt x="14" y="30"/>
                </a:lnTo>
                <a:lnTo>
                  <a:pt x="15" y="30"/>
                </a:lnTo>
                <a:lnTo>
                  <a:pt x="17" y="29"/>
                </a:lnTo>
                <a:lnTo>
                  <a:pt x="18" y="28"/>
                </a:lnTo>
                <a:lnTo>
                  <a:pt x="19" y="27"/>
                </a:lnTo>
                <a:lnTo>
                  <a:pt x="19"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6" name="Line 663"/>
          <p:cNvSpPr>
            <a:spLocks noChangeShapeType="1"/>
          </p:cNvSpPr>
          <p:nvPr/>
        </p:nvSpPr>
        <p:spPr bwMode="auto">
          <a:xfrm>
            <a:off x="1717675" y="551021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57" name="Line 664"/>
          <p:cNvSpPr>
            <a:spLocks noChangeShapeType="1"/>
          </p:cNvSpPr>
          <p:nvPr/>
        </p:nvSpPr>
        <p:spPr bwMode="auto">
          <a:xfrm>
            <a:off x="1687513" y="5546725"/>
            <a:ext cx="61912"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58" name="Freeform 665"/>
          <p:cNvSpPr>
            <a:spLocks/>
          </p:cNvSpPr>
          <p:nvPr/>
        </p:nvSpPr>
        <p:spPr bwMode="auto">
          <a:xfrm>
            <a:off x="4864100" y="1539875"/>
            <a:ext cx="325438" cy="341313"/>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59" name="Rectangle 666"/>
          <p:cNvSpPr>
            <a:spLocks noChangeArrowheads="1"/>
          </p:cNvSpPr>
          <p:nvPr/>
        </p:nvSpPr>
        <p:spPr bwMode="auto">
          <a:xfrm>
            <a:off x="4895850" y="1643063"/>
            <a:ext cx="268288"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0" name="Rectangle 667"/>
          <p:cNvSpPr>
            <a:spLocks noChangeArrowheads="1"/>
          </p:cNvSpPr>
          <p:nvPr/>
        </p:nvSpPr>
        <p:spPr bwMode="auto">
          <a:xfrm>
            <a:off x="4938713" y="16970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1" name="Rectangle 668"/>
          <p:cNvSpPr>
            <a:spLocks noChangeArrowheads="1"/>
          </p:cNvSpPr>
          <p:nvPr/>
        </p:nvSpPr>
        <p:spPr bwMode="auto">
          <a:xfrm>
            <a:off x="5073650" y="1692275"/>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2" name="Freeform 669"/>
          <p:cNvSpPr>
            <a:spLocks/>
          </p:cNvSpPr>
          <p:nvPr/>
        </p:nvSpPr>
        <p:spPr bwMode="auto">
          <a:xfrm>
            <a:off x="5006975" y="177323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6 h 30"/>
              <a:gd name="T38" fmla="*/ 0 w 23"/>
              <a:gd name="T39" fmla="*/ 19 h 30"/>
              <a:gd name="T40" fmla="*/ 1 w 23"/>
              <a:gd name="T41" fmla="*/ 22 h 30"/>
              <a:gd name="T42" fmla="*/ 1 w 23"/>
              <a:gd name="T43" fmla="*/ 24 h 30"/>
              <a:gd name="T44" fmla="*/ 4 w 23"/>
              <a:gd name="T45" fmla="*/ 25 h 30"/>
              <a:gd name="T46" fmla="*/ 5 w 23"/>
              <a:gd name="T47" fmla="*/ 27 h 30"/>
              <a:gd name="T48" fmla="*/ 7 w 23"/>
              <a:gd name="T49" fmla="*/ 28 h 30"/>
              <a:gd name="T50" fmla="*/ 9 w 23"/>
              <a:gd name="T51" fmla="*/ 30 h 30"/>
              <a:gd name="T52" fmla="*/ 10 w 23"/>
              <a:gd name="T53" fmla="*/ 30 h 30"/>
              <a:gd name="T54" fmla="*/ 12 w 23"/>
              <a:gd name="T55" fmla="*/ 30 h 30"/>
              <a:gd name="T56" fmla="*/ 15 w 23"/>
              <a:gd name="T57" fmla="*/ 30 h 30"/>
              <a:gd name="T58" fmla="*/ 17 w 23"/>
              <a:gd name="T59" fmla="*/ 28 h 30"/>
              <a:gd name="T60" fmla="*/ 18 w 23"/>
              <a:gd name="T61" fmla="*/ 27 h 30"/>
              <a:gd name="T62" fmla="*/ 19 w 23"/>
              <a:gd name="T63" fmla="*/ 25 h 30"/>
              <a:gd name="T64" fmla="*/ 21 w 23"/>
              <a:gd name="T65" fmla="*/ 24 h 30"/>
              <a:gd name="T66" fmla="*/ 21 w 23"/>
              <a:gd name="T67" fmla="*/ 22 h 30"/>
              <a:gd name="T68" fmla="*/ 23 w 23"/>
              <a:gd name="T69" fmla="*/ 19 h 30"/>
              <a:gd name="T70" fmla="*/ 23 w 23"/>
              <a:gd name="T71" fmla="*/ 16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5"/>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5"/>
                </a:lnTo>
                <a:lnTo>
                  <a:pt x="1" y="7"/>
                </a:lnTo>
                <a:lnTo>
                  <a:pt x="1" y="8"/>
                </a:lnTo>
                <a:lnTo>
                  <a:pt x="1" y="9"/>
                </a:lnTo>
                <a:lnTo>
                  <a:pt x="0" y="10"/>
                </a:lnTo>
                <a:lnTo>
                  <a:pt x="0" y="11"/>
                </a:lnTo>
                <a:lnTo>
                  <a:pt x="0" y="12"/>
                </a:lnTo>
                <a:lnTo>
                  <a:pt x="0" y="13"/>
                </a:lnTo>
                <a:lnTo>
                  <a:pt x="0" y="14"/>
                </a:lnTo>
                <a:lnTo>
                  <a:pt x="0" y="16"/>
                </a:lnTo>
                <a:lnTo>
                  <a:pt x="0" y="18"/>
                </a:lnTo>
                <a:lnTo>
                  <a:pt x="0" y="19"/>
                </a:lnTo>
                <a:lnTo>
                  <a:pt x="0" y="20"/>
                </a:lnTo>
                <a:lnTo>
                  <a:pt x="1" y="22"/>
                </a:lnTo>
                <a:lnTo>
                  <a:pt x="1" y="23"/>
                </a:lnTo>
                <a:lnTo>
                  <a:pt x="1" y="24"/>
                </a:lnTo>
                <a:lnTo>
                  <a:pt x="2" y="24"/>
                </a:lnTo>
                <a:lnTo>
                  <a:pt x="4" y="25"/>
                </a:lnTo>
                <a:lnTo>
                  <a:pt x="4" y="26"/>
                </a:lnTo>
                <a:lnTo>
                  <a:pt x="5" y="27"/>
                </a:lnTo>
                <a:lnTo>
                  <a:pt x="6" y="28"/>
                </a:lnTo>
                <a:lnTo>
                  <a:pt x="7" y="28"/>
                </a:lnTo>
                <a:lnTo>
                  <a:pt x="8" y="30"/>
                </a:lnTo>
                <a:lnTo>
                  <a:pt x="9" y="30"/>
                </a:lnTo>
                <a:lnTo>
                  <a:pt x="10" y="30"/>
                </a:lnTo>
                <a:lnTo>
                  <a:pt x="11" y="30"/>
                </a:lnTo>
                <a:lnTo>
                  <a:pt x="12" y="30"/>
                </a:lnTo>
                <a:lnTo>
                  <a:pt x="13" y="30"/>
                </a:lnTo>
                <a:lnTo>
                  <a:pt x="15" y="30"/>
                </a:lnTo>
                <a:lnTo>
                  <a:pt x="16" y="30"/>
                </a:lnTo>
                <a:lnTo>
                  <a:pt x="17" y="28"/>
                </a:lnTo>
                <a:lnTo>
                  <a:pt x="18" y="27"/>
                </a:lnTo>
                <a:lnTo>
                  <a:pt x="19" y="26"/>
                </a:lnTo>
                <a:lnTo>
                  <a:pt x="19" y="25"/>
                </a:lnTo>
                <a:lnTo>
                  <a:pt x="20" y="24"/>
                </a:lnTo>
                <a:lnTo>
                  <a:pt x="21" y="24"/>
                </a:lnTo>
                <a:lnTo>
                  <a:pt x="21" y="23"/>
                </a:lnTo>
                <a:lnTo>
                  <a:pt x="21" y="22"/>
                </a:lnTo>
                <a:lnTo>
                  <a:pt x="22" y="20"/>
                </a:lnTo>
                <a:lnTo>
                  <a:pt x="23" y="19"/>
                </a:lnTo>
                <a:lnTo>
                  <a:pt x="23" y="18"/>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3" name="Line 670"/>
          <p:cNvSpPr>
            <a:spLocks noChangeShapeType="1"/>
          </p:cNvSpPr>
          <p:nvPr/>
        </p:nvSpPr>
        <p:spPr bwMode="auto">
          <a:xfrm>
            <a:off x="5105400" y="1692275"/>
            <a:ext cx="1588" cy="80963"/>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64" name="Line 671"/>
          <p:cNvSpPr>
            <a:spLocks noChangeShapeType="1"/>
          </p:cNvSpPr>
          <p:nvPr/>
        </p:nvSpPr>
        <p:spPr bwMode="auto">
          <a:xfrm>
            <a:off x="5073650" y="1730375"/>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65" name="Freeform 672"/>
          <p:cNvSpPr>
            <a:spLocks/>
          </p:cNvSpPr>
          <p:nvPr/>
        </p:nvSpPr>
        <p:spPr bwMode="auto">
          <a:xfrm>
            <a:off x="8277225" y="1577975"/>
            <a:ext cx="323850" cy="341313"/>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6" name="Rectangle 673"/>
          <p:cNvSpPr>
            <a:spLocks noChangeArrowheads="1"/>
          </p:cNvSpPr>
          <p:nvPr/>
        </p:nvSpPr>
        <p:spPr bwMode="auto">
          <a:xfrm>
            <a:off x="8307388" y="1682750"/>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7" name="Rectangle 674"/>
          <p:cNvSpPr>
            <a:spLocks noChangeArrowheads="1"/>
          </p:cNvSpPr>
          <p:nvPr/>
        </p:nvSpPr>
        <p:spPr bwMode="auto">
          <a:xfrm>
            <a:off x="8350250" y="1735138"/>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8" name="Rectangle 675"/>
          <p:cNvSpPr>
            <a:spLocks noChangeArrowheads="1"/>
          </p:cNvSpPr>
          <p:nvPr/>
        </p:nvSpPr>
        <p:spPr bwMode="auto">
          <a:xfrm>
            <a:off x="8485188" y="1730375"/>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69" name="Freeform 676"/>
          <p:cNvSpPr>
            <a:spLocks/>
          </p:cNvSpPr>
          <p:nvPr/>
        </p:nvSpPr>
        <p:spPr bwMode="auto">
          <a:xfrm>
            <a:off x="8418513" y="1811338"/>
            <a:ext cx="12700" cy="15875"/>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9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5 h 30"/>
              <a:gd name="T44" fmla="*/ 3 w 23"/>
              <a:gd name="T45" fmla="*/ 26 h 30"/>
              <a:gd name="T46" fmla="*/ 4 w 23"/>
              <a:gd name="T47" fmla="*/ 28 h 30"/>
              <a:gd name="T48" fmla="*/ 6 w 23"/>
              <a:gd name="T49" fmla="*/ 29 h 30"/>
              <a:gd name="T50" fmla="*/ 9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5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20" y="6"/>
                </a:lnTo>
                <a:lnTo>
                  <a:pt x="18" y="5"/>
                </a:lnTo>
                <a:lnTo>
                  <a:pt x="18" y="4"/>
                </a:lnTo>
                <a:lnTo>
                  <a:pt x="17" y="3"/>
                </a:lnTo>
                <a:lnTo>
                  <a:pt x="16" y="1"/>
                </a:lnTo>
                <a:lnTo>
                  <a:pt x="15" y="0"/>
                </a:lnTo>
                <a:lnTo>
                  <a:pt x="14" y="0"/>
                </a:lnTo>
                <a:lnTo>
                  <a:pt x="13" y="0"/>
                </a:lnTo>
                <a:lnTo>
                  <a:pt x="12" y="0"/>
                </a:lnTo>
                <a:lnTo>
                  <a:pt x="11" y="0"/>
                </a:lnTo>
                <a:lnTo>
                  <a:pt x="10" y="0"/>
                </a:lnTo>
                <a:lnTo>
                  <a:pt x="9"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5"/>
                </a:lnTo>
                <a:lnTo>
                  <a:pt x="2" y="25"/>
                </a:lnTo>
                <a:lnTo>
                  <a:pt x="3" y="26"/>
                </a:lnTo>
                <a:lnTo>
                  <a:pt x="3" y="27"/>
                </a:lnTo>
                <a:lnTo>
                  <a:pt x="4" y="28"/>
                </a:lnTo>
                <a:lnTo>
                  <a:pt x="5" y="29"/>
                </a:lnTo>
                <a:lnTo>
                  <a:pt x="6" y="29"/>
                </a:lnTo>
                <a:lnTo>
                  <a:pt x="7" y="30"/>
                </a:lnTo>
                <a:lnTo>
                  <a:pt x="9" y="30"/>
                </a:lnTo>
                <a:lnTo>
                  <a:pt x="10" y="30"/>
                </a:lnTo>
                <a:lnTo>
                  <a:pt x="11" y="30"/>
                </a:lnTo>
                <a:lnTo>
                  <a:pt x="12" y="30"/>
                </a:lnTo>
                <a:lnTo>
                  <a:pt x="13" y="30"/>
                </a:lnTo>
                <a:lnTo>
                  <a:pt x="14" y="30"/>
                </a:lnTo>
                <a:lnTo>
                  <a:pt x="15" y="30"/>
                </a:lnTo>
                <a:lnTo>
                  <a:pt x="16" y="29"/>
                </a:lnTo>
                <a:lnTo>
                  <a:pt x="17" y="28"/>
                </a:lnTo>
                <a:lnTo>
                  <a:pt x="18" y="27"/>
                </a:lnTo>
                <a:lnTo>
                  <a:pt x="18" y="26"/>
                </a:lnTo>
                <a:lnTo>
                  <a:pt x="20" y="25"/>
                </a:lnTo>
                <a:lnTo>
                  <a:pt x="21" y="25"/>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0" name="Line 677"/>
          <p:cNvSpPr>
            <a:spLocks noChangeShapeType="1"/>
          </p:cNvSpPr>
          <p:nvPr/>
        </p:nvSpPr>
        <p:spPr bwMode="auto">
          <a:xfrm>
            <a:off x="8516938" y="1731963"/>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71" name="Line 678"/>
          <p:cNvSpPr>
            <a:spLocks noChangeShapeType="1"/>
          </p:cNvSpPr>
          <p:nvPr/>
        </p:nvSpPr>
        <p:spPr bwMode="auto">
          <a:xfrm>
            <a:off x="8686800" y="2286000"/>
            <a:ext cx="61913"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72" name="Freeform 679"/>
          <p:cNvSpPr>
            <a:spLocks/>
          </p:cNvSpPr>
          <p:nvPr/>
        </p:nvSpPr>
        <p:spPr bwMode="auto">
          <a:xfrm>
            <a:off x="8099425" y="3335338"/>
            <a:ext cx="325438"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4 h 643"/>
              <a:gd name="T14" fmla="*/ 56 w 615"/>
              <a:gd name="T15" fmla="*/ 614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4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4"/>
                </a:lnTo>
                <a:lnTo>
                  <a:pt x="56" y="614"/>
                </a:lnTo>
                <a:lnTo>
                  <a:pt x="56" y="195"/>
                </a:lnTo>
                <a:lnTo>
                  <a:pt x="559"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3" name="Rectangle 680"/>
          <p:cNvSpPr>
            <a:spLocks noChangeArrowheads="1"/>
          </p:cNvSpPr>
          <p:nvPr/>
        </p:nvSpPr>
        <p:spPr bwMode="auto">
          <a:xfrm>
            <a:off x="8129588" y="3438525"/>
            <a:ext cx="268287"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4" name="Rectangle 681"/>
          <p:cNvSpPr>
            <a:spLocks noChangeArrowheads="1"/>
          </p:cNvSpPr>
          <p:nvPr/>
        </p:nvSpPr>
        <p:spPr bwMode="auto">
          <a:xfrm>
            <a:off x="8172450" y="3490913"/>
            <a:ext cx="93663"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5" name="Rectangle 682"/>
          <p:cNvSpPr>
            <a:spLocks noChangeArrowheads="1"/>
          </p:cNvSpPr>
          <p:nvPr/>
        </p:nvSpPr>
        <p:spPr bwMode="auto">
          <a:xfrm>
            <a:off x="8307388" y="3486150"/>
            <a:ext cx="65087"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6" name="Freeform 683"/>
          <p:cNvSpPr>
            <a:spLocks/>
          </p:cNvSpPr>
          <p:nvPr/>
        </p:nvSpPr>
        <p:spPr bwMode="auto">
          <a:xfrm>
            <a:off x="8242300" y="3568700"/>
            <a:ext cx="11113"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6"/>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77" name="Line 684"/>
          <p:cNvSpPr>
            <a:spLocks noChangeShapeType="1"/>
          </p:cNvSpPr>
          <p:nvPr/>
        </p:nvSpPr>
        <p:spPr bwMode="auto">
          <a:xfrm>
            <a:off x="8339138" y="348773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78" name="Line 685"/>
          <p:cNvSpPr>
            <a:spLocks noChangeShapeType="1"/>
          </p:cNvSpPr>
          <p:nvPr/>
        </p:nvSpPr>
        <p:spPr bwMode="auto">
          <a:xfrm>
            <a:off x="8307388" y="352583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79" name="Freeform 686"/>
          <p:cNvSpPr>
            <a:spLocks/>
          </p:cNvSpPr>
          <p:nvPr/>
        </p:nvSpPr>
        <p:spPr bwMode="auto">
          <a:xfrm>
            <a:off x="8010525" y="1970088"/>
            <a:ext cx="325438" cy="339725"/>
          </a:xfrm>
          <a:custGeom>
            <a:avLst/>
            <a:gdLst>
              <a:gd name="T0" fmla="*/ 55 w 614"/>
              <a:gd name="T1" fmla="*/ 195 h 643"/>
              <a:gd name="T2" fmla="*/ 0 w 614"/>
              <a:gd name="T3" fmla="*/ 195 h 643"/>
              <a:gd name="T4" fmla="*/ 307 w 614"/>
              <a:gd name="T5" fmla="*/ 0 h 643"/>
              <a:gd name="T6" fmla="*/ 614 w 614"/>
              <a:gd name="T7" fmla="*/ 195 h 643"/>
              <a:gd name="T8" fmla="*/ 586 w 614"/>
              <a:gd name="T9" fmla="*/ 195 h 643"/>
              <a:gd name="T10" fmla="*/ 558 w 614"/>
              <a:gd name="T11" fmla="*/ 195 h 643"/>
              <a:gd name="T12" fmla="*/ 558 w 614"/>
              <a:gd name="T13" fmla="*/ 614 h 643"/>
              <a:gd name="T14" fmla="*/ 55 w 614"/>
              <a:gd name="T15" fmla="*/ 614 h 643"/>
              <a:gd name="T16" fmla="*/ 55 w 614"/>
              <a:gd name="T17" fmla="*/ 195 h 643"/>
              <a:gd name="T18" fmla="*/ 558 w 614"/>
              <a:gd name="T19" fmla="*/ 195 h 643"/>
              <a:gd name="T20" fmla="*/ 586 w 614"/>
              <a:gd name="T21" fmla="*/ 195 h 643"/>
              <a:gd name="T22" fmla="*/ 586 w 614"/>
              <a:gd name="T23" fmla="*/ 643 h 643"/>
              <a:gd name="T24" fmla="*/ 55 w 614"/>
              <a:gd name="T25" fmla="*/ 643 h 643"/>
              <a:gd name="T26" fmla="*/ 55 w 614"/>
              <a:gd name="T27" fmla="*/ 614 h 643"/>
              <a:gd name="T28" fmla="*/ 55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5" y="195"/>
                </a:moveTo>
                <a:lnTo>
                  <a:pt x="0" y="195"/>
                </a:lnTo>
                <a:lnTo>
                  <a:pt x="307" y="0"/>
                </a:lnTo>
                <a:lnTo>
                  <a:pt x="614" y="195"/>
                </a:lnTo>
                <a:lnTo>
                  <a:pt x="586" y="195"/>
                </a:lnTo>
                <a:lnTo>
                  <a:pt x="558" y="195"/>
                </a:lnTo>
                <a:lnTo>
                  <a:pt x="558" y="614"/>
                </a:lnTo>
                <a:lnTo>
                  <a:pt x="55" y="614"/>
                </a:lnTo>
                <a:lnTo>
                  <a:pt x="55" y="195"/>
                </a:lnTo>
                <a:lnTo>
                  <a:pt x="558" y="195"/>
                </a:lnTo>
                <a:lnTo>
                  <a:pt x="586" y="195"/>
                </a:lnTo>
                <a:lnTo>
                  <a:pt x="586" y="643"/>
                </a:lnTo>
                <a:lnTo>
                  <a:pt x="55" y="643"/>
                </a:lnTo>
                <a:lnTo>
                  <a:pt x="55" y="614"/>
                </a:lnTo>
                <a:lnTo>
                  <a:pt x="55"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0" name="Rectangle 687"/>
          <p:cNvSpPr>
            <a:spLocks noChangeArrowheads="1"/>
          </p:cNvSpPr>
          <p:nvPr/>
        </p:nvSpPr>
        <p:spPr bwMode="auto">
          <a:xfrm>
            <a:off x="8040688" y="2073275"/>
            <a:ext cx="269875"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1" name="Rectangle 688"/>
          <p:cNvSpPr>
            <a:spLocks noChangeArrowheads="1"/>
          </p:cNvSpPr>
          <p:nvPr/>
        </p:nvSpPr>
        <p:spPr bwMode="auto">
          <a:xfrm>
            <a:off x="8083550" y="2125663"/>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2" name="Rectangle 689"/>
          <p:cNvSpPr>
            <a:spLocks noChangeArrowheads="1"/>
          </p:cNvSpPr>
          <p:nvPr/>
        </p:nvSpPr>
        <p:spPr bwMode="auto">
          <a:xfrm>
            <a:off x="8218488" y="2122488"/>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3" name="Freeform 690"/>
          <p:cNvSpPr>
            <a:spLocks/>
          </p:cNvSpPr>
          <p:nvPr/>
        </p:nvSpPr>
        <p:spPr bwMode="auto">
          <a:xfrm>
            <a:off x="8153400" y="2203450"/>
            <a:ext cx="11113" cy="15875"/>
          </a:xfrm>
          <a:custGeom>
            <a:avLst/>
            <a:gdLst>
              <a:gd name="T0" fmla="*/ 23 w 23"/>
              <a:gd name="T1" fmla="*/ 13 h 30"/>
              <a:gd name="T2" fmla="*/ 23 w 23"/>
              <a:gd name="T3" fmla="*/ 11 h 30"/>
              <a:gd name="T4" fmla="*/ 21 w 23"/>
              <a:gd name="T5" fmla="*/ 9 h 30"/>
              <a:gd name="T6" fmla="*/ 21 w 23"/>
              <a:gd name="T7" fmla="*/ 7 h 30"/>
              <a:gd name="T8" fmla="*/ 19 w 23"/>
              <a:gd name="T9" fmla="*/ 4 h 30"/>
              <a:gd name="T10" fmla="*/ 18 w 23"/>
              <a:gd name="T11" fmla="*/ 2 h 30"/>
              <a:gd name="T12" fmla="*/ 17 w 23"/>
              <a:gd name="T13" fmla="*/ 1 h 30"/>
              <a:gd name="T14" fmla="*/ 15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4 w 23"/>
              <a:gd name="T27" fmla="*/ 4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4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5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4"/>
                </a:lnTo>
                <a:lnTo>
                  <a:pt x="19" y="3"/>
                </a:lnTo>
                <a:lnTo>
                  <a:pt x="18" y="2"/>
                </a:lnTo>
                <a:lnTo>
                  <a:pt x="17" y="1"/>
                </a:lnTo>
                <a:lnTo>
                  <a:pt x="16" y="0"/>
                </a:lnTo>
                <a:lnTo>
                  <a:pt x="15" y="0"/>
                </a:lnTo>
                <a:lnTo>
                  <a:pt x="13" y="0"/>
                </a:lnTo>
                <a:lnTo>
                  <a:pt x="12" y="0"/>
                </a:lnTo>
                <a:lnTo>
                  <a:pt x="11" y="0"/>
                </a:lnTo>
                <a:lnTo>
                  <a:pt x="10" y="0"/>
                </a:lnTo>
                <a:lnTo>
                  <a:pt x="9" y="0"/>
                </a:lnTo>
                <a:lnTo>
                  <a:pt x="8" y="0"/>
                </a:lnTo>
                <a:lnTo>
                  <a:pt x="7" y="1"/>
                </a:lnTo>
                <a:lnTo>
                  <a:pt x="6" y="1"/>
                </a:lnTo>
                <a:lnTo>
                  <a:pt x="5" y="2"/>
                </a:lnTo>
                <a:lnTo>
                  <a:pt x="4" y="3"/>
                </a:lnTo>
                <a:lnTo>
                  <a:pt x="4" y="4"/>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4" y="25"/>
                </a:lnTo>
                <a:lnTo>
                  <a:pt x="4" y="26"/>
                </a:lnTo>
                <a:lnTo>
                  <a:pt x="5" y="28"/>
                </a:lnTo>
                <a:lnTo>
                  <a:pt x="6" y="29"/>
                </a:lnTo>
                <a:lnTo>
                  <a:pt x="7" y="29"/>
                </a:lnTo>
                <a:lnTo>
                  <a:pt x="8" y="30"/>
                </a:lnTo>
                <a:lnTo>
                  <a:pt x="9" y="30"/>
                </a:lnTo>
                <a:lnTo>
                  <a:pt x="10" y="30"/>
                </a:lnTo>
                <a:lnTo>
                  <a:pt x="11" y="30"/>
                </a:lnTo>
                <a:lnTo>
                  <a:pt x="12" y="30"/>
                </a:lnTo>
                <a:lnTo>
                  <a:pt x="13" y="30"/>
                </a:lnTo>
                <a:lnTo>
                  <a:pt x="15" y="30"/>
                </a:lnTo>
                <a:lnTo>
                  <a:pt x="16" y="30"/>
                </a:lnTo>
                <a:lnTo>
                  <a:pt x="17" y="29"/>
                </a:lnTo>
                <a:lnTo>
                  <a:pt x="18" y="28"/>
                </a:lnTo>
                <a:lnTo>
                  <a:pt x="19" y="26"/>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4" name="Line 691"/>
          <p:cNvSpPr>
            <a:spLocks noChangeShapeType="1"/>
          </p:cNvSpPr>
          <p:nvPr/>
        </p:nvSpPr>
        <p:spPr bwMode="auto">
          <a:xfrm>
            <a:off x="8250238" y="21224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85" name="Line 692"/>
          <p:cNvSpPr>
            <a:spLocks noChangeShapeType="1"/>
          </p:cNvSpPr>
          <p:nvPr/>
        </p:nvSpPr>
        <p:spPr bwMode="auto">
          <a:xfrm>
            <a:off x="8218488" y="2160588"/>
            <a:ext cx="63500"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86" name="Freeform 693"/>
          <p:cNvSpPr>
            <a:spLocks/>
          </p:cNvSpPr>
          <p:nvPr/>
        </p:nvSpPr>
        <p:spPr bwMode="auto">
          <a:xfrm>
            <a:off x="7543800" y="2828925"/>
            <a:ext cx="325438" cy="339725"/>
          </a:xfrm>
          <a:custGeom>
            <a:avLst/>
            <a:gdLst>
              <a:gd name="T0" fmla="*/ 56 w 615"/>
              <a:gd name="T1" fmla="*/ 195 h 643"/>
              <a:gd name="T2" fmla="*/ 0 w 615"/>
              <a:gd name="T3" fmla="*/ 195 h 643"/>
              <a:gd name="T4" fmla="*/ 308 w 615"/>
              <a:gd name="T5" fmla="*/ 0 h 643"/>
              <a:gd name="T6" fmla="*/ 615 w 615"/>
              <a:gd name="T7" fmla="*/ 195 h 643"/>
              <a:gd name="T8" fmla="*/ 587 w 615"/>
              <a:gd name="T9" fmla="*/ 195 h 643"/>
              <a:gd name="T10" fmla="*/ 559 w 615"/>
              <a:gd name="T11" fmla="*/ 195 h 643"/>
              <a:gd name="T12" fmla="*/ 559 w 615"/>
              <a:gd name="T13" fmla="*/ 615 h 643"/>
              <a:gd name="T14" fmla="*/ 56 w 615"/>
              <a:gd name="T15" fmla="*/ 615 h 643"/>
              <a:gd name="T16" fmla="*/ 56 w 615"/>
              <a:gd name="T17" fmla="*/ 195 h 643"/>
              <a:gd name="T18" fmla="*/ 559 w 615"/>
              <a:gd name="T19" fmla="*/ 195 h 643"/>
              <a:gd name="T20" fmla="*/ 587 w 615"/>
              <a:gd name="T21" fmla="*/ 195 h 643"/>
              <a:gd name="T22" fmla="*/ 587 w 615"/>
              <a:gd name="T23" fmla="*/ 643 h 643"/>
              <a:gd name="T24" fmla="*/ 56 w 615"/>
              <a:gd name="T25" fmla="*/ 643 h 643"/>
              <a:gd name="T26" fmla="*/ 56 w 615"/>
              <a:gd name="T27" fmla="*/ 615 h 643"/>
              <a:gd name="T28" fmla="*/ 56 w 615"/>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5"/>
              <a:gd name="T46" fmla="*/ 0 h 643"/>
              <a:gd name="T47" fmla="*/ 615 w 615"/>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5" h="643">
                <a:moveTo>
                  <a:pt x="56" y="195"/>
                </a:moveTo>
                <a:lnTo>
                  <a:pt x="0" y="195"/>
                </a:lnTo>
                <a:lnTo>
                  <a:pt x="308" y="0"/>
                </a:lnTo>
                <a:lnTo>
                  <a:pt x="615" y="195"/>
                </a:lnTo>
                <a:lnTo>
                  <a:pt x="587" y="195"/>
                </a:lnTo>
                <a:lnTo>
                  <a:pt x="559" y="195"/>
                </a:lnTo>
                <a:lnTo>
                  <a:pt x="559" y="615"/>
                </a:lnTo>
                <a:lnTo>
                  <a:pt x="56" y="615"/>
                </a:lnTo>
                <a:lnTo>
                  <a:pt x="56" y="195"/>
                </a:lnTo>
                <a:lnTo>
                  <a:pt x="559" y="195"/>
                </a:lnTo>
                <a:lnTo>
                  <a:pt x="587" y="195"/>
                </a:lnTo>
                <a:lnTo>
                  <a:pt x="587" y="643"/>
                </a:lnTo>
                <a:lnTo>
                  <a:pt x="56" y="643"/>
                </a:lnTo>
                <a:lnTo>
                  <a:pt x="56" y="615"/>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7" name="Rectangle 694"/>
          <p:cNvSpPr>
            <a:spLocks noChangeArrowheads="1"/>
          </p:cNvSpPr>
          <p:nvPr/>
        </p:nvSpPr>
        <p:spPr bwMode="auto">
          <a:xfrm>
            <a:off x="7573963" y="2932113"/>
            <a:ext cx="268287" cy="222250"/>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8" name="Rectangle 695"/>
          <p:cNvSpPr>
            <a:spLocks noChangeArrowheads="1"/>
          </p:cNvSpPr>
          <p:nvPr/>
        </p:nvSpPr>
        <p:spPr bwMode="auto">
          <a:xfrm>
            <a:off x="7616825" y="2984500"/>
            <a:ext cx="93663" cy="16827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89" name="Rectangle 696"/>
          <p:cNvSpPr>
            <a:spLocks noChangeArrowheads="1"/>
          </p:cNvSpPr>
          <p:nvPr/>
        </p:nvSpPr>
        <p:spPr bwMode="auto">
          <a:xfrm>
            <a:off x="7751763" y="2981325"/>
            <a:ext cx="65087"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0" name="Freeform 697"/>
          <p:cNvSpPr>
            <a:spLocks/>
          </p:cNvSpPr>
          <p:nvPr/>
        </p:nvSpPr>
        <p:spPr bwMode="auto">
          <a:xfrm>
            <a:off x="7685088" y="3062288"/>
            <a:ext cx="12700" cy="15875"/>
          </a:xfrm>
          <a:custGeom>
            <a:avLst/>
            <a:gdLst>
              <a:gd name="T0" fmla="*/ 23 w 23"/>
              <a:gd name="T1" fmla="*/ 13 h 30"/>
              <a:gd name="T2" fmla="*/ 23 w 23"/>
              <a:gd name="T3" fmla="*/ 11 h 30"/>
              <a:gd name="T4" fmla="*/ 21 w 23"/>
              <a:gd name="T5" fmla="*/ 9 h 30"/>
              <a:gd name="T6" fmla="*/ 21 w 23"/>
              <a:gd name="T7" fmla="*/ 7 h 30"/>
              <a:gd name="T8" fmla="*/ 19 w 23"/>
              <a:gd name="T9" fmla="*/ 5 h 30"/>
              <a:gd name="T10" fmla="*/ 18 w 23"/>
              <a:gd name="T11" fmla="*/ 2 h 30"/>
              <a:gd name="T12" fmla="*/ 17 w 23"/>
              <a:gd name="T13" fmla="*/ 1 h 30"/>
              <a:gd name="T14" fmla="*/ 14 w 23"/>
              <a:gd name="T15" fmla="*/ 0 h 30"/>
              <a:gd name="T16" fmla="*/ 12 w 23"/>
              <a:gd name="T17" fmla="*/ 0 h 30"/>
              <a:gd name="T18" fmla="*/ 10 w 23"/>
              <a:gd name="T19" fmla="*/ 0 h 30"/>
              <a:gd name="T20" fmla="*/ 9 w 23"/>
              <a:gd name="T21" fmla="*/ 0 h 30"/>
              <a:gd name="T22" fmla="*/ 7 w 23"/>
              <a:gd name="T23" fmla="*/ 1 h 30"/>
              <a:gd name="T24" fmla="*/ 5 w 23"/>
              <a:gd name="T25" fmla="*/ 2 h 30"/>
              <a:gd name="T26" fmla="*/ 3 w 23"/>
              <a:gd name="T27" fmla="*/ 5 h 30"/>
              <a:gd name="T28" fmla="*/ 1 w 23"/>
              <a:gd name="T29" fmla="*/ 7 h 30"/>
              <a:gd name="T30" fmla="*/ 1 w 23"/>
              <a:gd name="T31" fmla="*/ 9 h 30"/>
              <a:gd name="T32" fmla="*/ 0 w 23"/>
              <a:gd name="T33" fmla="*/ 11 h 30"/>
              <a:gd name="T34" fmla="*/ 0 w 23"/>
              <a:gd name="T35" fmla="*/ 13 h 30"/>
              <a:gd name="T36" fmla="*/ 0 w 23"/>
              <a:gd name="T37" fmla="*/ 17 h 30"/>
              <a:gd name="T38" fmla="*/ 0 w 23"/>
              <a:gd name="T39" fmla="*/ 19 h 30"/>
              <a:gd name="T40" fmla="*/ 1 w 23"/>
              <a:gd name="T41" fmla="*/ 22 h 30"/>
              <a:gd name="T42" fmla="*/ 1 w 23"/>
              <a:gd name="T43" fmla="*/ 24 h 30"/>
              <a:gd name="T44" fmla="*/ 3 w 23"/>
              <a:gd name="T45" fmla="*/ 25 h 30"/>
              <a:gd name="T46" fmla="*/ 5 w 23"/>
              <a:gd name="T47" fmla="*/ 28 h 30"/>
              <a:gd name="T48" fmla="*/ 7 w 23"/>
              <a:gd name="T49" fmla="*/ 29 h 30"/>
              <a:gd name="T50" fmla="*/ 9 w 23"/>
              <a:gd name="T51" fmla="*/ 30 h 30"/>
              <a:gd name="T52" fmla="*/ 10 w 23"/>
              <a:gd name="T53" fmla="*/ 30 h 30"/>
              <a:gd name="T54" fmla="*/ 12 w 23"/>
              <a:gd name="T55" fmla="*/ 30 h 30"/>
              <a:gd name="T56" fmla="*/ 14 w 23"/>
              <a:gd name="T57" fmla="*/ 30 h 30"/>
              <a:gd name="T58" fmla="*/ 17 w 23"/>
              <a:gd name="T59" fmla="*/ 29 h 30"/>
              <a:gd name="T60" fmla="*/ 18 w 23"/>
              <a:gd name="T61" fmla="*/ 28 h 30"/>
              <a:gd name="T62" fmla="*/ 19 w 23"/>
              <a:gd name="T63" fmla="*/ 25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4"/>
                </a:moveTo>
                <a:lnTo>
                  <a:pt x="23" y="13"/>
                </a:lnTo>
                <a:lnTo>
                  <a:pt x="23" y="12"/>
                </a:lnTo>
                <a:lnTo>
                  <a:pt x="23" y="11"/>
                </a:lnTo>
                <a:lnTo>
                  <a:pt x="22" y="10"/>
                </a:lnTo>
                <a:lnTo>
                  <a:pt x="21" y="9"/>
                </a:lnTo>
                <a:lnTo>
                  <a:pt x="21" y="8"/>
                </a:lnTo>
                <a:lnTo>
                  <a:pt x="21" y="7"/>
                </a:lnTo>
                <a:lnTo>
                  <a:pt x="20" y="6"/>
                </a:lnTo>
                <a:lnTo>
                  <a:pt x="19" y="5"/>
                </a:lnTo>
                <a:lnTo>
                  <a:pt x="19" y="3"/>
                </a:lnTo>
                <a:lnTo>
                  <a:pt x="18" y="2"/>
                </a:lnTo>
                <a:lnTo>
                  <a:pt x="17" y="1"/>
                </a:lnTo>
                <a:lnTo>
                  <a:pt x="16" y="0"/>
                </a:lnTo>
                <a:lnTo>
                  <a:pt x="14" y="0"/>
                </a:lnTo>
                <a:lnTo>
                  <a:pt x="13" y="0"/>
                </a:lnTo>
                <a:lnTo>
                  <a:pt x="12" y="0"/>
                </a:lnTo>
                <a:lnTo>
                  <a:pt x="11" y="0"/>
                </a:lnTo>
                <a:lnTo>
                  <a:pt x="10" y="0"/>
                </a:lnTo>
                <a:lnTo>
                  <a:pt x="9" y="0"/>
                </a:lnTo>
                <a:lnTo>
                  <a:pt x="8" y="0"/>
                </a:lnTo>
                <a:lnTo>
                  <a:pt x="7" y="1"/>
                </a:lnTo>
                <a:lnTo>
                  <a:pt x="6" y="1"/>
                </a:lnTo>
                <a:lnTo>
                  <a:pt x="5" y="2"/>
                </a:lnTo>
                <a:lnTo>
                  <a:pt x="3" y="3"/>
                </a:lnTo>
                <a:lnTo>
                  <a:pt x="3" y="5"/>
                </a:lnTo>
                <a:lnTo>
                  <a:pt x="2" y="6"/>
                </a:lnTo>
                <a:lnTo>
                  <a:pt x="1" y="7"/>
                </a:lnTo>
                <a:lnTo>
                  <a:pt x="1" y="8"/>
                </a:lnTo>
                <a:lnTo>
                  <a:pt x="1" y="9"/>
                </a:lnTo>
                <a:lnTo>
                  <a:pt x="0" y="10"/>
                </a:lnTo>
                <a:lnTo>
                  <a:pt x="0" y="11"/>
                </a:lnTo>
                <a:lnTo>
                  <a:pt x="0" y="12"/>
                </a:lnTo>
                <a:lnTo>
                  <a:pt x="0" y="13"/>
                </a:lnTo>
                <a:lnTo>
                  <a:pt x="0" y="14"/>
                </a:lnTo>
                <a:lnTo>
                  <a:pt x="0" y="17"/>
                </a:lnTo>
                <a:lnTo>
                  <a:pt x="0" y="18"/>
                </a:lnTo>
                <a:lnTo>
                  <a:pt x="0" y="19"/>
                </a:lnTo>
                <a:lnTo>
                  <a:pt x="0" y="20"/>
                </a:lnTo>
                <a:lnTo>
                  <a:pt x="1" y="22"/>
                </a:lnTo>
                <a:lnTo>
                  <a:pt x="1" y="23"/>
                </a:lnTo>
                <a:lnTo>
                  <a:pt x="1" y="24"/>
                </a:lnTo>
                <a:lnTo>
                  <a:pt x="2" y="24"/>
                </a:lnTo>
                <a:lnTo>
                  <a:pt x="3" y="25"/>
                </a:lnTo>
                <a:lnTo>
                  <a:pt x="3" y="27"/>
                </a:lnTo>
                <a:lnTo>
                  <a:pt x="5" y="28"/>
                </a:lnTo>
                <a:lnTo>
                  <a:pt x="6" y="29"/>
                </a:lnTo>
                <a:lnTo>
                  <a:pt x="7" y="29"/>
                </a:lnTo>
                <a:lnTo>
                  <a:pt x="8" y="30"/>
                </a:lnTo>
                <a:lnTo>
                  <a:pt x="9" y="30"/>
                </a:lnTo>
                <a:lnTo>
                  <a:pt x="10" y="30"/>
                </a:lnTo>
                <a:lnTo>
                  <a:pt x="11" y="30"/>
                </a:lnTo>
                <a:lnTo>
                  <a:pt x="12" y="30"/>
                </a:lnTo>
                <a:lnTo>
                  <a:pt x="13" y="30"/>
                </a:lnTo>
                <a:lnTo>
                  <a:pt x="14" y="30"/>
                </a:lnTo>
                <a:lnTo>
                  <a:pt x="16" y="30"/>
                </a:lnTo>
                <a:lnTo>
                  <a:pt x="17" y="29"/>
                </a:lnTo>
                <a:lnTo>
                  <a:pt x="18" y="28"/>
                </a:lnTo>
                <a:lnTo>
                  <a:pt x="19" y="27"/>
                </a:lnTo>
                <a:lnTo>
                  <a:pt x="19" y="25"/>
                </a:lnTo>
                <a:lnTo>
                  <a:pt x="20" y="24"/>
                </a:lnTo>
                <a:lnTo>
                  <a:pt x="21" y="24"/>
                </a:lnTo>
                <a:lnTo>
                  <a:pt x="21" y="23"/>
                </a:lnTo>
                <a:lnTo>
                  <a:pt x="21" y="22"/>
                </a:lnTo>
                <a:lnTo>
                  <a:pt x="22" y="20"/>
                </a:lnTo>
                <a:lnTo>
                  <a:pt x="23" y="19"/>
                </a:lnTo>
                <a:lnTo>
                  <a:pt x="23" y="18"/>
                </a:lnTo>
                <a:lnTo>
                  <a:pt x="23" y="17"/>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1" name="Line 698"/>
          <p:cNvSpPr>
            <a:spLocks noChangeShapeType="1"/>
          </p:cNvSpPr>
          <p:nvPr/>
        </p:nvSpPr>
        <p:spPr bwMode="auto">
          <a:xfrm>
            <a:off x="7783513" y="2981325"/>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92" name="Line 699"/>
          <p:cNvSpPr>
            <a:spLocks noChangeShapeType="1"/>
          </p:cNvSpPr>
          <p:nvPr/>
        </p:nvSpPr>
        <p:spPr bwMode="auto">
          <a:xfrm>
            <a:off x="7751763" y="3019425"/>
            <a:ext cx="63500" cy="1588"/>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93" name="Freeform 700"/>
          <p:cNvSpPr>
            <a:spLocks/>
          </p:cNvSpPr>
          <p:nvPr/>
        </p:nvSpPr>
        <p:spPr bwMode="auto">
          <a:xfrm>
            <a:off x="5446713" y="1516063"/>
            <a:ext cx="323850" cy="339725"/>
          </a:xfrm>
          <a:custGeom>
            <a:avLst/>
            <a:gdLst>
              <a:gd name="T0" fmla="*/ 56 w 614"/>
              <a:gd name="T1" fmla="*/ 195 h 643"/>
              <a:gd name="T2" fmla="*/ 0 w 614"/>
              <a:gd name="T3" fmla="*/ 195 h 643"/>
              <a:gd name="T4" fmla="*/ 307 w 614"/>
              <a:gd name="T5" fmla="*/ 0 h 643"/>
              <a:gd name="T6" fmla="*/ 614 w 614"/>
              <a:gd name="T7" fmla="*/ 195 h 643"/>
              <a:gd name="T8" fmla="*/ 587 w 614"/>
              <a:gd name="T9" fmla="*/ 195 h 643"/>
              <a:gd name="T10" fmla="*/ 558 w 614"/>
              <a:gd name="T11" fmla="*/ 195 h 643"/>
              <a:gd name="T12" fmla="*/ 558 w 614"/>
              <a:gd name="T13" fmla="*/ 614 h 643"/>
              <a:gd name="T14" fmla="*/ 56 w 614"/>
              <a:gd name="T15" fmla="*/ 614 h 643"/>
              <a:gd name="T16" fmla="*/ 56 w 614"/>
              <a:gd name="T17" fmla="*/ 195 h 643"/>
              <a:gd name="T18" fmla="*/ 558 w 614"/>
              <a:gd name="T19" fmla="*/ 195 h 643"/>
              <a:gd name="T20" fmla="*/ 587 w 614"/>
              <a:gd name="T21" fmla="*/ 195 h 643"/>
              <a:gd name="T22" fmla="*/ 587 w 614"/>
              <a:gd name="T23" fmla="*/ 643 h 643"/>
              <a:gd name="T24" fmla="*/ 56 w 614"/>
              <a:gd name="T25" fmla="*/ 643 h 643"/>
              <a:gd name="T26" fmla="*/ 56 w 614"/>
              <a:gd name="T27" fmla="*/ 614 h 643"/>
              <a:gd name="T28" fmla="*/ 56 w 614"/>
              <a:gd name="T29" fmla="*/ 195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5"/>
                </a:moveTo>
                <a:lnTo>
                  <a:pt x="0" y="195"/>
                </a:lnTo>
                <a:lnTo>
                  <a:pt x="307" y="0"/>
                </a:lnTo>
                <a:lnTo>
                  <a:pt x="614" y="195"/>
                </a:lnTo>
                <a:lnTo>
                  <a:pt x="587" y="195"/>
                </a:lnTo>
                <a:lnTo>
                  <a:pt x="558" y="195"/>
                </a:lnTo>
                <a:lnTo>
                  <a:pt x="558" y="614"/>
                </a:lnTo>
                <a:lnTo>
                  <a:pt x="56" y="614"/>
                </a:lnTo>
                <a:lnTo>
                  <a:pt x="56" y="195"/>
                </a:lnTo>
                <a:lnTo>
                  <a:pt x="558" y="195"/>
                </a:lnTo>
                <a:lnTo>
                  <a:pt x="587" y="195"/>
                </a:lnTo>
                <a:lnTo>
                  <a:pt x="587" y="643"/>
                </a:lnTo>
                <a:lnTo>
                  <a:pt x="56" y="643"/>
                </a:lnTo>
                <a:lnTo>
                  <a:pt x="56" y="614"/>
                </a:lnTo>
                <a:lnTo>
                  <a:pt x="56" y="195"/>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4" name="Rectangle 701"/>
          <p:cNvSpPr>
            <a:spLocks noChangeArrowheads="1"/>
          </p:cNvSpPr>
          <p:nvPr/>
        </p:nvSpPr>
        <p:spPr bwMode="auto">
          <a:xfrm>
            <a:off x="5476875" y="1619250"/>
            <a:ext cx="268288" cy="220663"/>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5" name="Rectangle 702"/>
          <p:cNvSpPr>
            <a:spLocks noChangeArrowheads="1"/>
          </p:cNvSpPr>
          <p:nvPr/>
        </p:nvSpPr>
        <p:spPr bwMode="auto">
          <a:xfrm>
            <a:off x="5519738" y="1671638"/>
            <a:ext cx="93662" cy="166687"/>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6" name="Rectangle 703"/>
          <p:cNvSpPr>
            <a:spLocks noChangeArrowheads="1"/>
          </p:cNvSpPr>
          <p:nvPr/>
        </p:nvSpPr>
        <p:spPr bwMode="auto">
          <a:xfrm>
            <a:off x="5654675" y="1666875"/>
            <a:ext cx="63500" cy="80963"/>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7" name="Freeform 704"/>
          <p:cNvSpPr>
            <a:spLocks/>
          </p:cNvSpPr>
          <p:nvPr/>
        </p:nvSpPr>
        <p:spPr bwMode="auto">
          <a:xfrm>
            <a:off x="5588000" y="1749425"/>
            <a:ext cx="12700" cy="14288"/>
          </a:xfrm>
          <a:custGeom>
            <a:avLst/>
            <a:gdLst>
              <a:gd name="T0" fmla="*/ 23 w 23"/>
              <a:gd name="T1" fmla="*/ 13 h 29"/>
              <a:gd name="T2" fmla="*/ 23 w 23"/>
              <a:gd name="T3" fmla="*/ 11 h 29"/>
              <a:gd name="T4" fmla="*/ 21 w 23"/>
              <a:gd name="T5" fmla="*/ 9 h 29"/>
              <a:gd name="T6" fmla="*/ 21 w 23"/>
              <a:gd name="T7" fmla="*/ 6 h 29"/>
              <a:gd name="T8" fmla="*/ 19 w 23"/>
              <a:gd name="T9" fmla="*/ 4 h 29"/>
              <a:gd name="T10" fmla="*/ 18 w 23"/>
              <a:gd name="T11" fmla="*/ 2 h 29"/>
              <a:gd name="T12" fmla="*/ 17 w 23"/>
              <a:gd name="T13" fmla="*/ 1 h 29"/>
              <a:gd name="T14" fmla="*/ 15 w 23"/>
              <a:gd name="T15" fmla="*/ 0 h 29"/>
              <a:gd name="T16" fmla="*/ 13 w 23"/>
              <a:gd name="T17" fmla="*/ 0 h 29"/>
              <a:gd name="T18" fmla="*/ 10 w 23"/>
              <a:gd name="T19" fmla="*/ 0 h 29"/>
              <a:gd name="T20" fmla="*/ 9 w 23"/>
              <a:gd name="T21" fmla="*/ 0 h 29"/>
              <a:gd name="T22" fmla="*/ 7 w 23"/>
              <a:gd name="T23" fmla="*/ 1 h 29"/>
              <a:gd name="T24" fmla="*/ 5 w 23"/>
              <a:gd name="T25" fmla="*/ 2 h 29"/>
              <a:gd name="T26" fmla="*/ 4 w 23"/>
              <a:gd name="T27" fmla="*/ 4 h 29"/>
              <a:gd name="T28" fmla="*/ 2 w 23"/>
              <a:gd name="T29" fmla="*/ 6 h 29"/>
              <a:gd name="T30" fmla="*/ 2 w 23"/>
              <a:gd name="T31" fmla="*/ 9 h 29"/>
              <a:gd name="T32" fmla="*/ 0 w 23"/>
              <a:gd name="T33" fmla="*/ 11 h 29"/>
              <a:gd name="T34" fmla="*/ 0 w 23"/>
              <a:gd name="T35" fmla="*/ 13 h 29"/>
              <a:gd name="T36" fmla="*/ 0 w 23"/>
              <a:gd name="T37" fmla="*/ 16 h 29"/>
              <a:gd name="T38" fmla="*/ 0 w 23"/>
              <a:gd name="T39" fmla="*/ 18 h 29"/>
              <a:gd name="T40" fmla="*/ 2 w 23"/>
              <a:gd name="T41" fmla="*/ 22 h 29"/>
              <a:gd name="T42" fmla="*/ 2 w 23"/>
              <a:gd name="T43" fmla="*/ 24 h 29"/>
              <a:gd name="T44" fmla="*/ 4 w 23"/>
              <a:gd name="T45" fmla="*/ 25 h 29"/>
              <a:gd name="T46" fmla="*/ 5 w 23"/>
              <a:gd name="T47" fmla="*/ 27 h 29"/>
              <a:gd name="T48" fmla="*/ 7 w 23"/>
              <a:gd name="T49" fmla="*/ 28 h 29"/>
              <a:gd name="T50" fmla="*/ 9 w 23"/>
              <a:gd name="T51" fmla="*/ 29 h 29"/>
              <a:gd name="T52" fmla="*/ 10 w 23"/>
              <a:gd name="T53" fmla="*/ 29 h 29"/>
              <a:gd name="T54" fmla="*/ 13 w 23"/>
              <a:gd name="T55" fmla="*/ 29 h 29"/>
              <a:gd name="T56" fmla="*/ 15 w 23"/>
              <a:gd name="T57" fmla="*/ 29 h 29"/>
              <a:gd name="T58" fmla="*/ 17 w 23"/>
              <a:gd name="T59" fmla="*/ 28 h 29"/>
              <a:gd name="T60" fmla="*/ 18 w 23"/>
              <a:gd name="T61" fmla="*/ 27 h 29"/>
              <a:gd name="T62" fmla="*/ 19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9"/>
                </a:lnTo>
                <a:lnTo>
                  <a:pt x="21" y="7"/>
                </a:lnTo>
                <a:lnTo>
                  <a:pt x="21" y="6"/>
                </a:lnTo>
                <a:lnTo>
                  <a:pt x="20" y="5"/>
                </a:lnTo>
                <a:lnTo>
                  <a:pt x="19" y="4"/>
                </a:lnTo>
                <a:lnTo>
                  <a:pt x="19" y="3"/>
                </a:lnTo>
                <a:lnTo>
                  <a:pt x="18" y="2"/>
                </a:lnTo>
                <a:lnTo>
                  <a:pt x="17" y="1"/>
                </a:lnTo>
                <a:lnTo>
                  <a:pt x="16" y="0"/>
                </a:lnTo>
                <a:lnTo>
                  <a:pt x="15" y="0"/>
                </a:lnTo>
                <a:lnTo>
                  <a:pt x="14" y="0"/>
                </a:lnTo>
                <a:lnTo>
                  <a:pt x="13" y="0"/>
                </a:lnTo>
                <a:lnTo>
                  <a:pt x="11" y="0"/>
                </a:lnTo>
                <a:lnTo>
                  <a:pt x="10" y="0"/>
                </a:lnTo>
                <a:lnTo>
                  <a:pt x="9" y="0"/>
                </a:lnTo>
                <a:lnTo>
                  <a:pt x="8" y="0"/>
                </a:lnTo>
                <a:lnTo>
                  <a:pt x="7" y="1"/>
                </a:lnTo>
                <a:lnTo>
                  <a:pt x="6" y="1"/>
                </a:lnTo>
                <a:lnTo>
                  <a:pt x="5" y="2"/>
                </a:lnTo>
                <a:lnTo>
                  <a:pt x="4" y="3"/>
                </a:lnTo>
                <a:lnTo>
                  <a:pt x="4" y="4"/>
                </a:lnTo>
                <a:lnTo>
                  <a:pt x="3" y="5"/>
                </a:lnTo>
                <a:lnTo>
                  <a:pt x="2" y="6"/>
                </a:lnTo>
                <a:lnTo>
                  <a:pt x="2" y="7"/>
                </a:lnTo>
                <a:lnTo>
                  <a:pt x="2" y="9"/>
                </a:lnTo>
                <a:lnTo>
                  <a:pt x="0" y="10"/>
                </a:lnTo>
                <a:lnTo>
                  <a:pt x="0" y="11"/>
                </a:lnTo>
                <a:lnTo>
                  <a:pt x="0" y="12"/>
                </a:lnTo>
                <a:lnTo>
                  <a:pt x="0" y="13"/>
                </a:lnTo>
                <a:lnTo>
                  <a:pt x="0" y="14"/>
                </a:lnTo>
                <a:lnTo>
                  <a:pt x="0" y="16"/>
                </a:lnTo>
                <a:lnTo>
                  <a:pt x="0" y="17"/>
                </a:lnTo>
                <a:lnTo>
                  <a:pt x="0" y="18"/>
                </a:lnTo>
                <a:lnTo>
                  <a:pt x="0" y="20"/>
                </a:lnTo>
                <a:lnTo>
                  <a:pt x="2" y="22"/>
                </a:lnTo>
                <a:lnTo>
                  <a:pt x="2" y="23"/>
                </a:lnTo>
                <a:lnTo>
                  <a:pt x="2" y="24"/>
                </a:lnTo>
                <a:lnTo>
                  <a:pt x="3" y="24"/>
                </a:lnTo>
                <a:lnTo>
                  <a:pt x="4" y="25"/>
                </a:lnTo>
                <a:lnTo>
                  <a:pt x="4" y="26"/>
                </a:lnTo>
                <a:lnTo>
                  <a:pt x="5" y="27"/>
                </a:lnTo>
                <a:lnTo>
                  <a:pt x="6" y="28"/>
                </a:lnTo>
                <a:lnTo>
                  <a:pt x="7" y="28"/>
                </a:lnTo>
                <a:lnTo>
                  <a:pt x="8" y="29"/>
                </a:lnTo>
                <a:lnTo>
                  <a:pt x="9" y="29"/>
                </a:lnTo>
                <a:lnTo>
                  <a:pt x="10" y="29"/>
                </a:lnTo>
                <a:lnTo>
                  <a:pt x="11" y="29"/>
                </a:lnTo>
                <a:lnTo>
                  <a:pt x="13" y="29"/>
                </a:lnTo>
                <a:lnTo>
                  <a:pt x="14" y="29"/>
                </a:lnTo>
                <a:lnTo>
                  <a:pt x="15" y="29"/>
                </a:lnTo>
                <a:lnTo>
                  <a:pt x="16" y="29"/>
                </a:lnTo>
                <a:lnTo>
                  <a:pt x="17" y="28"/>
                </a:lnTo>
                <a:lnTo>
                  <a:pt x="18" y="27"/>
                </a:lnTo>
                <a:lnTo>
                  <a:pt x="19" y="26"/>
                </a:lnTo>
                <a:lnTo>
                  <a:pt x="19" y="25"/>
                </a:lnTo>
                <a:lnTo>
                  <a:pt x="20" y="24"/>
                </a:lnTo>
                <a:lnTo>
                  <a:pt x="21" y="24"/>
                </a:lnTo>
                <a:lnTo>
                  <a:pt x="21" y="23"/>
                </a:lnTo>
                <a:lnTo>
                  <a:pt x="21" y="22"/>
                </a:lnTo>
                <a:lnTo>
                  <a:pt x="22" y="20"/>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098" name="Line 705"/>
          <p:cNvSpPr>
            <a:spLocks noChangeShapeType="1"/>
          </p:cNvSpPr>
          <p:nvPr/>
        </p:nvSpPr>
        <p:spPr bwMode="auto">
          <a:xfrm>
            <a:off x="5686425" y="1668463"/>
            <a:ext cx="1588"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99" name="Line 706"/>
          <p:cNvSpPr>
            <a:spLocks noChangeShapeType="1"/>
          </p:cNvSpPr>
          <p:nvPr/>
        </p:nvSpPr>
        <p:spPr bwMode="auto">
          <a:xfrm>
            <a:off x="5654675" y="1706563"/>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00" name="Rectangle 707"/>
          <p:cNvSpPr>
            <a:spLocks noChangeArrowheads="1"/>
          </p:cNvSpPr>
          <p:nvPr/>
        </p:nvSpPr>
        <p:spPr bwMode="auto">
          <a:xfrm>
            <a:off x="1536700" y="2376488"/>
            <a:ext cx="63500" cy="79375"/>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01" name="Freeform 708"/>
          <p:cNvSpPr>
            <a:spLocks/>
          </p:cNvSpPr>
          <p:nvPr/>
        </p:nvSpPr>
        <p:spPr bwMode="auto">
          <a:xfrm>
            <a:off x="1470025" y="2457450"/>
            <a:ext cx="12700" cy="15875"/>
          </a:xfrm>
          <a:custGeom>
            <a:avLst/>
            <a:gdLst>
              <a:gd name="T0" fmla="*/ 23 w 23"/>
              <a:gd name="T1" fmla="*/ 13 h 29"/>
              <a:gd name="T2" fmla="*/ 23 w 23"/>
              <a:gd name="T3" fmla="*/ 11 h 29"/>
              <a:gd name="T4" fmla="*/ 21 w 23"/>
              <a:gd name="T5" fmla="*/ 8 h 29"/>
              <a:gd name="T6" fmla="*/ 21 w 23"/>
              <a:gd name="T7" fmla="*/ 6 h 29"/>
              <a:gd name="T8" fmla="*/ 18 w 23"/>
              <a:gd name="T9" fmla="*/ 4 h 29"/>
              <a:gd name="T10" fmla="*/ 17 w 23"/>
              <a:gd name="T11" fmla="*/ 2 h 29"/>
              <a:gd name="T12" fmla="*/ 16 w 23"/>
              <a:gd name="T13" fmla="*/ 1 h 29"/>
              <a:gd name="T14" fmla="*/ 14 w 23"/>
              <a:gd name="T15" fmla="*/ 0 h 29"/>
              <a:gd name="T16" fmla="*/ 12 w 23"/>
              <a:gd name="T17" fmla="*/ 0 h 29"/>
              <a:gd name="T18" fmla="*/ 10 w 23"/>
              <a:gd name="T19" fmla="*/ 0 h 29"/>
              <a:gd name="T20" fmla="*/ 9 w 23"/>
              <a:gd name="T21" fmla="*/ 0 h 29"/>
              <a:gd name="T22" fmla="*/ 6 w 23"/>
              <a:gd name="T23" fmla="*/ 1 h 29"/>
              <a:gd name="T24" fmla="*/ 4 w 23"/>
              <a:gd name="T25" fmla="*/ 2 h 29"/>
              <a:gd name="T26" fmla="*/ 3 w 23"/>
              <a:gd name="T27" fmla="*/ 4 h 29"/>
              <a:gd name="T28" fmla="*/ 1 w 23"/>
              <a:gd name="T29" fmla="*/ 6 h 29"/>
              <a:gd name="T30" fmla="*/ 1 w 23"/>
              <a:gd name="T31" fmla="*/ 8 h 29"/>
              <a:gd name="T32" fmla="*/ 0 w 23"/>
              <a:gd name="T33" fmla="*/ 11 h 29"/>
              <a:gd name="T34" fmla="*/ 0 w 23"/>
              <a:gd name="T35" fmla="*/ 13 h 29"/>
              <a:gd name="T36" fmla="*/ 0 w 23"/>
              <a:gd name="T37" fmla="*/ 16 h 29"/>
              <a:gd name="T38" fmla="*/ 0 w 23"/>
              <a:gd name="T39" fmla="*/ 18 h 29"/>
              <a:gd name="T40" fmla="*/ 1 w 23"/>
              <a:gd name="T41" fmla="*/ 22 h 29"/>
              <a:gd name="T42" fmla="*/ 1 w 23"/>
              <a:gd name="T43" fmla="*/ 24 h 29"/>
              <a:gd name="T44" fmla="*/ 3 w 23"/>
              <a:gd name="T45" fmla="*/ 25 h 29"/>
              <a:gd name="T46" fmla="*/ 4 w 23"/>
              <a:gd name="T47" fmla="*/ 27 h 29"/>
              <a:gd name="T48" fmla="*/ 6 w 23"/>
              <a:gd name="T49" fmla="*/ 28 h 29"/>
              <a:gd name="T50" fmla="*/ 9 w 23"/>
              <a:gd name="T51" fmla="*/ 29 h 29"/>
              <a:gd name="T52" fmla="*/ 10 w 23"/>
              <a:gd name="T53" fmla="*/ 29 h 29"/>
              <a:gd name="T54" fmla="*/ 12 w 23"/>
              <a:gd name="T55" fmla="*/ 29 h 29"/>
              <a:gd name="T56" fmla="*/ 14 w 23"/>
              <a:gd name="T57" fmla="*/ 29 h 29"/>
              <a:gd name="T58" fmla="*/ 16 w 23"/>
              <a:gd name="T59" fmla="*/ 28 h 29"/>
              <a:gd name="T60" fmla="*/ 17 w 23"/>
              <a:gd name="T61" fmla="*/ 27 h 29"/>
              <a:gd name="T62" fmla="*/ 18 w 23"/>
              <a:gd name="T63" fmla="*/ 25 h 29"/>
              <a:gd name="T64" fmla="*/ 21 w 23"/>
              <a:gd name="T65" fmla="*/ 24 h 29"/>
              <a:gd name="T66" fmla="*/ 21 w 23"/>
              <a:gd name="T67" fmla="*/ 22 h 29"/>
              <a:gd name="T68" fmla="*/ 23 w 23"/>
              <a:gd name="T69" fmla="*/ 18 h 29"/>
              <a:gd name="T70" fmla="*/ 23 w 23"/>
              <a:gd name="T71" fmla="*/ 16 h 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9"/>
              <a:gd name="T110" fmla="*/ 23 w 23"/>
              <a:gd name="T111" fmla="*/ 29 h 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9">
                <a:moveTo>
                  <a:pt x="23" y="14"/>
                </a:moveTo>
                <a:lnTo>
                  <a:pt x="23" y="13"/>
                </a:lnTo>
                <a:lnTo>
                  <a:pt x="23" y="12"/>
                </a:lnTo>
                <a:lnTo>
                  <a:pt x="23" y="11"/>
                </a:lnTo>
                <a:lnTo>
                  <a:pt x="22" y="10"/>
                </a:lnTo>
                <a:lnTo>
                  <a:pt x="21" y="8"/>
                </a:lnTo>
                <a:lnTo>
                  <a:pt x="21" y="7"/>
                </a:lnTo>
                <a:lnTo>
                  <a:pt x="21" y="6"/>
                </a:lnTo>
                <a:lnTo>
                  <a:pt x="20" y="5"/>
                </a:lnTo>
                <a:lnTo>
                  <a:pt x="18" y="4"/>
                </a:lnTo>
                <a:lnTo>
                  <a:pt x="18" y="3"/>
                </a:lnTo>
                <a:lnTo>
                  <a:pt x="17" y="2"/>
                </a:lnTo>
                <a:lnTo>
                  <a:pt x="16" y="1"/>
                </a:lnTo>
                <a:lnTo>
                  <a:pt x="15" y="0"/>
                </a:lnTo>
                <a:lnTo>
                  <a:pt x="14" y="0"/>
                </a:lnTo>
                <a:lnTo>
                  <a:pt x="13" y="0"/>
                </a:lnTo>
                <a:lnTo>
                  <a:pt x="12" y="0"/>
                </a:lnTo>
                <a:lnTo>
                  <a:pt x="11" y="0"/>
                </a:lnTo>
                <a:lnTo>
                  <a:pt x="10" y="0"/>
                </a:lnTo>
                <a:lnTo>
                  <a:pt x="9" y="0"/>
                </a:lnTo>
                <a:lnTo>
                  <a:pt x="8" y="0"/>
                </a:lnTo>
                <a:lnTo>
                  <a:pt x="6" y="1"/>
                </a:lnTo>
                <a:lnTo>
                  <a:pt x="5" y="1"/>
                </a:lnTo>
                <a:lnTo>
                  <a:pt x="4" y="2"/>
                </a:lnTo>
                <a:lnTo>
                  <a:pt x="3" y="3"/>
                </a:lnTo>
                <a:lnTo>
                  <a:pt x="3" y="4"/>
                </a:lnTo>
                <a:lnTo>
                  <a:pt x="2" y="5"/>
                </a:lnTo>
                <a:lnTo>
                  <a:pt x="1" y="6"/>
                </a:lnTo>
                <a:lnTo>
                  <a:pt x="1" y="7"/>
                </a:lnTo>
                <a:lnTo>
                  <a:pt x="1" y="8"/>
                </a:lnTo>
                <a:lnTo>
                  <a:pt x="0" y="10"/>
                </a:lnTo>
                <a:lnTo>
                  <a:pt x="0" y="11"/>
                </a:lnTo>
                <a:lnTo>
                  <a:pt x="0" y="12"/>
                </a:lnTo>
                <a:lnTo>
                  <a:pt x="0" y="13"/>
                </a:lnTo>
                <a:lnTo>
                  <a:pt x="0" y="14"/>
                </a:lnTo>
                <a:lnTo>
                  <a:pt x="0" y="16"/>
                </a:lnTo>
                <a:lnTo>
                  <a:pt x="0" y="17"/>
                </a:lnTo>
                <a:lnTo>
                  <a:pt x="0" y="18"/>
                </a:lnTo>
                <a:lnTo>
                  <a:pt x="0" y="19"/>
                </a:lnTo>
                <a:lnTo>
                  <a:pt x="1" y="22"/>
                </a:lnTo>
                <a:lnTo>
                  <a:pt x="1" y="23"/>
                </a:lnTo>
                <a:lnTo>
                  <a:pt x="1" y="24"/>
                </a:lnTo>
                <a:lnTo>
                  <a:pt x="2" y="24"/>
                </a:lnTo>
                <a:lnTo>
                  <a:pt x="3" y="25"/>
                </a:lnTo>
                <a:lnTo>
                  <a:pt x="3" y="26"/>
                </a:lnTo>
                <a:lnTo>
                  <a:pt x="4" y="27"/>
                </a:lnTo>
                <a:lnTo>
                  <a:pt x="5" y="28"/>
                </a:lnTo>
                <a:lnTo>
                  <a:pt x="6" y="28"/>
                </a:lnTo>
                <a:lnTo>
                  <a:pt x="8" y="29"/>
                </a:lnTo>
                <a:lnTo>
                  <a:pt x="9" y="29"/>
                </a:lnTo>
                <a:lnTo>
                  <a:pt x="10" y="29"/>
                </a:lnTo>
                <a:lnTo>
                  <a:pt x="11" y="29"/>
                </a:lnTo>
                <a:lnTo>
                  <a:pt x="12" y="29"/>
                </a:lnTo>
                <a:lnTo>
                  <a:pt x="13" y="29"/>
                </a:lnTo>
                <a:lnTo>
                  <a:pt x="14" y="29"/>
                </a:lnTo>
                <a:lnTo>
                  <a:pt x="15" y="29"/>
                </a:lnTo>
                <a:lnTo>
                  <a:pt x="16" y="28"/>
                </a:lnTo>
                <a:lnTo>
                  <a:pt x="17" y="27"/>
                </a:lnTo>
                <a:lnTo>
                  <a:pt x="18" y="26"/>
                </a:lnTo>
                <a:lnTo>
                  <a:pt x="18" y="25"/>
                </a:lnTo>
                <a:lnTo>
                  <a:pt x="20" y="24"/>
                </a:lnTo>
                <a:lnTo>
                  <a:pt x="21" y="24"/>
                </a:lnTo>
                <a:lnTo>
                  <a:pt x="21" y="23"/>
                </a:lnTo>
                <a:lnTo>
                  <a:pt x="21" y="22"/>
                </a:lnTo>
                <a:lnTo>
                  <a:pt x="22" y="19"/>
                </a:lnTo>
                <a:lnTo>
                  <a:pt x="23" y="18"/>
                </a:lnTo>
                <a:lnTo>
                  <a:pt x="23" y="17"/>
                </a:lnTo>
                <a:lnTo>
                  <a:pt x="23" y="16"/>
                </a:lnTo>
                <a:lnTo>
                  <a:pt x="23" y="14"/>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02" name="Line 709"/>
          <p:cNvSpPr>
            <a:spLocks noChangeShapeType="1"/>
          </p:cNvSpPr>
          <p:nvPr/>
        </p:nvSpPr>
        <p:spPr bwMode="auto">
          <a:xfrm>
            <a:off x="1566863" y="2376488"/>
            <a:ext cx="1587" cy="79375"/>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03" name="Line 710"/>
          <p:cNvSpPr>
            <a:spLocks noChangeShapeType="1"/>
          </p:cNvSpPr>
          <p:nvPr/>
        </p:nvSpPr>
        <p:spPr bwMode="auto">
          <a:xfrm>
            <a:off x="1536700" y="2414588"/>
            <a:ext cx="61913" cy="1587"/>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04" name="Rectangle 711"/>
          <p:cNvSpPr>
            <a:spLocks noChangeArrowheads="1"/>
          </p:cNvSpPr>
          <p:nvPr/>
        </p:nvSpPr>
        <p:spPr bwMode="auto">
          <a:xfrm>
            <a:off x="914400" y="2514600"/>
            <a:ext cx="1231900" cy="236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05" name="Rectangle 712"/>
          <p:cNvSpPr>
            <a:spLocks noChangeArrowheads="1"/>
          </p:cNvSpPr>
          <p:nvPr/>
        </p:nvSpPr>
        <p:spPr bwMode="auto">
          <a:xfrm>
            <a:off x="0" y="5791200"/>
            <a:ext cx="1155700"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4</a:t>
            </a:r>
          </a:p>
        </p:txBody>
      </p:sp>
      <p:sp>
        <p:nvSpPr>
          <p:cNvPr id="26106" name="Rectangle 713"/>
          <p:cNvSpPr>
            <a:spLocks noChangeArrowheads="1"/>
          </p:cNvSpPr>
          <p:nvPr/>
        </p:nvSpPr>
        <p:spPr bwMode="auto">
          <a:xfrm>
            <a:off x="7696200" y="5257800"/>
            <a:ext cx="1155700" cy="360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5</a:t>
            </a:r>
          </a:p>
        </p:txBody>
      </p:sp>
      <p:sp>
        <p:nvSpPr>
          <p:cNvPr id="26107" name="Rectangle 714"/>
          <p:cNvSpPr>
            <a:spLocks noChangeArrowheads="1"/>
          </p:cNvSpPr>
          <p:nvPr/>
        </p:nvSpPr>
        <p:spPr bwMode="auto">
          <a:xfrm>
            <a:off x="7988300" y="3733800"/>
            <a:ext cx="1155700"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3</a:t>
            </a:r>
          </a:p>
        </p:txBody>
      </p:sp>
      <p:sp>
        <p:nvSpPr>
          <p:cNvPr id="26108" name="Rectangle 715"/>
          <p:cNvSpPr>
            <a:spLocks noChangeArrowheads="1"/>
          </p:cNvSpPr>
          <p:nvPr/>
        </p:nvSpPr>
        <p:spPr bwMode="auto">
          <a:xfrm>
            <a:off x="4267200" y="1066800"/>
            <a:ext cx="1155700"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2</a:t>
            </a:r>
          </a:p>
        </p:txBody>
      </p:sp>
      <p:sp>
        <p:nvSpPr>
          <p:cNvPr id="26109" name="Rectangle 716"/>
          <p:cNvSpPr>
            <a:spLocks noChangeArrowheads="1"/>
          </p:cNvSpPr>
          <p:nvPr/>
        </p:nvSpPr>
        <p:spPr bwMode="auto">
          <a:xfrm>
            <a:off x="609600" y="1066800"/>
            <a:ext cx="1155700" cy="360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r>
              <a:rPr lang="en-GB" altLang="en-US" sz="1700" b="1">
                <a:solidFill>
                  <a:srgbClr val="000080"/>
                </a:solidFill>
              </a:rPr>
              <a:t>Section 1</a:t>
            </a:r>
          </a:p>
        </p:txBody>
      </p:sp>
      <p:grpSp>
        <p:nvGrpSpPr>
          <p:cNvPr id="26110" name="Group 717"/>
          <p:cNvGrpSpPr>
            <a:grpSpLocks/>
          </p:cNvGrpSpPr>
          <p:nvPr/>
        </p:nvGrpSpPr>
        <p:grpSpPr bwMode="auto">
          <a:xfrm>
            <a:off x="914400" y="2590800"/>
            <a:ext cx="325438" cy="339725"/>
            <a:chOff x="263" y="1719"/>
            <a:chExt cx="205" cy="214"/>
          </a:xfrm>
        </p:grpSpPr>
        <p:sp>
          <p:nvSpPr>
            <p:cNvPr id="26186" name="Freeform 718"/>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7" name="Rectangle 719"/>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8" name="Rectangle 720"/>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9" name="Rectangle 721"/>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0" name="Freeform 722"/>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91" name="Line 723"/>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92" name="Line 724"/>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1" name="Group 725"/>
          <p:cNvGrpSpPr>
            <a:grpSpLocks/>
          </p:cNvGrpSpPr>
          <p:nvPr/>
        </p:nvGrpSpPr>
        <p:grpSpPr bwMode="auto">
          <a:xfrm>
            <a:off x="1371600" y="2743200"/>
            <a:ext cx="325438" cy="339725"/>
            <a:chOff x="263" y="1719"/>
            <a:chExt cx="205" cy="214"/>
          </a:xfrm>
        </p:grpSpPr>
        <p:sp>
          <p:nvSpPr>
            <p:cNvPr id="26179" name="Freeform 726"/>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0" name="Rectangle 727"/>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1" name="Rectangle 728"/>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2" name="Rectangle 729"/>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3" name="Freeform 730"/>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84" name="Line 731"/>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85" name="Line 732"/>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2" name="Group 733"/>
          <p:cNvGrpSpPr>
            <a:grpSpLocks/>
          </p:cNvGrpSpPr>
          <p:nvPr/>
        </p:nvGrpSpPr>
        <p:grpSpPr bwMode="auto">
          <a:xfrm>
            <a:off x="1371600" y="2209800"/>
            <a:ext cx="325438" cy="339725"/>
            <a:chOff x="263" y="1719"/>
            <a:chExt cx="205" cy="214"/>
          </a:xfrm>
        </p:grpSpPr>
        <p:sp>
          <p:nvSpPr>
            <p:cNvPr id="26172" name="Freeform 734"/>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3" name="Rectangle 735"/>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4" name="Rectangle 736"/>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5" name="Rectangle 737"/>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6" name="Freeform 738"/>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7" name="Line 739"/>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78" name="Line 740"/>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3" name="Group 741"/>
          <p:cNvGrpSpPr>
            <a:grpSpLocks/>
          </p:cNvGrpSpPr>
          <p:nvPr/>
        </p:nvGrpSpPr>
        <p:grpSpPr bwMode="auto">
          <a:xfrm>
            <a:off x="1828800" y="2590800"/>
            <a:ext cx="325438" cy="339725"/>
            <a:chOff x="263" y="1719"/>
            <a:chExt cx="205" cy="214"/>
          </a:xfrm>
        </p:grpSpPr>
        <p:sp>
          <p:nvSpPr>
            <p:cNvPr id="26165" name="Freeform 742"/>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6" name="Rectangle 743"/>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7" name="Rectangle 744"/>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8" name="Rectangle 745"/>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9" name="Freeform 746"/>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70" name="Line 747"/>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71" name="Line 748"/>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4" name="Group 749"/>
          <p:cNvGrpSpPr>
            <a:grpSpLocks/>
          </p:cNvGrpSpPr>
          <p:nvPr/>
        </p:nvGrpSpPr>
        <p:grpSpPr bwMode="auto">
          <a:xfrm>
            <a:off x="914400" y="1905000"/>
            <a:ext cx="325438" cy="339725"/>
            <a:chOff x="263" y="1719"/>
            <a:chExt cx="205" cy="214"/>
          </a:xfrm>
        </p:grpSpPr>
        <p:sp>
          <p:nvSpPr>
            <p:cNvPr id="26158" name="Freeform 750"/>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9" name="Rectangle 751"/>
            <p:cNvSpPr>
              <a:spLocks noChangeArrowheads="1"/>
            </p:cNvSpPr>
            <p:nvPr/>
          </p:nvSpPr>
          <p:spPr bwMode="auto">
            <a:xfrm>
              <a:off x="282" y="1784"/>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0" name="Rectangle 752"/>
            <p:cNvSpPr>
              <a:spLocks noChangeArrowheads="1"/>
            </p:cNvSpPr>
            <p:nvPr/>
          </p:nvSpPr>
          <p:spPr bwMode="auto">
            <a:xfrm>
              <a:off x="309" y="1817"/>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1" name="Rectangle 753"/>
            <p:cNvSpPr>
              <a:spLocks noChangeArrowheads="1"/>
            </p:cNvSpPr>
            <p:nvPr/>
          </p:nvSpPr>
          <p:spPr bwMode="auto">
            <a:xfrm>
              <a:off x="395" y="1815"/>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2" name="Freeform 754"/>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63" name="Line 755"/>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64" name="Line 756"/>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5" name="Group 757"/>
          <p:cNvGrpSpPr>
            <a:grpSpLocks/>
          </p:cNvGrpSpPr>
          <p:nvPr/>
        </p:nvGrpSpPr>
        <p:grpSpPr bwMode="auto">
          <a:xfrm>
            <a:off x="5486400" y="4876800"/>
            <a:ext cx="325438" cy="339725"/>
            <a:chOff x="263" y="1719"/>
            <a:chExt cx="205" cy="214"/>
          </a:xfrm>
        </p:grpSpPr>
        <p:sp>
          <p:nvSpPr>
            <p:cNvPr id="26151" name="Freeform 758"/>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2" name="Rectangle 759"/>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3" name="Rectangle 760"/>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4" name="Rectangle 761"/>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5" name="Freeform 762"/>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56" name="Line 763"/>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57" name="Line 764"/>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6" name="Group 765"/>
          <p:cNvGrpSpPr>
            <a:grpSpLocks/>
          </p:cNvGrpSpPr>
          <p:nvPr/>
        </p:nvGrpSpPr>
        <p:grpSpPr bwMode="auto">
          <a:xfrm>
            <a:off x="5410200" y="4343400"/>
            <a:ext cx="325438" cy="339725"/>
            <a:chOff x="263" y="1719"/>
            <a:chExt cx="205" cy="214"/>
          </a:xfrm>
        </p:grpSpPr>
        <p:sp>
          <p:nvSpPr>
            <p:cNvPr id="26144" name="Freeform 766"/>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5" name="Rectangle 767"/>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6" name="Rectangle 768"/>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7" name="Rectangle 769"/>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8" name="Freeform 770"/>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9" name="Line 771"/>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50" name="Line 772"/>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7" name="Group 773"/>
          <p:cNvGrpSpPr>
            <a:grpSpLocks/>
          </p:cNvGrpSpPr>
          <p:nvPr/>
        </p:nvGrpSpPr>
        <p:grpSpPr bwMode="auto">
          <a:xfrm>
            <a:off x="6096000" y="4724400"/>
            <a:ext cx="325438" cy="339725"/>
            <a:chOff x="263" y="1719"/>
            <a:chExt cx="205" cy="214"/>
          </a:xfrm>
        </p:grpSpPr>
        <p:sp>
          <p:nvSpPr>
            <p:cNvPr id="26137" name="Freeform 774"/>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8" name="Rectangle 775"/>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9" name="Rectangle 776"/>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0" name="Rectangle 777"/>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1" name="Freeform 778"/>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42" name="Line 779"/>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43" name="Line 780"/>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8" name="Group 781"/>
          <p:cNvGrpSpPr>
            <a:grpSpLocks/>
          </p:cNvGrpSpPr>
          <p:nvPr/>
        </p:nvGrpSpPr>
        <p:grpSpPr bwMode="auto">
          <a:xfrm>
            <a:off x="5943600" y="4191000"/>
            <a:ext cx="325438" cy="339725"/>
            <a:chOff x="263" y="1719"/>
            <a:chExt cx="205" cy="214"/>
          </a:xfrm>
        </p:grpSpPr>
        <p:sp>
          <p:nvSpPr>
            <p:cNvPr id="26130" name="Freeform 782"/>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FF000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1" name="Rectangle 783"/>
            <p:cNvSpPr>
              <a:spLocks noChangeArrowheads="1"/>
            </p:cNvSpPr>
            <p:nvPr/>
          </p:nvSpPr>
          <p:spPr bwMode="auto">
            <a:xfrm>
              <a:off x="282" y="1784"/>
              <a:ext cx="170" cy="139"/>
            </a:xfrm>
            <a:prstGeom prst="rect">
              <a:avLst/>
            </a:prstGeom>
            <a:solidFill>
              <a:srgbClr val="FF00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2" name="Rectangle 784"/>
            <p:cNvSpPr>
              <a:spLocks noChangeArrowheads="1"/>
            </p:cNvSpPr>
            <p:nvPr/>
          </p:nvSpPr>
          <p:spPr bwMode="auto">
            <a:xfrm>
              <a:off x="309" y="1817"/>
              <a:ext cx="60" cy="105"/>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3" name="Rectangle 785"/>
            <p:cNvSpPr>
              <a:spLocks noChangeArrowheads="1"/>
            </p:cNvSpPr>
            <p:nvPr/>
          </p:nvSpPr>
          <p:spPr bwMode="auto">
            <a:xfrm>
              <a:off x="395" y="1815"/>
              <a:ext cx="40" cy="50"/>
            </a:xfrm>
            <a:prstGeom prst="rect">
              <a:avLst/>
            </a:prstGeom>
            <a:solidFill>
              <a:srgbClr val="FF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4" name="Freeform 786"/>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FF000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35" name="Line 787"/>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36" name="Line 788"/>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119" name="Group 789"/>
          <p:cNvGrpSpPr>
            <a:grpSpLocks/>
          </p:cNvGrpSpPr>
          <p:nvPr/>
        </p:nvGrpSpPr>
        <p:grpSpPr bwMode="auto">
          <a:xfrm>
            <a:off x="6400800" y="4114800"/>
            <a:ext cx="325438" cy="339725"/>
            <a:chOff x="263" y="1719"/>
            <a:chExt cx="205" cy="214"/>
          </a:xfrm>
        </p:grpSpPr>
        <p:sp>
          <p:nvSpPr>
            <p:cNvPr id="26123" name="Freeform 790"/>
            <p:cNvSpPr>
              <a:spLocks/>
            </p:cNvSpPr>
            <p:nvPr/>
          </p:nvSpPr>
          <p:spPr bwMode="auto">
            <a:xfrm>
              <a:off x="263" y="1719"/>
              <a:ext cx="205" cy="214"/>
            </a:xfrm>
            <a:custGeom>
              <a:avLst/>
              <a:gdLst>
                <a:gd name="T0" fmla="*/ 56 w 614"/>
                <a:gd name="T1" fmla="*/ 196 h 643"/>
                <a:gd name="T2" fmla="*/ 0 w 614"/>
                <a:gd name="T3" fmla="*/ 196 h 643"/>
                <a:gd name="T4" fmla="*/ 307 w 614"/>
                <a:gd name="T5" fmla="*/ 0 h 643"/>
                <a:gd name="T6" fmla="*/ 614 w 614"/>
                <a:gd name="T7" fmla="*/ 196 h 643"/>
                <a:gd name="T8" fmla="*/ 587 w 614"/>
                <a:gd name="T9" fmla="*/ 196 h 643"/>
                <a:gd name="T10" fmla="*/ 558 w 614"/>
                <a:gd name="T11" fmla="*/ 196 h 643"/>
                <a:gd name="T12" fmla="*/ 558 w 614"/>
                <a:gd name="T13" fmla="*/ 615 h 643"/>
                <a:gd name="T14" fmla="*/ 56 w 614"/>
                <a:gd name="T15" fmla="*/ 615 h 643"/>
                <a:gd name="T16" fmla="*/ 56 w 614"/>
                <a:gd name="T17" fmla="*/ 196 h 643"/>
                <a:gd name="T18" fmla="*/ 558 w 614"/>
                <a:gd name="T19" fmla="*/ 196 h 643"/>
                <a:gd name="T20" fmla="*/ 587 w 614"/>
                <a:gd name="T21" fmla="*/ 196 h 643"/>
                <a:gd name="T22" fmla="*/ 587 w 614"/>
                <a:gd name="T23" fmla="*/ 643 h 643"/>
                <a:gd name="T24" fmla="*/ 56 w 614"/>
                <a:gd name="T25" fmla="*/ 643 h 643"/>
                <a:gd name="T26" fmla="*/ 56 w 614"/>
                <a:gd name="T27" fmla="*/ 615 h 643"/>
                <a:gd name="T28" fmla="*/ 56 w 614"/>
                <a:gd name="T29" fmla="*/ 196 h 6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4"/>
                <a:gd name="T46" fmla="*/ 0 h 643"/>
                <a:gd name="T47" fmla="*/ 614 w 614"/>
                <a:gd name="T48" fmla="*/ 643 h 6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4" h="643">
                  <a:moveTo>
                    <a:pt x="56" y="196"/>
                  </a:moveTo>
                  <a:lnTo>
                    <a:pt x="0" y="196"/>
                  </a:lnTo>
                  <a:lnTo>
                    <a:pt x="307" y="0"/>
                  </a:lnTo>
                  <a:lnTo>
                    <a:pt x="614" y="196"/>
                  </a:lnTo>
                  <a:lnTo>
                    <a:pt x="587" y="196"/>
                  </a:lnTo>
                  <a:lnTo>
                    <a:pt x="558" y="196"/>
                  </a:lnTo>
                  <a:lnTo>
                    <a:pt x="558" y="615"/>
                  </a:lnTo>
                  <a:lnTo>
                    <a:pt x="56" y="615"/>
                  </a:lnTo>
                  <a:lnTo>
                    <a:pt x="56" y="196"/>
                  </a:lnTo>
                  <a:lnTo>
                    <a:pt x="558" y="196"/>
                  </a:lnTo>
                  <a:lnTo>
                    <a:pt x="587" y="196"/>
                  </a:lnTo>
                  <a:lnTo>
                    <a:pt x="587" y="643"/>
                  </a:lnTo>
                  <a:lnTo>
                    <a:pt x="56" y="643"/>
                  </a:lnTo>
                  <a:lnTo>
                    <a:pt x="56" y="615"/>
                  </a:lnTo>
                  <a:lnTo>
                    <a:pt x="56" y="196"/>
                  </a:lnTo>
                  <a:close/>
                </a:path>
              </a:pathLst>
            </a:custGeom>
            <a:solidFill>
              <a:srgbClr val="008080"/>
            </a:solidFill>
            <a:ln w="0">
              <a:solidFill>
                <a:srgbClr val="00008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4" name="Rectangle 791"/>
            <p:cNvSpPr>
              <a:spLocks noChangeArrowheads="1"/>
            </p:cNvSpPr>
            <p:nvPr/>
          </p:nvSpPr>
          <p:spPr bwMode="auto">
            <a:xfrm>
              <a:off x="282" y="1784"/>
              <a:ext cx="170" cy="139"/>
            </a:xfrm>
            <a:prstGeom prst="rect">
              <a:avLst/>
            </a:prstGeom>
            <a:solidFill>
              <a:srgbClr val="FFFF00"/>
            </a:solidFill>
            <a:ln w="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5" name="Rectangle 792"/>
            <p:cNvSpPr>
              <a:spLocks noChangeArrowheads="1"/>
            </p:cNvSpPr>
            <p:nvPr/>
          </p:nvSpPr>
          <p:spPr bwMode="auto">
            <a:xfrm>
              <a:off x="309" y="1817"/>
              <a:ext cx="60" cy="105"/>
            </a:xfrm>
            <a:prstGeom prst="rect">
              <a:avLst/>
            </a:prstGeom>
            <a:solidFill>
              <a:srgbClr val="800000"/>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6" name="Rectangle 793"/>
            <p:cNvSpPr>
              <a:spLocks noChangeArrowheads="1"/>
            </p:cNvSpPr>
            <p:nvPr/>
          </p:nvSpPr>
          <p:spPr bwMode="auto">
            <a:xfrm>
              <a:off x="395" y="1815"/>
              <a:ext cx="40" cy="50"/>
            </a:xfrm>
            <a:prstGeom prst="rect">
              <a:avLst/>
            </a:prstGeom>
            <a:solidFill>
              <a:srgbClr val="80FFFF"/>
            </a:solidFill>
            <a:ln w="0">
              <a:solidFill>
                <a:srgbClr val="00004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7" name="Freeform 794"/>
            <p:cNvSpPr>
              <a:spLocks/>
            </p:cNvSpPr>
            <p:nvPr/>
          </p:nvSpPr>
          <p:spPr bwMode="auto">
            <a:xfrm>
              <a:off x="353" y="1866"/>
              <a:ext cx="8" cy="10"/>
            </a:xfrm>
            <a:custGeom>
              <a:avLst/>
              <a:gdLst>
                <a:gd name="T0" fmla="*/ 23 w 23"/>
                <a:gd name="T1" fmla="*/ 14 h 30"/>
                <a:gd name="T2" fmla="*/ 23 w 23"/>
                <a:gd name="T3" fmla="*/ 11 h 30"/>
                <a:gd name="T4" fmla="*/ 21 w 23"/>
                <a:gd name="T5" fmla="*/ 9 h 30"/>
                <a:gd name="T6" fmla="*/ 21 w 23"/>
                <a:gd name="T7" fmla="*/ 7 h 30"/>
                <a:gd name="T8" fmla="*/ 18 w 23"/>
                <a:gd name="T9" fmla="*/ 5 h 30"/>
                <a:gd name="T10" fmla="*/ 17 w 23"/>
                <a:gd name="T11" fmla="*/ 3 h 30"/>
                <a:gd name="T12" fmla="*/ 16 w 23"/>
                <a:gd name="T13" fmla="*/ 1 h 30"/>
                <a:gd name="T14" fmla="*/ 14 w 23"/>
                <a:gd name="T15" fmla="*/ 0 h 30"/>
                <a:gd name="T16" fmla="*/ 12 w 23"/>
                <a:gd name="T17" fmla="*/ 0 h 30"/>
                <a:gd name="T18" fmla="*/ 10 w 23"/>
                <a:gd name="T19" fmla="*/ 0 h 30"/>
                <a:gd name="T20" fmla="*/ 8 w 23"/>
                <a:gd name="T21" fmla="*/ 0 h 30"/>
                <a:gd name="T22" fmla="*/ 6 w 23"/>
                <a:gd name="T23" fmla="*/ 1 h 30"/>
                <a:gd name="T24" fmla="*/ 4 w 23"/>
                <a:gd name="T25" fmla="*/ 3 h 30"/>
                <a:gd name="T26" fmla="*/ 3 w 23"/>
                <a:gd name="T27" fmla="*/ 5 h 30"/>
                <a:gd name="T28" fmla="*/ 1 w 23"/>
                <a:gd name="T29" fmla="*/ 7 h 30"/>
                <a:gd name="T30" fmla="*/ 1 w 23"/>
                <a:gd name="T31" fmla="*/ 9 h 30"/>
                <a:gd name="T32" fmla="*/ 0 w 23"/>
                <a:gd name="T33" fmla="*/ 11 h 30"/>
                <a:gd name="T34" fmla="*/ 0 w 23"/>
                <a:gd name="T35" fmla="*/ 14 h 30"/>
                <a:gd name="T36" fmla="*/ 0 w 23"/>
                <a:gd name="T37" fmla="*/ 17 h 30"/>
                <a:gd name="T38" fmla="*/ 0 w 23"/>
                <a:gd name="T39" fmla="*/ 19 h 30"/>
                <a:gd name="T40" fmla="*/ 1 w 23"/>
                <a:gd name="T41" fmla="*/ 22 h 30"/>
                <a:gd name="T42" fmla="*/ 1 w 23"/>
                <a:gd name="T43" fmla="*/ 24 h 30"/>
                <a:gd name="T44" fmla="*/ 3 w 23"/>
                <a:gd name="T45" fmla="*/ 26 h 30"/>
                <a:gd name="T46" fmla="*/ 4 w 23"/>
                <a:gd name="T47" fmla="*/ 28 h 30"/>
                <a:gd name="T48" fmla="*/ 6 w 23"/>
                <a:gd name="T49" fmla="*/ 29 h 30"/>
                <a:gd name="T50" fmla="*/ 8 w 23"/>
                <a:gd name="T51" fmla="*/ 30 h 30"/>
                <a:gd name="T52" fmla="*/ 10 w 23"/>
                <a:gd name="T53" fmla="*/ 30 h 30"/>
                <a:gd name="T54" fmla="*/ 12 w 23"/>
                <a:gd name="T55" fmla="*/ 30 h 30"/>
                <a:gd name="T56" fmla="*/ 14 w 23"/>
                <a:gd name="T57" fmla="*/ 30 h 30"/>
                <a:gd name="T58" fmla="*/ 16 w 23"/>
                <a:gd name="T59" fmla="*/ 29 h 30"/>
                <a:gd name="T60" fmla="*/ 17 w 23"/>
                <a:gd name="T61" fmla="*/ 28 h 30"/>
                <a:gd name="T62" fmla="*/ 18 w 23"/>
                <a:gd name="T63" fmla="*/ 26 h 30"/>
                <a:gd name="T64" fmla="*/ 21 w 23"/>
                <a:gd name="T65" fmla="*/ 24 h 30"/>
                <a:gd name="T66" fmla="*/ 21 w 23"/>
                <a:gd name="T67" fmla="*/ 22 h 30"/>
                <a:gd name="T68" fmla="*/ 23 w 23"/>
                <a:gd name="T69" fmla="*/ 19 h 30"/>
                <a:gd name="T70" fmla="*/ 23 w 23"/>
                <a:gd name="T71" fmla="*/ 1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30"/>
                <a:gd name="T110" fmla="*/ 23 w 23"/>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30">
                  <a:moveTo>
                    <a:pt x="23" y="15"/>
                  </a:moveTo>
                  <a:lnTo>
                    <a:pt x="23" y="14"/>
                  </a:lnTo>
                  <a:lnTo>
                    <a:pt x="23" y="12"/>
                  </a:lnTo>
                  <a:lnTo>
                    <a:pt x="23" y="11"/>
                  </a:lnTo>
                  <a:lnTo>
                    <a:pt x="22" y="10"/>
                  </a:lnTo>
                  <a:lnTo>
                    <a:pt x="21" y="9"/>
                  </a:lnTo>
                  <a:lnTo>
                    <a:pt x="21" y="8"/>
                  </a:lnTo>
                  <a:lnTo>
                    <a:pt x="21" y="7"/>
                  </a:lnTo>
                  <a:lnTo>
                    <a:pt x="19" y="6"/>
                  </a:lnTo>
                  <a:lnTo>
                    <a:pt x="18" y="5"/>
                  </a:lnTo>
                  <a:lnTo>
                    <a:pt x="18" y="4"/>
                  </a:lnTo>
                  <a:lnTo>
                    <a:pt x="17" y="3"/>
                  </a:lnTo>
                  <a:lnTo>
                    <a:pt x="16" y="1"/>
                  </a:lnTo>
                  <a:lnTo>
                    <a:pt x="15" y="0"/>
                  </a:lnTo>
                  <a:lnTo>
                    <a:pt x="14" y="0"/>
                  </a:lnTo>
                  <a:lnTo>
                    <a:pt x="13" y="0"/>
                  </a:lnTo>
                  <a:lnTo>
                    <a:pt x="12" y="0"/>
                  </a:lnTo>
                  <a:lnTo>
                    <a:pt x="11" y="0"/>
                  </a:lnTo>
                  <a:lnTo>
                    <a:pt x="10" y="0"/>
                  </a:lnTo>
                  <a:lnTo>
                    <a:pt x="8" y="0"/>
                  </a:lnTo>
                  <a:lnTo>
                    <a:pt x="7" y="0"/>
                  </a:lnTo>
                  <a:lnTo>
                    <a:pt x="6" y="1"/>
                  </a:lnTo>
                  <a:lnTo>
                    <a:pt x="5" y="1"/>
                  </a:lnTo>
                  <a:lnTo>
                    <a:pt x="4" y="3"/>
                  </a:lnTo>
                  <a:lnTo>
                    <a:pt x="3" y="4"/>
                  </a:lnTo>
                  <a:lnTo>
                    <a:pt x="3" y="5"/>
                  </a:lnTo>
                  <a:lnTo>
                    <a:pt x="2" y="6"/>
                  </a:lnTo>
                  <a:lnTo>
                    <a:pt x="1" y="7"/>
                  </a:lnTo>
                  <a:lnTo>
                    <a:pt x="1" y="8"/>
                  </a:lnTo>
                  <a:lnTo>
                    <a:pt x="1" y="9"/>
                  </a:lnTo>
                  <a:lnTo>
                    <a:pt x="0" y="10"/>
                  </a:lnTo>
                  <a:lnTo>
                    <a:pt x="0" y="11"/>
                  </a:lnTo>
                  <a:lnTo>
                    <a:pt x="0" y="12"/>
                  </a:lnTo>
                  <a:lnTo>
                    <a:pt x="0" y="14"/>
                  </a:lnTo>
                  <a:lnTo>
                    <a:pt x="0" y="15"/>
                  </a:lnTo>
                  <a:lnTo>
                    <a:pt x="0" y="17"/>
                  </a:lnTo>
                  <a:lnTo>
                    <a:pt x="0" y="18"/>
                  </a:lnTo>
                  <a:lnTo>
                    <a:pt x="0" y="19"/>
                  </a:lnTo>
                  <a:lnTo>
                    <a:pt x="0" y="20"/>
                  </a:lnTo>
                  <a:lnTo>
                    <a:pt x="1" y="22"/>
                  </a:lnTo>
                  <a:lnTo>
                    <a:pt x="1" y="23"/>
                  </a:lnTo>
                  <a:lnTo>
                    <a:pt x="1" y="24"/>
                  </a:lnTo>
                  <a:lnTo>
                    <a:pt x="2" y="24"/>
                  </a:lnTo>
                  <a:lnTo>
                    <a:pt x="3" y="26"/>
                  </a:lnTo>
                  <a:lnTo>
                    <a:pt x="3" y="27"/>
                  </a:lnTo>
                  <a:lnTo>
                    <a:pt x="4" y="28"/>
                  </a:lnTo>
                  <a:lnTo>
                    <a:pt x="5" y="29"/>
                  </a:lnTo>
                  <a:lnTo>
                    <a:pt x="6" y="29"/>
                  </a:lnTo>
                  <a:lnTo>
                    <a:pt x="7" y="30"/>
                  </a:lnTo>
                  <a:lnTo>
                    <a:pt x="8" y="30"/>
                  </a:lnTo>
                  <a:lnTo>
                    <a:pt x="10" y="30"/>
                  </a:lnTo>
                  <a:lnTo>
                    <a:pt x="11" y="30"/>
                  </a:lnTo>
                  <a:lnTo>
                    <a:pt x="12" y="30"/>
                  </a:lnTo>
                  <a:lnTo>
                    <a:pt x="13" y="30"/>
                  </a:lnTo>
                  <a:lnTo>
                    <a:pt x="14" y="30"/>
                  </a:lnTo>
                  <a:lnTo>
                    <a:pt x="15" y="30"/>
                  </a:lnTo>
                  <a:lnTo>
                    <a:pt x="16" y="29"/>
                  </a:lnTo>
                  <a:lnTo>
                    <a:pt x="17" y="28"/>
                  </a:lnTo>
                  <a:lnTo>
                    <a:pt x="18" y="27"/>
                  </a:lnTo>
                  <a:lnTo>
                    <a:pt x="18" y="26"/>
                  </a:lnTo>
                  <a:lnTo>
                    <a:pt x="19" y="24"/>
                  </a:lnTo>
                  <a:lnTo>
                    <a:pt x="21" y="24"/>
                  </a:lnTo>
                  <a:lnTo>
                    <a:pt x="21" y="23"/>
                  </a:lnTo>
                  <a:lnTo>
                    <a:pt x="21" y="22"/>
                  </a:lnTo>
                  <a:lnTo>
                    <a:pt x="22" y="20"/>
                  </a:lnTo>
                  <a:lnTo>
                    <a:pt x="23" y="19"/>
                  </a:lnTo>
                  <a:lnTo>
                    <a:pt x="23" y="18"/>
                  </a:lnTo>
                  <a:lnTo>
                    <a:pt x="23" y="17"/>
                  </a:lnTo>
                  <a:lnTo>
                    <a:pt x="23" y="15"/>
                  </a:lnTo>
                  <a:close/>
                </a:path>
              </a:pathLst>
            </a:custGeom>
            <a:solidFill>
              <a:srgbClr val="008080"/>
            </a:solidFill>
            <a:ln w="0">
              <a:solidFill>
                <a:srgbClr val="000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8" name="Line 795"/>
            <p:cNvSpPr>
              <a:spLocks noChangeShapeType="1"/>
            </p:cNvSpPr>
            <p:nvPr/>
          </p:nvSpPr>
          <p:spPr bwMode="auto">
            <a:xfrm>
              <a:off x="414" y="1815"/>
              <a:ext cx="1" cy="50"/>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29" name="Line 796"/>
            <p:cNvSpPr>
              <a:spLocks noChangeShapeType="1"/>
            </p:cNvSpPr>
            <p:nvPr/>
          </p:nvSpPr>
          <p:spPr bwMode="auto">
            <a:xfrm>
              <a:off x="395" y="1839"/>
              <a:ext cx="39" cy="1"/>
            </a:xfrm>
            <a:prstGeom prst="line">
              <a:avLst/>
            </a:prstGeom>
            <a:noFill/>
            <a:ln w="6350">
              <a:solidFill>
                <a:srgbClr val="00004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120" name="Oval 797"/>
          <p:cNvSpPr>
            <a:spLocks noChangeArrowheads="1"/>
          </p:cNvSpPr>
          <p:nvPr/>
        </p:nvSpPr>
        <p:spPr bwMode="auto">
          <a:xfrm>
            <a:off x="838200" y="1981200"/>
            <a:ext cx="1524000" cy="15240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1" name="Oval 798"/>
          <p:cNvSpPr>
            <a:spLocks noChangeArrowheads="1"/>
          </p:cNvSpPr>
          <p:nvPr/>
        </p:nvSpPr>
        <p:spPr bwMode="auto">
          <a:xfrm>
            <a:off x="5105400" y="3962400"/>
            <a:ext cx="1524000" cy="15240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en-US"/>
          </a:p>
        </p:txBody>
      </p:sp>
      <p:sp>
        <p:nvSpPr>
          <p:cNvPr id="26122" name="Line 799"/>
          <p:cNvSpPr>
            <a:spLocks noChangeShapeType="1"/>
          </p:cNvSpPr>
          <p:nvPr/>
        </p:nvSpPr>
        <p:spPr bwMode="auto">
          <a:xfrm>
            <a:off x="304800" y="838200"/>
            <a:ext cx="85344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13394028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a:pPr>
            <a:r>
              <a:rPr lang="en-US" dirty="0">
                <a:solidFill>
                  <a:schemeClr val="accent1"/>
                </a:solidFill>
              </a:rPr>
              <a:t>Color TV looks better than black and white: Use color visualizations</a:t>
            </a:r>
          </a:p>
          <a:p>
            <a:pPr marL="685800" lvl="1"/>
            <a:r>
              <a:rPr lang="en-US" dirty="0"/>
              <a:t>Try to use no more than two color palettes. Make sure to use non-overlapping scales like the ones shown below.</a:t>
            </a:r>
          </a:p>
          <a:p>
            <a:pPr marL="457200" indent="-457200">
              <a:buFont typeface="Arial" panose="020B0604020202020204" pitchFamily="34" charset="0"/>
              <a:buChar char="•"/>
            </a:pPr>
            <a:endParaRPr lang="en-US" dirty="0"/>
          </a:p>
          <a:p>
            <a:pPr marL="685800" lvl="1"/>
            <a:r>
              <a:rPr lang="en-US" dirty="0"/>
              <a:t>Select semantically meaningful colors if they apply to the context of your data.</a:t>
            </a:r>
          </a:p>
          <a:p>
            <a:pPr marL="685800" lvl="1"/>
            <a:r>
              <a:rPr lang="en-US" dirty="0"/>
              <a:t>If the meaning behind your color choice isn’t obvious, or your visualization does not obviously label the color, make sure to include a legend.</a:t>
            </a:r>
          </a:p>
          <a:p>
            <a:pPr marL="685800" lvl="1"/>
            <a:r>
              <a:rPr lang="en-US" dirty="0"/>
              <a:t>When using a diverging color palette, the midpoint and end points should be meaningful. Zero is often a meaningful midpoint.</a:t>
            </a:r>
          </a:p>
          <a:p>
            <a:pPr marL="685800" lvl="1"/>
            <a:r>
              <a:rPr lang="en-US" dirty="0"/>
              <a:t>Avoid adding color encoding to more than 12 distinct values.</a:t>
            </a:r>
          </a:p>
        </p:txBody>
      </p:sp>
      <p:sp>
        <p:nvSpPr>
          <p:cNvPr id="3" name="Content Placeholder 2"/>
          <p:cNvSpPr>
            <a:spLocks noGrp="1"/>
          </p:cNvSpPr>
          <p:nvPr>
            <p:ph sz="quarter" idx="10"/>
          </p:nvPr>
        </p:nvSpPr>
        <p:spPr/>
        <p:txBody>
          <a:bodyPr>
            <a:normAutofit/>
          </a:bodyPr>
          <a:lstStyle/>
          <a:p>
            <a:r>
              <a:rPr lang="en-US" dirty="0"/>
              <a:t>Tips Summary for Perfect Dashboards 1/</a:t>
            </a:r>
          </a:p>
        </p:txBody>
      </p:sp>
      <p:pic>
        <p:nvPicPr>
          <p:cNvPr id="4" name="Picture 3"/>
          <p:cNvPicPr>
            <a:picLocks noChangeAspect="1"/>
          </p:cNvPicPr>
          <p:nvPr/>
        </p:nvPicPr>
        <p:blipFill>
          <a:blip r:embed="rId2"/>
          <a:stretch>
            <a:fillRect/>
          </a:stretch>
        </p:blipFill>
        <p:spPr>
          <a:xfrm>
            <a:off x="2057989" y="2819400"/>
            <a:ext cx="4723222" cy="383344"/>
          </a:xfrm>
          <a:prstGeom prst="rect">
            <a:avLst/>
          </a:prstGeom>
        </p:spPr>
      </p:pic>
    </p:spTree>
    <p:extLst>
      <p:ext uri="{BB962C8B-B14F-4D97-AF65-F5344CB8AC3E}">
        <p14:creationId xmlns:p14="http://schemas.microsoft.com/office/powerpoint/2010/main" val="18021519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sz="2600" dirty="0">
                <a:solidFill>
                  <a:schemeClr val="accent1"/>
                </a:solidFill>
              </a:rPr>
              <a:t>2. Fonts</a:t>
            </a:r>
          </a:p>
          <a:p>
            <a:pPr>
              <a:buFont typeface="Arial" panose="020B0604020202020204" pitchFamily="34" charset="0"/>
              <a:buChar char="•"/>
            </a:pPr>
            <a:r>
              <a:rPr lang="en-US" dirty="0"/>
              <a:t>The following have been selected by our resident “visualization wizards” for their readability and visual appeal:</a:t>
            </a:r>
          </a:p>
          <a:p>
            <a:pPr lvl="1">
              <a:buFont typeface="Arial" panose="020B0604020202020204" pitchFamily="34" charset="0"/>
              <a:buChar char="•"/>
            </a:pPr>
            <a:r>
              <a:rPr lang="en-US" dirty="0"/>
              <a:t>Trebuchet MS or Verdana (especially for tables and numbers)</a:t>
            </a:r>
          </a:p>
          <a:p>
            <a:pPr lvl="1">
              <a:buFont typeface="Arial" panose="020B0604020202020204" pitchFamily="34" charset="0"/>
              <a:buChar char="•"/>
            </a:pPr>
            <a:r>
              <a:rPr lang="en-US" dirty="0"/>
              <a:t>Arial</a:t>
            </a:r>
          </a:p>
          <a:p>
            <a:pPr lvl="1">
              <a:buFont typeface="Arial" panose="020B0604020202020204" pitchFamily="34" charset="0"/>
              <a:buChar char="•"/>
            </a:pPr>
            <a:r>
              <a:rPr lang="en-US" dirty="0"/>
              <a:t>Georgia</a:t>
            </a:r>
          </a:p>
          <a:p>
            <a:pPr lvl="1">
              <a:buFont typeface="Arial" panose="020B0604020202020204" pitchFamily="34" charset="0"/>
              <a:buChar char="•"/>
            </a:pPr>
            <a:r>
              <a:rPr lang="en-US" dirty="0"/>
              <a:t>Tahoma</a:t>
            </a:r>
          </a:p>
          <a:p>
            <a:pPr lvl="1">
              <a:buFont typeface="Arial" panose="020B0604020202020204" pitchFamily="34" charset="0"/>
              <a:buChar char="•"/>
            </a:pPr>
            <a:r>
              <a:rPr lang="en-US" dirty="0"/>
              <a:t>Times New Roman</a:t>
            </a:r>
          </a:p>
          <a:p>
            <a:pPr lvl="1">
              <a:buFont typeface="Arial" panose="020B0604020202020204" pitchFamily="34" charset="0"/>
              <a:buChar char="•"/>
            </a:pPr>
            <a:r>
              <a:rPr lang="en-US" dirty="0"/>
              <a:t>Lucida sans</a:t>
            </a:r>
          </a:p>
          <a:p>
            <a:pPr lvl="1">
              <a:buFont typeface="Arial" panose="020B0604020202020204" pitchFamily="34" charset="0"/>
              <a:buChar char="•"/>
            </a:pPr>
            <a:r>
              <a:rPr lang="en-US" dirty="0"/>
              <a:t>In addition, </a:t>
            </a:r>
            <a:r>
              <a:rPr lang="en-US" b="1" dirty="0"/>
              <a:t>Calibri </a:t>
            </a:r>
            <a:r>
              <a:rPr lang="en-US" dirty="0"/>
              <a:t>and </a:t>
            </a:r>
            <a:r>
              <a:rPr lang="en-US" b="1" dirty="0"/>
              <a:t>Cambria </a:t>
            </a:r>
            <a:r>
              <a:rPr lang="en-US" dirty="0"/>
              <a:t>are suitable for tooltips (see below), but are not recommended for use in any other part of a visualization.</a:t>
            </a:r>
          </a:p>
          <a:p>
            <a:pPr>
              <a:buFont typeface="Arial" panose="020B0604020202020204" pitchFamily="34" charset="0"/>
              <a:buChar char="•"/>
            </a:pPr>
            <a:r>
              <a:rPr lang="en-US" dirty="0"/>
              <a:t>It’s important to consider the color of your fonts. As a general rule, axes and labels should be dark grey (this keeps them from distracting viewers’ attention away from the visualization). Try to keep it to 2-3 (Font) colors per page.</a:t>
            </a:r>
          </a:p>
          <a:p>
            <a:pPr>
              <a:buFont typeface="Arial" panose="020B0604020202020204" pitchFamily="34" charset="0"/>
              <a:buChar char="•"/>
            </a:pPr>
            <a:r>
              <a:rPr lang="en-US" dirty="0"/>
              <a:t>If you use different fonts and styles throughout your visualization, make sure to check back over it to make sure the formatting is consistent.</a:t>
            </a:r>
          </a:p>
          <a:p>
            <a:pPr>
              <a:buFont typeface="Arial" panose="020B0604020202020204" pitchFamily="34" charset="0"/>
              <a:buChar char="•"/>
            </a:pPr>
            <a:r>
              <a:rPr lang="en-US" dirty="0"/>
              <a:t>Lastly, never make a change in adjacent text that modifies more than one attribute of a font (such as size, boldness, color, or serif quality).</a:t>
            </a:r>
          </a:p>
        </p:txBody>
      </p:sp>
      <p:sp>
        <p:nvSpPr>
          <p:cNvPr id="3" name="Content Placeholder 2"/>
          <p:cNvSpPr>
            <a:spLocks noGrp="1"/>
          </p:cNvSpPr>
          <p:nvPr>
            <p:ph sz="quarter" idx="10"/>
          </p:nvPr>
        </p:nvSpPr>
        <p:spPr/>
        <p:txBody>
          <a:bodyPr/>
          <a:lstStyle/>
          <a:p>
            <a:r>
              <a:rPr lang="en-US" dirty="0"/>
              <a:t>Tips Summary for Perfect Dashboards 2/</a:t>
            </a:r>
          </a:p>
        </p:txBody>
      </p:sp>
    </p:spTree>
    <p:extLst>
      <p:ext uri="{BB962C8B-B14F-4D97-AF65-F5344CB8AC3E}">
        <p14:creationId xmlns:p14="http://schemas.microsoft.com/office/powerpoint/2010/main" val="20883830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85000" lnSpcReduction="20000"/>
          </a:bodyPr>
          <a:lstStyle/>
          <a:p>
            <a:r>
              <a:rPr lang="en-US" sz="2800" dirty="0">
                <a:solidFill>
                  <a:schemeClr val="accent1"/>
                </a:solidFill>
              </a:rPr>
              <a:t>3. Tooltips tell the story</a:t>
            </a:r>
          </a:p>
          <a:p>
            <a:r>
              <a:rPr lang="en-US" sz="2000" dirty="0"/>
              <a:t>Tooltips—the text boxes that pop up when you hover over an object—can make the difference between a user loving your visualization and not understanding it.</a:t>
            </a:r>
          </a:p>
          <a:p>
            <a:endParaRPr lang="en-US" sz="2000" b="1" dirty="0"/>
          </a:p>
          <a:p>
            <a:r>
              <a:rPr lang="en-US" sz="2000" b="1" dirty="0"/>
              <a:t>The following step-by-step example provides tips for improving a basic tooltip:</a:t>
            </a:r>
          </a:p>
          <a:p>
            <a:pPr marL="457200" indent="-457200">
              <a:buAutoNum type="arabicPeriod"/>
            </a:pPr>
            <a:r>
              <a:rPr lang="en-US" sz="2000" dirty="0"/>
              <a:t>Begin with the basic tooltip. Use the front that anti-aliases properly (or does not get pixelated) online. Calibri and Cambria typically work well, but the default, Arial, is not bad either.</a:t>
            </a:r>
          </a:p>
          <a:p>
            <a:pPr marL="457200" indent="-457200">
              <a:buFont typeface="Arial" pitchFamily="34" charset="0"/>
              <a:buAutoNum type="arabicPeriod"/>
            </a:pPr>
            <a:r>
              <a:rPr lang="en-US" sz="2000" dirty="0"/>
              <a:t>Next, identify the most important part of the tool tip and make that your title. In this example, the United States is clearly the subject of the tooltip, so it has been bolded and displayed in 16-point font. You can also add data to the title when applicable. For instance, if we were looking at states as well as countries, we could format the title to read “United States – Wyoming.” Think of it as you would a sports card (e.g., “Kobe Bryant – Los Angeles Lakers”).</a:t>
            </a:r>
          </a:p>
          <a:p>
            <a:pPr marL="457200" indent="-457200">
              <a:buFont typeface="Arial" pitchFamily="34" charset="0"/>
              <a:buAutoNum type="arabicPeriod"/>
            </a:pPr>
            <a:r>
              <a:rPr lang="en-US" sz="2000" dirty="0"/>
              <a:t>Next, change the measure names to make them specific and understandable. “Number of records” does not mean much, but “Number of Planes” is very descriptive. “Value” is also abroad term that can raise more questions than answers. “Average Price could be better.”</a:t>
            </a:r>
          </a:p>
          <a:p>
            <a:pPr marL="457200" indent="-457200">
              <a:buFont typeface="Arial" pitchFamily="34" charset="0"/>
              <a:buAutoNum type="arabicPeriod"/>
            </a:pPr>
            <a:r>
              <a:rPr lang="en-US" sz="2100" dirty="0"/>
              <a:t>Last but not least, make sure that units are included for all numbers in your tooltips.</a:t>
            </a:r>
          </a:p>
        </p:txBody>
      </p:sp>
      <p:sp>
        <p:nvSpPr>
          <p:cNvPr id="3" name="Content Placeholder 2"/>
          <p:cNvSpPr>
            <a:spLocks noGrp="1"/>
          </p:cNvSpPr>
          <p:nvPr>
            <p:ph sz="quarter" idx="10"/>
          </p:nvPr>
        </p:nvSpPr>
        <p:spPr/>
        <p:txBody>
          <a:bodyPr/>
          <a:lstStyle/>
          <a:p>
            <a:r>
              <a:rPr lang="en-US" dirty="0"/>
              <a:t>Tips Summary for Perfect Dashboards 3/</a:t>
            </a:r>
          </a:p>
        </p:txBody>
      </p:sp>
    </p:spTree>
    <p:extLst>
      <p:ext uri="{BB962C8B-B14F-4D97-AF65-F5344CB8AC3E}">
        <p14:creationId xmlns:p14="http://schemas.microsoft.com/office/powerpoint/2010/main" val="397904314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800" dirty="0">
                <a:solidFill>
                  <a:schemeClr val="accent1"/>
                </a:solidFill>
              </a:rPr>
              <a:t>4. Make intelligent axes or you’ll just have pretty rectangles</a:t>
            </a:r>
          </a:p>
          <a:p>
            <a:r>
              <a:rPr lang="en-US" sz="1600" dirty="0"/>
              <a:t>The following components can help you create intelligent axes:</a:t>
            </a:r>
          </a:p>
          <a:p>
            <a:pPr>
              <a:buFont typeface="Arial" panose="020B0604020202020204" pitchFamily="34" charset="0"/>
              <a:buChar char="•"/>
            </a:pPr>
            <a:r>
              <a:rPr lang="en-US" sz="1600" b="1" dirty="0"/>
              <a:t>Fixed axes</a:t>
            </a:r>
            <a:r>
              <a:rPr lang="en-US" sz="1600" dirty="0"/>
              <a:t>: By default, the axis range automatically adjusts based on the data in your view. If that view is going to be filtered and changed (such as with quick filters or filter actions), your audience might not notice the resulting change in the axis range, and could therefore be misled. Changing axes also makes visual comparison very difficult. You can set the axis to a specific, fixed range to avoid any potential confusion.</a:t>
            </a:r>
          </a:p>
          <a:p>
            <a:pPr>
              <a:buFont typeface="Arial" panose="020B0604020202020204" pitchFamily="34" charset="0"/>
              <a:buChar char="•"/>
            </a:pPr>
            <a:r>
              <a:rPr lang="en-US" sz="1600" b="1" dirty="0"/>
              <a:t>Axis gridlines</a:t>
            </a:r>
            <a:r>
              <a:rPr lang="en-US" sz="1600" dirty="0"/>
              <a:t>: If it isn’t practical to create fixed axes (such as if you’re dealing with a large range of data), add gridlines to the view. Doing so can signal to the reader that the axes are changing. Reference lines can are also very effective at achieving the same result. However, they should be kept relatively subtle—you don’t want to distract users from key elements of your view.</a:t>
            </a:r>
          </a:p>
          <a:p>
            <a:pPr>
              <a:buFont typeface="Arial" panose="020B0604020202020204" pitchFamily="34" charset="0"/>
              <a:buChar char="•"/>
            </a:pPr>
            <a:r>
              <a:rPr lang="en-US" sz="1600" b="1" dirty="0"/>
              <a:t>Axis labels</a:t>
            </a:r>
            <a:r>
              <a:rPr lang="en-US" sz="1600" dirty="0"/>
              <a:t>: Make sure that axis labels are appropriate and include units when necessary.</a:t>
            </a:r>
          </a:p>
          <a:p>
            <a:pPr>
              <a:buFont typeface="Arial" panose="020B0604020202020204" pitchFamily="34" charset="0"/>
              <a:buChar char="•"/>
            </a:pPr>
            <a:r>
              <a:rPr lang="en-US" sz="1600" b="1" dirty="0"/>
              <a:t>Axis tick labels: </a:t>
            </a:r>
            <a:r>
              <a:rPr lang="en-US" sz="1600" dirty="0"/>
              <a:t>Make sure that the values </a:t>
            </a:r>
          </a:p>
          <a:p>
            <a:pPr marL="0" indent="0"/>
            <a:r>
              <a:rPr lang="en-US" sz="1600" dirty="0"/>
              <a:t>on your tick marks are also formatted properly</a:t>
            </a:r>
          </a:p>
          <a:p>
            <a:pPr marL="0" indent="0"/>
            <a:r>
              <a:rPr lang="en-US" sz="1600" dirty="0"/>
              <a:t>(e.g., currency should have a symbol and the </a:t>
            </a:r>
          </a:p>
          <a:p>
            <a:pPr marL="0" indent="0"/>
            <a:r>
              <a:rPr lang="en-US" sz="1600" dirty="0"/>
              <a:t>right number of decimal places).</a:t>
            </a:r>
          </a:p>
        </p:txBody>
      </p:sp>
      <p:sp>
        <p:nvSpPr>
          <p:cNvPr id="3" name="Content Placeholder 2"/>
          <p:cNvSpPr>
            <a:spLocks noGrp="1"/>
          </p:cNvSpPr>
          <p:nvPr>
            <p:ph sz="quarter" idx="10"/>
          </p:nvPr>
        </p:nvSpPr>
        <p:spPr/>
        <p:txBody>
          <a:bodyPr/>
          <a:lstStyle/>
          <a:p>
            <a:r>
              <a:rPr lang="en-US" dirty="0"/>
              <a:t>Tips Summary for Perfect Dashboards 5/</a:t>
            </a:r>
          </a:p>
        </p:txBody>
      </p:sp>
      <p:pic>
        <p:nvPicPr>
          <p:cNvPr id="4" name="Picture 3"/>
          <p:cNvPicPr>
            <a:picLocks noChangeAspect="1"/>
          </p:cNvPicPr>
          <p:nvPr/>
        </p:nvPicPr>
        <p:blipFill>
          <a:blip r:embed="rId2"/>
          <a:stretch>
            <a:fillRect/>
          </a:stretch>
        </p:blipFill>
        <p:spPr>
          <a:xfrm>
            <a:off x="4724401" y="5257800"/>
            <a:ext cx="4243918" cy="1487389"/>
          </a:xfrm>
          <a:prstGeom prst="rect">
            <a:avLst/>
          </a:prstGeom>
        </p:spPr>
      </p:pic>
    </p:spTree>
    <p:extLst>
      <p:ext uri="{BB962C8B-B14F-4D97-AF65-F5344CB8AC3E}">
        <p14:creationId xmlns:p14="http://schemas.microsoft.com/office/powerpoint/2010/main" val="27327924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3840" y="1524000"/>
            <a:ext cx="8229600" cy="4525963"/>
          </a:xfrm>
        </p:spPr>
        <p:txBody>
          <a:bodyPr>
            <a:normAutofit/>
          </a:bodyPr>
          <a:lstStyle/>
          <a:p>
            <a:r>
              <a:rPr lang="en-US" sz="2000" dirty="0">
                <a:solidFill>
                  <a:schemeClr val="accent1"/>
                </a:solidFill>
              </a:rPr>
              <a:t>5. Labeling your visualization in all the right places</a:t>
            </a:r>
          </a:p>
          <a:p>
            <a:r>
              <a:rPr lang="en-US" sz="1800" dirty="0"/>
              <a:t>Mark labels (the labels on your data points) can help you tell your story quickly and succinctly. It is often much easier to read a mark label than to mouse over a data point for its tooltip. Select </a:t>
            </a:r>
            <a:r>
              <a:rPr lang="en-US" sz="1800" b="1" dirty="0"/>
              <a:t>Format &gt; Mark Labels </a:t>
            </a:r>
            <a:r>
              <a:rPr lang="en-US" sz="1800" dirty="0"/>
              <a:t>to turn on labels.</a:t>
            </a:r>
          </a:p>
          <a:p>
            <a:r>
              <a:rPr lang="en-US" sz="1800" dirty="0"/>
              <a:t>You can select from the following mark label options:</a:t>
            </a:r>
          </a:p>
          <a:p>
            <a:pPr lvl="1"/>
            <a:r>
              <a:rPr lang="en-US" sz="1200" b="1" dirty="0"/>
              <a:t>Labels on selection: </a:t>
            </a:r>
            <a:r>
              <a:rPr lang="en-US" sz="1200" dirty="0"/>
              <a:t>This labels the selected marks in the view. If several marks that are close together, you may want to select a different option to avoid clutter. This also applies to labels on highlight.</a:t>
            </a:r>
          </a:p>
          <a:p>
            <a:pPr lvl="1"/>
            <a:r>
              <a:rPr lang="en-US" sz="1200" b="1" dirty="0"/>
              <a:t>Labels on min/max: </a:t>
            </a:r>
            <a:r>
              <a:rPr lang="en-US" sz="1200" dirty="0"/>
              <a:t>This labels the outliers by marking the minimum and maximum values in the view.</a:t>
            </a:r>
          </a:p>
          <a:p>
            <a:pPr lvl="1"/>
            <a:r>
              <a:rPr lang="en-US" sz="1200" b="1" dirty="0"/>
              <a:t>Labels on highlight: </a:t>
            </a:r>
            <a:r>
              <a:rPr lang="en-US" sz="1200" dirty="0"/>
              <a:t>This labels the highlighted marks in the view.</a:t>
            </a:r>
          </a:p>
          <a:p>
            <a:pPr lvl="1"/>
            <a:r>
              <a:rPr lang="en-US" sz="1200" b="1" dirty="0"/>
              <a:t>Labels on line ends: </a:t>
            </a:r>
            <a:r>
              <a:rPr lang="en-US" sz="1200" dirty="0"/>
              <a:t>This labels the ends of the lines in the view. You can specify which ends to label (just the beginning, just the end, or both ends).</a:t>
            </a:r>
          </a:p>
          <a:p>
            <a:endParaRPr lang="en-US" sz="1800" dirty="0"/>
          </a:p>
        </p:txBody>
      </p:sp>
      <p:sp>
        <p:nvSpPr>
          <p:cNvPr id="3" name="Content Placeholder 2"/>
          <p:cNvSpPr>
            <a:spLocks noGrp="1"/>
          </p:cNvSpPr>
          <p:nvPr>
            <p:ph sz="quarter" idx="10"/>
          </p:nvPr>
        </p:nvSpPr>
        <p:spPr/>
        <p:txBody>
          <a:bodyPr/>
          <a:lstStyle/>
          <a:p>
            <a:r>
              <a:rPr lang="en-US" dirty="0"/>
              <a:t>Tips Summary for Perfect Dashboards 6/</a:t>
            </a:r>
          </a:p>
        </p:txBody>
      </p:sp>
      <p:pic>
        <p:nvPicPr>
          <p:cNvPr id="4" name="Picture 3"/>
          <p:cNvPicPr>
            <a:picLocks noChangeAspect="1"/>
          </p:cNvPicPr>
          <p:nvPr/>
        </p:nvPicPr>
        <p:blipFill>
          <a:blip r:embed="rId2"/>
          <a:stretch>
            <a:fillRect/>
          </a:stretch>
        </p:blipFill>
        <p:spPr>
          <a:xfrm>
            <a:off x="1752600" y="4761500"/>
            <a:ext cx="5667866" cy="1517063"/>
          </a:xfrm>
          <a:prstGeom prst="rect">
            <a:avLst/>
          </a:prstGeom>
        </p:spPr>
      </p:pic>
    </p:spTree>
    <p:extLst>
      <p:ext uri="{BB962C8B-B14F-4D97-AF65-F5344CB8AC3E}">
        <p14:creationId xmlns:p14="http://schemas.microsoft.com/office/powerpoint/2010/main" val="29519220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92500" lnSpcReduction="10000"/>
          </a:bodyPr>
          <a:lstStyle/>
          <a:p>
            <a:r>
              <a:rPr lang="en-US" dirty="0"/>
              <a:t>Once you’ve designed each important component of your visualization, it’s time to take a step back and evaluate your masterpiece. Are all the elements of your design working together well? Checklist –</a:t>
            </a:r>
          </a:p>
          <a:p>
            <a:pPr marL="457200" indent="-457200">
              <a:buAutoNum type="arabicPeriod"/>
            </a:pPr>
            <a:r>
              <a:rPr lang="en-US" b="1" dirty="0"/>
              <a:t>What questions are you trying to answer?</a:t>
            </a:r>
          </a:p>
          <a:p>
            <a:pPr lvl="1">
              <a:buFont typeface="Arial" panose="020B0604020202020204" pitchFamily="34" charset="0"/>
              <a:buChar char="•"/>
            </a:pPr>
            <a:r>
              <a:rPr lang="en-US" dirty="0"/>
              <a:t>Does this visualization answer all of your questions?</a:t>
            </a:r>
          </a:p>
          <a:p>
            <a:pPr lvl="1">
              <a:buFont typeface="Arial" panose="020B0604020202020204" pitchFamily="34" charset="0"/>
              <a:buChar char="•"/>
            </a:pPr>
            <a:r>
              <a:rPr lang="en-US" dirty="0"/>
              <a:t>Is the purpose of the visualization clearly explained in its title or surrounding text?</a:t>
            </a:r>
          </a:p>
          <a:p>
            <a:pPr lvl="1">
              <a:buFont typeface="Arial" panose="020B0604020202020204" pitchFamily="34" charset="0"/>
              <a:buChar char="•"/>
            </a:pPr>
            <a:r>
              <a:rPr lang="en-US" dirty="0"/>
              <a:t>Can you understand the visualization in 30 seconds or less, without additional information?</a:t>
            </a:r>
          </a:p>
          <a:p>
            <a:pPr lvl="1">
              <a:buFont typeface="Arial" panose="020B0604020202020204" pitchFamily="34" charset="0"/>
              <a:buChar char="•"/>
            </a:pPr>
            <a:r>
              <a:rPr lang="en-US" dirty="0"/>
              <a:t>Does your visualization include a title? Is that title simple, informative, and eye-catching?</a:t>
            </a:r>
          </a:p>
          <a:p>
            <a:pPr lvl="1">
              <a:buFont typeface="Arial" panose="020B0604020202020204" pitchFamily="34" charset="0"/>
              <a:buChar char="•"/>
            </a:pPr>
            <a:r>
              <a:rPr lang="en-US" dirty="0"/>
              <a:t>Does your visualization include subtitles to guide your viewers?</a:t>
            </a:r>
            <a:endParaRPr lang="en-US" b="1" dirty="0"/>
          </a:p>
          <a:p>
            <a:pPr marL="457200" indent="-457200">
              <a:buAutoNum type="arabicPeriod"/>
            </a:pPr>
            <a:r>
              <a:rPr lang="en-US" b="1" dirty="0"/>
              <a:t>Do you have the right chart type for your analysis?</a:t>
            </a:r>
          </a:p>
          <a:p>
            <a:pPr lvl="1">
              <a:buFont typeface="Arial" panose="020B0604020202020204" pitchFamily="34" charset="0"/>
              <a:buChar char="•"/>
            </a:pPr>
            <a:r>
              <a:rPr lang="en-US" dirty="0"/>
              <a:t>What types of analysis are you performing?</a:t>
            </a:r>
          </a:p>
          <a:p>
            <a:pPr lvl="1">
              <a:buFont typeface="Arial" panose="020B0604020202020204" pitchFamily="34" charset="0"/>
              <a:buChar char="•"/>
            </a:pPr>
            <a:r>
              <a:rPr lang="en-US" dirty="0"/>
              <a:t>Have you selected the most suitable chart type(s) for your types of analysis?</a:t>
            </a:r>
          </a:p>
          <a:p>
            <a:pPr lvl="1">
              <a:buFont typeface="Arial" panose="020B0604020202020204" pitchFamily="34" charset="0"/>
              <a:buChar char="•"/>
            </a:pPr>
            <a:r>
              <a:rPr lang="en-US" dirty="0"/>
              <a:t>Have you considered alternative chart types that could work better than the ones you have chosen?</a:t>
            </a:r>
            <a:endParaRPr lang="en-US" b="1" dirty="0"/>
          </a:p>
        </p:txBody>
      </p:sp>
      <p:sp>
        <p:nvSpPr>
          <p:cNvPr id="3" name="Content Placeholder 2"/>
          <p:cNvSpPr>
            <a:spLocks noGrp="1"/>
          </p:cNvSpPr>
          <p:nvPr>
            <p:ph sz="quarter" idx="10"/>
          </p:nvPr>
        </p:nvSpPr>
        <p:spPr/>
        <p:txBody>
          <a:bodyPr/>
          <a:lstStyle/>
          <a:p>
            <a:r>
              <a:rPr lang="en-US" b="0" dirty="0"/>
              <a:t>Evaluating Your Masterpiece 1/</a:t>
            </a:r>
            <a:endParaRPr lang="en-US" dirty="0"/>
          </a:p>
        </p:txBody>
      </p:sp>
    </p:spTree>
    <p:extLst>
      <p:ext uri="{BB962C8B-B14F-4D97-AF65-F5344CB8AC3E}">
        <p14:creationId xmlns:p14="http://schemas.microsoft.com/office/powerpoint/2010/main" val="379645534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startAt="3"/>
            </a:pPr>
            <a:r>
              <a:rPr lang="en-US" b="1" dirty="0"/>
              <a:t>Are your views effective?</a:t>
            </a:r>
          </a:p>
          <a:p>
            <a:pPr>
              <a:buFont typeface="Arial" panose="020B0604020202020204" pitchFamily="34" charset="0"/>
              <a:buChar char="•"/>
            </a:pPr>
            <a:r>
              <a:rPr lang="en-US" dirty="0"/>
              <a:t>Are your most important data shown on the X- and Y-axes and your less important data encoded in color or shape attributes?</a:t>
            </a:r>
          </a:p>
          <a:p>
            <a:pPr>
              <a:buFont typeface="Arial" panose="020B0604020202020204" pitchFamily="34" charset="0"/>
              <a:buChar char="•"/>
            </a:pPr>
            <a:r>
              <a:rPr lang="en-US" dirty="0"/>
              <a:t>Are your views oriented intuitively—do they cater to the way your viewers read and perceive data?</a:t>
            </a:r>
          </a:p>
          <a:p>
            <a:pPr>
              <a:buFont typeface="Arial" panose="020B0604020202020204" pitchFamily="34" charset="0"/>
              <a:buChar char="•"/>
            </a:pPr>
            <a:r>
              <a:rPr lang="en-US" dirty="0"/>
              <a:t>Have you limited the number of measures or dimensions in a single view so that your users can see your data?</a:t>
            </a:r>
          </a:p>
          <a:p>
            <a:pPr>
              <a:buFont typeface="Arial" panose="020B0604020202020204" pitchFamily="34" charset="0"/>
              <a:buChar char="•"/>
            </a:pPr>
            <a:r>
              <a:rPr lang="en-US" dirty="0"/>
              <a:t>Have you limited your usage of colors and shapes so that your users can distinguish them and see patterns?</a:t>
            </a:r>
          </a:p>
          <a:p>
            <a:pPr marL="457200" indent="-457200">
              <a:buAutoNum type="arabicPeriod" startAt="3"/>
            </a:pPr>
            <a:endParaRPr lang="en-US" b="1" dirty="0"/>
          </a:p>
          <a:p>
            <a:endParaRPr lang="en-US" dirty="0"/>
          </a:p>
        </p:txBody>
      </p:sp>
      <p:sp>
        <p:nvSpPr>
          <p:cNvPr id="3" name="Content Placeholder 2"/>
          <p:cNvSpPr>
            <a:spLocks noGrp="1"/>
          </p:cNvSpPr>
          <p:nvPr>
            <p:ph sz="quarter" idx="10"/>
          </p:nvPr>
        </p:nvSpPr>
        <p:spPr/>
        <p:txBody>
          <a:bodyPr/>
          <a:lstStyle/>
          <a:p>
            <a:r>
              <a:rPr lang="en-US" b="0" dirty="0"/>
              <a:t>Evaluating Your Masterpiece 2/</a:t>
            </a:r>
            <a:endParaRPr lang="en-US" dirty="0"/>
          </a:p>
        </p:txBody>
      </p:sp>
    </p:spTree>
    <p:extLst>
      <p:ext uri="{BB962C8B-B14F-4D97-AF65-F5344CB8AC3E}">
        <p14:creationId xmlns:p14="http://schemas.microsoft.com/office/powerpoint/2010/main" val="332537049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525963"/>
          </a:xfrm>
        </p:spPr>
        <p:txBody>
          <a:bodyPr>
            <a:noAutofit/>
          </a:bodyPr>
          <a:lstStyle/>
          <a:p>
            <a:pPr marL="457200" indent="-457200">
              <a:buFont typeface="+mj-lt"/>
              <a:buAutoNum type="arabicPeriod" startAt="4"/>
            </a:pPr>
            <a:r>
              <a:rPr lang="en-US" sz="1400" b="1" dirty="0"/>
              <a:t>Is your dashboard holistic?</a:t>
            </a:r>
          </a:p>
          <a:p>
            <a:pPr>
              <a:buFont typeface="Arial" panose="020B0604020202020204" pitchFamily="34" charset="0"/>
              <a:buChar char="•"/>
            </a:pPr>
            <a:r>
              <a:rPr lang="en-US" sz="1400" dirty="0"/>
              <a:t>Do all your views fit together to tell a single story?</a:t>
            </a:r>
          </a:p>
          <a:p>
            <a:pPr>
              <a:buFont typeface="Arial" panose="020B0604020202020204" pitchFamily="34" charset="0"/>
              <a:buChar char="•"/>
            </a:pPr>
            <a:r>
              <a:rPr lang="en-US" sz="1400" dirty="0"/>
              <a:t>Do all your views flow well from one to the next? Are they in a good order?</a:t>
            </a:r>
          </a:p>
          <a:p>
            <a:pPr>
              <a:buFont typeface="Arial" panose="020B0604020202020204" pitchFamily="34" charset="0"/>
              <a:buChar char="•"/>
            </a:pPr>
            <a:r>
              <a:rPr lang="en-US" sz="1400" dirty="0"/>
              <a:t>Do your most important views appear in the top or top-left corner?</a:t>
            </a:r>
          </a:p>
          <a:p>
            <a:pPr>
              <a:buFont typeface="Arial" panose="020B0604020202020204" pitchFamily="34" charset="0"/>
              <a:buChar char="•"/>
            </a:pPr>
            <a:r>
              <a:rPr lang="en-US" sz="1400" dirty="0"/>
              <a:t>Are secondary elements in your dashboard placed well so they support the views without interrupting them?</a:t>
            </a:r>
          </a:p>
          <a:p>
            <a:pPr>
              <a:buFont typeface="Arial" panose="020B0604020202020204" pitchFamily="34" charset="0"/>
              <a:buChar char="•"/>
            </a:pPr>
            <a:r>
              <a:rPr lang="en-US" sz="1400" dirty="0"/>
              <a:t>Are your filters in the right locations?</a:t>
            </a:r>
          </a:p>
          <a:p>
            <a:pPr>
              <a:buFont typeface="Arial" panose="020B0604020202020204" pitchFamily="34" charset="0"/>
              <a:buChar char="•"/>
            </a:pPr>
            <a:r>
              <a:rPr lang="en-US" sz="1400" dirty="0"/>
              <a:t>Do your filters work correctly? Do views become blank or downright confusing if you apply a filter?</a:t>
            </a:r>
          </a:p>
          <a:p>
            <a:pPr>
              <a:buFont typeface="Arial" panose="020B0604020202020204" pitchFamily="34" charset="0"/>
              <a:buChar char="•"/>
            </a:pPr>
            <a:r>
              <a:rPr lang="en-US" sz="1400" dirty="0"/>
              <a:t>Do your filters apply to the right scope?</a:t>
            </a:r>
          </a:p>
          <a:p>
            <a:pPr>
              <a:buFont typeface="Arial" panose="020B0604020202020204" pitchFamily="34" charset="0"/>
              <a:buChar char="•"/>
            </a:pPr>
            <a:r>
              <a:rPr lang="en-US" sz="1400" dirty="0"/>
              <a:t>Are your filter titles informative? Can viewers easily understand how to interactive with your filters?</a:t>
            </a:r>
          </a:p>
          <a:p>
            <a:pPr>
              <a:buFont typeface="Arial" panose="020B0604020202020204" pitchFamily="34" charset="0"/>
              <a:buChar char="•"/>
            </a:pPr>
            <a:r>
              <a:rPr lang="en-US" sz="1400" dirty="0"/>
              <a:t>Are your legends close to the views they apply to?</a:t>
            </a:r>
          </a:p>
          <a:p>
            <a:pPr>
              <a:buFont typeface="Arial" panose="020B0604020202020204" pitchFamily="34" charset="0"/>
              <a:buChar char="•"/>
            </a:pPr>
            <a:r>
              <a:rPr lang="en-US" sz="1400" dirty="0"/>
              <a:t>Is your legend highlight button set to “on” or “off” according to your preference?</a:t>
            </a:r>
          </a:p>
          <a:p>
            <a:pPr>
              <a:buFont typeface="Arial" panose="020B0604020202020204" pitchFamily="34" charset="0"/>
              <a:buChar char="•"/>
            </a:pPr>
            <a:r>
              <a:rPr lang="en-US" sz="1400" dirty="0"/>
              <a:t>Do you have filter, highlight or URL actions? If so, do they work?</a:t>
            </a:r>
          </a:p>
          <a:p>
            <a:pPr>
              <a:buFont typeface="Arial" panose="020B0604020202020204" pitchFamily="34" charset="0"/>
              <a:buChar char="•"/>
            </a:pPr>
            <a:r>
              <a:rPr lang="en-US" sz="1400" dirty="0"/>
              <a:t>Are your legends and filters grouped and placed intuitively?</a:t>
            </a:r>
          </a:p>
          <a:p>
            <a:pPr>
              <a:buFont typeface="Arial" panose="020B0604020202020204" pitchFamily="34" charset="0"/>
              <a:buChar char="•"/>
            </a:pPr>
            <a:r>
              <a:rPr lang="en-US" sz="1400" dirty="0"/>
              <a:t>Do you have scrollbars in your views? If so, are they acceptable ones?</a:t>
            </a:r>
          </a:p>
          <a:p>
            <a:pPr>
              <a:buFont typeface="Arial" panose="020B0604020202020204" pitchFamily="34" charset="0"/>
              <a:buChar char="•"/>
            </a:pPr>
            <a:r>
              <a:rPr lang="en-US" sz="1400" dirty="0"/>
              <a:t>Are your views scrunched?</a:t>
            </a:r>
          </a:p>
          <a:p>
            <a:pPr>
              <a:buFont typeface="Arial" panose="020B0604020202020204" pitchFamily="34" charset="0"/>
              <a:buChar char="•"/>
            </a:pPr>
            <a:r>
              <a:rPr lang="en-US" sz="1400" dirty="0"/>
              <a:t>Do your views fit consistently well when you apply filters?</a:t>
            </a:r>
          </a:p>
        </p:txBody>
      </p:sp>
      <p:sp>
        <p:nvSpPr>
          <p:cNvPr id="3" name="Content Placeholder 2"/>
          <p:cNvSpPr>
            <a:spLocks noGrp="1"/>
          </p:cNvSpPr>
          <p:nvPr>
            <p:ph sz="quarter" idx="10"/>
          </p:nvPr>
        </p:nvSpPr>
        <p:spPr/>
        <p:txBody>
          <a:bodyPr/>
          <a:lstStyle/>
          <a:p>
            <a:r>
              <a:rPr lang="en-US" b="0" dirty="0"/>
              <a:t>Evaluating Your Masterpiece 3/</a:t>
            </a:r>
            <a:endParaRPr lang="en-US" dirty="0"/>
          </a:p>
        </p:txBody>
      </p:sp>
    </p:spTree>
    <p:extLst>
      <p:ext uri="{BB962C8B-B14F-4D97-AF65-F5344CB8AC3E}">
        <p14:creationId xmlns:p14="http://schemas.microsoft.com/office/powerpoint/2010/main" val="230738162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mj-lt"/>
              <a:buAutoNum type="arabicPeriod" startAt="5"/>
            </a:pPr>
            <a:r>
              <a:rPr lang="en-US" b="1" dirty="0"/>
              <a:t>Did you perfect your work?</a:t>
            </a:r>
            <a:endParaRPr lang="en-US" dirty="0"/>
          </a:p>
          <a:p>
            <a:pPr>
              <a:buFont typeface="Arial" panose="020B0604020202020204" pitchFamily="34" charset="0"/>
              <a:buChar char="•"/>
            </a:pPr>
            <a:r>
              <a:rPr lang="en-US" dirty="0"/>
              <a:t>Do all the colors on your dashboard go together without clashing?</a:t>
            </a:r>
          </a:p>
          <a:p>
            <a:pPr>
              <a:buFont typeface="Arial" panose="020B0604020202020204" pitchFamily="34" charset="0"/>
              <a:buChar char="•"/>
            </a:pPr>
            <a:r>
              <a:rPr lang="en-US" dirty="0"/>
              <a:t>Do you have less than 7-10 colors on your dashboards?</a:t>
            </a:r>
          </a:p>
          <a:p>
            <a:pPr>
              <a:buFont typeface="Arial" panose="020B0604020202020204" pitchFamily="34" charset="0"/>
              <a:buChar char="•"/>
            </a:pPr>
            <a:r>
              <a:rPr lang="en-US" dirty="0"/>
              <a:t>Do you use fonts consistently in all of your views and no more than three different fonts on one dashboard?</a:t>
            </a:r>
          </a:p>
          <a:p>
            <a:pPr>
              <a:buFont typeface="Arial" panose="020B0604020202020204" pitchFamily="34" charset="0"/>
              <a:buChar char="•"/>
            </a:pPr>
            <a:r>
              <a:rPr lang="en-US" dirty="0"/>
              <a:t>Are you labels clear and concise? Are they placed optimally to help guide your viewers? Make sure subtitles are formatted to be subordinate to the main title.</a:t>
            </a:r>
          </a:p>
          <a:p>
            <a:pPr>
              <a:buFont typeface="Arial" panose="020B0604020202020204" pitchFamily="34" charset="0"/>
              <a:buChar char="•"/>
            </a:pPr>
            <a:r>
              <a:rPr lang="en-US" dirty="0"/>
              <a:t>Are you tooltips informative? Do they have the right format so that they’re easy for viewers to use?</a:t>
            </a:r>
          </a:p>
        </p:txBody>
      </p:sp>
      <p:sp>
        <p:nvSpPr>
          <p:cNvPr id="3" name="Content Placeholder 2"/>
          <p:cNvSpPr>
            <a:spLocks noGrp="1"/>
          </p:cNvSpPr>
          <p:nvPr>
            <p:ph sz="quarter" idx="10"/>
          </p:nvPr>
        </p:nvSpPr>
        <p:spPr/>
        <p:txBody>
          <a:bodyPr/>
          <a:lstStyle/>
          <a:p>
            <a:r>
              <a:rPr lang="en-US" b="0" dirty="0"/>
              <a:t>Evaluating Your Masterpiece 4/</a:t>
            </a:r>
            <a:endParaRPr lang="en-US" dirty="0"/>
          </a:p>
        </p:txBody>
      </p:sp>
    </p:spTree>
    <p:extLst>
      <p:ext uri="{BB962C8B-B14F-4D97-AF65-F5344CB8AC3E}">
        <p14:creationId xmlns:p14="http://schemas.microsoft.com/office/powerpoint/2010/main" val="224420665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7"/>
            <a:ext cx="8991600" cy="5135563"/>
          </a:xfrm>
        </p:spPr>
        <p:txBody>
          <a:bodyPr>
            <a:noAutofit/>
          </a:bodyPr>
          <a:lstStyle/>
          <a:p>
            <a:r>
              <a:rPr lang="en-US" sz="1400" b="1" dirty="0"/>
              <a:t>Lesson 1:</a:t>
            </a:r>
          </a:p>
          <a:p>
            <a:r>
              <a:rPr lang="en-US" sz="1400" dirty="0"/>
              <a:t>Trust is a key design issue. If you do not design your views properly, they will likely not be trusted by the savvy people who are looking at them.</a:t>
            </a:r>
          </a:p>
          <a:p>
            <a:r>
              <a:rPr lang="en-US" sz="1400" b="1" dirty="0"/>
              <a:t>Lesson 2:</a:t>
            </a:r>
          </a:p>
          <a:p>
            <a:r>
              <a:rPr lang="en-US" sz="1400" dirty="0"/>
              <a:t>Make sure that your visuals are Expressive and that they convey the data accurately.</a:t>
            </a:r>
          </a:p>
          <a:p>
            <a:r>
              <a:rPr lang="en-US" sz="1400" b="1" dirty="0"/>
              <a:t>Lesson 3:</a:t>
            </a:r>
          </a:p>
          <a:p>
            <a:r>
              <a:rPr lang="en-US" sz="1400" dirty="0"/>
              <a:t>Make Effective use of your visuals by exploiting human perception. The following rules will help you to make Effective visuals:</a:t>
            </a:r>
          </a:p>
          <a:p>
            <a:pPr>
              <a:buFont typeface="Arial" panose="020B0604020202020204" pitchFamily="34" charset="0"/>
              <a:buChar char="•"/>
            </a:pPr>
            <a:r>
              <a:rPr lang="en-US" sz="1200" dirty="0"/>
              <a:t>Use graphical vocabulary properly.</a:t>
            </a:r>
          </a:p>
          <a:p>
            <a:pPr>
              <a:buFont typeface="Arial" panose="020B0604020202020204" pitchFamily="34" charset="0"/>
              <a:buChar char="•"/>
            </a:pPr>
            <a:r>
              <a:rPr lang="en-US" sz="1200" dirty="0"/>
              <a:t>Utilize white space.</a:t>
            </a:r>
          </a:p>
          <a:p>
            <a:pPr>
              <a:buFont typeface="Arial" panose="020B0604020202020204" pitchFamily="34" charset="0"/>
              <a:buChar char="•"/>
            </a:pPr>
            <a:r>
              <a:rPr lang="en-US" sz="1200" dirty="0"/>
              <a:t>Avoid unnecessary material and clutter.</a:t>
            </a:r>
          </a:p>
          <a:p>
            <a:r>
              <a:rPr lang="en-US" sz="1400" b="1" dirty="0"/>
              <a:t>Lesson 4:</a:t>
            </a:r>
          </a:p>
          <a:p>
            <a:r>
              <a:rPr lang="en-US" sz="1400" dirty="0"/>
              <a:t>Make sure your views include Context. Titles, captions, units, commentary – all these things help your audience to better understand your data view. Always strive to tell stories with your data and your visuals. Understand that good stories involve more than just data and consider the following:</a:t>
            </a:r>
          </a:p>
          <a:p>
            <a:pPr>
              <a:buFont typeface="Arial" panose="020B0604020202020204" pitchFamily="34" charset="0"/>
              <a:buChar char="•"/>
            </a:pPr>
            <a:r>
              <a:rPr lang="en-US" sz="1200" dirty="0"/>
              <a:t>Mind your aesthetics and know that what is effective is often affective. In other words, an effective view can create an emotional response and a genuine communication to your audience.</a:t>
            </a:r>
          </a:p>
          <a:p>
            <a:pPr>
              <a:buFont typeface="Arial" panose="020B0604020202020204" pitchFamily="34" charset="0"/>
              <a:buChar char="•"/>
            </a:pPr>
            <a:r>
              <a:rPr lang="en-US" sz="1200" dirty="0"/>
              <a:t>Style is also important. Make sure that your views are consistent and pleasing to the eye. Your views are representative of who you are and what you care about.</a:t>
            </a:r>
          </a:p>
          <a:p>
            <a:pPr>
              <a:buFont typeface="Arial" panose="020B0604020202020204" pitchFamily="34" charset="0"/>
              <a:buChar char="•"/>
            </a:pPr>
            <a:r>
              <a:rPr lang="en-US" sz="1200" dirty="0"/>
              <a:t>Views can be playful. Interactive views that people can play with are very engaging. Interactive elements allow your audience to manipulate the data, ask and answer questions, and arrive at findings on their own. This helps to foster Trust in your data.</a:t>
            </a:r>
          </a:p>
          <a:p>
            <a:pPr>
              <a:buFont typeface="Arial" panose="020B0604020202020204" pitchFamily="34" charset="0"/>
              <a:buChar char="•"/>
            </a:pPr>
            <a:r>
              <a:rPr lang="en-US" sz="1200" dirty="0"/>
              <a:t>Make your views vivid and memorable. Pay attention to structure and context.</a:t>
            </a:r>
            <a:endParaRPr lang="en-US" sz="1400" dirty="0"/>
          </a:p>
        </p:txBody>
      </p:sp>
      <p:sp>
        <p:nvSpPr>
          <p:cNvPr id="3" name="Content Placeholder 2"/>
          <p:cNvSpPr>
            <a:spLocks noGrp="1"/>
          </p:cNvSpPr>
          <p:nvPr>
            <p:ph sz="quarter" idx="10"/>
          </p:nvPr>
        </p:nvSpPr>
        <p:spPr>
          <a:xfrm>
            <a:off x="304800" y="152400"/>
            <a:ext cx="6553200" cy="1143000"/>
          </a:xfrm>
        </p:spPr>
        <p:txBody>
          <a:bodyPr>
            <a:normAutofit/>
          </a:bodyPr>
          <a:lstStyle/>
          <a:p>
            <a:r>
              <a:rPr lang="en-US" dirty="0"/>
              <a:t>Taking Stock: Lessons Learned</a:t>
            </a:r>
          </a:p>
        </p:txBody>
      </p:sp>
    </p:spTree>
    <p:extLst>
      <p:ext uri="{BB962C8B-B14F-4D97-AF65-F5344CB8AC3E}">
        <p14:creationId xmlns:p14="http://schemas.microsoft.com/office/powerpoint/2010/main" val="1492003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0500" y="762000"/>
            <a:ext cx="7886700" cy="453520"/>
          </a:xfrm>
        </p:spPr>
        <p:txBody>
          <a:bodyPr>
            <a:noAutofit/>
          </a:bodyPr>
          <a:lstStyle/>
          <a:p>
            <a:pPr eaLnBrk="1" hangingPunct="1"/>
            <a:r>
              <a:rPr lang="en-US" altLang="en-US" sz="3200" b="1" dirty="0"/>
              <a:t>Data Cleaning</a:t>
            </a:r>
          </a:p>
        </p:txBody>
      </p:sp>
      <p:sp>
        <p:nvSpPr>
          <p:cNvPr id="11268" name="Rectangle 3"/>
          <p:cNvSpPr>
            <a:spLocks noGrp="1" noChangeArrowheads="1"/>
          </p:cNvSpPr>
          <p:nvPr>
            <p:ph idx="1"/>
          </p:nvPr>
        </p:nvSpPr>
        <p:spPr>
          <a:xfrm>
            <a:off x="381000" y="1348866"/>
            <a:ext cx="8610600" cy="5045077"/>
          </a:xfrm>
        </p:spPr>
        <p:txBody>
          <a:bodyPr>
            <a:noAutofit/>
          </a:bodyPr>
          <a:lstStyle/>
          <a:p>
            <a:pPr eaLnBrk="1" hangingPunct="1"/>
            <a:r>
              <a:rPr lang="en-US" altLang="en-US" sz="2400" dirty="0"/>
              <a:t>Data in the Real World Is Dirty: Lots of potentially incorrect data, e.g., instrument faulty, human or computer error, transmission error</a:t>
            </a:r>
          </a:p>
          <a:p>
            <a:pPr lvl="1" eaLnBrk="1" hangingPunct="1"/>
            <a:r>
              <a:rPr lang="en-US" altLang="en-US" sz="2400" u="sng" dirty="0"/>
              <a:t>incomplete</a:t>
            </a:r>
            <a:r>
              <a:rPr lang="en-US" altLang="en-US" sz="2400" dirty="0"/>
              <a:t>: lacking attribute values, lacking certain attributes of interest, or containing only aggregate data</a:t>
            </a:r>
          </a:p>
          <a:p>
            <a:pPr lvl="2" eaLnBrk="1" hangingPunct="1"/>
            <a:r>
              <a:rPr lang="en-US" altLang="en-US" sz="2400" dirty="0"/>
              <a:t>e.g., </a:t>
            </a:r>
            <a:r>
              <a:rPr lang="en-US" altLang="en-US" sz="2400" i="1" dirty="0"/>
              <a:t>Occupation </a:t>
            </a:r>
            <a:r>
              <a:rPr lang="en-US" altLang="en-US" sz="2400" dirty="0"/>
              <a:t>= “ ” (missing data)</a:t>
            </a:r>
          </a:p>
          <a:p>
            <a:pPr lvl="1" eaLnBrk="1" hangingPunct="1"/>
            <a:r>
              <a:rPr lang="en-US" altLang="en-US" sz="2400" u="sng" dirty="0"/>
              <a:t>noisy</a:t>
            </a:r>
            <a:r>
              <a:rPr lang="en-US" altLang="en-US" sz="2400" dirty="0"/>
              <a:t>: containing noise, errors, or outliers</a:t>
            </a:r>
          </a:p>
          <a:p>
            <a:pPr lvl="2" eaLnBrk="1" hangingPunct="1"/>
            <a:r>
              <a:rPr lang="en-US" altLang="en-US" sz="2400" dirty="0"/>
              <a:t>e.g., </a:t>
            </a:r>
            <a:r>
              <a:rPr lang="en-US" altLang="en-US" sz="2400" i="1" dirty="0"/>
              <a:t>Salary </a:t>
            </a:r>
            <a:r>
              <a:rPr lang="en-US" altLang="en-US" sz="2400" dirty="0"/>
              <a:t>= “</a:t>
            </a:r>
            <a:r>
              <a:rPr lang="en-US" altLang="en-US" sz="2400" dirty="0">
                <a:cs typeface="Tahoma" panose="020B0604030504040204" pitchFamily="34" charset="0"/>
              </a:rPr>
              <a:t>−</a:t>
            </a:r>
            <a:r>
              <a:rPr lang="en-US" altLang="en-US" sz="2400" dirty="0"/>
              <a:t>10” (an error)</a:t>
            </a:r>
          </a:p>
          <a:p>
            <a:pPr lvl="1" eaLnBrk="1" hangingPunct="1"/>
            <a:r>
              <a:rPr lang="en-US" altLang="en-US" sz="2400" u="sng" dirty="0"/>
              <a:t>inconsistent</a:t>
            </a:r>
            <a:r>
              <a:rPr lang="en-US" altLang="en-US" sz="2400" dirty="0"/>
              <a:t>: containing discrepancies in codes or names, e.g.,</a:t>
            </a:r>
          </a:p>
          <a:p>
            <a:pPr lvl="2" eaLnBrk="1" hangingPunct="1"/>
            <a:r>
              <a:rPr lang="en-US" altLang="en-US" sz="2400" i="1" dirty="0"/>
              <a:t>Age </a:t>
            </a:r>
            <a:r>
              <a:rPr lang="en-US" altLang="en-US" sz="2400" dirty="0"/>
              <a:t>= “42”, </a:t>
            </a:r>
            <a:r>
              <a:rPr lang="en-US" altLang="en-US" sz="2400" i="1" dirty="0"/>
              <a:t>Birthday </a:t>
            </a:r>
            <a:r>
              <a:rPr lang="en-US" altLang="en-US" sz="2400" dirty="0"/>
              <a:t>= “03/07/2010”</a:t>
            </a:r>
          </a:p>
          <a:p>
            <a:pPr lvl="2" eaLnBrk="1" hangingPunct="1"/>
            <a:r>
              <a:rPr lang="en-US" altLang="en-US" sz="2400" dirty="0"/>
              <a:t>Was rating “1, 2, 3”, now rating “A, B, C”</a:t>
            </a:r>
          </a:p>
          <a:p>
            <a:pPr lvl="2" eaLnBrk="1" hangingPunct="1"/>
            <a:r>
              <a:rPr lang="en-US" altLang="en-US" sz="2400" dirty="0"/>
              <a:t>discrepancy between duplicate records</a:t>
            </a:r>
          </a:p>
          <a:p>
            <a:pPr lvl="1" eaLnBrk="1" hangingPunct="1"/>
            <a:r>
              <a:rPr lang="en-US" altLang="en-US" sz="2400" u="sng" dirty="0"/>
              <a:t>Intentional</a:t>
            </a:r>
            <a:r>
              <a:rPr lang="en-US" altLang="en-US" sz="2400" b="1" u="sng" dirty="0"/>
              <a:t> </a:t>
            </a:r>
            <a:r>
              <a:rPr lang="en-US" altLang="en-US" sz="2400" dirty="0"/>
              <a:t>(e.g., </a:t>
            </a:r>
            <a:r>
              <a:rPr lang="en-US" altLang="en-US" sz="2400" i="1" dirty="0"/>
              <a:t>disguised missing</a:t>
            </a:r>
            <a:r>
              <a:rPr lang="en-US" altLang="en-US" sz="2400" dirty="0"/>
              <a:t> data)</a:t>
            </a:r>
          </a:p>
          <a:p>
            <a:pPr lvl="2" eaLnBrk="1" hangingPunct="1"/>
            <a:r>
              <a:rPr lang="en-US" altLang="en-US" sz="2400" dirty="0"/>
              <a:t>Jan. 1 as everyone’s birthday?</a:t>
            </a:r>
          </a:p>
        </p:txBody>
      </p:sp>
      <p:sp>
        <p:nvSpPr>
          <p:cNvPr id="11266"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86C2B82D-EC98-4B23-A35C-BCC5F4E1981F}" type="slidenum">
              <a:rPr lang="en-US" altLang="en-US" sz="900">
                <a:solidFill>
                  <a:prstClr val="black"/>
                </a:solidFill>
              </a:rPr>
              <a:pPr defTabSz="685800" eaLnBrk="1" hangingPunct="1"/>
              <a:t>4</a:t>
            </a:fld>
            <a:endParaRPr lang="en-US" altLang="en-US" sz="900">
              <a:solidFill>
                <a:prstClr val="black"/>
              </a:solidFill>
            </a:endParaRPr>
          </a:p>
        </p:txBody>
      </p:sp>
    </p:spTree>
    <p:extLst>
      <p:ext uri="{BB962C8B-B14F-4D97-AF65-F5344CB8AC3E}">
        <p14:creationId xmlns:p14="http://schemas.microsoft.com/office/powerpoint/2010/main" val="954513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idx="1"/>
          </p:nvPr>
        </p:nvSpPr>
        <p:spPr/>
        <p:txBody>
          <a:bodyPr rtlCol="0">
            <a:normAutofit lnSpcReduction="10000"/>
          </a:bodyPr>
          <a:lstStyle/>
          <a:p>
            <a:pPr marL="274320" indent="-274320" eaLnBrk="1" fontAlgn="auto" hangingPunct="1">
              <a:lnSpc>
                <a:spcPct val="80000"/>
              </a:lnSpc>
              <a:spcBef>
                <a:spcPts val="580"/>
              </a:spcBef>
              <a:spcAft>
                <a:spcPts val="0"/>
              </a:spcAft>
              <a:buFont typeface="Arial" pitchFamily="34" charset="0"/>
              <a:buChar char="•"/>
              <a:defRPr/>
            </a:pPr>
            <a:r>
              <a:rPr lang="en-US" sz="1700" dirty="0"/>
              <a:t>      </a:t>
            </a:r>
            <a:r>
              <a:rPr lang="en-US" sz="1700" dirty="0" err="1"/>
              <a:t>Freq</a:t>
            </a:r>
            <a:r>
              <a:rPr lang="en-US" sz="1700" dirty="0"/>
              <a:t>        c f          cluster</a:t>
            </a:r>
          </a:p>
          <a:p>
            <a:pPr marL="274320" indent="-274320" eaLnBrk="1" fontAlgn="auto" hangingPunct="1">
              <a:lnSpc>
                <a:spcPct val="80000"/>
              </a:lnSpc>
              <a:spcBef>
                <a:spcPts val="580"/>
              </a:spcBef>
              <a:spcAft>
                <a:spcPts val="0"/>
              </a:spcAft>
              <a:buFont typeface="Arial" pitchFamily="34" charset="0"/>
              <a:buChar char="•"/>
              <a:defRPr/>
            </a:pPr>
            <a:r>
              <a:rPr lang="en-US" sz="1700" dirty="0"/>
              <a:t>I    2000       2000       1</a:t>
            </a:r>
          </a:p>
          <a:p>
            <a:pPr marL="274320" indent="-274320" eaLnBrk="1" fontAlgn="auto" hangingPunct="1">
              <a:lnSpc>
                <a:spcPct val="80000"/>
              </a:lnSpc>
              <a:spcBef>
                <a:spcPts val="580"/>
              </a:spcBef>
              <a:spcAft>
                <a:spcPts val="0"/>
              </a:spcAft>
              <a:buFont typeface="Arial" pitchFamily="34" charset="0"/>
              <a:buChar char="•"/>
              <a:defRPr/>
            </a:pPr>
            <a:r>
              <a:rPr lang="en-US" sz="1700" dirty="0"/>
              <a:t>II   3000       5000         2</a:t>
            </a:r>
          </a:p>
          <a:p>
            <a:pPr marL="274320" indent="-274320" eaLnBrk="1" fontAlgn="auto" hangingPunct="1">
              <a:lnSpc>
                <a:spcPct val="80000"/>
              </a:lnSpc>
              <a:spcBef>
                <a:spcPts val="580"/>
              </a:spcBef>
              <a:spcAft>
                <a:spcPts val="0"/>
              </a:spcAft>
              <a:buFont typeface="Arial" pitchFamily="34" charset="0"/>
              <a:buChar char="•"/>
              <a:defRPr/>
            </a:pPr>
            <a:r>
              <a:rPr lang="en-US" sz="1700" dirty="0"/>
              <a:t>III  1500       6500</a:t>
            </a:r>
          </a:p>
          <a:p>
            <a:pPr marL="274320" indent="-274320" eaLnBrk="1" fontAlgn="auto" hangingPunct="1">
              <a:lnSpc>
                <a:spcPct val="80000"/>
              </a:lnSpc>
              <a:spcBef>
                <a:spcPts val="580"/>
              </a:spcBef>
              <a:spcAft>
                <a:spcPts val="0"/>
              </a:spcAft>
              <a:buFont typeface="Arial" pitchFamily="34" charset="0"/>
              <a:buChar char="•"/>
              <a:defRPr/>
            </a:pPr>
            <a:r>
              <a:rPr lang="en-US" sz="1700" dirty="0"/>
              <a:t>IV  4000      10500           3</a:t>
            </a:r>
          </a:p>
          <a:p>
            <a:pPr marL="274320" indent="-274320" eaLnBrk="1" fontAlgn="auto" hangingPunct="1">
              <a:lnSpc>
                <a:spcPct val="80000"/>
              </a:lnSpc>
              <a:spcBef>
                <a:spcPts val="580"/>
              </a:spcBef>
              <a:spcAft>
                <a:spcPts val="0"/>
              </a:spcAft>
              <a:buFont typeface="Arial" pitchFamily="34" charset="0"/>
              <a:buChar char="•"/>
              <a:defRPr/>
            </a:pPr>
            <a:r>
              <a:rPr lang="en-US" sz="1700" dirty="0"/>
              <a:t>V   5000      15500       4, 5</a:t>
            </a:r>
          </a:p>
          <a:p>
            <a:pPr marL="274320" indent="-274320" eaLnBrk="1" fontAlgn="auto" hangingPunct="1">
              <a:lnSpc>
                <a:spcPct val="80000"/>
              </a:lnSpc>
              <a:spcBef>
                <a:spcPts val="580"/>
              </a:spcBef>
              <a:spcAft>
                <a:spcPts val="0"/>
              </a:spcAft>
              <a:buFont typeface="Arial" pitchFamily="34" charset="0"/>
              <a:buChar char="•"/>
              <a:defRPr/>
            </a:pPr>
            <a:r>
              <a:rPr lang="en-US" sz="1700" dirty="0"/>
              <a:t>VI  2500       18000        6</a:t>
            </a:r>
          </a:p>
          <a:p>
            <a:pPr marL="274320" indent="-274320" eaLnBrk="1" fontAlgn="auto" hangingPunct="1">
              <a:lnSpc>
                <a:spcPct val="80000"/>
              </a:lnSpc>
              <a:spcBef>
                <a:spcPts val="580"/>
              </a:spcBef>
              <a:spcAft>
                <a:spcPts val="0"/>
              </a:spcAft>
              <a:buFont typeface="Arial" pitchFamily="34" charset="0"/>
              <a:buChar char="•"/>
              <a:defRPr/>
            </a:pPr>
            <a:r>
              <a:rPr lang="en-US" sz="1700" dirty="0"/>
              <a:t>VII  2000       20000       7</a:t>
            </a:r>
          </a:p>
          <a:p>
            <a:pPr marL="274320" indent="-274320" eaLnBrk="1" fontAlgn="auto" hangingPunct="1">
              <a:lnSpc>
                <a:spcPct val="80000"/>
              </a:lnSpc>
              <a:spcBef>
                <a:spcPts val="580"/>
              </a:spcBef>
              <a:spcAft>
                <a:spcPts val="0"/>
              </a:spcAft>
              <a:buFont typeface="Arial" pitchFamily="34" charset="0"/>
              <a:buChar char="•"/>
              <a:defRPr/>
            </a:pPr>
            <a:r>
              <a:rPr lang="en-US" sz="1700" dirty="0"/>
              <a:t>VIII  3000      23000       8</a:t>
            </a:r>
          </a:p>
          <a:p>
            <a:pPr marL="274320" indent="-274320" eaLnBrk="1" fontAlgn="auto" hangingPunct="1">
              <a:lnSpc>
                <a:spcPct val="80000"/>
              </a:lnSpc>
              <a:spcBef>
                <a:spcPts val="580"/>
              </a:spcBef>
              <a:spcAft>
                <a:spcPts val="0"/>
              </a:spcAft>
              <a:buFont typeface="Arial" pitchFamily="34" charset="0"/>
              <a:buChar char="•"/>
              <a:defRPr/>
            </a:pPr>
            <a:r>
              <a:rPr lang="en-US" sz="1700" dirty="0"/>
              <a:t>IX    3500      26500      9</a:t>
            </a:r>
          </a:p>
          <a:p>
            <a:pPr marL="274320" indent="-274320" eaLnBrk="1" fontAlgn="auto" hangingPunct="1">
              <a:lnSpc>
                <a:spcPct val="80000"/>
              </a:lnSpc>
              <a:spcBef>
                <a:spcPts val="580"/>
              </a:spcBef>
              <a:spcAft>
                <a:spcPts val="0"/>
              </a:spcAft>
              <a:buFont typeface="Arial" pitchFamily="34" charset="0"/>
              <a:buChar char="•"/>
              <a:defRPr/>
            </a:pPr>
            <a:r>
              <a:rPr lang="en-US" sz="1700" dirty="0"/>
              <a:t>X     4500      31000         10</a:t>
            </a:r>
          </a:p>
          <a:p>
            <a:pPr marL="274320" indent="-274320" eaLnBrk="1" fontAlgn="auto" hangingPunct="1">
              <a:lnSpc>
                <a:spcPct val="80000"/>
              </a:lnSpc>
              <a:spcBef>
                <a:spcPts val="580"/>
              </a:spcBef>
              <a:spcAft>
                <a:spcPts val="0"/>
              </a:spcAft>
              <a:buFont typeface="Arial" pitchFamily="34" charset="0"/>
              <a:buChar char="•"/>
              <a:defRPr/>
            </a:pPr>
            <a:r>
              <a:rPr lang="en-US" sz="1700" dirty="0"/>
              <a:t>XI   4000      35000       11, 12</a:t>
            </a:r>
          </a:p>
          <a:p>
            <a:pPr marL="274320" indent="-274320" eaLnBrk="1" fontAlgn="auto" hangingPunct="1">
              <a:lnSpc>
                <a:spcPct val="80000"/>
              </a:lnSpc>
              <a:spcBef>
                <a:spcPts val="580"/>
              </a:spcBef>
              <a:spcAft>
                <a:spcPts val="0"/>
              </a:spcAft>
              <a:buFont typeface="Arial" pitchFamily="34" charset="0"/>
              <a:buChar char="•"/>
              <a:defRPr/>
            </a:pPr>
            <a:r>
              <a:rPr lang="en-US" sz="1700" dirty="0"/>
              <a:t>XII  4000       39000      13</a:t>
            </a:r>
          </a:p>
          <a:p>
            <a:pPr marL="274320" indent="-274320" eaLnBrk="1" fontAlgn="auto" hangingPunct="1">
              <a:lnSpc>
                <a:spcPct val="80000"/>
              </a:lnSpc>
              <a:spcBef>
                <a:spcPts val="580"/>
              </a:spcBef>
              <a:spcAft>
                <a:spcPts val="0"/>
              </a:spcAft>
              <a:buFont typeface="Arial" pitchFamily="34" charset="0"/>
              <a:buChar char="•"/>
              <a:defRPr/>
            </a:pPr>
            <a:r>
              <a:rPr lang="en-US" sz="1700" dirty="0"/>
              <a:t>XIII   3500     44000      14,15</a:t>
            </a:r>
          </a:p>
          <a:p>
            <a:pPr marL="274320" indent="-274320" eaLnBrk="1" fontAlgn="auto" hangingPunct="1">
              <a:lnSpc>
                <a:spcPct val="80000"/>
              </a:lnSpc>
              <a:spcBef>
                <a:spcPts val="580"/>
              </a:spcBef>
              <a:spcAft>
                <a:spcPts val="0"/>
              </a:spcAft>
              <a:buFont typeface="Arial" pitchFamily="34" charset="0"/>
              <a:buChar char="•"/>
              <a:defRPr/>
            </a:pPr>
            <a:r>
              <a:rPr lang="en-US" sz="1700" dirty="0"/>
              <a:t>XIV   2000     46000</a:t>
            </a:r>
          </a:p>
          <a:p>
            <a:pPr marL="274320" indent="-274320" eaLnBrk="1" fontAlgn="auto" hangingPunct="1">
              <a:lnSpc>
                <a:spcPct val="80000"/>
              </a:lnSpc>
              <a:spcBef>
                <a:spcPts val="580"/>
              </a:spcBef>
              <a:spcAft>
                <a:spcPts val="0"/>
              </a:spcAft>
              <a:buFont typeface="Arial" pitchFamily="34" charset="0"/>
              <a:buChar char="•"/>
              <a:defRPr/>
            </a:pPr>
            <a:r>
              <a:rPr lang="en-US" sz="1700" dirty="0"/>
              <a:t>XV     3000     49000        16</a:t>
            </a:r>
          </a:p>
          <a:p>
            <a:pPr marL="274320" indent="-274320" eaLnBrk="1" fontAlgn="auto" hangingPunct="1">
              <a:lnSpc>
                <a:spcPct val="80000"/>
              </a:lnSpc>
              <a:spcBef>
                <a:spcPts val="580"/>
              </a:spcBef>
              <a:spcAft>
                <a:spcPts val="0"/>
              </a:spcAft>
              <a:buFont typeface="Wingdings" pitchFamily="2" charset="2"/>
              <a:buNone/>
              <a:defRPr/>
            </a:pPr>
            <a:endParaRPr lang="en-US" sz="1700" dirty="0"/>
          </a:p>
          <a:p>
            <a:pPr marL="274320" indent="-274320" eaLnBrk="1" fontAlgn="auto" hangingPunct="1">
              <a:lnSpc>
                <a:spcPct val="80000"/>
              </a:lnSpc>
              <a:spcBef>
                <a:spcPts val="580"/>
              </a:spcBef>
              <a:spcAft>
                <a:spcPts val="0"/>
              </a:spcAft>
              <a:buFont typeface="Arial" pitchFamily="34" charset="0"/>
              <a:buChar char="•"/>
              <a:defRPr/>
            </a:pPr>
            <a:endParaRPr lang="en-US" sz="1700" dirty="0"/>
          </a:p>
          <a:p>
            <a:pPr marL="274320" indent="-274320" eaLnBrk="1" fontAlgn="auto" hangingPunct="1">
              <a:lnSpc>
                <a:spcPct val="80000"/>
              </a:lnSpc>
              <a:spcBef>
                <a:spcPts val="580"/>
              </a:spcBef>
              <a:spcAft>
                <a:spcPts val="0"/>
              </a:spcAft>
              <a:buFont typeface="Arial" pitchFamily="34" charset="0"/>
              <a:buChar char="•"/>
              <a:defRPr/>
            </a:pPr>
            <a:endParaRPr lang="en-US" sz="1700" dirty="0"/>
          </a:p>
        </p:txBody>
      </p:sp>
      <p:sp>
        <p:nvSpPr>
          <p:cNvPr id="3" name="Content Placeholder 2"/>
          <p:cNvSpPr>
            <a:spLocks noGrp="1"/>
          </p:cNvSpPr>
          <p:nvPr>
            <p:ph sz="quarter" idx="10"/>
          </p:nvPr>
        </p:nvSpPr>
        <p:spPr/>
        <p:txBody>
          <a:bodyPr/>
          <a:lstStyle/>
          <a:p>
            <a:r>
              <a:rPr lang="en-US" dirty="0"/>
              <a:t>CLUSTER SAMPLING…….</a:t>
            </a:r>
          </a:p>
        </p:txBody>
      </p:sp>
      <p:sp>
        <p:nvSpPr>
          <p:cNvPr id="36866" name="Slide Number Placeholder 6"/>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76A605-F1B3-49DE-9FE0-DD12C3FF1334}" type="slidenum">
              <a:rPr lang="en-US" altLang="en-US">
                <a:solidFill>
                  <a:srgbClr val="FFFFFF"/>
                </a:solidFill>
                <a:latin typeface="Franklin Gothic Book" panose="020B0503020102020204" pitchFamily="34" charset="0"/>
              </a:rPr>
              <a:pPr eaLnBrk="1" hangingPunct="1"/>
              <a:t>40</a:t>
            </a:fld>
            <a:endParaRPr lang="en-US" altLang="en-US">
              <a:solidFill>
                <a:srgbClr val="FFFFFF"/>
              </a:solidFill>
              <a:latin typeface="Franklin Gothic Book" panose="020B0503020102020204" pitchFamily="34" charset="0"/>
            </a:endParaRPr>
          </a:p>
        </p:txBody>
      </p:sp>
      <p:sp>
        <p:nvSpPr>
          <p:cNvPr id="36869" name="Rectangle 4"/>
          <p:cNvSpPr>
            <a:spLocks noGrp="1" noChangeArrowheads="1"/>
          </p:cNvSpPr>
          <p:nvPr>
            <p:ph sz="quarter" idx="4294967295"/>
          </p:nvPr>
        </p:nvSpPr>
        <p:spPr>
          <a:xfrm>
            <a:off x="5102225" y="1719263"/>
            <a:ext cx="4041775" cy="4411662"/>
          </a:xfrm>
        </p:spPr>
        <p:txBody>
          <a:bodyPr rtlCol="0">
            <a:normAutofit fontScale="92500" lnSpcReduction="10000"/>
          </a:bodyPr>
          <a:lstStyle/>
          <a:p>
            <a:pPr marL="274320" indent="-274320" eaLnBrk="1" fontAlgn="auto" hangingPunct="1">
              <a:lnSpc>
                <a:spcPct val="90000"/>
              </a:lnSpc>
              <a:spcBef>
                <a:spcPts val="580"/>
              </a:spcBef>
              <a:spcAft>
                <a:spcPts val="0"/>
              </a:spcAft>
              <a:buFont typeface="Arial" pitchFamily="34" charset="0"/>
              <a:buChar char="•"/>
              <a:defRPr/>
            </a:pPr>
            <a:r>
              <a:rPr lang="en-US" sz="1700"/>
              <a:t>XVI    3500       52500     17</a:t>
            </a:r>
          </a:p>
          <a:p>
            <a:pPr marL="274320" indent="-274320" eaLnBrk="1" fontAlgn="auto" hangingPunct="1">
              <a:lnSpc>
                <a:spcPct val="90000"/>
              </a:lnSpc>
              <a:spcBef>
                <a:spcPts val="580"/>
              </a:spcBef>
              <a:spcAft>
                <a:spcPts val="0"/>
              </a:spcAft>
              <a:buFont typeface="Arial" pitchFamily="34" charset="0"/>
              <a:buChar char="•"/>
              <a:defRPr/>
            </a:pPr>
            <a:r>
              <a:rPr lang="en-US" sz="1700"/>
              <a:t>XVII    4000      56500        18,19</a:t>
            </a:r>
          </a:p>
          <a:p>
            <a:pPr marL="274320" indent="-274320" eaLnBrk="1" fontAlgn="auto" hangingPunct="1">
              <a:lnSpc>
                <a:spcPct val="90000"/>
              </a:lnSpc>
              <a:spcBef>
                <a:spcPts val="580"/>
              </a:spcBef>
              <a:spcAft>
                <a:spcPts val="0"/>
              </a:spcAft>
              <a:buFont typeface="Arial" pitchFamily="34" charset="0"/>
              <a:buChar char="•"/>
              <a:defRPr/>
            </a:pPr>
            <a:r>
              <a:rPr lang="en-US" sz="1700"/>
              <a:t>XVIII    4500     61000        20</a:t>
            </a:r>
          </a:p>
          <a:p>
            <a:pPr marL="274320" indent="-274320" eaLnBrk="1" fontAlgn="auto" hangingPunct="1">
              <a:lnSpc>
                <a:spcPct val="90000"/>
              </a:lnSpc>
              <a:spcBef>
                <a:spcPts val="580"/>
              </a:spcBef>
              <a:spcAft>
                <a:spcPts val="0"/>
              </a:spcAft>
              <a:buFont typeface="Arial" pitchFamily="34" charset="0"/>
              <a:buChar char="•"/>
              <a:defRPr/>
            </a:pPr>
            <a:r>
              <a:rPr lang="en-US" sz="1700"/>
              <a:t>XIX     4000      65000       21,22</a:t>
            </a:r>
          </a:p>
          <a:p>
            <a:pPr marL="274320" indent="-274320" eaLnBrk="1" fontAlgn="auto" hangingPunct="1">
              <a:lnSpc>
                <a:spcPct val="90000"/>
              </a:lnSpc>
              <a:spcBef>
                <a:spcPts val="580"/>
              </a:spcBef>
              <a:spcAft>
                <a:spcPts val="0"/>
              </a:spcAft>
              <a:buFont typeface="Arial" pitchFamily="34" charset="0"/>
              <a:buChar char="•"/>
              <a:defRPr/>
            </a:pPr>
            <a:r>
              <a:rPr lang="en-US" sz="1700"/>
              <a:t>XX       4000      69000        23</a:t>
            </a:r>
          </a:p>
          <a:p>
            <a:pPr marL="274320" indent="-274320" eaLnBrk="1" fontAlgn="auto" hangingPunct="1">
              <a:lnSpc>
                <a:spcPct val="90000"/>
              </a:lnSpc>
              <a:spcBef>
                <a:spcPts val="580"/>
              </a:spcBef>
              <a:spcAft>
                <a:spcPts val="0"/>
              </a:spcAft>
              <a:buFont typeface="Arial" pitchFamily="34" charset="0"/>
              <a:buChar char="•"/>
              <a:defRPr/>
            </a:pPr>
            <a:r>
              <a:rPr lang="en-US" sz="1700"/>
              <a:t>XXI       2000     71000         24</a:t>
            </a:r>
          </a:p>
          <a:p>
            <a:pPr marL="274320" indent="-274320" eaLnBrk="1" fontAlgn="auto" hangingPunct="1">
              <a:lnSpc>
                <a:spcPct val="90000"/>
              </a:lnSpc>
              <a:spcBef>
                <a:spcPts val="580"/>
              </a:spcBef>
              <a:spcAft>
                <a:spcPts val="0"/>
              </a:spcAft>
              <a:buFont typeface="Arial" pitchFamily="34" charset="0"/>
              <a:buChar char="•"/>
              <a:defRPr/>
            </a:pPr>
            <a:r>
              <a:rPr lang="en-US" sz="1700"/>
              <a:t>XXII      2000     73000</a:t>
            </a:r>
          </a:p>
          <a:p>
            <a:pPr marL="274320" indent="-274320" eaLnBrk="1" fontAlgn="auto" hangingPunct="1">
              <a:lnSpc>
                <a:spcPct val="90000"/>
              </a:lnSpc>
              <a:spcBef>
                <a:spcPts val="580"/>
              </a:spcBef>
              <a:spcAft>
                <a:spcPts val="0"/>
              </a:spcAft>
              <a:buFont typeface="Arial" pitchFamily="34" charset="0"/>
              <a:buChar char="•"/>
              <a:defRPr/>
            </a:pPr>
            <a:r>
              <a:rPr lang="en-US" sz="1700"/>
              <a:t>XXIII    3000      76000         25</a:t>
            </a:r>
          </a:p>
          <a:p>
            <a:pPr marL="274320" indent="-274320" eaLnBrk="1" fontAlgn="auto" hangingPunct="1">
              <a:lnSpc>
                <a:spcPct val="90000"/>
              </a:lnSpc>
              <a:spcBef>
                <a:spcPts val="580"/>
              </a:spcBef>
              <a:spcAft>
                <a:spcPts val="0"/>
              </a:spcAft>
              <a:buFont typeface="Arial" pitchFamily="34" charset="0"/>
              <a:buChar char="•"/>
              <a:defRPr/>
            </a:pPr>
            <a:r>
              <a:rPr lang="en-US" sz="1700"/>
              <a:t>XXIV    3000      79000         26</a:t>
            </a:r>
          </a:p>
          <a:p>
            <a:pPr marL="274320" indent="-274320" eaLnBrk="1" fontAlgn="auto" hangingPunct="1">
              <a:lnSpc>
                <a:spcPct val="90000"/>
              </a:lnSpc>
              <a:spcBef>
                <a:spcPts val="580"/>
              </a:spcBef>
              <a:spcAft>
                <a:spcPts val="0"/>
              </a:spcAft>
              <a:buFont typeface="Arial" pitchFamily="34" charset="0"/>
              <a:buChar char="•"/>
              <a:defRPr/>
            </a:pPr>
            <a:r>
              <a:rPr lang="en-US" sz="1700"/>
              <a:t>XXV     5000      84000         27,28</a:t>
            </a:r>
          </a:p>
          <a:p>
            <a:pPr marL="274320" indent="-274320" eaLnBrk="1" fontAlgn="auto" hangingPunct="1">
              <a:lnSpc>
                <a:spcPct val="90000"/>
              </a:lnSpc>
              <a:spcBef>
                <a:spcPts val="580"/>
              </a:spcBef>
              <a:spcAft>
                <a:spcPts val="0"/>
              </a:spcAft>
              <a:buFont typeface="Arial" pitchFamily="34" charset="0"/>
              <a:buChar char="•"/>
              <a:defRPr/>
            </a:pPr>
            <a:r>
              <a:rPr lang="en-US" sz="1700"/>
              <a:t>XXVI    2000      86000        29</a:t>
            </a:r>
          </a:p>
          <a:p>
            <a:pPr marL="274320" indent="-274320" eaLnBrk="1" fontAlgn="auto" hangingPunct="1">
              <a:lnSpc>
                <a:spcPct val="90000"/>
              </a:lnSpc>
              <a:spcBef>
                <a:spcPts val="580"/>
              </a:spcBef>
              <a:spcAft>
                <a:spcPts val="0"/>
              </a:spcAft>
              <a:buFont typeface="Arial" pitchFamily="34" charset="0"/>
              <a:buChar char="•"/>
              <a:defRPr/>
            </a:pPr>
            <a:r>
              <a:rPr lang="en-US" sz="1700"/>
              <a:t>XXVII   1000      87000</a:t>
            </a:r>
          </a:p>
          <a:p>
            <a:pPr marL="274320" indent="-274320" eaLnBrk="1" fontAlgn="auto" hangingPunct="1">
              <a:lnSpc>
                <a:spcPct val="90000"/>
              </a:lnSpc>
              <a:spcBef>
                <a:spcPts val="580"/>
              </a:spcBef>
              <a:spcAft>
                <a:spcPts val="0"/>
              </a:spcAft>
              <a:buFont typeface="Arial" pitchFamily="34" charset="0"/>
              <a:buChar char="•"/>
              <a:defRPr/>
            </a:pPr>
            <a:r>
              <a:rPr lang="en-US" sz="1700"/>
              <a:t>XXVIII   1000     88000</a:t>
            </a:r>
          </a:p>
          <a:p>
            <a:pPr marL="274320" indent="-274320" eaLnBrk="1" fontAlgn="auto" hangingPunct="1">
              <a:lnSpc>
                <a:spcPct val="90000"/>
              </a:lnSpc>
              <a:spcBef>
                <a:spcPts val="580"/>
              </a:spcBef>
              <a:spcAft>
                <a:spcPts val="0"/>
              </a:spcAft>
              <a:buFont typeface="Arial" pitchFamily="34" charset="0"/>
              <a:buChar char="•"/>
              <a:defRPr/>
            </a:pPr>
            <a:r>
              <a:rPr lang="en-US" sz="1700"/>
              <a:t>XXIX     1000     89000         30</a:t>
            </a:r>
          </a:p>
          <a:p>
            <a:pPr marL="274320" indent="-274320" eaLnBrk="1" fontAlgn="auto" hangingPunct="1">
              <a:lnSpc>
                <a:spcPct val="90000"/>
              </a:lnSpc>
              <a:spcBef>
                <a:spcPts val="580"/>
              </a:spcBef>
              <a:spcAft>
                <a:spcPts val="0"/>
              </a:spcAft>
              <a:buFont typeface="Arial" pitchFamily="34" charset="0"/>
              <a:buChar char="•"/>
              <a:defRPr/>
            </a:pPr>
            <a:r>
              <a:rPr lang="en-US" sz="1700"/>
              <a:t>XXX      1000      90000</a:t>
            </a:r>
          </a:p>
          <a:p>
            <a:pPr marL="274320" indent="-274320" eaLnBrk="1" fontAlgn="auto" hangingPunct="1">
              <a:lnSpc>
                <a:spcPct val="90000"/>
              </a:lnSpc>
              <a:spcBef>
                <a:spcPts val="580"/>
              </a:spcBef>
              <a:spcAft>
                <a:spcPts val="0"/>
              </a:spcAft>
              <a:buFont typeface="Arial" pitchFamily="34" charset="0"/>
              <a:buChar char="•"/>
              <a:defRPr/>
            </a:pPr>
            <a:r>
              <a:rPr lang="en-US" sz="1700"/>
              <a:t>90000/30 = 3000 sampling interval</a:t>
            </a:r>
          </a:p>
        </p:txBody>
      </p:sp>
    </p:spTree>
    <p:extLst>
      <p:ext uri="{BB962C8B-B14F-4D97-AF65-F5344CB8AC3E}">
        <p14:creationId xmlns:p14="http://schemas.microsoft.com/office/powerpoint/2010/main" val="3209721203"/>
      </p:ext>
    </p:extLst>
  </p:cSld>
  <p:clrMapOvr>
    <a:masterClrMapping/>
  </p:clrMapOvr>
  <p:transition advTm="15"/>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hlinkClick r:id="rId2"/>
              </a:rPr>
              <a:t>https://www.tableau.com/sites/default/files/media/designing-great-visualizations.pdf</a:t>
            </a:r>
            <a:endParaRPr lang="en-US" dirty="0"/>
          </a:p>
          <a:p>
            <a:pPr>
              <a:buFont typeface="Arial" panose="020B0604020202020204" pitchFamily="34" charset="0"/>
              <a:buChar char="•"/>
            </a:pPr>
            <a:r>
              <a:rPr lang="en-US" dirty="0">
                <a:hlinkClick r:id="rId3"/>
              </a:rPr>
              <a:t>https://www.tableau.com/sites/default/files/whitepapers/752750_core_why_visual_analytics_whitepaper_0.pdf</a:t>
            </a:r>
            <a:endParaRPr lang="en-US" dirty="0"/>
          </a:p>
          <a:p>
            <a:pPr>
              <a:buFont typeface="Arial" panose="020B0604020202020204" pitchFamily="34" charset="0"/>
              <a:buChar char="•"/>
            </a:pPr>
            <a:r>
              <a:rPr lang="en-US" dirty="0">
                <a:hlinkClick r:id="rId4"/>
              </a:rPr>
              <a:t>http://cdnlarge.tableausoftware.com/sites/default/files/whitepapers/visual_analysis_for-everyone.pdf</a:t>
            </a:r>
            <a:endParaRPr lang="en-US" dirty="0"/>
          </a:p>
          <a:p>
            <a:pPr>
              <a:buFont typeface="Arial" panose="020B0604020202020204" pitchFamily="34" charset="0"/>
              <a:buChar char="•"/>
            </a:pPr>
            <a:r>
              <a:rPr lang="en-US" dirty="0">
                <a:hlinkClick r:id="rId5"/>
              </a:rPr>
              <a:t>http://www.tableau.com/sites/default/files/media/whitepaper_visual-analysis-guidebook_0.pdf</a:t>
            </a:r>
            <a:endParaRPr lang="en-US" dirty="0"/>
          </a:p>
          <a:p>
            <a:pPr>
              <a:buFont typeface="Arial" panose="020B0604020202020204" pitchFamily="34" charset="0"/>
              <a:buChar char="•"/>
            </a:pPr>
            <a:endParaRPr lang="en-US" dirty="0"/>
          </a:p>
          <a:p>
            <a:endParaRPr lang="en-US" dirty="0"/>
          </a:p>
          <a:p>
            <a:endParaRPr lang="en-US" dirty="0"/>
          </a:p>
        </p:txBody>
      </p:sp>
      <p:sp>
        <p:nvSpPr>
          <p:cNvPr id="3" name="Content Placeholder 2"/>
          <p:cNvSpPr>
            <a:spLocks noGrp="1"/>
          </p:cNvSpPr>
          <p:nvPr>
            <p:ph sz="quarter" idx="10"/>
          </p:nvPr>
        </p:nvSpPr>
        <p:spPr/>
        <p:txBody>
          <a:bodyPr/>
          <a:lstStyle/>
          <a:p>
            <a:r>
              <a:rPr lang="en-US" dirty="0"/>
              <a:t>More Detailed Papers</a:t>
            </a:r>
          </a:p>
        </p:txBody>
      </p:sp>
    </p:spTree>
    <p:extLst>
      <p:ext uri="{BB962C8B-B14F-4D97-AF65-F5344CB8AC3E}">
        <p14:creationId xmlns:p14="http://schemas.microsoft.com/office/powerpoint/2010/main" val="21503350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Extra Reading</a:t>
            </a:r>
          </a:p>
        </p:txBody>
      </p:sp>
      <p:sp>
        <p:nvSpPr>
          <p:cNvPr id="9" name="Text Placeholder 8"/>
          <p:cNvSpPr>
            <a:spLocks noGrp="1"/>
          </p:cNvSpPr>
          <p:nvPr>
            <p:ph type="body" idx="1"/>
          </p:nvPr>
        </p:nvSpPr>
        <p:spPr/>
        <p:txBody>
          <a:bodyPr/>
          <a:lstStyle/>
          <a:p>
            <a:r>
              <a:rPr lang="en-US" dirty="0"/>
              <a:t>Data Visualization Tools</a:t>
            </a:r>
          </a:p>
        </p:txBody>
      </p:sp>
    </p:spTree>
    <p:extLst>
      <p:ext uri="{BB962C8B-B14F-4D97-AF65-F5344CB8AC3E}">
        <p14:creationId xmlns:p14="http://schemas.microsoft.com/office/powerpoint/2010/main" val="292532506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 Tools</a:t>
            </a:r>
          </a:p>
        </p:txBody>
      </p:sp>
      <p:sp>
        <p:nvSpPr>
          <p:cNvPr id="5" name="Content Placeholder 4"/>
          <p:cNvSpPr>
            <a:spLocks noGrp="1"/>
          </p:cNvSpPr>
          <p:nvPr>
            <p:ph idx="1"/>
          </p:nvPr>
        </p:nvSpPr>
        <p:spPr>
          <a:xfrm>
            <a:off x="628650" y="2262555"/>
            <a:ext cx="7981950" cy="3914409"/>
          </a:xfrm>
        </p:spPr>
        <p:txBody>
          <a:bodyPr>
            <a:noAutofit/>
          </a:bodyPr>
          <a:lstStyle/>
          <a:p>
            <a:r>
              <a:rPr lang="en-US" sz="2000" dirty="0"/>
              <a:t>Key Features required in Data Visualization Tools</a:t>
            </a:r>
          </a:p>
          <a:p>
            <a:r>
              <a:rPr lang="en-US" sz="2000" dirty="0"/>
              <a:t>Types of Data Visualization Tools</a:t>
            </a:r>
          </a:p>
          <a:p>
            <a:r>
              <a:rPr lang="en-US" sz="2000" dirty="0"/>
              <a:t>Popular Commercial tools</a:t>
            </a:r>
          </a:p>
          <a:p>
            <a:r>
              <a:rPr lang="en-US" sz="2000" dirty="0"/>
              <a:t>Popular Python Libraries for Data Visualization</a:t>
            </a:r>
          </a:p>
        </p:txBody>
      </p:sp>
    </p:spTree>
    <p:extLst>
      <p:ext uri="{BB962C8B-B14F-4D97-AF65-F5344CB8AC3E}">
        <p14:creationId xmlns:p14="http://schemas.microsoft.com/office/powerpoint/2010/main" val="287516921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b="1" dirty="0"/>
              <a:t>Overview</a:t>
            </a:r>
            <a:r>
              <a:rPr lang="en-US" dirty="0"/>
              <a:t>: Gain an overview of the entire collection</a:t>
            </a:r>
          </a:p>
          <a:p>
            <a:pPr>
              <a:buFont typeface="Arial" panose="020B0604020202020204" pitchFamily="34" charset="0"/>
              <a:buChar char="•"/>
            </a:pPr>
            <a:r>
              <a:rPr lang="en-US" b="1" dirty="0"/>
              <a:t>Zoom</a:t>
            </a:r>
            <a:r>
              <a:rPr lang="en-US" dirty="0"/>
              <a:t> : Zoom in on items of interest</a:t>
            </a:r>
          </a:p>
          <a:p>
            <a:pPr>
              <a:buFont typeface="Arial" panose="020B0604020202020204" pitchFamily="34" charset="0"/>
              <a:buChar char="•"/>
            </a:pPr>
            <a:r>
              <a:rPr lang="en-US" b="1" dirty="0"/>
              <a:t>Filter</a:t>
            </a:r>
            <a:r>
              <a:rPr lang="en-US" dirty="0"/>
              <a:t>: Filter out uninteresting items</a:t>
            </a:r>
          </a:p>
          <a:p>
            <a:pPr>
              <a:buFont typeface="Arial" panose="020B0604020202020204" pitchFamily="34" charset="0"/>
              <a:buChar char="•"/>
            </a:pPr>
            <a:r>
              <a:rPr lang="en-US" b="1" dirty="0"/>
              <a:t>Details-on-demand:</a:t>
            </a:r>
            <a:r>
              <a:rPr lang="en-US" dirty="0"/>
              <a:t> Select an item or group and get details when needed</a:t>
            </a:r>
          </a:p>
          <a:p>
            <a:pPr>
              <a:buFont typeface="Arial" panose="020B0604020202020204" pitchFamily="34" charset="0"/>
              <a:buChar char="•"/>
            </a:pPr>
            <a:r>
              <a:rPr lang="en-US" b="1" dirty="0"/>
              <a:t>Relate</a:t>
            </a:r>
            <a:r>
              <a:rPr lang="en-US" dirty="0"/>
              <a:t>: View relationships among items</a:t>
            </a:r>
          </a:p>
          <a:p>
            <a:pPr>
              <a:buFont typeface="Arial" panose="020B0604020202020204" pitchFamily="34" charset="0"/>
              <a:buChar char="•"/>
            </a:pPr>
            <a:r>
              <a:rPr lang="en-US" b="1" dirty="0"/>
              <a:t>History</a:t>
            </a:r>
            <a:r>
              <a:rPr lang="en-US" dirty="0"/>
              <a:t>: Keep a history of actions to support undo, replay, and progressive refinement</a:t>
            </a:r>
          </a:p>
          <a:p>
            <a:pPr>
              <a:buFont typeface="Arial" panose="020B0604020202020204" pitchFamily="34" charset="0"/>
              <a:buChar char="•"/>
            </a:pPr>
            <a:r>
              <a:rPr lang="en-US" b="1" dirty="0"/>
              <a:t>Extract</a:t>
            </a:r>
            <a:r>
              <a:rPr lang="en-US" dirty="0"/>
              <a:t>: Allow extraction of sub-collections and of the query parameters</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Content Placeholder 2"/>
          <p:cNvSpPr>
            <a:spLocks noGrp="1"/>
          </p:cNvSpPr>
          <p:nvPr>
            <p:ph sz="quarter" idx="10"/>
          </p:nvPr>
        </p:nvSpPr>
        <p:spPr/>
        <p:txBody>
          <a:bodyPr/>
          <a:lstStyle/>
          <a:p>
            <a:r>
              <a:rPr lang="en-US" dirty="0"/>
              <a:t>Data Visualization Tools - Key Features</a:t>
            </a:r>
          </a:p>
        </p:txBody>
      </p:sp>
      <p:sp>
        <p:nvSpPr>
          <p:cNvPr id="4" name="text 1"/>
          <p:cNvSpPr txBox="1"/>
          <p:nvPr/>
        </p:nvSpPr>
        <p:spPr>
          <a:xfrm>
            <a:off x="5898824" y="6056811"/>
            <a:ext cx="1948885" cy="341642"/>
          </a:xfrm>
          <a:prstGeom prst="rect">
            <a:avLst/>
          </a:prstGeom>
        </p:spPr>
        <p:txBody>
          <a:bodyPr vert="horz" wrap="none" lIns="0" tIns="0" rIns="0" bIns="0" rtlCol="0">
            <a:spAutoFit/>
          </a:bodyPr>
          <a:lstStyle/>
          <a:p>
            <a:pPr marL="0">
              <a:lnSpc>
                <a:spcPct val="100000"/>
              </a:lnSpc>
            </a:pPr>
            <a:r>
              <a:rPr sz="2200" spc="10" dirty="0">
                <a:solidFill>
                  <a:srgbClr val="7F7F7F"/>
                </a:solidFill>
                <a:latin typeface="Century Gothic"/>
                <a:cs typeface="Century Gothic"/>
              </a:rPr>
              <a:t>Shneiderman,</a:t>
            </a:r>
            <a:endParaRPr sz="2200" dirty="0">
              <a:latin typeface="Century Gothic"/>
              <a:cs typeface="Century Gothic"/>
            </a:endParaRPr>
          </a:p>
        </p:txBody>
      </p:sp>
      <p:sp>
        <p:nvSpPr>
          <p:cNvPr id="5" name="text 1"/>
          <p:cNvSpPr txBox="1"/>
          <p:nvPr/>
        </p:nvSpPr>
        <p:spPr>
          <a:xfrm>
            <a:off x="7849744" y="6056811"/>
            <a:ext cx="693365" cy="341642"/>
          </a:xfrm>
          <a:prstGeom prst="rect">
            <a:avLst/>
          </a:prstGeom>
        </p:spPr>
        <p:txBody>
          <a:bodyPr vert="horz" wrap="none" lIns="0" tIns="0" rIns="0" bIns="0" rtlCol="0">
            <a:spAutoFit/>
          </a:bodyPr>
          <a:lstStyle/>
          <a:p>
            <a:pPr marL="0">
              <a:lnSpc>
                <a:spcPct val="100000"/>
              </a:lnSpc>
            </a:pPr>
            <a:r>
              <a:rPr sz="2200" spc="10" dirty="0">
                <a:solidFill>
                  <a:srgbClr val="7F7F7F"/>
                </a:solidFill>
                <a:latin typeface="Century Gothic"/>
                <a:cs typeface="Century Gothic"/>
              </a:rPr>
              <a:t>1996</a:t>
            </a:r>
            <a:endParaRPr sz="2200" dirty="0">
              <a:latin typeface="Century Gothic"/>
              <a:cs typeface="Century Gothic"/>
            </a:endParaRPr>
          </a:p>
        </p:txBody>
      </p:sp>
    </p:spTree>
    <p:extLst>
      <p:ext uri="{BB962C8B-B14F-4D97-AF65-F5344CB8AC3E}">
        <p14:creationId xmlns:p14="http://schemas.microsoft.com/office/powerpoint/2010/main" val="141441573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 Main Types:</a:t>
            </a:r>
          </a:p>
          <a:p>
            <a:pPr>
              <a:buFont typeface="Arial" panose="020B0604020202020204" pitchFamily="34" charset="0"/>
              <a:buChar char="•"/>
            </a:pPr>
            <a:r>
              <a:rPr lang="en-US" dirty="0"/>
              <a:t>Systems providing visualizations</a:t>
            </a:r>
          </a:p>
          <a:p>
            <a:pPr lvl="1">
              <a:buFont typeface="Arial" panose="020B0604020202020204" pitchFamily="34" charset="0"/>
              <a:buChar char="•"/>
            </a:pPr>
            <a:r>
              <a:rPr lang="en-US" dirty="0"/>
              <a:t>Tableau</a:t>
            </a:r>
          </a:p>
          <a:p>
            <a:pPr lvl="1">
              <a:buFont typeface="Arial" panose="020B0604020202020204" pitchFamily="34" charset="0"/>
              <a:buChar char="•"/>
            </a:pPr>
            <a:r>
              <a:rPr lang="en-US" dirty="0" err="1"/>
              <a:t>PowerBI</a:t>
            </a:r>
            <a:endParaRPr lang="en-US" dirty="0"/>
          </a:p>
          <a:p>
            <a:pPr lvl="1">
              <a:buFont typeface="Arial" panose="020B0604020202020204" pitchFamily="34" charset="0"/>
              <a:buChar char="•"/>
            </a:pPr>
            <a:r>
              <a:rPr lang="en-US" dirty="0" err="1"/>
              <a:t>Gephi</a:t>
            </a:r>
            <a:endParaRPr lang="en-US" dirty="0"/>
          </a:p>
          <a:p>
            <a:pPr lvl="1">
              <a:buFont typeface="Arial" panose="020B0604020202020204" pitchFamily="34" charset="0"/>
              <a:buChar char="•"/>
            </a:pPr>
            <a:r>
              <a:rPr lang="en-US" dirty="0" err="1"/>
              <a:t>Pajek</a:t>
            </a:r>
            <a:endParaRPr lang="en-US" dirty="0"/>
          </a:p>
          <a:p>
            <a:pPr lvl="1">
              <a:buFont typeface="Arial" panose="020B0604020202020204" pitchFamily="34" charset="0"/>
              <a:buChar char="•"/>
            </a:pPr>
            <a:r>
              <a:rPr lang="en-US" dirty="0" err="1"/>
              <a:t>NodeXL</a:t>
            </a:r>
            <a:endParaRPr lang="en-US" dirty="0"/>
          </a:p>
          <a:p>
            <a:pPr lvl="1">
              <a:buFont typeface="Arial" panose="020B0604020202020204" pitchFamily="34" charset="0"/>
              <a:buChar char="•"/>
            </a:pPr>
            <a:r>
              <a:rPr lang="en-US" dirty="0" err="1"/>
              <a:t>TouchGraph</a:t>
            </a:r>
            <a:endParaRPr lang="en-US" dirty="0"/>
          </a:p>
          <a:p>
            <a:pPr lvl="1">
              <a:buFont typeface="Arial" panose="020B0604020202020204" pitchFamily="34" charset="0"/>
              <a:buChar char="•"/>
            </a:pPr>
            <a:endParaRPr lang="en-US" dirty="0"/>
          </a:p>
          <a:p>
            <a:pPr>
              <a:buFont typeface="Arial" panose="020B0604020202020204" pitchFamily="34" charset="0"/>
              <a:buChar char="•"/>
            </a:pPr>
            <a:r>
              <a:rPr lang="en-US" dirty="0"/>
              <a:t>Toolkits that can be used to build systems</a:t>
            </a:r>
          </a:p>
          <a:p>
            <a:endParaRPr lang="en-US" dirty="0"/>
          </a:p>
        </p:txBody>
      </p:sp>
      <p:sp>
        <p:nvSpPr>
          <p:cNvPr id="3" name="Content Placeholder 2"/>
          <p:cNvSpPr>
            <a:spLocks noGrp="1"/>
          </p:cNvSpPr>
          <p:nvPr>
            <p:ph sz="quarter" idx="10"/>
          </p:nvPr>
        </p:nvSpPr>
        <p:spPr/>
        <p:txBody>
          <a:bodyPr/>
          <a:lstStyle/>
          <a:p>
            <a:r>
              <a:rPr lang="en-US" dirty="0"/>
              <a:t>Tool Types</a:t>
            </a:r>
          </a:p>
        </p:txBody>
      </p:sp>
    </p:spTree>
    <p:extLst>
      <p:ext uri="{BB962C8B-B14F-4D97-AF65-F5344CB8AC3E}">
        <p14:creationId xmlns:p14="http://schemas.microsoft.com/office/powerpoint/2010/main" val="28872696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1600200"/>
            <a:ext cx="3895725" cy="1724025"/>
          </a:xfrm>
          <a:prstGeom prst="rect">
            <a:avLst/>
          </a:prstGeom>
        </p:spPr>
      </p:pic>
      <p:sp>
        <p:nvSpPr>
          <p:cNvPr id="3" name="Content Placeholder 2"/>
          <p:cNvSpPr>
            <a:spLocks noGrp="1"/>
          </p:cNvSpPr>
          <p:nvPr>
            <p:ph sz="quarter" idx="10"/>
          </p:nvPr>
        </p:nvSpPr>
        <p:spPr/>
        <p:txBody>
          <a:bodyPr/>
          <a:lstStyle/>
          <a:p>
            <a:r>
              <a:rPr lang="en-US" dirty="0"/>
              <a:t>Tableau</a:t>
            </a:r>
          </a:p>
        </p:txBody>
      </p:sp>
      <p:pic>
        <p:nvPicPr>
          <p:cNvPr id="5" name="Picture 4"/>
          <p:cNvPicPr>
            <a:picLocks noChangeAspect="1"/>
          </p:cNvPicPr>
          <p:nvPr/>
        </p:nvPicPr>
        <p:blipFill>
          <a:blip r:embed="rId3"/>
          <a:stretch>
            <a:fillRect/>
          </a:stretch>
        </p:blipFill>
        <p:spPr>
          <a:xfrm>
            <a:off x="4362450" y="1608909"/>
            <a:ext cx="4457700" cy="2371725"/>
          </a:xfrm>
          <a:prstGeom prst="rect">
            <a:avLst/>
          </a:prstGeom>
        </p:spPr>
      </p:pic>
      <p:pic>
        <p:nvPicPr>
          <p:cNvPr id="6" name="Picture 5"/>
          <p:cNvPicPr>
            <a:picLocks noChangeAspect="1"/>
          </p:cNvPicPr>
          <p:nvPr/>
        </p:nvPicPr>
        <p:blipFill>
          <a:blip r:embed="rId4"/>
          <a:stretch>
            <a:fillRect/>
          </a:stretch>
        </p:blipFill>
        <p:spPr>
          <a:xfrm>
            <a:off x="304800" y="3479754"/>
            <a:ext cx="4124325" cy="1600200"/>
          </a:xfrm>
          <a:prstGeom prst="rect">
            <a:avLst/>
          </a:prstGeom>
        </p:spPr>
      </p:pic>
      <p:pic>
        <p:nvPicPr>
          <p:cNvPr id="7" name="Picture 6"/>
          <p:cNvPicPr>
            <a:picLocks noChangeAspect="1"/>
          </p:cNvPicPr>
          <p:nvPr/>
        </p:nvPicPr>
        <p:blipFill>
          <a:blip r:embed="rId5"/>
          <a:stretch>
            <a:fillRect/>
          </a:stretch>
        </p:blipFill>
        <p:spPr>
          <a:xfrm>
            <a:off x="476249" y="5235484"/>
            <a:ext cx="4010025" cy="1323975"/>
          </a:xfrm>
          <a:prstGeom prst="rect">
            <a:avLst/>
          </a:prstGeom>
        </p:spPr>
      </p:pic>
      <p:pic>
        <p:nvPicPr>
          <p:cNvPr id="8" name="Picture 7"/>
          <p:cNvPicPr>
            <a:picLocks noChangeAspect="1"/>
          </p:cNvPicPr>
          <p:nvPr/>
        </p:nvPicPr>
        <p:blipFill>
          <a:blip r:embed="rId6"/>
          <a:stretch>
            <a:fillRect/>
          </a:stretch>
        </p:blipFill>
        <p:spPr>
          <a:xfrm>
            <a:off x="4362450" y="4103709"/>
            <a:ext cx="3733800" cy="1333500"/>
          </a:xfrm>
          <a:prstGeom prst="rect">
            <a:avLst/>
          </a:prstGeom>
        </p:spPr>
      </p:pic>
      <p:pic>
        <p:nvPicPr>
          <p:cNvPr id="9" name="Picture 8"/>
          <p:cNvPicPr>
            <a:picLocks noChangeAspect="1"/>
          </p:cNvPicPr>
          <p:nvPr/>
        </p:nvPicPr>
        <p:blipFill>
          <a:blip r:embed="rId7"/>
          <a:stretch>
            <a:fillRect/>
          </a:stretch>
        </p:blipFill>
        <p:spPr>
          <a:xfrm>
            <a:off x="7940260" y="5363597"/>
            <a:ext cx="1177614" cy="1161028"/>
          </a:xfrm>
          <a:prstGeom prst="rect">
            <a:avLst/>
          </a:prstGeom>
        </p:spPr>
      </p:pic>
      <p:sp>
        <p:nvSpPr>
          <p:cNvPr id="10" name="Rectangle 9"/>
          <p:cNvSpPr/>
          <p:nvPr/>
        </p:nvSpPr>
        <p:spPr>
          <a:xfrm>
            <a:off x="4676204" y="5657751"/>
            <a:ext cx="3074126" cy="646331"/>
          </a:xfrm>
          <a:prstGeom prst="rect">
            <a:avLst/>
          </a:prstGeom>
        </p:spPr>
        <p:txBody>
          <a:bodyPr wrap="square">
            <a:spAutoFit/>
          </a:bodyPr>
          <a:lstStyle/>
          <a:p>
            <a:r>
              <a:rPr lang="en-US" dirty="0">
                <a:hlinkClick r:id="rId8"/>
              </a:rPr>
              <a:t>https://www.slideshare.net/seethaBTS/tableau-ppt</a:t>
            </a:r>
            <a:endParaRPr lang="en-US" dirty="0"/>
          </a:p>
        </p:txBody>
      </p:sp>
    </p:spTree>
    <p:extLst>
      <p:ext uri="{BB962C8B-B14F-4D97-AF65-F5344CB8AC3E}">
        <p14:creationId xmlns:p14="http://schemas.microsoft.com/office/powerpoint/2010/main" val="229959988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13253" y="1753662"/>
            <a:ext cx="3067464" cy="4095080"/>
            <a:chOff x="426046" y="1218686"/>
            <a:chExt cx="4171964" cy="5569594"/>
          </a:xfrm>
        </p:grpSpPr>
        <p:sp>
          <p:nvSpPr>
            <p:cNvPr id="18" name="Rectangle 17"/>
            <p:cNvSpPr/>
            <p:nvPr/>
          </p:nvSpPr>
          <p:spPr>
            <a:xfrm>
              <a:off x="429386" y="21330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19" name="Group 455"/>
            <p:cNvGrpSpPr>
              <a:grpSpLocks/>
            </p:cNvGrpSpPr>
            <p:nvPr/>
          </p:nvGrpSpPr>
          <p:grpSpPr bwMode="auto">
            <a:xfrm>
              <a:off x="657986" y="2361686"/>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20" name="Rectangle 19"/>
            <p:cNvSpPr/>
            <p:nvPr/>
          </p:nvSpPr>
          <p:spPr>
            <a:xfrm>
              <a:off x="429386" y="30474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21" name="Group 34"/>
            <p:cNvGrpSpPr>
              <a:grpSpLocks/>
            </p:cNvGrpSpPr>
            <p:nvPr/>
          </p:nvGrpSpPr>
          <p:grpSpPr bwMode="auto">
            <a:xfrm>
              <a:off x="657986" y="3276086"/>
              <a:ext cx="457200" cy="457200"/>
              <a:chOff x="-3781305" y="3065460"/>
              <a:chExt cx="1777999" cy="1777999"/>
            </a:xfrm>
          </p:grpSpPr>
          <p:sp>
            <p:nvSpPr>
              <p:cNvPr id="4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4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22" name="Rectangle 21"/>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24" name="Group 39"/>
            <p:cNvGrpSpPr>
              <a:grpSpLocks/>
            </p:cNvGrpSpPr>
            <p:nvPr/>
          </p:nvGrpSpPr>
          <p:grpSpPr bwMode="auto">
            <a:xfrm>
              <a:off x="657986" y="4190486"/>
              <a:ext cx="457200" cy="457200"/>
              <a:chOff x="-3781305" y="3065460"/>
              <a:chExt cx="1777999" cy="1777999"/>
            </a:xfrm>
          </p:grpSpPr>
          <p:sp>
            <p:nvSpPr>
              <p:cNvPr id="3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3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29" name="Rectangle 28"/>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defRPr/>
              </a:pPr>
              <a:endParaRPr lang="en-US" sz="1350"/>
            </a:p>
          </p:txBody>
        </p:sp>
        <p:grpSp>
          <p:nvGrpSpPr>
            <p:cNvPr id="30" name="Group 44"/>
            <p:cNvGrpSpPr>
              <a:grpSpLocks/>
            </p:cNvGrpSpPr>
            <p:nvPr/>
          </p:nvGrpSpPr>
          <p:grpSpPr bwMode="auto">
            <a:xfrm>
              <a:off x="657986" y="5104886"/>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31" name="TextBox 30"/>
            <p:cNvSpPr txBox="1"/>
            <p:nvPr/>
          </p:nvSpPr>
          <p:spPr>
            <a:xfrm>
              <a:off x="1454911" y="2246223"/>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Shared Queries</a:t>
              </a:r>
            </a:p>
          </p:txBody>
        </p:sp>
        <p:sp>
          <p:nvSpPr>
            <p:cNvPr id="32" name="TextBox 31"/>
            <p:cNvSpPr txBox="1"/>
            <p:nvPr/>
          </p:nvSpPr>
          <p:spPr>
            <a:xfrm>
              <a:off x="1454911" y="3171734"/>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Data Refresh</a:t>
              </a:r>
            </a:p>
          </p:txBody>
        </p:sp>
        <p:sp>
          <p:nvSpPr>
            <p:cNvPr id="33" name="TextBox 32"/>
            <p:cNvSpPr txBox="1"/>
            <p:nvPr/>
          </p:nvSpPr>
          <p:spPr>
            <a:xfrm>
              <a:off x="1454911" y="4039303"/>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Data Search</a:t>
              </a:r>
            </a:p>
          </p:txBody>
        </p:sp>
        <p:sp>
          <p:nvSpPr>
            <p:cNvPr id="34" name="TextBox 33"/>
            <p:cNvSpPr txBox="1"/>
            <p:nvPr/>
          </p:nvSpPr>
          <p:spPr>
            <a:xfrm>
              <a:off x="1454911" y="5005297"/>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Mobile Access</a:t>
              </a:r>
            </a:p>
          </p:txBody>
        </p:sp>
        <p:sp>
          <p:nvSpPr>
            <p:cNvPr id="73" name="Rectangle 72"/>
            <p:cNvSpPr/>
            <p:nvPr/>
          </p:nvSpPr>
          <p:spPr>
            <a:xfrm>
              <a:off x="426046" y="12186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defRPr/>
              </a:pPr>
              <a:endParaRPr lang="en-US" sz="1350"/>
            </a:p>
          </p:txBody>
        </p:sp>
        <p:grpSp>
          <p:nvGrpSpPr>
            <p:cNvPr id="74" name="Group 44"/>
            <p:cNvGrpSpPr>
              <a:grpSpLocks/>
            </p:cNvGrpSpPr>
            <p:nvPr/>
          </p:nvGrpSpPr>
          <p:grpSpPr bwMode="auto">
            <a:xfrm>
              <a:off x="657986" y="1447286"/>
              <a:ext cx="457200" cy="457200"/>
              <a:chOff x="-3781305" y="3065460"/>
              <a:chExt cx="1777999" cy="1777999"/>
            </a:xfrm>
          </p:grpSpPr>
          <p:sp>
            <p:nvSpPr>
              <p:cNvPr id="7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7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75" name="TextBox 74"/>
            <p:cNvSpPr txBox="1"/>
            <p:nvPr/>
          </p:nvSpPr>
          <p:spPr>
            <a:xfrm>
              <a:off x="1466850" y="1347697"/>
              <a:ext cx="3131160" cy="683366"/>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BI Sites</a:t>
              </a:r>
            </a:p>
          </p:txBody>
        </p:sp>
        <p:sp>
          <p:nvSpPr>
            <p:cNvPr id="119" name="Rectangle 118"/>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5"/>
              <a:endParaRPr lang="en-US" sz="1350"/>
            </a:p>
          </p:txBody>
        </p:sp>
        <p:grpSp>
          <p:nvGrpSpPr>
            <p:cNvPr id="120" name="Group 44"/>
            <p:cNvGrpSpPr>
              <a:grpSpLocks/>
            </p:cNvGrpSpPr>
            <p:nvPr/>
          </p:nvGrpSpPr>
          <p:grpSpPr bwMode="auto">
            <a:xfrm>
              <a:off x="657986" y="6010554"/>
              <a:ext cx="457200" cy="457200"/>
              <a:chOff x="-3781305" y="3065460"/>
              <a:chExt cx="1777999" cy="1777999"/>
            </a:xfrm>
          </p:grpSpPr>
          <p:sp>
            <p:nvSpPr>
              <p:cNvPr id="12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sp>
            <p:nvSpPr>
              <p:cNvPr id="12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5">
                  <a:defRPr/>
                </a:pPr>
                <a:endParaRPr lang="en-US" sz="1350" dirty="0"/>
              </a:p>
            </p:txBody>
          </p:sp>
        </p:grpSp>
        <p:sp>
          <p:nvSpPr>
            <p:cNvPr id="123" name="TextBox 122"/>
            <p:cNvSpPr txBox="1"/>
            <p:nvPr/>
          </p:nvSpPr>
          <p:spPr>
            <a:xfrm>
              <a:off x="1466850" y="5717013"/>
              <a:ext cx="3131160" cy="1071267"/>
            </a:xfrm>
            <a:prstGeom prst="rect">
              <a:avLst/>
            </a:prstGeom>
            <a:noFill/>
          </p:spPr>
          <p:txBody>
            <a:bodyPr wrap="square" tIns="107571" rIns="134464" bIns="107571" anchor="ctr">
              <a:spAutoFit/>
            </a:bodyPr>
            <a:lstStyle/>
            <a:p>
              <a:pPr defTabSz="685805">
                <a:lnSpc>
                  <a:spcPct val="90000"/>
                </a:lnSpc>
                <a:spcAft>
                  <a:spcPts val="882"/>
                </a:spcAft>
                <a:defRPr/>
              </a:pPr>
              <a:r>
                <a:rPr lang="en-US" sz="2059" dirty="0">
                  <a:solidFill>
                    <a:schemeClr val="tx2"/>
                  </a:solidFill>
                  <a:latin typeface="+mj-lt"/>
                  <a:cs typeface="Segoe UI"/>
                </a:rPr>
                <a:t>Natural Language Questions</a:t>
              </a:r>
            </a:p>
          </p:txBody>
        </p:sp>
      </p:grpSp>
      <p:sp useBgFill="1">
        <p:nvSpPr>
          <p:cNvPr id="7" name="Rectangle 6"/>
          <p:cNvSpPr/>
          <p:nvPr/>
        </p:nvSpPr>
        <p:spPr>
          <a:xfrm>
            <a:off x="1" y="857616"/>
            <a:ext cx="314882" cy="51427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sp>
        <p:nvSpPr>
          <p:cNvPr id="3" name="Content Placeholder 2"/>
          <p:cNvSpPr>
            <a:spLocks noGrp="1"/>
          </p:cNvSpPr>
          <p:nvPr>
            <p:ph idx="1"/>
          </p:nvPr>
        </p:nvSpPr>
        <p:spPr/>
        <p:txBody>
          <a:bodyPr/>
          <a:lstStyle/>
          <a:p>
            <a:endParaRPr lang="en-US" dirty="0"/>
          </a:p>
        </p:txBody>
      </p:sp>
      <p:sp>
        <p:nvSpPr>
          <p:cNvPr id="5" name="Content Placeholder 4"/>
          <p:cNvSpPr>
            <a:spLocks noGrp="1"/>
          </p:cNvSpPr>
          <p:nvPr>
            <p:ph sz="quarter" idx="10"/>
          </p:nvPr>
        </p:nvSpPr>
        <p:spPr/>
        <p:txBody>
          <a:bodyPr/>
          <a:lstStyle/>
          <a:p>
            <a:r>
              <a:rPr lang="en-US" dirty="0"/>
              <a:t>Share &amp; collaborate with Power BI for Office 365</a:t>
            </a:r>
          </a:p>
        </p:txBody>
      </p:sp>
      <p:grpSp>
        <p:nvGrpSpPr>
          <p:cNvPr id="9" name="Group 8"/>
          <p:cNvGrpSpPr/>
          <p:nvPr/>
        </p:nvGrpSpPr>
        <p:grpSpPr>
          <a:xfrm>
            <a:off x="3589779" y="1770215"/>
            <a:ext cx="5419404" cy="4010939"/>
            <a:chOff x="4973789" y="1371830"/>
            <a:chExt cx="7208842" cy="5335314"/>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73789" y="2166284"/>
              <a:ext cx="7208842" cy="4324766"/>
            </a:xfrm>
            <a:prstGeom prst="rect">
              <a:avLst/>
            </a:prstGeom>
          </p:spPr>
        </p:pic>
        <p:grpSp>
          <p:nvGrpSpPr>
            <p:cNvPr id="112" name="Group 111"/>
            <p:cNvGrpSpPr/>
            <p:nvPr/>
          </p:nvGrpSpPr>
          <p:grpSpPr>
            <a:xfrm>
              <a:off x="4979976" y="1377360"/>
              <a:ext cx="7202655" cy="792594"/>
              <a:chOff x="4296161" y="1524072"/>
              <a:chExt cx="7291210" cy="731520"/>
            </a:xfrm>
          </p:grpSpPr>
          <p:sp>
            <p:nvSpPr>
              <p:cNvPr id="113"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60515" tIns="30258" rIns="60515" bIns="30258" numCol="1" anchor="t" anchorCtr="0" compatLnSpc="1">
                <a:prstTxWarp prst="textNoShape">
                  <a:avLst/>
                </a:prstTxWarp>
              </a:bodyPr>
              <a:lstStyle/>
              <a:p>
                <a:endParaRPr lang="en-US" sz="1176">
                  <a:solidFill>
                    <a:srgbClr val="505050"/>
                  </a:solidFill>
                </a:endParaRPr>
              </a:p>
            </p:txBody>
          </p:sp>
          <p:sp>
            <p:nvSpPr>
              <p:cNvPr id="114" name="Rectangle 113"/>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68567" tIns="67232" rIns="68567" bIns="67232" numCol="1" rtlCol="0" anchor="ctr" anchorCtr="0" compatLnSpc="1">
                <a:prstTxWarp prst="textNoShape">
                  <a:avLst/>
                </a:prstTxWarp>
              </a:bodyPr>
              <a:lstStyle/>
              <a:p>
                <a:pPr defTabSz="685513" fontAlgn="base">
                  <a:spcBef>
                    <a:spcPts val="1765"/>
                  </a:spcBef>
                  <a:spcAft>
                    <a:spcPct val="0"/>
                  </a:spcAft>
                  <a:defRPr/>
                </a:pPr>
                <a:r>
                  <a:rPr lang="en-US" sz="1765" dirty="0">
                    <a:gradFill>
                      <a:gsLst>
                        <a:gs pos="0">
                          <a:srgbClr val="FFFFFF"/>
                        </a:gs>
                        <a:gs pos="100000">
                          <a:srgbClr val="FFFFFF"/>
                        </a:gs>
                      </a:gsLst>
                      <a:lin ang="5400000" scaled="0"/>
                    </a:gradFill>
                  </a:rPr>
                  <a:t>  Quickly create collaborative BI sites</a:t>
                </a: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6" name="Rectangle 11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118" name="Right Brace 117"/>
          <p:cNvSpPr/>
          <p:nvPr/>
        </p:nvSpPr>
        <p:spPr>
          <a:xfrm>
            <a:off x="3097087" y="2038407"/>
            <a:ext cx="330987" cy="361088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 name="Rectangle 1"/>
          <p:cNvSpPr/>
          <p:nvPr/>
        </p:nvSpPr>
        <p:spPr>
          <a:xfrm>
            <a:off x="176362" y="5919510"/>
            <a:ext cx="8967637" cy="646331"/>
          </a:xfrm>
          <a:prstGeom prst="rect">
            <a:avLst/>
          </a:prstGeom>
        </p:spPr>
        <p:txBody>
          <a:bodyPr wrap="square">
            <a:spAutoFit/>
          </a:bodyPr>
          <a:lstStyle/>
          <a:p>
            <a:r>
              <a:rPr lang="en-US" dirty="0"/>
              <a:t>http://download.microsoft.com/download/7/C/A/7CA1E397-15A1-4667-BE6E-AE530BDB995E/Power-BI%20_%20GA-deck.pptx</a:t>
            </a:r>
          </a:p>
        </p:txBody>
      </p:sp>
    </p:spTree>
    <p:extLst>
      <p:ext uri="{BB962C8B-B14F-4D97-AF65-F5344CB8AC3E}">
        <p14:creationId xmlns:p14="http://schemas.microsoft.com/office/powerpoint/2010/main" val="25431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1000"/>
                                        <p:tgtEl>
                                          <p:spTgt spid="118"/>
                                        </p:tgtEl>
                                      </p:cBhvr>
                                    </p:animEffect>
                                  </p:childTnLst>
                                </p:cTn>
                              </p:par>
                              <p:par>
                                <p:cTn id="12" presetID="2" presetClass="entr" presetSubtype="2" decel="98000" fill="hold" nodeType="withEffect">
                                  <p:stCondLst>
                                    <p:cond delay="25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1444018"/>
            <a:ext cx="7984863" cy="4336676"/>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8" name="Content Placeholder 7"/>
          <p:cNvSpPr>
            <a:spLocks noGrp="1"/>
          </p:cNvSpPr>
          <p:nvPr>
            <p:ph sz="quarter" idx="10"/>
          </p:nvPr>
        </p:nvSpPr>
        <p:spPr/>
        <p:txBody>
          <a:bodyPr/>
          <a:lstStyle/>
          <a:p>
            <a:r>
              <a:rPr lang="en-US" dirty="0" err="1"/>
              <a:t>Gephi</a:t>
            </a:r>
            <a:endParaRPr lang="en-US" dirty="0"/>
          </a:p>
        </p:txBody>
      </p:sp>
      <p:sp>
        <p:nvSpPr>
          <p:cNvPr id="3" name="object 3"/>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407</a:t>
            </a:fld>
            <a:endParaRPr dirty="0"/>
          </a:p>
        </p:txBody>
      </p:sp>
      <p:sp>
        <p:nvSpPr>
          <p:cNvPr id="4" name="object 4"/>
          <p:cNvSpPr txBox="1">
            <a:spLocks noGrp="1"/>
          </p:cNvSpPr>
          <p:nvPr>
            <p:ph type="ftr" sz="quarter" idx="4294967295"/>
          </p:nvPr>
        </p:nvSpPr>
        <p:spPr>
          <a:xfrm>
            <a:off x="0" y="5929313"/>
            <a:ext cx="2613025" cy="338137"/>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302369423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1935" y="794721"/>
            <a:ext cx="7741472" cy="5269901"/>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3" name="object 3"/>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408</a:t>
            </a:fld>
            <a:endParaRPr dirty="0"/>
          </a:p>
        </p:txBody>
      </p:sp>
      <p:sp>
        <p:nvSpPr>
          <p:cNvPr id="4" name="object 4"/>
          <p:cNvSpPr txBox="1">
            <a:spLocks noGrp="1"/>
          </p:cNvSpPr>
          <p:nvPr>
            <p:ph type="ftr" sz="quarter" idx="4294967295"/>
          </p:nvPr>
        </p:nvSpPr>
        <p:spPr>
          <a:xfrm>
            <a:off x="0" y="6172200"/>
            <a:ext cx="2613025" cy="338138"/>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30532142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600" y="1427966"/>
            <a:ext cx="6872792" cy="4506109"/>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6" name="Content Placeholder 5"/>
          <p:cNvSpPr>
            <a:spLocks noGrp="1"/>
          </p:cNvSpPr>
          <p:nvPr>
            <p:ph sz="quarter" idx="10"/>
          </p:nvPr>
        </p:nvSpPr>
        <p:spPr/>
        <p:txBody>
          <a:bodyPr/>
          <a:lstStyle/>
          <a:p>
            <a:r>
              <a:rPr lang="en-US" dirty="0" err="1"/>
              <a:t>NodeXL</a:t>
            </a:r>
            <a:endParaRPr lang="en-US" dirty="0"/>
          </a:p>
        </p:txBody>
      </p:sp>
      <p:sp>
        <p:nvSpPr>
          <p:cNvPr id="3" name="object 3"/>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409</a:t>
            </a:fld>
            <a:endParaRPr dirty="0"/>
          </a:p>
        </p:txBody>
      </p:sp>
      <p:sp>
        <p:nvSpPr>
          <p:cNvPr id="4" name="object 4"/>
          <p:cNvSpPr txBox="1">
            <a:spLocks noGrp="1"/>
          </p:cNvSpPr>
          <p:nvPr>
            <p:ph type="ftr" sz="quarter" idx="4294967295"/>
          </p:nvPr>
        </p:nvSpPr>
        <p:spPr>
          <a:xfrm>
            <a:off x="0" y="5954713"/>
            <a:ext cx="2613025" cy="338137"/>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2307144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idx="1"/>
          </p:nvPr>
        </p:nvSpPr>
        <p:spPr/>
        <p:txBody>
          <a:bodyPr>
            <a:normAutofit/>
          </a:bodyPr>
          <a:lstStyle/>
          <a:p>
            <a:pPr eaLnBrk="1" hangingPunct="1">
              <a:lnSpc>
                <a:spcPct val="80000"/>
              </a:lnSpc>
              <a:buFont typeface="Wingdings" panose="05000000000000000000" pitchFamily="2" charset="2"/>
              <a:buNone/>
            </a:pPr>
            <a:endParaRPr lang="en-US" altLang="en-US" dirty="0"/>
          </a:p>
          <a:p>
            <a:pPr eaLnBrk="1" hangingPunct="1">
              <a:lnSpc>
                <a:spcPct val="80000"/>
              </a:lnSpc>
              <a:buFont typeface="Arial" panose="020B0604020202020204" pitchFamily="34" charset="0"/>
              <a:buChar char="•"/>
            </a:pPr>
            <a:r>
              <a:rPr lang="en-US" altLang="en-US" dirty="0"/>
              <a:t>Although </a:t>
            </a:r>
            <a:r>
              <a:rPr lang="en-US" altLang="en-US" dirty="0">
                <a:hlinkClick r:id="rId2"/>
              </a:rPr>
              <a:t>strata</a:t>
            </a:r>
            <a:r>
              <a:rPr lang="en-US" altLang="en-US" dirty="0"/>
              <a:t> and clusters are both non-overlapping subsets of the population, they differ in several ways. </a:t>
            </a:r>
          </a:p>
          <a:p>
            <a:pPr eaLnBrk="1" hangingPunct="1">
              <a:lnSpc>
                <a:spcPct val="80000"/>
              </a:lnSpc>
              <a:buFont typeface="Arial" panose="020B0604020202020204" pitchFamily="34" charset="0"/>
              <a:buChar char="•"/>
            </a:pPr>
            <a:r>
              <a:rPr lang="en-US" altLang="en-US" dirty="0"/>
              <a:t>All strata are represented in the sample; but only a subset of clusters are in the sample.</a:t>
            </a:r>
          </a:p>
          <a:p>
            <a:pPr eaLnBrk="1" hangingPunct="1">
              <a:lnSpc>
                <a:spcPct val="80000"/>
              </a:lnSpc>
              <a:buFont typeface="Arial" panose="020B0604020202020204" pitchFamily="34" charset="0"/>
              <a:buChar char="•"/>
            </a:pPr>
            <a:r>
              <a:rPr lang="en-US" altLang="en-US" dirty="0"/>
              <a:t>With stratified sampling, the best survey results occur when elements within strata are internally </a:t>
            </a:r>
            <a:r>
              <a:rPr lang="en-US" altLang="en-US" dirty="0">
                <a:hlinkClick r:id="rId3"/>
              </a:rPr>
              <a:t>homogeneous</a:t>
            </a:r>
            <a:r>
              <a:rPr lang="en-US" altLang="en-US" dirty="0"/>
              <a:t>. However, with cluster sampling, the best results occur when elements within clusters are internally </a:t>
            </a:r>
            <a:r>
              <a:rPr lang="en-US" altLang="en-US" dirty="0">
                <a:hlinkClick r:id="rId4"/>
              </a:rPr>
              <a:t>heterogeneous</a:t>
            </a:r>
            <a:r>
              <a:rPr lang="en-US" altLang="en-US" dirty="0"/>
              <a:t>   </a:t>
            </a:r>
            <a:br>
              <a:rPr lang="en-US" altLang="en-US" dirty="0"/>
            </a:br>
            <a:r>
              <a:rPr lang="en-US" altLang="en-US" dirty="0"/>
              <a:t/>
            </a:r>
            <a:br>
              <a:rPr lang="en-US" altLang="en-US" dirty="0"/>
            </a:br>
            <a:endParaRPr lang="en-US" altLang="en-US" dirty="0"/>
          </a:p>
        </p:txBody>
      </p:sp>
      <p:sp>
        <p:nvSpPr>
          <p:cNvPr id="2" name="Content Placeholder 1"/>
          <p:cNvSpPr>
            <a:spLocks noGrp="1"/>
          </p:cNvSpPr>
          <p:nvPr>
            <p:ph sz="quarter" idx="10"/>
          </p:nvPr>
        </p:nvSpPr>
        <p:spPr/>
        <p:txBody>
          <a:bodyPr/>
          <a:lstStyle/>
          <a:p>
            <a:r>
              <a:rPr lang="en-US" dirty="0"/>
              <a:t>Difference Between Strata and Clusters</a:t>
            </a:r>
          </a:p>
        </p:txBody>
      </p:sp>
      <p:sp>
        <p:nvSpPr>
          <p:cNvPr id="37890"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DA4C606-5E10-4BB6-AD0E-9F8521347BF6}" type="slidenum">
              <a:rPr lang="en-US" altLang="en-US">
                <a:solidFill>
                  <a:srgbClr val="FFFFFF"/>
                </a:solidFill>
                <a:latin typeface="Franklin Gothic Book" panose="020B0503020102020204" pitchFamily="34" charset="0"/>
              </a:rPr>
              <a:pPr eaLnBrk="1" hangingPunct="1"/>
              <a:t>41</a:t>
            </a:fld>
            <a:endParaRPr lang="en-US" altLang="en-US">
              <a:solidFill>
                <a:srgbClr val="FFFFFF"/>
              </a:solidFill>
              <a:latin typeface="Franklin Gothic Book" panose="020B0503020102020204" pitchFamily="34" charset="0"/>
            </a:endParaRPr>
          </a:p>
        </p:txBody>
      </p:sp>
      <p:sp>
        <p:nvSpPr>
          <p:cNvPr id="40965" name="Rectangle 4"/>
          <p:cNvSpPr>
            <a:spLocks noChangeArrowheads="1"/>
          </p:cNvSpPr>
          <p:nvPr/>
        </p:nvSpPr>
        <p:spPr bwMode="auto">
          <a:xfrm>
            <a:off x="0" y="0"/>
            <a:ext cx="0" cy="549275"/>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66" name="Rectangle 5"/>
          <p:cNvSpPr>
            <a:spLocks noChangeArrowheads="1"/>
          </p:cNvSpPr>
          <p:nvPr/>
        </p:nvSpPr>
        <p:spPr bwMode="auto">
          <a:xfrm>
            <a:off x="0" y="0"/>
            <a:ext cx="0" cy="549275"/>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67" name="Rectangle 6"/>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68" name="Rectangle 7"/>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69" name="Rectangle 8"/>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0" name="Rectangle 9"/>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1" name="Rectangle 10"/>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2" name="Rectangle 11"/>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3" name="Rectangle 12"/>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4" name="Rectangle 13"/>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5" name="Rectangle 14"/>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6" name="Rectangle 15"/>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7" name="Rectangle 16"/>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8" name="Rectangle 17"/>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79" name="Rectangle 18"/>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80" name="Rectangle 19"/>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81" name="Rectangle 20"/>
          <p:cNvSpPr>
            <a:spLocks noChangeArrowheads="1"/>
          </p:cNvSpPr>
          <p:nvPr/>
        </p:nvSpPr>
        <p:spPr bwMode="auto">
          <a:xfrm>
            <a:off x="0" y="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endParaRPr lang="en-US" altLang="en-US">
              <a:cs typeface="Arial" panose="020B0604020202020204" pitchFamily="34" charset="0"/>
            </a:endParaRPr>
          </a:p>
        </p:txBody>
      </p:sp>
      <p:sp>
        <p:nvSpPr>
          <p:cNvPr id="40982" name="Rectangle 21"/>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83" name="Rectangle 22"/>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84" name="Rectangle 23"/>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85" name="Rectangle 24"/>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86" name="Rectangle 25"/>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87" name="Rectangle 26"/>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88" name="Rectangle 27"/>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89" name="Rectangle 28"/>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90" name="Rectangle 29"/>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91" name="Rectangle 30"/>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92" name="Rectangle 31"/>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93" name="Rectangle 32"/>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94" name="Rectangle 33"/>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95" name="Rectangle 34"/>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96" name="Rectangle 35"/>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
        <p:nvSpPr>
          <p:cNvPr id="40997" name="Rectangle 36"/>
          <p:cNvSpPr>
            <a:spLocks noChangeArrowheads="1"/>
          </p:cNvSpPr>
          <p:nvPr/>
        </p:nvSpPr>
        <p:spPr bwMode="auto">
          <a:xfrm>
            <a:off x="0" y="0"/>
            <a:ext cx="184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cs typeface="Arial" panose="020B0604020202020204" pitchFamily="34" charset="0"/>
            </a:endParaRPr>
          </a:p>
          <a:p>
            <a:r>
              <a:rPr lang="en-US" altLang="en-US">
                <a:cs typeface="Arial" panose="020B0604020202020204" pitchFamily="34" charset="0"/>
              </a:rPr>
              <a:t/>
            </a:r>
            <a:br>
              <a:rPr lang="en-US" altLang="en-US">
                <a:cs typeface="Arial" panose="020B0604020202020204" pitchFamily="34" charset="0"/>
              </a:rPr>
            </a:br>
            <a:endParaRPr lang="en-US" altLang="en-US">
              <a:cs typeface="Arial" panose="020B0604020202020204" pitchFamily="34" charset="0"/>
            </a:endParaRPr>
          </a:p>
        </p:txBody>
      </p:sp>
    </p:spTree>
    <p:extLst>
      <p:ext uri="{BB962C8B-B14F-4D97-AF65-F5344CB8AC3E}">
        <p14:creationId xmlns:p14="http://schemas.microsoft.com/office/powerpoint/2010/main" val="2017713571"/>
      </p:ext>
    </p:extLst>
  </p:cSld>
  <p:clrMapOvr>
    <a:masterClrMapping/>
  </p:clrMapOvr>
  <p:transition advTm="484"/>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4483" indent="-302575" defTabSz="806867">
              <a:spcBef>
                <a:spcPts val="88"/>
              </a:spcBef>
              <a:buFont typeface="Arial"/>
              <a:buChar char="•"/>
              <a:tabLst>
                <a:tab pos="313221" algn="l"/>
                <a:tab pos="313781" algn="l"/>
              </a:tabLst>
            </a:pPr>
            <a:r>
              <a:rPr lang="en-US" sz="2118" i="1" spc="-4" dirty="0" err="1">
                <a:solidFill>
                  <a:srgbClr val="7E7E7E"/>
                </a:solidFill>
                <a:latin typeface="Century Gothic"/>
                <a:cs typeface="Century Gothic"/>
              </a:rPr>
              <a:t>TouchGraph</a:t>
            </a:r>
            <a:r>
              <a:rPr lang="en-US" sz="2118" i="1" spc="-4" dirty="0">
                <a:solidFill>
                  <a:srgbClr val="7E7E7E"/>
                </a:solidFill>
                <a:latin typeface="Century Gothic"/>
                <a:cs typeface="Century Gothic"/>
              </a:rPr>
              <a:t> </a:t>
            </a:r>
            <a:r>
              <a:rPr lang="en-US" sz="2118" spc="-4" dirty="0">
                <a:solidFill>
                  <a:srgbClr val="7E7E7E"/>
                </a:solidFill>
                <a:latin typeface="Century Gothic"/>
                <a:cs typeface="Century Gothic"/>
              </a:rPr>
              <a:t>allows </a:t>
            </a:r>
            <a:r>
              <a:rPr lang="en-US" sz="2118" dirty="0">
                <a:solidFill>
                  <a:srgbClr val="7E7E7E"/>
                </a:solidFill>
                <a:latin typeface="Century Gothic"/>
                <a:cs typeface="Century Gothic"/>
              </a:rPr>
              <a:t>for the creation and navigation  of </a:t>
            </a:r>
            <a:r>
              <a:rPr lang="en-US" sz="2118" spc="-4" dirty="0" err="1">
                <a:solidFill>
                  <a:srgbClr val="7E7E7E"/>
                </a:solidFill>
                <a:latin typeface="Century Gothic"/>
                <a:cs typeface="Century Gothic"/>
              </a:rPr>
              <a:t>ineractive</a:t>
            </a:r>
            <a:r>
              <a:rPr lang="en-US" sz="2118" spc="-31" dirty="0">
                <a:solidFill>
                  <a:srgbClr val="7E7E7E"/>
                </a:solidFill>
                <a:latin typeface="Century Gothic"/>
                <a:cs typeface="Century Gothic"/>
              </a:rPr>
              <a:t> </a:t>
            </a:r>
            <a:r>
              <a:rPr lang="en-US" sz="2118" spc="-4" dirty="0">
                <a:solidFill>
                  <a:srgbClr val="7E7E7E"/>
                </a:solidFill>
                <a:latin typeface="Century Gothic"/>
                <a:cs typeface="Century Gothic"/>
              </a:rPr>
              <a:t>graphs.</a:t>
            </a:r>
            <a:endParaRPr lang="en-US" sz="2118" dirty="0">
              <a:solidFill>
                <a:prstClr val="black"/>
              </a:solidFill>
              <a:latin typeface="Century Gothic"/>
              <a:cs typeface="Century Gothic"/>
            </a:endParaRPr>
          </a:p>
          <a:p>
            <a:pPr marL="313781" indent="-302575" defTabSz="806867">
              <a:spcBef>
                <a:spcPts val="507"/>
              </a:spcBef>
              <a:buFont typeface="Arial"/>
              <a:buChar char="•"/>
              <a:tabLst>
                <a:tab pos="313221" algn="l"/>
                <a:tab pos="313781" algn="l"/>
              </a:tabLst>
            </a:pPr>
            <a:r>
              <a:rPr lang="en-US" sz="2118" dirty="0">
                <a:solidFill>
                  <a:srgbClr val="7E7E7E"/>
                </a:solidFill>
                <a:latin typeface="Century Gothic"/>
                <a:cs typeface="Century Gothic"/>
              </a:rPr>
              <a:t>Commercial</a:t>
            </a:r>
            <a:r>
              <a:rPr lang="en-US" sz="2118" spc="-53" dirty="0">
                <a:solidFill>
                  <a:srgbClr val="7E7E7E"/>
                </a:solidFill>
                <a:latin typeface="Century Gothic"/>
                <a:cs typeface="Century Gothic"/>
              </a:rPr>
              <a:t> </a:t>
            </a:r>
            <a:r>
              <a:rPr lang="en-US" sz="2118" spc="-4" dirty="0">
                <a:solidFill>
                  <a:srgbClr val="7E7E7E"/>
                </a:solidFill>
                <a:latin typeface="Century Gothic"/>
                <a:cs typeface="Century Gothic"/>
              </a:rPr>
              <a:t>system</a:t>
            </a:r>
            <a:endParaRPr lang="en-US" sz="2118" dirty="0">
              <a:solidFill>
                <a:prstClr val="black"/>
              </a:solidFill>
              <a:latin typeface="Century Gothic"/>
              <a:cs typeface="Century Gothic"/>
            </a:endParaRPr>
          </a:p>
          <a:p>
            <a:pPr marL="667346" lvl="1" indent="-253827" defTabSz="806867">
              <a:spcBef>
                <a:spcPts val="344"/>
              </a:spcBef>
              <a:buClr>
                <a:srgbClr val="7E7E7E"/>
              </a:buClr>
              <a:buFont typeface="Wingdings"/>
              <a:buChar char=""/>
              <a:tabLst>
                <a:tab pos="667346" algn="l"/>
                <a:tab pos="667906" algn="l"/>
              </a:tabLst>
            </a:pPr>
            <a:r>
              <a:rPr lang="en-US" sz="1412" u="sng" spc="-9" dirty="0">
                <a:solidFill>
                  <a:srgbClr val="3299FF"/>
                </a:solidFill>
                <a:uFill>
                  <a:solidFill>
                    <a:srgbClr val="3298FF"/>
                  </a:solidFill>
                </a:uFill>
                <a:latin typeface="Century Gothic"/>
                <a:cs typeface="Century Gothic"/>
                <a:hlinkClick r:id="rId2"/>
              </a:rPr>
              <a:t>http://www.touchgraph.com</a:t>
            </a:r>
            <a:endParaRPr lang="en-US" sz="1412" dirty="0">
              <a:solidFill>
                <a:prstClr val="black"/>
              </a:solidFill>
              <a:latin typeface="Century Gothic"/>
              <a:cs typeface="Century Gothic"/>
            </a:endParaRPr>
          </a:p>
          <a:p>
            <a:pPr marL="313221" marR="324988" indent="-302575" defTabSz="806867">
              <a:spcBef>
                <a:spcPts val="503"/>
              </a:spcBef>
              <a:buFont typeface="Arial"/>
              <a:buChar char="•"/>
              <a:tabLst>
                <a:tab pos="313221" algn="l"/>
                <a:tab pos="313781" algn="l"/>
              </a:tabLst>
            </a:pPr>
            <a:r>
              <a:rPr lang="en-US" sz="2118" spc="-4" dirty="0">
                <a:solidFill>
                  <a:srgbClr val="7E7E7E"/>
                </a:solidFill>
                <a:latin typeface="Century Gothic"/>
                <a:cs typeface="Century Gothic"/>
              </a:rPr>
              <a:t>Older free system </a:t>
            </a:r>
            <a:r>
              <a:rPr lang="en-US" sz="2118" dirty="0">
                <a:solidFill>
                  <a:srgbClr val="7E7E7E"/>
                </a:solidFill>
                <a:latin typeface="Century Gothic"/>
                <a:cs typeface="Century Gothic"/>
              </a:rPr>
              <a:t>for a set of interfaces for </a:t>
            </a:r>
            <a:r>
              <a:rPr lang="en-US" sz="2118" spc="-4" dirty="0">
                <a:solidFill>
                  <a:srgbClr val="7E7E7E"/>
                </a:solidFill>
                <a:latin typeface="Century Gothic"/>
                <a:cs typeface="Century Gothic"/>
              </a:rPr>
              <a:t>graph  </a:t>
            </a:r>
            <a:r>
              <a:rPr lang="en-US" sz="2118" dirty="0">
                <a:solidFill>
                  <a:srgbClr val="7E7E7E"/>
                </a:solidFill>
                <a:latin typeface="Century Gothic"/>
                <a:cs typeface="Century Gothic"/>
              </a:rPr>
              <a:t>visualization </a:t>
            </a:r>
            <a:r>
              <a:rPr lang="en-US" sz="2118" spc="4" dirty="0">
                <a:solidFill>
                  <a:srgbClr val="7E7E7E"/>
                </a:solidFill>
                <a:latin typeface="Century Gothic"/>
                <a:cs typeface="Century Gothic"/>
              </a:rPr>
              <a:t>using </a:t>
            </a:r>
            <a:r>
              <a:rPr lang="en-US" sz="2118" spc="-4" dirty="0">
                <a:solidFill>
                  <a:srgbClr val="7E7E7E"/>
                </a:solidFill>
                <a:latin typeface="Century Gothic"/>
                <a:cs typeface="Century Gothic"/>
              </a:rPr>
              <a:t>force-based layout </a:t>
            </a:r>
            <a:r>
              <a:rPr lang="en-US" sz="2118" dirty="0">
                <a:solidFill>
                  <a:srgbClr val="7E7E7E"/>
                </a:solidFill>
                <a:latin typeface="Century Gothic"/>
                <a:cs typeface="Century Gothic"/>
              </a:rPr>
              <a:t>and  </a:t>
            </a:r>
            <a:r>
              <a:rPr lang="en-US" sz="2118" dirty="0" err="1">
                <a:solidFill>
                  <a:srgbClr val="7E7E7E"/>
                </a:solidFill>
                <a:latin typeface="Century Gothic"/>
                <a:cs typeface="Century Gothic"/>
              </a:rPr>
              <a:t>focus+context</a:t>
            </a:r>
            <a:r>
              <a:rPr lang="en-US" sz="2118" spc="-31" dirty="0">
                <a:solidFill>
                  <a:srgbClr val="7E7E7E"/>
                </a:solidFill>
                <a:latin typeface="Century Gothic"/>
                <a:cs typeface="Century Gothic"/>
              </a:rPr>
              <a:t> </a:t>
            </a:r>
            <a:r>
              <a:rPr lang="en-US" sz="2118" dirty="0">
                <a:solidFill>
                  <a:srgbClr val="7E7E7E"/>
                </a:solidFill>
                <a:latin typeface="Century Gothic"/>
                <a:cs typeface="Century Gothic"/>
              </a:rPr>
              <a:t>techniques</a:t>
            </a:r>
            <a:endParaRPr lang="en-US" sz="2118" dirty="0">
              <a:solidFill>
                <a:prstClr val="black"/>
              </a:solidFill>
              <a:latin typeface="Century Gothic"/>
              <a:cs typeface="Century Gothic"/>
            </a:endParaRPr>
          </a:p>
          <a:p>
            <a:pPr marL="667346" lvl="1" indent="-253827" defTabSz="806867">
              <a:spcBef>
                <a:spcPts val="344"/>
              </a:spcBef>
              <a:buClr>
                <a:srgbClr val="7E7E7E"/>
              </a:buClr>
              <a:buFont typeface="Wingdings"/>
              <a:buChar char=""/>
              <a:tabLst>
                <a:tab pos="667346" algn="l"/>
                <a:tab pos="667906" algn="l"/>
              </a:tabLst>
            </a:pPr>
            <a:r>
              <a:rPr lang="en-US" sz="1412" u="sng" spc="-4" dirty="0">
                <a:solidFill>
                  <a:srgbClr val="3299FF"/>
                </a:solidFill>
                <a:uFill>
                  <a:solidFill>
                    <a:srgbClr val="3298FF"/>
                  </a:solidFill>
                </a:uFill>
                <a:latin typeface="Century Gothic"/>
                <a:cs typeface="Century Gothic"/>
                <a:hlinkClick r:id="rId3"/>
              </a:rPr>
              <a:t>http://sourceforge.net/projects/touchgraph/</a:t>
            </a:r>
            <a:endParaRPr lang="en-US" sz="1412" dirty="0">
              <a:solidFill>
                <a:prstClr val="black"/>
              </a:solidFill>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40" dirty="0" err="1"/>
              <a:t>TouchGraph</a:t>
            </a:r>
            <a:endParaRPr lang="en-US" dirty="0"/>
          </a:p>
        </p:txBody>
      </p:sp>
      <p:sp>
        <p:nvSpPr>
          <p:cNvPr id="4" name="object 4"/>
          <p:cNvSpPr txBox="1">
            <a:spLocks noGrp="1"/>
          </p:cNvSpPr>
          <p:nvPr>
            <p:ph type="sldNum" sz="quarter" idx="4294967295"/>
          </p:nvPr>
        </p:nvSpPr>
        <p:spPr>
          <a:xfrm>
            <a:off x="9023350" y="5351463"/>
            <a:ext cx="120650" cy="582612"/>
          </a:xfrm>
          <a:prstGeom prst="rect">
            <a:avLst/>
          </a:prstGeom>
        </p:spPr>
        <p:txBody>
          <a:bodyPr vert="horz" wrap="square" lIns="0" tIns="12326" rIns="0" bIns="0" rtlCol="0">
            <a:spAutoFit/>
          </a:bodyPr>
          <a:lstStyle/>
          <a:p>
            <a:pPr marL="22413" defTabSz="806867">
              <a:spcBef>
                <a:spcPts val="97"/>
              </a:spcBef>
            </a:pPr>
            <a:fld id="{81D60167-4931-47E6-BA6A-407CBD079E47}" type="slidenum">
              <a:rPr dirty="0"/>
              <a:pPr marL="22413" defTabSz="806867">
                <a:spcBef>
                  <a:spcPts val="97"/>
                </a:spcBef>
              </a:pPr>
              <a:t>410</a:t>
            </a:fld>
            <a:endParaRPr dirty="0"/>
          </a:p>
        </p:txBody>
      </p:sp>
      <p:sp>
        <p:nvSpPr>
          <p:cNvPr id="5" name="object 5"/>
          <p:cNvSpPr txBox="1">
            <a:spLocks noGrp="1"/>
          </p:cNvSpPr>
          <p:nvPr>
            <p:ph type="ftr" sz="quarter" idx="4294967295"/>
          </p:nvPr>
        </p:nvSpPr>
        <p:spPr>
          <a:xfrm>
            <a:off x="854075" y="5595937"/>
            <a:ext cx="2613025" cy="338138"/>
          </a:xfrm>
          <a:prstGeom prst="rect">
            <a:avLst/>
          </a:prstGeom>
        </p:spPr>
        <p:txBody>
          <a:bodyPr vert="horz" wrap="square" lIns="0" tIns="11766" rIns="0" bIns="0" rtlCol="0">
            <a:spAutoFit/>
          </a:bodyPr>
          <a:lstStyle/>
          <a:p>
            <a:pPr marL="11206" defTabSz="806867">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21983317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123271" indent="-302575">
              <a:lnSpc>
                <a:spcPts val="2285"/>
              </a:lnSpc>
              <a:spcBef>
                <a:spcPts val="375"/>
              </a:spcBef>
              <a:buFont typeface="Arial"/>
              <a:buChar char="•"/>
              <a:tabLst>
                <a:tab pos="313221" algn="l"/>
                <a:tab pos="313781" algn="l"/>
              </a:tabLst>
            </a:pPr>
            <a:r>
              <a:rPr lang="en-US" dirty="0">
                <a:solidFill>
                  <a:srgbClr val="7E7E7E"/>
                </a:solidFill>
                <a:latin typeface="Century Gothic"/>
                <a:cs typeface="Century Gothic"/>
              </a:rPr>
              <a:t>Set of </a:t>
            </a:r>
            <a:r>
              <a:rPr lang="en-US" spc="-4" dirty="0">
                <a:solidFill>
                  <a:srgbClr val="7E7E7E"/>
                </a:solidFill>
                <a:latin typeface="Century Gothic"/>
                <a:cs typeface="Century Gothic"/>
              </a:rPr>
              <a:t>components </a:t>
            </a:r>
            <a:r>
              <a:rPr lang="en-US" dirty="0">
                <a:solidFill>
                  <a:srgbClr val="7E7E7E"/>
                </a:solidFill>
                <a:latin typeface="Century Gothic"/>
                <a:cs typeface="Century Gothic"/>
              </a:rPr>
              <a:t>or </a:t>
            </a:r>
            <a:r>
              <a:rPr lang="en-US" spc="-4" dirty="0">
                <a:solidFill>
                  <a:srgbClr val="7E7E7E"/>
                </a:solidFill>
                <a:latin typeface="Century Gothic"/>
                <a:cs typeface="Century Gothic"/>
              </a:rPr>
              <a:t>capabilities </a:t>
            </a:r>
            <a:r>
              <a:rPr lang="en-US" dirty="0">
                <a:solidFill>
                  <a:srgbClr val="7E7E7E"/>
                </a:solidFill>
                <a:latin typeface="Century Gothic"/>
                <a:cs typeface="Century Gothic"/>
              </a:rPr>
              <a:t>that </a:t>
            </a:r>
            <a:r>
              <a:rPr lang="en-US" spc="-4" dirty="0">
                <a:solidFill>
                  <a:srgbClr val="7E7E7E"/>
                </a:solidFill>
                <a:latin typeface="Century Gothic"/>
                <a:cs typeface="Century Gothic"/>
              </a:rPr>
              <a:t>allow others  </a:t>
            </a:r>
            <a:r>
              <a:rPr lang="en-US" dirty="0">
                <a:solidFill>
                  <a:srgbClr val="7E7E7E"/>
                </a:solidFill>
                <a:latin typeface="Century Gothic"/>
                <a:cs typeface="Century Gothic"/>
              </a:rPr>
              <a:t>to </a:t>
            </a:r>
            <a:r>
              <a:rPr lang="en-US" spc="-4" dirty="0">
                <a:solidFill>
                  <a:srgbClr val="7E7E7E"/>
                </a:solidFill>
                <a:latin typeface="Century Gothic"/>
                <a:cs typeface="Century Gothic"/>
              </a:rPr>
              <a:t>put </a:t>
            </a:r>
            <a:r>
              <a:rPr lang="en-US" dirty="0">
                <a:solidFill>
                  <a:srgbClr val="7E7E7E"/>
                </a:solidFill>
                <a:latin typeface="Century Gothic"/>
                <a:cs typeface="Century Gothic"/>
              </a:rPr>
              <a:t>together </a:t>
            </a:r>
            <a:r>
              <a:rPr lang="en-US" spc="-4" dirty="0">
                <a:solidFill>
                  <a:srgbClr val="7E7E7E"/>
                </a:solidFill>
                <a:latin typeface="Century Gothic"/>
                <a:cs typeface="Century Gothic"/>
              </a:rPr>
              <a:t>visualization</a:t>
            </a:r>
            <a:r>
              <a:rPr lang="en-US" spc="-40" dirty="0">
                <a:solidFill>
                  <a:srgbClr val="7E7E7E"/>
                </a:solidFill>
                <a:latin typeface="Century Gothic"/>
                <a:cs typeface="Century Gothic"/>
              </a:rPr>
              <a:t> </a:t>
            </a:r>
            <a:r>
              <a:rPr lang="en-US" spc="-4" dirty="0">
                <a:solidFill>
                  <a:srgbClr val="7E7E7E"/>
                </a:solidFill>
                <a:latin typeface="Century Gothic"/>
                <a:cs typeface="Century Gothic"/>
              </a:rPr>
              <a:t>systems</a:t>
            </a:r>
            <a:endParaRPr lang="en-US" dirty="0">
              <a:latin typeface="Century Gothic"/>
              <a:cs typeface="Century Gothic"/>
            </a:endParaRPr>
          </a:p>
          <a:p>
            <a:pPr marL="313221" marR="1218705" indent="-302575">
              <a:lnSpc>
                <a:spcPts val="2285"/>
              </a:lnSpc>
              <a:spcBef>
                <a:spcPts val="512"/>
              </a:spcBef>
              <a:buFont typeface="Arial"/>
              <a:buChar char="•"/>
              <a:tabLst>
                <a:tab pos="313221" algn="l"/>
                <a:tab pos="313781" algn="l"/>
              </a:tabLst>
            </a:pPr>
            <a:r>
              <a:rPr lang="en-US" spc="-4" dirty="0">
                <a:solidFill>
                  <a:srgbClr val="7E7E7E"/>
                </a:solidFill>
                <a:latin typeface="Century Gothic"/>
                <a:cs typeface="Century Gothic"/>
              </a:rPr>
              <a:t>Coherent software </a:t>
            </a:r>
            <a:r>
              <a:rPr lang="en-US" dirty="0">
                <a:solidFill>
                  <a:srgbClr val="7E7E7E"/>
                </a:solidFill>
                <a:latin typeface="Century Gothic"/>
                <a:cs typeface="Century Gothic"/>
              </a:rPr>
              <a:t>architecture and set of  programming</a:t>
            </a:r>
            <a:r>
              <a:rPr lang="en-US" spc="-49" dirty="0">
                <a:solidFill>
                  <a:srgbClr val="7E7E7E"/>
                </a:solidFill>
                <a:latin typeface="Century Gothic"/>
                <a:cs typeface="Century Gothic"/>
              </a:rPr>
              <a:t> </a:t>
            </a:r>
            <a:r>
              <a:rPr lang="en-US" spc="-4" dirty="0">
                <a:solidFill>
                  <a:srgbClr val="7E7E7E"/>
                </a:solidFill>
                <a:latin typeface="Century Gothic"/>
                <a:cs typeface="Century Gothic"/>
              </a:rPr>
              <a:t>components</a:t>
            </a:r>
            <a:endParaRPr lang="en-US" dirty="0">
              <a:latin typeface="Century Gothic"/>
              <a:cs typeface="Century Gothic"/>
            </a:endParaRPr>
          </a:p>
          <a:p>
            <a:pPr marL="313781" indent="-302575">
              <a:spcBef>
                <a:spcPts val="224"/>
              </a:spcBef>
              <a:buFont typeface="Arial"/>
              <a:buChar char="•"/>
              <a:tabLst>
                <a:tab pos="313221" algn="l"/>
                <a:tab pos="313781" algn="l"/>
              </a:tabLst>
            </a:pPr>
            <a:r>
              <a:rPr lang="en-US" dirty="0">
                <a:solidFill>
                  <a:srgbClr val="7E7E7E"/>
                </a:solidFill>
                <a:latin typeface="Century Gothic"/>
                <a:cs typeface="Century Gothic"/>
              </a:rPr>
              <a:t>Data </a:t>
            </a:r>
            <a:r>
              <a:rPr lang="en-US" spc="-4" dirty="0">
                <a:solidFill>
                  <a:srgbClr val="7E7E7E"/>
                </a:solidFill>
                <a:latin typeface="Century Gothic"/>
                <a:cs typeface="Century Gothic"/>
              </a:rPr>
              <a:t>structure </a:t>
            </a:r>
            <a:r>
              <a:rPr lang="en-US" spc="9" dirty="0">
                <a:solidFill>
                  <a:srgbClr val="7E7E7E"/>
                </a:solidFill>
                <a:latin typeface="Century Gothic"/>
                <a:cs typeface="Century Gothic"/>
              </a:rPr>
              <a:t>is </a:t>
            </a:r>
            <a:r>
              <a:rPr lang="en-US" dirty="0">
                <a:solidFill>
                  <a:srgbClr val="7E7E7E"/>
                </a:solidFill>
                <a:latin typeface="Century Gothic"/>
                <a:cs typeface="Century Gothic"/>
              </a:rPr>
              <a:t>a</a:t>
            </a:r>
            <a:r>
              <a:rPr lang="en-US" spc="-57" dirty="0">
                <a:solidFill>
                  <a:srgbClr val="7E7E7E"/>
                </a:solidFill>
                <a:latin typeface="Century Gothic"/>
                <a:cs typeface="Century Gothic"/>
              </a:rPr>
              <a:t> </a:t>
            </a:r>
            <a:r>
              <a:rPr lang="en-US" spc="-4" dirty="0">
                <a:solidFill>
                  <a:srgbClr val="7E7E7E"/>
                </a:solidFill>
                <a:latin typeface="Century Gothic"/>
                <a:cs typeface="Century Gothic"/>
              </a:rPr>
              <a:t>table</a:t>
            </a:r>
            <a:endParaRPr lang="en-US" dirty="0">
              <a:latin typeface="Century Gothic"/>
              <a:cs typeface="Century Gothic"/>
            </a:endParaRPr>
          </a:p>
          <a:p>
            <a:pPr marL="313221" marR="4483" indent="-302575">
              <a:lnSpc>
                <a:spcPts val="2285"/>
              </a:lnSpc>
              <a:spcBef>
                <a:spcPts val="543"/>
              </a:spcBef>
              <a:buFont typeface="Arial"/>
              <a:buChar char="•"/>
              <a:tabLst>
                <a:tab pos="313221" algn="l"/>
                <a:tab pos="313781" algn="l"/>
              </a:tabLst>
            </a:pPr>
            <a:r>
              <a:rPr lang="en-US" dirty="0">
                <a:solidFill>
                  <a:srgbClr val="7E7E7E"/>
                </a:solidFill>
                <a:latin typeface="Century Gothic"/>
                <a:cs typeface="Century Gothic"/>
              </a:rPr>
              <a:t>Views: time series, </a:t>
            </a:r>
            <a:r>
              <a:rPr lang="en-US" spc="-4" dirty="0">
                <a:solidFill>
                  <a:srgbClr val="7E7E7E"/>
                </a:solidFill>
                <a:latin typeface="Century Gothic"/>
                <a:cs typeface="Century Gothic"/>
              </a:rPr>
              <a:t>parallel </a:t>
            </a:r>
            <a:r>
              <a:rPr lang="en-US" dirty="0">
                <a:solidFill>
                  <a:srgbClr val="7E7E7E"/>
                </a:solidFill>
                <a:latin typeface="Century Gothic"/>
                <a:cs typeface="Century Gothic"/>
              </a:rPr>
              <a:t>coordinates, </a:t>
            </a:r>
            <a:r>
              <a:rPr lang="en-US" spc="-4" dirty="0">
                <a:solidFill>
                  <a:srgbClr val="7E7E7E"/>
                </a:solidFill>
                <a:latin typeface="Century Gothic"/>
                <a:cs typeface="Century Gothic"/>
              </a:rPr>
              <a:t>scatterplots,  </a:t>
            </a:r>
            <a:r>
              <a:rPr lang="en-US" dirty="0">
                <a:solidFill>
                  <a:srgbClr val="7E7E7E"/>
                </a:solidFill>
                <a:latin typeface="Century Gothic"/>
                <a:cs typeface="Century Gothic"/>
              </a:rPr>
              <a:t>node-link diagrams,</a:t>
            </a:r>
            <a:r>
              <a:rPr lang="en-US" spc="-57" dirty="0">
                <a:solidFill>
                  <a:srgbClr val="7E7E7E"/>
                </a:solidFill>
                <a:latin typeface="Century Gothic"/>
                <a:cs typeface="Century Gothic"/>
              </a:rPr>
              <a:t> </a:t>
            </a:r>
            <a:r>
              <a:rPr lang="en-US" spc="-4" dirty="0" err="1">
                <a:solidFill>
                  <a:srgbClr val="7E7E7E"/>
                </a:solidFill>
                <a:latin typeface="Century Gothic"/>
                <a:cs typeface="Century Gothic"/>
              </a:rPr>
              <a:t>treemaps</a:t>
            </a:r>
            <a:endParaRPr lang="en-US" dirty="0">
              <a:latin typeface="Century Gothic"/>
              <a:cs typeface="Century Gothic"/>
            </a:endParaRPr>
          </a:p>
          <a:p>
            <a:pPr marL="313221" marR="36421" indent="-302575">
              <a:lnSpc>
                <a:spcPts val="2285"/>
              </a:lnSpc>
              <a:spcBef>
                <a:spcPts val="512"/>
              </a:spcBef>
              <a:buFont typeface="Arial"/>
              <a:buChar char="•"/>
              <a:tabLst>
                <a:tab pos="313221" algn="l"/>
                <a:tab pos="313781" algn="l"/>
              </a:tabLst>
            </a:pPr>
            <a:r>
              <a:rPr lang="en-US" spc="-4" dirty="0">
                <a:solidFill>
                  <a:srgbClr val="7E7E7E"/>
                </a:solidFill>
                <a:latin typeface="Century Gothic"/>
                <a:cs typeface="Century Gothic"/>
              </a:rPr>
              <a:t>Added capabilities </a:t>
            </a:r>
            <a:r>
              <a:rPr lang="en-US" spc="9" dirty="0">
                <a:solidFill>
                  <a:srgbClr val="7E7E7E"/>
                </a:solidFill>
                <a:latin typeface="Century Gothic"/>
                <a:cs typeface="Century Gothic"/>
              </a:rPr>
              <a:t>in </a:t>
            </a:r>
            <a:r>
              <a:rPr lang="en-US" spc="-4" dirty="0">
                <a:solidFill>
                  <a:srgbClr val="7E7E7E"/>
                </a:solidFill>
                <a:latin typeface="Century Gothic"/>
                <a:cs typeface="Century Gothic"/>
              </a:rPr>
              <a:t>color </a:t>
            </a:r>
            <a:r>
              <a:rPr lang="en-US" dirty="0">
                <a:solidFill>
                  <a:srgbClr val="7E7E7E"/>
                </a:solidFill>
                <a:latin typeface="Century Gothic"/>
                <a:cs typeface="Century Gothic"/>
              </a:rPr>
              <a:t>management, </a:t>
            </a:r>
            <a:r>
              <a:rPr lang="en-US" spc="-4" dirty="0">
                <a:solidFill>
                  <a:srgbClr val="7E7E7E"/>
                </a:solidFill>
                <a:latin typeface="Century Gothic"/>
                <a:cs typeface="Century Gothic"/>
              </a:rPr>
              <a:t>labeling,  </a:t>
            </a:r>
            <a:r>
              <a:rPr lang="en-US" dirty="0">
                <a:solidFill>
                  <a:srgbClr val="7E7E7E"/>
                </a:solidFill>
                <a:latin typeface="Century Gothic"/>
                <a:cs typeface="Century Gothic"/>
              </a:rPr>
              <a:t>dynamic queries,</a:t>
            </a:r>
            <a:r>
              <a:rPr lang="en-US" spc="-57" dirty="0">
                <a:solidFill>
                  <a:srgbClr val="7E7E7E"/>
                </a:solidFill>
                <a:latin typeface="Century Gothic"/>
                <a:cs typeface="Century Gothic"/>
              </a:rPr>
              <a:t> </a:t>
            </a:r>
            <a:r>
              <a:rPr lang="en-US" dirty="0">
                <a:solidFill>
                  <a:srgbClr val="7E7E7E"/>
                </a:solidFill>
                <a:latin typeface="Century Gothic"/>
                <a:cs typeface="Century Gothic"/>
              </a:rPr>
              <a:t>…</a:t>
            </a:r>
            <a:endParaRPr lang="en-US" dirty="0">
              <a:latin typeface="Century Gothic"/>
              <a:cs typeface="Century Gothic"/>
            </a:endParaRPr>
          </a:p>
          <a:p>
            <a:pPr marL="313781" indent="-302575">
              <a:spcBef>
                <a:spcPts val="221"/>
              </a:spcBef>
              <a:buFont typeface="Arial"/>
              <a:buChar char="•"/>
              <a:tabLst>
                <a:tab pos="313221" algn="l"/>
                <a:tab pos="313781" algn="l"/>
              </a:tabLst>
            </a:pPr>
            <a:r>
              <a:rPr lang="en-US" dirty="0">
                <a:solidFill>
                  <a:srgbClr val="7E7E7E"/>
                </a:solidFill>
                <a:latin typeface="Century Gothic"/>
                <a:cs typeface="Century Gothic"/>
              </a:rPr>
              <a:t>Advantage: Much </a:t>
            </a:r>
            <a:r>
              <a:rPr lang="en-US" spc="-4" dirty="0">
                <a:solidFill>
                  <a:srgbClr val="7E7E7E"/>
                </a:solidFill>
                <a:latin typeface="Century Gothic"/>
                <a:cs typeface="Century Gothic"/>
              </a:rPr>
              <a:t>more</a:t>
            </a:r>
            <a:r>
              <a:rPr lang="en-US" spc="-53" dirty="0">
                <a:solidFill>
                  <a:srgbClr val="7E7E7E"/>
                </a:solidFill>
                <a:latin typeface="Century Gothic"/>
                <a:cs typeface="Century Gothic"/>
              </a:rPr>
              <a:t> </a:t>
            </a:r>
            <a:r>
              <a:rPr lang="en-US" spc="-4" dirty="0">
                <a:solidFill>
                  <a:srgbClr val="7E7E7E"/>
                </a:solidFill>
                <a:latin typeface="Century Gothic"/>
                <a:cs typeface="Century Gothic"/>
              </a:rPr>
              <a:t>control</a:t>
            </a:r>
            <a:endParaRPr lang="en-US" dirty="0">
              <a:latin typeface="Century Gothic"/>
              <a:cs typeface="Century Gothic"/>
            </a:endParaRPr>
          </a:p>
          <a:p>
            <a:pPr marL="313781" indent="-302575">
              <a:spcBef>
                <a:spcPts val="256"/>
              </a:spcBef>
              <a:buFont typeface="Arial"/>
              <a:buChar char="•"/>
              <a:tabLst>
                <a:tab pos="313221" algn="l"/>
                <a:tab pos="313781" algn="l"/>
              </a:tabLst>
            </a:pPr>
            <a:r>
              <a:rPr lang="en-US" spc="-4" dirty="0">
                <a:solidFill>
                  <a:srgbClr val="7E7E7E"/>
                </a:solidFill>
                <a:latin typeface="Century Gothic"/>
                <a:cs typeface="Century Gothic"/>
              </a:rPr>
              <a:t>Disadvantage: </a:t>
            </a:r>
            <a:r>
              <a:rPr lang="en-US" dirty="0">
                <a:solidFill>
                  <a:srgbClr val="7E7E7E"/>
                </a:solidFill>
                <a:latin typeface="Century Gothic"/>
                <a:cs typeface="Century Gothic"/>
              </a:rPr>
              <a:t>Learning</a:t>
            </a:r>
            <a:r>
              <a:rPr lang="en-US" spc="-62" dirty="0">
                <a:solidFill>
                  <a:srgbClr val="7E7E7E"/>
                </a:solidFill>
                <a:latin typeface="Century Gothic"/>
                <a:cs typeface="Century Gothic"/>
              </a:rPr>
              <a:t> </a:t>
            </a:r>
            <a:r>
              <a:rPr lang="en-US" dirty="0">
                <a:solidFill>
                  <a:srgbClr val="7E7E7E"/>
                </a:solidFill>
                <a:latin typeface="Century Gothic"/>
                <a:cs typeface="Century Gothic"/>
              </a:rPr>
              <a:t>curve</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53" dirty="0"/>
              <a:t>Toolkits </a:t>
            </a:r>
            <a:r>
              <a:rPr lang="en-US" spc="-4" dirty="0"/>
              <a:t>&amp;</a:t>
            </a:r>
            <a:r>
              <a:rPr lang="en-US" spc="13" dirty="0"/>
              <a:t> </a:t>
            </a:r>
            <a:r>
              <a:rPr lang="en-US" spc="-4" dirty="0"/>
              <a:t>Infrastructures</a:t>
            </a:r>
            <a:endParaRPr lang="en-US" dirty="0"/>
          </a:p>
        </p:txBody>
      </p:sp>
      <p:sp>
        <p:nvSpPr>
          <p:cNvPr id="5" name="object 5"/>
          <p:cNvSpPr txBox="1">
            <a:spLocks noGrp="1"/>
          </p:cNvSpPr>
          <p:nvPr>
            <p:ph type="ftr" sz="quarter" idx="4294967295"/>
          </p:nvPr>
        </p:nvSpPr>
        <p:spPr>
          <a:xfrm>
            <a:off x="0" y="5899150"/>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
        <p:nvSpPr>
          <p:cNvPr id="4" name="object 4"/>
          <p:cNvSpPr txBox="1"/>
          <p:nvPr/>
        </p:nvSpPr>
        <p:spPr>
          <a:xfrm>
            <a:off x="8078093" y="6067875"/>
            <a:ext cx="132790" cy="544832"/>
          </a:xfrm>
          <a:prstGeom prst="rect">
            <a:avLst/>
          </a:prstGeom>
        </p:spPr>
        <p:txBody>
          <a:bodyPr vert="horz" wrap="square" lIns="0" tIns="6163" rIns="0" bIns="0" rtlCol="0">
            <a:spAutoFit/>
          </a:bodyPr>
          <a:lstStyle/>
          <a:p>
            <a:pPr marL="22413">
              <a:lnSpc>
                <a:spcPts val="1363"/>
              </a:lnSpc>
              <a:spcBef>
                <a:spcPts val="49"/>
              </a:spcBef>
            </a:pPr>
            <a:fld id="{81D60167-4931-47E6-BA6A-407CBD079E47}" type="slidenum">
              <a:rPr sz="1235" b="1" dirty="0">
                <a:solidFill>
                  <a:srgbClr val="FFFFFF"/>
                </a:solidFill>
                <a:latin typeface="Arial"/>
                <a:cs typeface="Arial"/>
              </a:rPr>
              <a:pPr marL="22413">
                <a:lnSpc>
                  <a:spcPts val="1363"/>
                </a:lnSpc>
                <a:spcBef>
                  <a:spcPts val="49"/>
                </a:spcBef>
              </a:pPr>
              <a:t>411</a:t>
            </a:fld>
            <a:endParaRPr sz="1235" dirty="0">
              <a:latin typeface="Arial"/>
              <a:cs typeface="Arial"/>
            </a:endParaRPr>
          </a:p>
        </p:txBody>
      </p:sp>
    </p:spTree>
    <p:extLst>
      <p:ext uri="{BB962C8B-B14F-4D97-AF65-F5344CB8AC3E}">
        <p14:creationId xmlns:p14="http://schemas.microsoft.com/office/powerpoint/2010/main" val="33579080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781" indent="-302575">
              <a:spcBef>
                <a:spcPts val="596"/>
              </a:spcBef>
              <a:buFont typeface="Arial"/>
              <a:buChar char="•"/>
              <a:tabLst>
                <a:tab pos="313221" algn="l"/>
                <a:tab pos="313781" algn="l"/>
              </a:tabLst>
            </a:pPr>
            <a:r>
              <a:rPr lang="en-US" b="1" spc="-4" dirty="0" err="1">
                <a:solidFill>
                  <a:srgbClr val="7E7E7E"/>
                </a:solidFill>
                <a:latin typeface="Century Gothic"/>
                <a:cs typeface="Century Gothic"/>
              </a:rPr>
              <a:t>Prefuse</a:t>
            </a:r>
            <a:r>
              <a:rPr lang="en-US" b="1" spc="-4" dirty="0">
                <a:solidFill>
                  <a:srgbClr val="7E7E7E"/>
                </a:solidFill>
                <a:latin typeface="Century Gothic"/>
                <a:cs typeface="Century Gothic"/>
              </a:rPr>
              <a:t> </a:t>
            </a:r>
            <a:r>
              <a:rPr lang="en-US" dirty="0">
                <a:solidFill>
                  <a:srgbClr val="7E7E7E"/>
                </a:solidFill>
                <a:latin typeface="Century Gothic"/>
                <a:cs typeface="Century Gothic"/>
              </a:rPr>
              <a:t>(Java and</a:t>
            </a:r>
            <a:r>
              <a:rPr lang="en-US" spc="-57" dirty="0">
                <a:solidFill>
                  <a:srgbClr val="7E7E7E"/>
                </a:solidFill>
                <a:latin typeface="Century Gothic"/>
                <a:cs typeface="Century Gothic"/>
              </a:rPr>
              <a:t> </a:t>
            </a:r>
            <a:r>
              <a:rPr lang="en-US" spc="-4" dirty="0">
                <a:solidFill>
                  <a:srgbClr val="7E7E7E"/>
                </a:solidFill>
                <a:latin typeface="Century Gothic"/>
                <a:cs typeface="Century Gothic"/>
              </a:rPr>
              <a:t>Flash)</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b="1" spc="-4" dirty="0" err="1">
                <a:solidFill>
                  <a:srgbClr val="7E7E7E"/>
                </a:solidFill>
                <a:latin typeface="Century Gothic"/>
                <a:cs typeface="Century Gothic"/>
              </a:rPr>
              <a:t>Cytoscape</a:t>
            </a:r>
            <a:r>
              <a:rPr lang="en-US" b="1" spc="-9" dirty="0">
                <a:solidFill>
                  <a:srgbClr val="7E7E7E"/>
                </a:solidFill>
                <a:latin typeface="Century Gothic"/>
                <a:cs typeface="Century Gothic"/>
              </a:rPr>
              <a:t> </a:t>
            </a:r>
            <a:r>
              <a:rPr lang="en-US" dirty="0">
                <a:solidFill>
                  <a:srgbClr val="7E7E7E"/>
                </a:solidFill>
                <a:latin typeface="Century Gothic"/>
                <a:cs typeface="Century Gothic"/>
              </a:rPr>
              <a:t>(Java)</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b="1" spc="-4" dirty="0">
                <a:solidFill>
                  <a:srgbClr val="7E7E7E"/>
                </a:solidFill>
                <a:latin typeface="Century Gothic"/>
                <a:cs typeface="Century Gothic"/>
              </a:rPr>
              <a:t>D3</a:t>
            </a:r>
            <a:r>
              <a:rPr lang="en-US" b="1" spc="-18" dirty="0">
                <a:solidFill>
                  <a:srgbClr val="7E7E7E"/>
                </a:solidFill>
                <a:latin typeface="Century Gothic"/>
                <a:cs typeface="Century Gothic"/>
              </a:rPr>
              <a:t> </a:t>
            </a:r>
            <a:r>
              <a:rPr lang="en-US" dirty="0">
                <a:solidFill>
                  <a:srgbClr val="7E7E7E"/>
                </a:solidFill>
                <a:latin typeface="Century Gothic"/>
                <a:cs typeface="Century Gothic"/>
              </a:rPr>
              <a:t>(</a:t>
            </a:r>
            <a:r>
              <a:rPr lang="en-US" dirty="0" err="1">
                <a:solidFill>
                  <a:srgbClr val="7E7E7E"/>
                </a:solidFill>
                <a:latin typeface="Century Gothic"/>
                <a:cs typeface="Century Gothic"/>
              </a:rPr>
              <a:t>Javascript</a:t>
            </a:r>
            <a:r>
              <a:rPr lang="en-US" dirty="0">
                <a:solidFill>
                  <a:srgbClr val="7E7E7E"/>
                </a:solidFill>
                <a:latin typeface="Century Gothic"/>
                <a:cs typeface="Century Gothic"/>
              </a:rPr>
              <a:t>)</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b="1" dirty="0">
                <a:solidFill>
                  <a:srgbClr val="7E7E7E"/>
                </a:solidFill>
                <a:latin typeface="Century Gothic"/>
                <a:cs typeface="Century Gothic"/>
              </a:rPr>
              <a:t>SNAP </a:t>
            </a:r>
            <a:r>
              <a:rPr lang="en-US" dirty="0">
                <a:solidFill>
                  <a:srgbClr val="7E7E7E"/>
                </a:solidFill>
                <a:latin typeface="Century Gothic"/>
                <a:cs typeface="Century Gothic"/>
              </a:rPr>
              <a:t>(C++)</a:t>
            </a:r>
            <a:endParaRPr lang="en-US" dirty="0">
              <a:latin typeface="Century Gothic"/>
              <a:cs typeface="Century Gothic"/>
            </a:endParaRPr>
          </a:p>
          <a:p>
            <a:pPr marL="313781" indent="-302575">
              <a:spcBef>
                <a:spcPts val="512"/>
              </a:spcBef>
              <a:buFont typeface="Arial"/>
              <a:buChar char="•"/>
              <a:tabLst>
                <a:tab pos="313221" algn="l"/>
                <a:tab pos="313781" algn="l"/>
              </a:tabLst>
            </a:pPr>
            <a:r>
              <a:rPr lang="en-US" b="1" spc="-4" dirty="0">
                <a:solidFill>
                  <a:srgbClr val="7E7E7E"/>
                </a:solidFill>
                <a:latin typeface="Century Gothic"/>
                <a:cs typeface="Century Gothic"/>
              </a:rPr>
              <a:t>Network </a:t>
            </a:r>
            <a:r>
              <a:rPr lang="en-US" b="1" dirty="0">
                <a:solidFill>
                  <a:srgbClr val="7E7E7E"/>
                </a:solidFill>
                <a:latin typeface="Century Gothic"/>
                <a:cs typeface="Century Gothic"/>
              </a:rPr>
              <a:t>X</a:t>
            </a:r>
            <a:r>
              <a:rPr lang="en-US" b="1" spc="-13" dirty="0">
                <a:solidFill>
                  <a:srgbClr val="7E7E7E"/>
                </a:solidFill>
                <a:latin typeface="Century Gothic"/>
                <a:cs typeface="Century Gothic"/>
              </a:rPr>
              <a:t> </a:t>
            </a:r>
            <a:r>
              <a:rPr lang="en-US" spc="-4" dirty="0">
                <a:solidFill>
                  <a:srgbClr val="7E7E7E"/>
                </a:solidFill>
                <a:latin typeface="Century Gothic"/>
                <a:cs typeface="Century Gothic"/>
              </a:rPr>
              <a:t>(Python)</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57" dirty="0"/>
              <a:t>Toolkits </a:t>
            </a:r>
            <a:r>
              <a:rPr lang="en-US" dirty="0"/>
              <a:t>&amp;</a:t>
            </a:r>
            <a:r>
              <a:rPr lang="en-US" spc="84" dirty="0"/>
              <a:t> </a:t>
            </a:r>
            <a:r>
              <a:rPr lang="en-US" spc="-4" dirty="0"/>
              <a:t>Infrastructures</a:t>
            </a:r>
            <a:endParaRPr lang="en-US" dirty="0"/>
          </a:p>
        </p:txBody>
      </p:sp>
      <p:sp>
        <p:nvSpPr>
          <p:cNvPr id="5" name="object 5"/>
          <p:cNvSpPr txBox="1">
            <a:spLocks noGrp="1"/>
          </p:cNvSpPr>
          <p:nvPr>
            <p:ph type="ftr" sz="quarter" idx="4294967295"/>
          </p:nvPr>
        </p:nvSpPr>
        <p:spPr>
          <a:xfrm>
            <a:off x="0" y="5362575"/>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
        <p:nvSpPr>
          <p:cNvPr id="4" name="object 4"/>
          <p:cNvSpPr txBox="1"/>
          <p:nvPr/>
        </p:nvSpPr>
        <p:spPr>
          <a:xfrm>
            <a:off x="8078093" y="6067875"/>
            <a:ext cx="220195" cy="185760"/>
          </a:xfrm>
          <a:prstGeom prst="rect">
            <a:avLst/>
          </a:prstGeom>
        </p:spPr>
        <p:txBody>
          <a:bodyPr vert="horz" wrap="square" lIns="0" tIns="6163" rIns="0" bIns="0" rtlCol="0">
            <a:spAutoFit/>
          </a:bodyPr>
          <a:lstStyle/>
          <a:p>
            <a:pPr marL="22413">
              <a:lnSpc>
                <a:spcPts val="1363"/>
              </a:lnSpc>
              <a:spcBef>
                <a:spcPts val="49"/>
              </a:spcBef>
            </a:pPr>
            <a:fld id="{81D60167-4931-47E6-BA6A-407CBD079E47}" type="slidenum">
              <a:rPr sz="1235" b="1" dirty="0">
                <a:solidFill>
                  <a:srgbClr val="FFFFFF"/>
                </a:solidFill>
                <a:latin typeface="Arial"/>
                <a:cs typeface="Arial"/>
              </a:rPr>
              <a:pPr marL="22413">
                <a:lnSpc>
                  <a:spcPts val="1363"/>
                </a:lnSpc>
                <a:spcBef>
                  <a:spcPts val="49"/>
                </a:spcBef>
              </a:pPr>
              <a:t>412</a:t>
            </a:fld>
            <a:endParaRPr sz="1235" dirty="0">
              <a:latin typeface="Arial"/>
              <a:cs typeface="Arial"/>
            </a:endParaRPr>
          </a:p>
        </p:txBody>
      </p:sp>
    </p:spTree>
    <p:extLst>
      <p:ext uri="{BB962C8B-B14F-4D97-AF65-F5344CB8AC3E}">
        <p14:creationId xmlns:p14="http://schemas.microsoft.com/office/powerpoint/2010/main" val="339737576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1032117" indent="-302575">
              <a:spcBef>
                <a:spcPts val="84"/>
              </a:spcBef>
              <a:buFont typeface="Wingdings"/>
              <a:buChar char=""/>
              <a:tabLst>
                <a:tab pos="313221" algn="l"/>
                <a:tab pos="313781" algn="l"/>
              </a:tabLst>
            </a:pPr>
            <a:r>
              <a:rPr lang="en-US" sz="1941" spc="-9" dirty="0" err="1">
                <a:solidFill>
                  <a:srgbClr val="7E7E7E"/>
                </a:solidFill>
                <a:latin typeface="Century Gothic"/>
                <a:cs typeface="Century Gothic"/>
              </a:rPr>
              <a:t>Prefuse</a:t>
            </a:r>
            <a:r>
              <a:rPr lang="en-US" sz="1941" spc="-9" dirty="0">
                <a:solidFill>
                  <a:srgbClr val="7E7E7E"/>
                </a:solidFill>
                <a:latin typeface="Century Gothic"/>
                <a:cs typeface="Century Gothic"/>
              </a:rPr>
              <a:t> </a:t>
            </a:r>
            <a:r>
              <a:rPr lang="en-US" sz="1941" spc="4" dirty="0">
                <a:solidFill>
                  <a:srgbClr val="7E7E7E"/>
                </a:solidFill>
                <a:latin typeface="Century Gothic"/>
                <a:cs typeface="Century Gothic"/>
              </a:rPr>
              <a:t>is </a:t>
            </a:r>
            <a:r>
              <a:rPr lang="en-US" sz="1941" spc="-4" dirty="0">
                <a:solidFill>
                  <a:srgbClr val="7E7E7E"/>
                </a:solidFill>
                <a:latin typeface="Century Gothic"/>
                <a:cs typeface="Century Gothic"/>
              </a:rPr>
              <a:t>a set of software </a:t>
            </a:r>
            <a:r>
              <a:rPr lang="en-US" sz="1941" dirty="0">
                <a:solidFill>
                  <a:srgbClr val="7E7E7E"/>
                </a:solidFill>
                <a:latin typeface="Century Gothic"/>
                <a:cs typeface="Century Gothic"/>
              </a:rPr>
              <a:t>tools </a:t>
            </a:r>
            <a:r>
              <a:rPr lang="en-US" sz="1941" spc="-4" dirty="0">
                <a:solidFill>
                  <a:srgbClr val="7E7E7E"/>
                </a:solidFill>
                <a:latin typeface="Century Gothic"/>
                <a:cs typeface="Century Gothic"/>
              </a:rPr>
              <a:t>for </a:t>
            </a:r>
            <a:r>
              <a:rPr lang="en-US" sz="1941" dirty="0">
                <a:solidFill>
                  <a:srgbClr val="7E7E7E"/>
                </a:solidFill>
                <a:latin typeface="Century Gothic"/>
                <a:cs typeface="Century Gothic"/>
              </a:rPr>
              <a:t>creating rich  interactive </a:t>
            </a:r>
            <a:r>
              <a:rPr lang="en-US" sz="1941" spc="-4" dirty="0">
                <a:solidFill>
                  <a:srgbClr val="7E7E7E"/>
                </a:solidFill>
                <a:latin typeface="Century Gothic"/>
                <a:cs typeface="Century Gothic"/>
              </a:rPr>
              <a:t>data</a:t>
            </a:r>
            <a:r>
              <a:rPr lang="en-US" sz="1941" spc="-26" dirty="0">
                <a:solidFill>
                  <a:srgbClr val="7E7E7E"/>
                </a:solidFill>
                <a:latin typeface="Century Gothic"/>
                <a:cs typeface="Century Gothic"/>
              </a:rPr>
              <a:t> </a:t>
            </a:r>
            <a:r>
              <a:rPr lang="en-US" sz="1941" spc="-4" dirty="0">
                <a:solidFill>
                  <a:srgbClr val="7E7E7E"/>
                </a:solidFill>
                <a:latin typeface="Century Gothic"/>
                <a:cs typeface="Century Gothic"/>
              </a:rPr>
              <a:t>visualizations.</a:t>
            </a:r>
            <a:endParaRPr lang="en-US" sz="1941" dirty="0">
              <a:latin typeface="Century Gothic"/>
              <a:cs typeface="Century Gothic"/>
            </a:endParaRPr>
          </a:p>
          <a:p>
            <a:pPr marL="313221" marR="66118" indent="-302575">
              <a:spcBef>
                <a:spcPts val="463"/>
              </a:spcBef>
              <a:buFont typeface="Wingdings"/>
              <a:buChar char=""/>
              <a:tabLst>
                <a:tab pos="313221" algn="l"/>
                <a:tab pos="313781" algn="l"/>
              </a:tabLst>
            </a:pPr>
            <a:r>
              <a:rPr lang="en-US" sz="1941" spc="-9" dirty="0">
                <a:solidFill>
                  <a:srgbClr val="7E7E7E"/>
                </a:solidFill>
                <a:latin typeface="Century Gothic"/>
                <a:cs typeface="Century Gothic"/>
              </a:rPr>
              <a:t>The </a:t>
            </a:r>
            <a:r>
              <a:rPr lang="en-US" sz="1941" dirty="0">
                <a:solidFill>
                  <a:srgbClr val="7E7E7E"/>
                </a:solidFill>
                <a:latin typeface="Century Gothic"/>
                <a:cs typeface="Century Gothic"/>
              </a:rPr>
              <a:t>original </a:t>
            </a:r>
            <a:r>
              <a:rPr lang="en-US" sz="1941" b="1" spc="-4" dirty="0" err="1">
                <a:solidFill>
                  <a:srgbClr val="7E7E7E"/>
                </a:solidFill>
                <a:latin typeface="Century Gothic"/>
                <a:cs typeface="Century Gothic"/>
              </a:rPr>
              <a:t>prefuse</a:t>
            </a:r>
            <a:r>
              <a:rPr lang="en-US" sz="1941" b="1" spc="-4" dirty="0">
                <a:solidFill>
                  <a:srgbClr val="7E7E7E"/>
                </a:solidFill>
                <a:latin typeface="Century Gothic"/>
                <a:cs typeface="Century Gothic"/>
              </a:rPr>
              <a:t> </a:t>
            </a:r>
            <a:r>
              <a:rPr lang="en-US" sz="1941" dirty="0">
                <a:solidFill>
                  <a:srgbClr val="7E7E7E"/>
                </a:solidFill>
                <a:latin typeface="Century Gothic"/>
                <a:cs typeface="Century Gothic"/>
              </a:rPr>
              <a:t>toolkit provides </a:t>
            </a:r>
            <a:r>
              <a:rPr lang="en-US" sz="1941" spc="-4" dirty="0">
                <a:solidFill>
                  <a:srgbClr val="7E7E7E"/>
                </a:solidFill>
                <a:latin typeface="Century Gothic"/>
                <a:cs typeface="Century Gothic"/>
              </a:rPr>
              <a:t>a visualization  framework for </a:t>
            </a:r>
            <a:r>
              <a:rPr lang="en-US" sz="1941" dirty="0">
                <a:solidFill>
                  <a:srgbClr val="7E7E7E"/>
                </a:solidFill>
                <a:latin typeface="Century Gothic"/>
                <a:cs typeface="Century Gothic"/>
              </a:rPr>
              <a:t>the </a:t>
            </a:r>
            <a:r>
              <a:rPr lang="en-US" sz="1941" spc="-4" dirty="0">
                <a:solidFill>
                  <a:srgbClr val="7E7E7E"/>
                </a:solidFill>
                <a:latin typeface="Century Gothic"/>
                <a:cs typeface="Century Gothic"/>
              </a:rPr>
              <a:t>Java programming language. </a:t>
            </a:r>
            <a:r>
              <a:rPr lang="en-US" sz="1941" spc="-9" dirty="0">
                <a:solidFill>
                  <a:srgbClr val="7E7E7E"/>
                </a:solidFill>
                <a:latin typeface="Century Gothic"/>
                <a:cs typeface="Century Gothic"/>
              </a:rPr>
              <a:t>The </a:t>
            </a:r>
            <a:r>
              <a:rPr lang="en-US" sz="1941" u="heavy" spc="-9" dirty="0">
                <a:solidFill>
                  <a:srgbClr val="3299FF"/>
                </a:solidFill>
                <a:uFill>
                  <a:solidFill>
                    <a:srgbClr val="3298FF"/>
                  </a:solidFill>
                </a:uFill>
                <a:latin typeface="Century Gothic"/>
                <a:cs typeface="Century Gothic"/>
              </a:rPr>
              <a:t> </a:t>
            </a:r>
            <a:r>
              <a:rPr lang="en-US" sz="1941" u="heavy" spc="-4" dirty="0" err="1">
                <a:solidFill>
                  <a:srgbClr val="3299FF"/>
                </a:solidFill>
                <a:uFill>
                  <a:solidFill>
                    <a:srgbClr val="3298FF"/>
                  </a:solidFill>
                </a:uFill>
                <a:latin typeface="Century Gothic"/>
                <a:cs typeface="Century Gothic"/>
              </a:rPr>
              <a:t>prefuse</a:t>
            </a:r>
            <a:r>
              <a:rPr lang="en-US" sz="1941" u="heavy" spc="-4" dirty="0">
                <a:solidFill>
                  <a:srgbClr val="3299FF"/>
                </a:solidFill>
                <a:uFill>
                  <a:solidFill>
                    <a:srgbClr val="3298FF"/>
                  </a:solidFill>
                </a:uFill>
                <a:latin typeface="Century Gothic"/>
                <a:cs typeface="Century Gothic"/>
              </a:rPr>
              <a:t> flare</a:t>
            </a:r>
            <a:r>
              <a:rPr lang="en-US" sz="1941" spc="-4" dirty="0">
                <a:solidFill>
                  <a:srgbClr val="3299FF"/>
                </a:solidFill>
                <a:latin typeface="Century Gothic"/>
                <a:cs typeface="Century Gothic"/>
              </a:rPr>
              <a:t> </a:t>
            </a:r>
            <a:r>
              <a:rPr lang="en-US" sz="1941" dirty="0">
                <a:solidFill>
                  <a:srgbClr val="7E7E7E"/>
                </a:solidFill>
                <a:latin typeface="Century Gothic"/>
                <a:cs typeface="Century Gothic"/>
              </a:rPr>
              <a:t>toolkit provides </a:t>
            </a:r>
            <a:r>
              <a:rPr lang="en-US" sz="1941" spc="-4" dirty="0">
                <a:solidFill>
                  <a:srgbClr val="7E7E7E"/>
                </a:solidFill>
                <a:latin typeface="Century Gothic"/>
                <a:cs typeface="Century Gothic"/>
              </a:rPr>
              <a:t>visualization and </a:t>
            </a:r>
            <a:r>
              <a:rPr lang="en-US" sz="1941" dirty="0">
                <a:solidFill>
                  <a:srgbClr val="7E7E7E"/>
                </a:solidFill>
                <a:latin typeface="Century Gothic"/>
                <a:cs typeface="Century Gothic"/>
              </a:rPr>
              <a:t>animation  tools </a:t>
            </a:r>
            <a:r>
              <a:rPr lang="en-US" sz="1941" spc="-4" dirty="0">
                <a:solidFill>
                  <a:srgbClr val="7E7E7E"/>
                </a:solidFill>
                <a:latin typeface="Century Gothic"/>
                <a:cs typeface="Century Gothic"/>
              </a:rPr>
              <a:t>for ActionScript and </a:t>
            </a:r>
            <a:r>
              <a:rPr lang="en-US" sz="1941" dirty="0">
                <a:solidFill>
                  <a:srgbClr val="7E7E7E"/>
                </a:solidFill>
                <a:latin typeface="Century Gothic"/>
                <a:cs typeface="Century Gothic"/>
              </a:rPr>
              <a:t>the </a:t>
            </a:r>
            <a:r>
              <a:rPr lang="en-US" sz="1941" spc="-9" dirty="0">
                <a:solidFill>
                  <a:srgbClr val="7E7E7E"/>
                </a:solidFill>
                <a:latin typeface="Century Gothic"/>
                <a:cs typeface="Century Gothic"/>
              </a:rPr>
              <a:t>Adobe </a:t>
            </a:r>
            <a:r>
              <a:rPr lang="en-US" sz="1941" spc="-4" dirty="0">
                <a:solidFill>
                  <a:srgbClr val="7E7E7E"/>
                </a:solidFill>
                <a:latin typeface="Century Gothic"/>
                <a:cs typeface="Century Gothic"/>
              </a:rPr>
              <a:t>Flash</a:t>
            </a:r>
            <a:r>
              <a:rPr lang="en-US" sz="1941" spc="18" dirty="0">
                <a:solidFill>
                  <a:srgbClr val="7E7E7E"/>
                </a:solidFill>
                <a:latin typeface="Century Gothic"/>
                <a:cs typeface="Century Gothic"/>
              </a:rPr>
              <a:t> </a:t>
            </a:r>
            <a:r>
              <a:rPr lang="en-US" sz="1941" spc="-9" dirty="0">
                <a:solidFill>
                  <a:srgbClr val="7E7E7E"/>
                </a:solidFill>
                <a:latin typeface="Century Gothic"/>
                <a:cs typeface="Century Gothic"/>
              </a:rPr>
              <a:t>Player.</a:t>
            </a:r>
            <a:endParaRPr lang="en-US" sz="1941" dirty="0">
              <a:latin typeface="Century Gothic"/>
              <a:cs typeface="Century Gothic"/>
            </a:endParaRPr>
          </a:p>
          <a:p>
            <a:pPr marL="313221" marR="4483" indent="-302575">
              <a:spcBef>
                <a:spcPts val="468"/>
              </a:spcBef>
              <a:buFont typeface="Wingdings"/>
              <a:buChar char=""/>
              <a:tabLst>
                <a:tab pos="313221" algn="l"/>
                <a:tab pos="313781" algn="l"/>
              </a:tabLst>
            </a:pPr>
            <a:r>
              <a:rPr lang="en-US" sz="1941" spc="-9" dirty="0" err="1">
                <a:solidFill>
                  <a:srgbClr val="7E7E7E"/>
                </a:solidFill>
                <a:latin typeface="Century Gothic"/>
                <a:cs typeface="Century Gothic"/>
              </a:rPr>
              <a:t>Prefuse</a:t>
            </a:r>
            <a:r>
              <a:rPr lang="en-US" sz="1941" spc="-9" dirty="0">
                <a:solidFill>
                  <a:srgbClr val="7E7E7E"/>
                </a:solidFill>
                <a:latin typeface="Century Gothic"/>
                <a:cs typeface="Century Gothic"/>
              </a:rPr>
              <a:t> </a:t>
            </a:r>
            <a:r>
              <a:rPr lang="en-US" sz="1941" spc="-4" dirty="0">
                <a:solidFill>
                  <a:srgbClr val="7E7E7E"/>
                </a:solidFill>
                <a:latin typeface="Century Gothic"/>
                <a:cs typeface="Century Gothic"/>
              </a:rPr>
              <a:t>supports a </a:t>
            </a:r>
            <a:r>
              <a:rPr lang="en-US" sz="1941" dirty="0">
                <a:solidFill>
                  <a:srgbClr val="7E7E7E"/>
                </a:solidFill>
                <a:latin typeface="Century Gothic"/>
                <a:cs typeface="Century Gothic"/>
              </a:rPr>
              <a:t>rich </a:t>
            </a:r>
            <a:r>
              <a:rPr lang="en-US" sz="1941" spc="-4" dirty="0">
                <a:solidFill>
                  <a:srgbClr val="7E7E7E"/>
                </a:solidFill>
                <a:latin typeface="Century Gothic"/>
                <a:cs typeface="Century Gothic"/>
              </a:rPr>
              <a:t>set of features for data modeling,  visualization, and</a:t>
            </a:r>
            <a:r>
              <a:rPr lang="en-US" sz="1941" spc="-18" dirty="0">
                <a:solidFill>
                  <a:srgbClr val="7E7E7E"/>
                </a:solidFill>
                <a:latin typeface="Century Gothic"/>
                <a:cs typeface="Century Gothic"/>
              </a:rPr>
              <a:t> </a:t>
            </a:r>
            <a:r>
              <a:rPr lang="en-US" sz="1941" spc="-4" dirty="0">
                <a:solidFill>
                  <a:srgbClr val="7E7E7E"/>
                </a:solidFill>
                <a:latin typeface="Century Gothic"/>
                <a:cs typeface="Century Gothic"/>
              </a:rPr>
              <a:t>interaction.</a:t>
            </a:r>
            <a:endParaRPr lang="en-US" sz="1941" dirty="0">
              <a:latin typeface="Century Gothic"/>
              <a:cs typeface="Century Gothic"/>
            </a:endParaRPr>
          </a:p>
          <a:p>
            <a:pPr marL="667346" lvl="1" indent="-253827">
              <a:spcBef>
                <a:spcPts val="331"/>
              </a:spcBef>
              <a:buFont typeface="Arial"/>
              <a:buChar char="•"/>
              <a:tabLst>
                <a:tab pos="667346" algn="l"/>
                <a:tab pos="667906" algn="l"/>
              </a:tabLst>
            </a:pPr>
            <a:r>
              <a:rPr lang="en-US" sz="1324" dirty="0">
                <a:solidFill>
                  <a:srgbClr val="7E7E7E"/>
                </a:solidFill>
                <a:latin typeface="Century Gothic"/>
                <a:cs typeface="Century Gothic"/>
              </a:rPr>
              <a:t>Optimized data structures </a:t>
            </a:r>
            <a:r>
              <a:rPr lang="en-US" sz="1324" spc="-4" dirty="0">
                <a:solidFill>
                  <a:srgbClr val="7E7E7E"/>
                </a:solidFill>
                <a:latin typeface="Century Gothic"/>
                <a:cs typeface="Century Gothic"/>
              </a:rPr>
              <a:t>for </a:t>
            </a:r>
            <a:r>
              <a:rPr lang="en-US" sz="1324" dirty="0">
                <a:solidFill>
                  <a:srgbClr val="7E7E7E"/>
                </a:solidFill>
                <a:latin typeface="Century Gothic"/>
                <a:cs typeface="Century Gothic"/>
              </a:rPr>
              <a:t>tables, </a:t>
            </a:r>
            <a:r>
              <a:rPr lang="en-US" sz="1324" spc="-4" dirty="0">
                <a:solidFill>
                  <a:srgbClr val="7E7E7E"/>
                </a:solidFill>
                <a:latin typeface="Century Gothic"/>
                <a:cs typeface="Century Gothic"/>
              </a:rPr>
              <a:t>graphs, and</a:t>
            </a:r>
            <a:r>
              <a:rPr lang="en-US" sz="1324" spc="-40" dirty="0">
                <a:solidFill>
                  <a:srgbClr val="7E7E7E"/>
                </a:solidFill>
                <a:latin typeface="Century Gothic"/>
                <a:cs typeface="Century Gothic"/>
              </a:rPr>
              <a:t> </a:t>
            </a:r>
            <a:r>
              <a:rPr lang="en-US" sz="1324" dirty="0">
                <a:solidFill>
                  <a:srgbClr val="7E7E7E"/>
                </a:solidFill>
                <a:latin typeface="Century Gothic"/>
                <a:cs typeface="Century Gothic"/>
              </a:rPr>
              <a:t>trees</a:t>
            </a:r>
            <a:endParaRPr lang="en-US" sz="1324" dirty="0">
              <a:latin typeface="Century Gothic"/>
              <a:cs typeface="Century Gothic"/>
            </a:endParaRPr>
          </a:p>
          <a:p>
            <a:pPr marL="667346" lvl="1" indent="-253827">
              <a:spcBef>
                <a:spcPts val="318"/>
              </a:spcBef>
              <a:buFont typeface="Arial"/>
              <a:buChar char="•"/>
              <a:tabLst>
                <a:tab pos="667346" algn="l"/>
                <a:tab pos="667906" algn="l"/>
              </a:tabLst>
            </a:pPr>
            <a:r>
              <a:rPr lang="en-US" sz="1324" dirty="0">
                <a:solidFill>
                  <a:srgbClr val="7E7E7E"/>
                </a:solidFill>
                <a:latin typeface="Century Gothic"/>
                <a:cs typeface="Century Gothic"/>
              </a:rPr>
              <a:t>A host of layout </a:t>
            </a:r>
            <a:r>
              <a:rPr lang="en-US" sz="1324" spc="-4" dirty="0">
                <a:solidFill>
                  <a:srgbClr val="7E7E7E"/>
                </a:solidFill>
                <a:latin typeface="Century Gothic"/>
                <a:cs typeface="Century Gothic"/>
              </a:rPr>
              <a:t>and </a:t>
            </a:r>
            <a:r>
              <a:rPr lang="en-US" sz="1324" spc="4" dirty="0">
                <a:solidFill>
                  <a:srgbClr val="7E7E7E"/>
                </a:solidFill>
                <a:latin typeface="Century Gothic"/>
                <a:cs typeface="Century Gothic"/>
              </a:rPr>
              <a:t>visual </a:t>
            </a:r>
            <a:r>
              <a:rPr lang="en-US" sz="1324" spc="-4" dirty="0">
                <a:solidFill>
                  <a:srgbClr val="7E7E7E"/>
                </a:solidFill>
                <a:latin typeface="Century Gothic"/>
                <a:cs typeface="Century Gothic"/>
              </a:rPr>
              <a:t>encoding</a:t>
            </a:r>
            <a:r>
              <a:rPr lang="en-US" sz="1324" spc="-44" dirty="0">
                <a:solidFill>
                  <a:srgbClr val="7E7E7E"/>
                </a:solidFill>
                <a:latin typeface="Century Gothic"/>
                <a:cs typeface="Century Gothic"/>
              </a:rPr>
              <a:t> </a:t>
            </a:r>
            <a:r>
              <a:rPr lang="en-US" sz="1324" spc="-4" dirty="0">
                <a:solidFill>
                  <a:srgbClr val="7E7E7E"/>
                </a:solidFill>
                <a:latin typeface="Century Gothic"/>
                <a:cs typeface="Century Gothic"/>
              </a:rPr>
              <a:t>techniques</a:t>
            </a:r>
            <a:endParaRPr lang="en-US" sz="1324" dirty="0">
              <a:latin typeface="Century Gothic"/>
              <a:cs typeface="Century Gothic"/>
            </a:endParaRPr>
          </a:p>
          <a:p>
            <a:pPr marL="667346" marR="332832" lvl="1" indent="-253266">
              <a:spcBef>
                <a:spcPts val="318"/>
              </a:spcBef>
              <a:buFont typeface="Arial"/>
              <a:buChar char="•"/>
              <a:tabLst>
                <a:tab pos="667346" algn="l"/>
                <a:tab pos="667906" algn="l"/>
              </a:tabLst>
            </a:pPr>
            <a:r>
              <a:rPr lang="en-US" sz="1324" spc="-4" dirty="0">
                <a:solidFill>
                  <a:srgbClr val="7E7E7E"/>
                </a:solidFill>
                <a:latin typeface="Century Gothic"/>
                <a:cs typeface="Century Gothic"/>
              </a:rPr>
              <a:t>Support for </a:t>
            </a:r>
            <a:r>
              <a:rPr lang="en-US" sz="1324" dirty="0">
                <a:solidFill>
                  <a:srgbClr val="7E7E7E"/>
                </a:solidFill>
                <a:latin typeface="Century Gothic"/>
                <a:cs typeface="Century Gothic"/>
              </a:rPr>
              <a:t>animation, </a:t>
            </a:r>
            <a:r>
              <a:rPr lang="en-US" sz="1324" spc="-4" dirty="0">
                <a:solidFill>
                  <a:srgbClr val="7E7E7E"/>
                </a:solidFill>
                <a:latin typeface="Century Gothic"/>
                <a:cs typeface="Century Gothic"/>
              </a:rPr>
              <a:t>dynamic </a:t>
            </a:r>
            <a:r>
              <a:rPr lang="en-US" sz="1324" dirty="0">
                <a:solidFill>
                  <a:srgbClr val="7E7E7E"/>
                </a:solidFill>
                <a:latin typeface="Century Gothic"/>
                <a:cs typeface="Century Gothic"/>
              </a:rPr>
              <a:t>queries, integrated </a:t>
            </a:r>
            <a:r>
              <a:rPr lang="en-US" sz="1324" spc="-4" dirty="0">
                <a:solidFill>
                  <a:srgbClr val="7E7E7E"/>
                </a:solidFill>
                <a:latin typeface="Century Gothic"/>
                <a:cs typeface="Century Gothic"/>
              </a:rPr>
              <a:t>search, and database  </a:t>
            </a:r>
            <a:r>
              <a:rPr lang="en-US" sz="1324" dirty="0">
                <a:solidFill>
                  <a:srgbClr val="7E7E7E"/>
                </a:solidFill>
                <a:latin typeface="Century Gothic"/>
                <a:cs typeface="Century Gothic"/>
              </a:rPr>
              <a:t>connectivity</a:t>
            </a:r>
            <a:endParaRPr lang="en-US" sz="1324" dirty="0">
              <a:latin typeface="Century Gothic"/>
              <a:cs typeface="Century Gothic"/>
            </a:endParaRPr>
          </a:p>
          <a:p>
            <a:pPr marL="313781" indent="-302575">
              <a:spcBef>
                <a:spcPts val="454"/>
              </a:spcBef>
              <a:buClr>
                <a:srgbClr val="7E7E7E"/>
              </a:buClr>
              <a:buFont typeface="Wingdings"/>
              <a:buChar char=""/>
              <a:tabLst>
                <a:tab pos="313221" algn="l"/>
                <a:tab pos="313781" algn="l"/>
              </a:tabLst>
            </a:pPr>
            <a:r>
              <a:rPr lang="en-US" sz="1941" u="heavy" spc="-4" dirty="0">
                <a:solidFill>
                  <a:srgbClr val="3299FF"/>
                </a:solidFill>
                <a:uFill>
                  <a:solidFill>
                    <a:srgbClr val="3298FF"/>
                  </a:solidFill>
                </a:uFill>
                <a:latin typeface="Century Gothic"/>
                <a:cs typeface="Century Gothic"/>
                <a:hlinkClick r:id="rId2"/>
              </a:rPr>
              <a:t>http://prefuse.org/</a:t>
            </a:r>
            <a:endParaRPr lang="en-US" sz="1941"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dirty="0" err="1"/>
              <a:t>Pr</a:t>
            </a:r>
            <a:r>
              <a:rPr lang="en-US" spc="4" dirty="0" err="1"/>
              <a:t>e</a:t>
            </a:r>
            <a:r>
              <a:rPr lang="en-US" dirty="0" err="1"/>
              <a:t>f</a:t>
            </a:r>
            <a:r>
              <a:rPr lang="en-US" spc="-4" dirty="0" err="1"/>
              <a:t>u</a:t>
            </a:r>
            <a:r>
              <a:rPr lang="en-US" dirty="0" err="1"/>
              <a:t>se</a:t>
            </a:r>
            <a:endParaRPr lang="en-US" dirty="0"/>
          </a:p>
        </p:txBody>
      </p:sp>
      <p:sp>
        <p:nvSpPr>
          <p:cNvPr id="5" name="object 5"/>
          <p:cNvSpPr txBox="1">
            <a:spLocks noGrp="1"/>
          </p:cNvSpPr>
          <p:nvPr>
            <p:ph type="ftr" sz="quarter" idx="4294967295"/>
          </p:nvPr>
        </p:nvSpPr>
        <p:spPr>
          <a:xfrm>
            <a:off x="6248400" y="5991686"/>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
        <p:nvSpPr>
          <p:cNvPr id="4" name="object 4"/>
          <p:cNvSpPr txBox="1"/>
          <p:nvPr/>
        </p:nvSpPr>
        <p:spPr>
          <a:xfrm>
            <a:off x="8078093" y="6067875"/>
            <a:ext cx="220195" cy="185760"/>
          </a:xfrm>
          <a:prstGeom prst="rect">
            <a:avLst/>
          </a:prstGeom>
        </p:spPr>
        <p:txBody>
          <a:bodyPr vert="horz" wrap="square" lIns="0" tIns="6163" rIns="0" bIns="0" rtlCol="0">
            <a:spAutoFit/>
          </a:bodyPr>
          <a:lstStyle/>
          <a:p>
            <a:pPr marL="22413">
              <a:lnSpc>
                <a:spcPts val="1363"/>
              </a:lnSpc>
              <a:spcBef>
                <a:spcPts val="49"/>
              </a:spcBef>
            </a:pPr>
            <a:fld id="{81D60167-4931-47E6-BA6A-407CBD079E47}" type="slidenum">
              <a:rPr sz="1235" b="1" dirty="0">
                <a:solidFill>
                  <a:srgbClr val="FFFFFF"/>
                </a:solidFill>
                <a:latin typeface="Arial"/>
                <a:cs typeface="Arial"/>
              </a:rPr>
              <a:pPr marL="22413">
                <a:lnSpc>
                  <a:spcPts val="1363"/>
                </a:lnSpc>
                <a:spcBef>
                  <a:spcPts val="49"/>
                </a:spcBef>
              </a:pPr>
              <a:t>413</a:t>
            </a:fld>
            <a:endParaRPr sz="1235" dirty="0">
              <a:latin typeface="Arial"/>
              <a:cs typeface="Arial"/>
            </a:endParaRPr>
          </a:p>
        </p:txBody>
      </p:sp>
    </p:spTree>
    <p:extLst>
      <p:ext uri="{BB962C8B-B14F-4D97-AF65-F5344CB8AC3E}">
        <p14:creationId xmlns:p14="http://schemas.microsoft.com/office/powerpoint/2010/main" val="14136026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781" marR="121030" indent="-302575">
              <a:lnSpc>
                <a:spcPct val="80000"/>
              </a:lnSpc>
              <a:spcBef>
                <a:spcPts val="512"/>
              </a:spcBef>
              <a:buFont typeface="Arial"/>
              <a:buChar char="•"/>
              <a:tabLst>
                <a:tab pos="313221" algn="l"/>
                <a:tab pos="313781" algn="l"/>
              </a:tabLst>
            </a:pPr>
            <a:r>
              <a:rPr lang="en-US" sz="1765" b="1" i="1" spc="-4" dirty="0" err="1">
                <a:solidFill>
                  <a:srgbClr val="7E7E7E"/>
                </a:solidFill>
                <a:latin typeface="Century Gothic"/>
                <a:cs typeface="Century Gothic"/>
              </a:rPr>
              <a:t>Cytoscape</a:t>
            </a:r>
            <a:r>
              <a:rPr lang="en-US" sz="1765" b="1" i="1" spc="-4" dirty="0">
                <a:solidFill>
                  <a:srgbClr val="7E7E7E"/>
                </a:solidFill>
                <a:latin typeface="Century Gothic"/>
                <a:cs typeface="Century Gothic"/>
              </a:rPr>
              <a:t> </a:t>
            </a:r>
            <a:r>
              <a:rPr lang="en-US" sz="1765" spc="-4" dirty="0">
                <a:solidFill>
                  <a:srgbClr val="7E7E7E"/>
                </a:solidFill>
                <a:latin typeface="Century Gothic"/>
                <a:cs typeface="Century Gothic"/>
              </a:rPr>
              <a:t>is </a:t>
            </a:r>
            <a:r>
              <a:rPr lang="en-US" sz="1765" dirty="0">
                <a:solidFill>
                  <a:srgbClr val="7E7E7E"/>
                </a:solidFill>
                <a:latin typeface="Century Gothic"/>
                <a:cs typeface="Century Gothic"/>
              </a:rPr>
              <a:t>an open source software platform </a:t>
            </a:r>
            <a:r>
              <a:rPr lang="en-US" sz="1765" spc="-4" dirty="0">
                <a:solidFill>
                  <a:srgbClr val="7E7E7E"/>
                </a:solidFill>
                <a:latin typeface="Century Gothic"/>
                <a:cs typeface="Century Gothic"/>
              </a:rPr>
              <a:t>for </a:t>
            </a:r>
            <a:r>
              <a:rPr lang="en-US" sz="1765" b="1" i="1" spc="-4" dirty="0">
                <a:solidFill>
                  <a:srgbClr val="7E7E7E"/>
                </a:solidFill>
                <a:latin typeface="Century Gothic"/>
                <a:cs typeface="Century Gothic"/>
              </a:rPr>
              <a:t>visualizing  </a:t>
            </a:r>
            <a:r>
              <a:rPr lang="en-US" sz="1765" dirty="0">
                <a:solidFill>
                  <a:srgbClr val="7E7E7E"/>
                </a:solidFill>
                <a:latin typeface="Century Gothic"/>
                <a:cs typeface="Century Gothic"/>
              </a:rPr>
              <a:t>molecular interaction networks and </a:t>
            </a:r>
            <a:r>
              <a:rPr lang="en-US" sz="1765" spc="-4" dirty="0">
                <a:solidFill>
                  <a:srgbClr val="7E7E7E"/>
                </a:solidFill>
                <a:latin typeface="Century Gothic"/>
                <a:cs typeface="Century Gothic"/>
              </a:rPr>
              <a:t>biological </a:t>
            </a:r>
            <a:r>
              <a:rPr lang="en-US" sz="1765" dirty="0">
                <a:solidFill>
                  <a:srgbClr val="7E7E7E"/>
                </a:solidFill>
                <a:latin typeface="Century Gothic"/>
                <a:cs typeface="Century Gothic"/>
              </a:rPr>
              <a:t>pathways and  </a:t>
            </a:r>
            <a:r>
              <a:rPr lang="en-US" sz="1765" b="1" i="1" spc="-4" dirty="0">
                <a:solidFill>
                  <a:srgbClr val="7E7E7E"/>
                </a:solidFill>
                <a:latin typeface="Century Gothic"/>
                <a:cs typeface="Century Gothic"/>
              </a:rPr>
              <a:t>integrating </a:t>
            </a:r>
            <a:r>
              <a:rPr lang="en-US" sz="1765" spc="4" dirty="0">
                <a:solidFill>
                  <a:srgbClr val="7E7E7E"/>
                </a:solidFill>
                <a:latin typeface="Century Gothic"/>
                <a:cs typeface="Century Gothic"/>
              </a:rPr>
              <a:t>these </a:t>
            </a:r>
            <a:r>
              <a:rPr lang="en-US" sz="1765" dirty="0">
                <a:solidFill>
                  <a:srgbClr val="7E7E7E"/>
                </a:solidFill>
                <a:latin typeface="Century Gothic"/>
                <a:cs typeface="Century Gothic"/>
              </a:rPr>
              <a:t>networks with annotations, gene expression  </a:t>
            </a:r>
            <a:r>
              <a:rPr lang="en-US" sz="1765" spc="-4" dirty="0">
                <a:solidFill>
                  <a:srgbClr val="7E7E7E"/>
                </a:solidFill>
                <a:latin typeface="Century Gothic"/>
                <a:cs typeface="Century Gothic"/>
              </a:rPr>
              <a:t>profiles </a:t>
            </a:r>
            <a:r>
              <a:rPr lang="en-US" sz="1765" dirty="0">
                <a:solidFill>
                  <a:srgbClr val="7E7E7E"/>
                </a:solidFill>
                <a:latin typeface="Century Gothic"/>
                <a:cs typeface="Century Gothic"/>
              </a:rPr>
              <a:t>and </a:t>
            </a:r>
            <a:r>
              <a:rPr lang="en-US" sz="1765" spc="4" dirty="0">
                <a:solidFill>
                  <a:srgbClr val="7E7E7E"/>
                </a:solidFill>
                <a:latin typeface="Century Gothic"/>
                <a:cs typeface="Century Gothic"/>
              </a:rPr>
              <a:t>other </a:t>
            </a:r>
            <a:r>
              <a:rPr lang="en-US" sz="1765" dirty="0">
                <a:solidFill>
                  <a:srgbClr val="7E7E7E"/>
                </a:solidFill>
                <a:latin typeface="Century Gothic"/>
                <a:cs typeface="Century Gothic"/>
              </a:rPr>
              <a:t>state</a:t>
            </a:r>
            <a:r>
              <a:rPr lang="en-US" sz="1765" spc="-97" dirty="0">
                <a:solidFill>
                  <a:srgbClr val="7E7E7E"/>
                </a:solidFill>
                <a:latin typeface="Century Gothic"/>
                <a:cs typeface="Century Gothic"/>
              </a:rPr>
              <a:t> </a:t>
            </a:r>
            <a:r>
              <a:rPr lang="en-US" sz="1765" dirty="0">
                <a:solidFill>
                  <a:srgbClr val="7E7E7E"/>
                </a:solidFill>
                <a:latin typeface="Century Gothic"/>
                <a:cs typeface="Century Gothic"/>
              </a:rPr>
              <a:t>data.</a:t>
            </a:r>
            <a:endParaRPr lang="en-US" sz="1765" dirty="0">
              <a:latin typeface="Century Gothic"/>
              <a:cs typeface="Century Gothic"/>
            </a:endParaRPr>
          </a:p>
          <a:p>
            <a:pPr marL="313781" marR="454422" indent="-302575" algn="just">
              <a:lnSpc>
                <a:spcPct val="80000"/>
              </a:lnSpc>
              <a:spcBef>
                <a:spcPts val="424"/>
              </a:spcBef>
              <a:buFont typeface="Arial"/>
              <a:buChar char="•"/>
              <a:tabLst>
                <a:tab pos="313781" algn="l"/>
              </a:tabLst>
            </a:pPr>
            <a:r>
              <a:rPr lang="en-US" sz="1765" dirty="0">
                <a:solidFill>
                  <a:srgbClr val="7E7E7E"/>
                </a:solidFill>
                <a:latin typeface="Century Gothic"/>
                <a:cs typeface="Century Gothic"/>
              </a:rPr>
              <a:t>Although </a:t>
            </a:r>
            <a:r>
              <a:rPr lang="en-US" sz="1765" dirty="0" err="1">
                <a:solidFill>
                  <a:srgbClr val="7E7E7E"/>
                </a:solidFill>
                <a:latin typeface="Century Gothic"/>
                <a:cs typeface="Century Gothic"/>
              </a:rPr>
              <a:t>Cytoscape</a:t>
            </a:r>
            <a:r>
              <a:rPr lang="en-US" sz="1765" dirty="0">
                <a:solidFill>
                  <a:srgbClr val="7E7E7E"/>
                </a:solidFill>
                <a:latin typeface="Century Gothic"/>
                <a:cs typeface="Century Gothic"/>
              </a:rPr>
              <a:t> was </a:t>
            </a:r>
            <a:r>
              <a:rPr lang="en-US" sz="1765" spc="-4" dirty="0">
                <a:solidFill>
                  <a:srgbClr val="7E7E7E"/>
                </a:solidFill>
                <a:latin typeface="Century Gothic"/>
                <a:cs typeface="Century Gothic"/>
              </a:rPr>
              <a:t>originally </a:t>
            </a:r>
            <a:r>
              <a:rPr lang="en-US" sz="1765" dirty="0">
                <a:solidFill>
                  <a:srgbClr val="7E7E7E"/>
                </a:solidFill>
                <a:latin typeface="Century Gothic"/>
                <a:cs typeface="Century Gothic"/>
              </a:rPr>
              <a:t>designed </a:t>
            </a:r>
            <a:r>
              <a:rPr lang="en-US" sz="1765" spc="-4" dirty="0">
                <a:solidFill>
                  <a:srgbClr val="7E7E7E"/>
                </a:solidFill>
                <a:latin typeface="Century Gothic"/>
                <a:cs typeface="Century Gothic"/>
              </a:rPr>
              <a:t>for biological  </a:t>
            </a:r>
            <a:r>
              <a:rPr lang="en-US" sz="1765" dirty="0">
                <a:solidFill>
                  <a:srgbClr val="7E7E7E"/>
                </a:solidFill>
                <a:latin typeface="Century Gothic"/>
                <a:cs typeface="Century Gothic"/>
              </a:rPr>
              <a:t>research, now </a:t>
            </a:r>
            <a:r>
              <a:rPr lang="en-US" sz="1765" spc="-4" dirty="0">
                <a:solidFill>
                  <a:srgbClr val="7E7E7E"/>
                </a:solidFill>
                <a:latin typeface="Century Gothic"/>
                <a:cs typeface="Century Gothic"/>
              </a:rPr>
              <a:t>it is </a:t>
            </a:r>
            <a:r>
              <a:rPr lang="en-US" sz="1765" dirty="0">
                <a:solidFill>
                  <a:srgbClr val="7E7E7E"/>
                </a:solidFill>
                <a:latin typeface="Century Gothic"/>
                <a:cs typeface="Century Gothic"/>
              </a:rPr>
              <a:t>a general platform </a:t>
            </a:r>
            <a:r>
              <a:rPr lang="en-US" sz="1765" spc="-4" dirty="0">
                <a:solidFill>
                  <a:srgbClr val="7E7E7E"/>
                </a:solidFill>
                <a:latin typeface="Century Gothic"/>
                <a:cs typeface="Century Gothic"/>
              </a:rPr>
              <a:t>for </a:t>
            </a:r>
            <a:r>
              <a:rPr lang="en-US" sz="1765" dirty="0">
                <a:solidFill>
                  <a:srgbClr val="7E7E7E"/>
                </a:solidFill>
                <a:latin typeface="Century Gothic"/>
                <a:cs typeface="Century Gothic"/>
              </a:rPr>
              <a:t>complex network  </a:t>
            </a:r>
            <a:r>
              <a:rPr lang="en-US" sz="1765" spc="-4" dirty="0">
                <a:solidFill>
                  <a:srgbClr val="7E7E7E"/>
                </a:solidFill>
                <a:latin typeface="Century Gothic"/>
                <a:cs typeface="Century Gothic"/>
              </a:rPr>
              <a:t>analysis </a:t>
            </a:r>
            <a:r>
              <a:rPr lang="en-US" sz="1765" dirty="0">
                <a:solidFill>
                  <a:srgbClr val="7E7E7E"/>
                </a:solidFill>
                <a:latin typeface="Century Gothic"/>
                <a:cs typeface="Century Gothic"/>
              </a:rPr>
              <a:t>and</a:t>
            </a:r>
            <a:r>
              <a:rPr lang="en-US" sz="1765" spc="-26" dirty="0">
                <a:solidFill>
                  <a:srgbClr val="7E7E7E"/>
                </a:solidFill>
                <a:latin typeface="Century Gothic"/>
                <a:cs typeface="Century Gothic"/>
              </a:rPr>
              <a:t> </a:t>
            </a:r>
            <a:r>
              <a:rPr lang="en-US" sz="1765" spc="-4" dirty="0">
                <a:solidFill>
                  <a:srgbClr val="7E7E7E"/>
                </a:solidFill>
                <a:latin typeface="Century Gothic"/>
                <a:cs typeface="Century Gothic"/>
              </a:rPr>
              <a:t>visualization.</a:t>
            </a:r>
            <a:endParaRPr lang="en-US" sz="1765" dirty="0">
              <a:latin typeface="Century Gothic"/>
              <a:cs typeface="Century Gothic"/>
            </a:endParaRPr>
          </a:p>
          <a:p>
            <a:pPr marL="313781" marR="4483" indent="-302575" algn="just">
              <a:lnSpc>
                <a:spcPts val="1694"/>
              </a:lnSpc>
              <a:spcBef>
                <a:spcPts val="410"/>
              </a:spcBef>
              <a:buFont typeface="Arial"/>
              <a:buChar char="•"/>
              <a:tabLst>
                <a:tab pos="313781" algn="l"/>
              </a:tabLst>
            </a:pPr>
            <a:r>
              <a:rPr lang="en-US" sz="1765" dirty="0" err="1">
                <a:solidFill>
                  <a:srgbClr val="7E7E7E"/>
                </a:solidFill>
                <a:latin typeface="Century Gothic"/>
                <a:cs typeface="Century Gothic"/>
              </a:rPr>
              <a:t>Cytoscape</a:t>
            </a:r>
            <a:r>
              <a:rPr lang="en-US" sz="1765" dirty="0">
                <a:solidFill>
                  <a:srgbClr val="7E7E7E"/>
                </a:solidFill>
                <a:latin typeface="Century Gothic"/>
                <a:cs typeface="Century Gothic"/>
              </a:rPr>
              <a:t> </a:t>
            </a:r>
            <a:r>
              <a:rPr lang="en-US" sz="1765" i="1" spc="-4" dirty="0">
                <a:solidFill>
                  <a:srgbClr val="7E7E7E"/>
                </a:solidFill>
                <a:latin typeface="Century Gothic"/>
                <a:cs typeface="Century Gothic"/>
              </a:rPr>
              <a:t>core </a:t>
            </a:r>
            <a:r>
              <a:rPr lang="en-US" sz="1765" dirty="0">
                <a:solidFill>
                  <a:srgbClr val="7E7E7E"/>
                </a:solidFill>
                <a:latin typeface="Century Gothic"/>
                <a:cs typeface="Century Gothic"/>
              </a:rPr>
              <a:t>distribution provides a </a:t>
            </a:r>
            <a:r>
              <a:rPr lang="en-US" sz="1765" spc="-4" dirty="0">
                <a:solidFill>
                  <a:srgbClr val="7E7E7E"/>
                </a:solidFill>
                <a:latin typeface="Century Gothic"/>
                <a:cs typeface="Century Gothic"/>
              </a:rPr>
              <a:t>basic </a:t>
            </a:r>
            <a:r>
              <a:rPr lang="en-US" sz="1765" dirty="0">
                <a:solidFill>
                  <a:srgbClr val="7E7E7E"/>
                </a:solidFill>
                <a:latin typeface="Century Gothic"/>
                <a:cs typeface="Century Gothic"/>
              </a:rPr>
              <a:t>set </a:t>
            </a:r>
            <a:r>
              <a:rPr lang="en-US" sz="1765" spc="-4" dirty="0">
                <a:solidFill>
                  <a:srgbClr val="7E7E7E"/>
                </a:solidFill>
                <a:latin typeface="Century Gothic"/>
                <a:cs typeface="Century Gothic"/>
              </a:rPr>
              <a:t>of </a:t>
            </a:r>
            <a:r>
              <a:rPr lang="en-US" sz="1765" dirty="0">
                <a:solidFill>
                  <a:srgbClr val="7E7E7E"/>
                </a:solidFill>
                <a:latin typeface="Century Gothic"/>
                <a:cs typeface="Century Gothic"/>
              </a:rPr>
              <a:t>features</a:t>
            </a:r>
            <a:r>
              <a:rPr lang="en-US" sz="1765" spc="-172" dirty="0">
                <a:solidFill>
                  <a:srgbClr val="7E7E7E"/>
                </a:solidFill>
                <a:latin typeface="Century Gothic"/>
                <a:cs typeface="Century Gothic"/>
              </a:rPr>
              <a:t> </a:t>
            </a:r>
            <a:r>
              <a:rPr lang="en-US" sz="1765" spc="-4" dirty="0">
                <a:solidFill>
                  <a:srgbClr val="7E7E7E"/>
                </a:solidFill>
                <a:latin typeface="Century Gothic"/>
                <a:cs typeface="Century Gothic"/>
              </a:rPr>
              <a:t>for  </a:t>
            </a:r>
            <a:r>
              <a:rPr lang="en-US" sz="1765" dirty="0">
                <a:solidFill>
                  <a:srgbClr val="7E7E7E"/>
                </a:solidFill>
                <a:latin typeface="Century Gothic"/>
                <a:cs typeface="Century Gothic"/>
              </a:rPr>
              <a:t>data integration, </a:t>
            </a:r>
            <a:r>
              <a:rPr lang="en-US" sz="1765" spc="-4" dirty="0">
                <a:solidFill>
                  <a:srgbClr val="7E7E7E"/>
                </a:solidFill>
                <a:latin typeface="Century Gothic"/>
                <a:cs typeface="Century Gothic"/>
              </a:rPr>
              <a:t>analysis, </a:t>
            </a:r>
            <a:r>
              <a:rPr lang="en-US" sz="1765" dirty="0">
                <a:solidFill>
                  <a:srgbClr val="7E7E7E"/>
                </a:solidFill>
                <a:latin typeface="Century Gothic"/>
                <a:cs typeface="Century Gothic"/>
              </a:rPr>
              <a:t>and</a:t>
            </a:r>
            <a:r>
              <a:rPr lang="en-US" sz="1765" spc="-79" dirty="0">
                <a:solidFill>
                  <a:srgbClr val="7E7E7E"/>
                </a:solidFill>
                <a:latin typeface="Century Gothic"/>
                <a:cs typeface="Century Gothic"/>
              </a:rPr>
              <a:t> </a:t>
            </a:r>
            <a:r>
              <a:rPr lang="en-US" sz="1765" spc="-4" dirty="0">
                <a:solidFill>
                  <a:srgbClr val="7E7E7E"/>
                </a:solidFill>
                <a:latin typeface="Century Gothic"/>
                <a:cs typeface="Century Gothic"/>
              </a:rPr>
              <a:t>visualization.</a:t>
            </a:r>
            <a:endParaRPr lang="en-US" sz="1765" dirty="0">
              <a:latin typeface="Century Gothic"/>
              <a:cs typeface="Century Gothic"/>
            </a:endParaRPr>
          </a:p>
          <a:p>
            <a:pPr marL="313781" indent="-302575" algn="just">
              <a:lnSpc>
                <a:spcPts val="1906"/>
              </a:lnSpc>
              <a:spcBef>
                <a:spcPts val="13"/>
              </a:spcBef>
              <a:buFont typeface="Arial"/>
              <a:buChar char="•"/>
              <a:tabLst>
                <a:tab pos="313781" algn="l"/>
              </a:tabLst>
            </a:pPr>
            <a:r>
              <a:rPr lang="en-US" sz="1765" spc="-4" dirty="0">
                <a:solidFill>
                  <a:srgbClr val="7E7E7E"/>
                </a:solidFill>
                <a:latin typeface="Century Gothic"/>
                <a:cs typeface="Century Gothic"/>
              </a:rPr>
              <a:t>Additional </a:t>
            </a:r>
            <a:r>
              <a:rPr lang="en-US" sz="1765" dirty="0">
                <a:solidFill>
                  <a:srgbClr val="7E7E7E"/>
                </a:solidFill>
                <a:latin typeface="Century Gothic"/>
                <a:cs typeface="Century Gothic"/>
              </a:rPr>
              <a:t>features </a:t>
            </a:r>
            <a:r>
              <a:rPr lang="en-US" sz="1765" spc="-4" dirty="0">
                <a:solidFill>
                  <a:srgbClr val="7E7E7E"/>
                </a:solidFill>
                <a:latin typeface="Century Gothic"/>
                <a:cs typeface="Century Gothic"/>
              </a:rPr>
              <a:t>are </a:t>
            </a:r>
            <a:r>
              <a:rPr lang="en-US" sz="1765" dirty="0">
                <a:solidFill>
                  <a:srgbClr val="7E7E7E"/>
                </a:solidFill>
                <a:latin typeface="Century Gothic"/>
                <a:cs typeface="Century Gothic"/>
              </a:rPr>
              <a:t>available </a:t>
            </a:r>
            <a:r>
              <a:rPr lang="en-US" sz="1765" spc="-4" dirty="0">
                <a:solidFill>
                  <a:srgbClr val="7E7E7E"/>
                </a:solidFill>
                <a:latin typeface="Century Gothic"/>
                <a:cs typeface="Century Gothic"/>
              </a:rPr>
              <a:t>as </a:t>
            </a:r>
            <a:r>
              <a:rPr lang="en-US" sz="1765" b="1" i="1" dirty="0">
                <a:solidFill>
                  <a:srgbClr val="7E7E7E"/>
                </a:solidFill>
                <a:latin typeface="Century Gothic"/>
                <a:cs typeface="Century Gothic"/>
              </a:rPr>
              <a:t>Apps </a:t>
            </a:r>
            <a:r>
              <a:rPr lang="en-US" sz="1765" spc="-4" dirty="0">
                <a:solidFill>
                  <a:srgbClr val="7E7E7E"/>
                </a:solidFill>
                <a:latin typeface="Century Gothic"/>
                <a:cs typeface="Century Gothic"/>
              </a:rPr>
              <a:t>(formerly</a:t>
            </a:r>
            <a:r>
              <a:rPr lang="en-US" sz="1765" spc="-97" dirty="0">
                <a:solidFill>
                  <a:srgbClr val="7E7E7E"/>
                </a:solidFill>
                <a:latin typeface="Century Gothic"/>
                <a:cs typeface="Century Gothic"/>
              </a:rPr>
              <a:t> </a:t>
            </a:r>
            <a:r>
              <a:rPr lang="en-US" sz="1765" dirty="0">
                <a:solidFill>
                  <a:srgbClr val="7E7E7E"/>
                </a:solidFill>
                <a:latin typeface="Century Gothic"/>
                <a:cs typeface="Century Gothic"/>
              </a:rPr>
              <a:t>called</a:t>
            </a:r>
            <a:endParaRPr lang="en-US" sz="1765" dirty="0">
              <a:latin typeface="Century Gothic"/>
              <a:cs typeface="Century Gothic"/>
            </a:endParaRPr>
          </a:p>
          <a:p>
            <a:pPr marL="313221">
              <a:lnSpc>
                <a:spcPts val="1906"/>
              </a:lnSpc>
            </a:pPr>
            <a:r>
              <a:rPr lang="en-US" sz="1765" i="1" dirty="0">
                <a:solidFill>
                  <a:srgbClr val="7E7E7E"/>
                </a:solidFill>
                <a:latin typeface="Century Gothic"/>
                <a:cs typeface="Century Gothic"/>
              </a:rPr>
              <a:t>Plugins</a:t>
            </a:r>
            <a:r>
              <a:rPr lang="en-US" sz="1765" dirty="0">
                <a:solidFill>
                  <a:srgbClr val="7E7E7E"/>
                </a:solidFill>
                <a:latin typeface="Century Gothic"/>
                <a:cs typeface="Century Gothic"/>
              </a:rPr>
              <a:t>).</a:t>
            </a:r>
            <a:endParaRPr lang="en-US" sz="1765" dirty="0">
              <a:latin typeface="Century Gothic"/>
              <a:cs typeface="Century Gothic"/>
            </a:endParaRPr>
          </a:p>
          <a:p>
            <a:pPr marL="667346" marR="558083" lvl="1" indent="-253266">
              <a:lnSpc>
                <a:spcPts val="1182"/>
              </a:lnSpc>
              <a:spcBef>
                <a:spcPts val="300"/>
              </a:spcBef>
              <a:buFont typeface="Wingdings"/>
              <a:buChar char=""/>
              <a:tabLst>
                <a:tab pos="667346" algn="l"/>
                <a:tab pos="667906" algn="l"/>
              </a:tabLst>
            </a:pPr>
            <a:r>
              <a:rPr lang="en-US" sz="1235" spc="4" dirty="0">
                <a:solidFill>
                  <a:srgbClr val="7E7E7E"/>
                </a:solidFill>
                <a:latin typeface="Century Gothic"/>
                <a:cs typeface="Century Gothic"/>
              </a:rPr>
              <a:t>Apps </a:t>
            </a:r>
            <a:r>
              <a:rPr lang="en-US" sz="1235" dirty="0">
                <a:solidFill>
                  <a:srgbClr val="7E7E7E"/>
                </a:solidFill>
                <a:latin typeface="Century Gothic"/>
                <a:cs typeface="Century Gothic"/>
              </a:rPr>
              <a:t>are available for network and molecular </a:t>
            </a:r>
            <a:r>
              <a:rPr lang="en-US" sz="1235" spc="-4" dirty="0">
                <a:solidFill>
                  <a:srgbClr val="7E7E7E"/>
                </a:solidFill>
                <a:latin typeface="Century Gothic"/>
                <a:cs typeface="Century Gothic"/>
              </a:rPr>
              <a:t>profiling analyses, new layouts,  </a:t>
            </a:r>
            <a:r>
              <a:rPr lang="en-US" sz="1235" dirty="0">
                <a:solidFill>
                  <a:srgbClr val="7E7E7E"/>
                </a:solidFill>
                <a:latin typeface="Century Gothic"/>
                <a:cs typeface="Century Gothic"/>
              </a:rPr>
              <a:t>additional </a:t>
            </a:r>
            <a:r>
              <a:rPr lang="en-US" sz="1235" spc="4" dirty="0">
                <a:solidFill>
                  <a:srgbClr val="7E7E7E"/>
                </a:solidFill>
                <a:latin typeface="Century Gothic"/>
                <a:cs typeface="Century Gothic"/>
              </a:rPr>
              <a:t>file </a:t>
            </a:r>
            <a:r>
              <a:rPr lang="en-US" sz="1235" dirty="0">
                <a:solidFill>
                  <a:srgbClr val="7E7E7E"/>
                </a:solidFill>
                <a:latin typeface="Century Gothic"/>
                <a:cs typeface="Century Gothic"/>
              </a:rPr>
              <a:t>format </a:t>
            </a:r>
            <a:r>
              <a:rPr lang="en-US" sz="1235" spc="-4" dirty="0">
                <a:solidFill>
                  <a:srgbClr val="7E7E7E"/>
                </a:solidFill>
                <a:latin typeface="Century Gothic"/>
                <a:cs typeface="Century Gothic"/>
              </a:rPr>
              <a:t>support, scripting, </a:t>
            </a:r>
            <a:r>
              <a:rPr lang="en-US" sz="1235" dirty="0">
                <a:solidFill>
                  <a:srgbClr val="7E7E7E"/>
                </a:solidFill>
                <a:latin typeface="Century Gothic"/>
                <a:cs typeface="Century Gothic"/>
              </a:rPr>
              <a:t>and </a:t>
            </a:r>
            <a:r>
              <a:rPr lang="en-US" sz="1235" spc="-4" dirty="0">
                <a:solidFill>
                  <a:srgbClr val="7E7E7E"/>
                </a:solidFill>
                <a:latin typeface="Century Gothic"/>
                <a:cs typeface="Century Gothic"/>
              </a:rPr>
              <a:t>connection </a:t>
            </a:r>
            <a:r>
              <a:rPr lang="en-US" sz="1235" dirty="0">
                <a:solidFill>
                  <a:srgbClr val="7E7E7E"/>
                </a:solidFill>
                <a:latin typeface="Century Gothic"/>
                <a:cs typeface="Century Gothic"/>
              </a:rPr>
              <a:t>with</a:t>
            </a:r>
            <a:r>
              <a:rPr lang="en-US" sz="1235" spc="-190" dirty="0">
                <a:solidFill>
                  <a:srgbClr val="7E7E7E"/>
                </a:solidFill>
                <a:latin typeface="Century Gothic"/>
                <a:cs typeface="Century Gothic"/>
              </a:rPr>
              <a:t> </a:t>
            </a:r>
            <a:r>
              <a:rPr lang="en-US" sz="1235" spc="-4" dirty="0">
                <a:solidFill>
                  <a:srgbClr val="7E7E7E"/>
                </a:solidFill>
                <a:latin typeface="Century Gothic"/>
                <a:cs typeface="Century Gothic"/>
              </a:rPr>
              <a:t>databases.</a:t>
            </a:r>
            <a:endParaRPr lang="en-US" sz="1235" dirty="0">
              <a:latin typeface="Century Gothic"/>
              <a:cs typeface="Century Gothic"/>
            </a:endParaRPr>
          </a:p>
          <a:p>
            <a:pPr marL="313221" marR="559203" indent="-302575" algn="just">
              <a:lnSpc>
                <a:spcPct val="80000"/>
              </a:lnSpc>
              <a:spcBef>
                <a:spcPts val="427"/>
              </a:spcBef>
              <a:buFont typeface="Arial"/>
              <a:buChar char="•"/>
              <a:tabLst>
                <a:tab pos="313781" algn="l"/>
              </a:tabLst>
            </a:pPr>
            <a:r>
              <a:rPr lang="en-US" sz="1765" dirty="0">
                <a:solidFill>
                  <a:srgbClr val="7E7E7E"/>
                </a:solidFill>
                <a:latin typeface="Century Gothic"/>
                <a:cs typeface="Century Gothic"/>
              </a:rPr>
              <a:t>They may be developed by </a:t>
            </a:r>
            <a:r>
              <a:rPr lang="en-US" sz="1765" spc="-4" dirty="0">
                <a:solidFill>
                  <a:srgbClr val="7E7E7E"/>
                </a:solidFill>
                <a:latin typeface="Century Gothic"/>
                <a:cs typeface="Century Gothic"/>
              </a:rPr>
              <a:t>anyone </a:t>
            </a:r>
            <a:r>
              <a:rPr lang="en-US" sz="1765" dirty="0">
                <a:solidFill>
                  <a:srgbClr val="7E7E7E"/>
                </a:solidFill>
                <a:latin typeface="Century Gothic"/>
                <a:cs typeface="Century Gothic"/>
              </a:rPr>
              <a:t>using </a:t>
            </a:r>
            <a:r>
              <a:rPr lang="en-US" sz="1765" spc="4" dirty="0">
                <a:solidFill>
                  <a:srgbClr val="7E7E7E"/>
                </a:solidFill>
                <a:latin typeface="Century Gothic"/>
                <a:cs typeface="Century Gothic"/>
              </a:rPr>
              <a:t>the</a:t>
            </a:r>
            <a:r>
              <a:rPr lang="en-US" sz="1765" spc="-115" dirty="0">
                <a:solidFill>
                  <a:srgbClr val="7E7E7E"/>
                </a:solidFill>
                <a:latin typeface="Century Gothic"/>
                <a:cs typeface="Century Gothic"/>
              </a:rPr>
              <a:t> </a:t>
            </a:r>
            <a:r>
              <a:rPr lang="en-US" sz="1765" dirty="0" err="1">
                <a:solidFill>
                  <a:srgbClr val="7E7E7E"/>
                </a:solidFill>
                <a:latin typeface="Century Gothic"/>
                <a:cs typeface="Century Gothic"/>
              </a:rPr>
              <a:t>Cytoscape</a:t>
            </a:r>
            <a:r>
              <a:rPr lang="en-US" sz="1765" dirty="0">
                <a:solidFill>
                  <a:srgbClr val="7E7E7E"/>
                </a:solidFill>
                <a:latin typeface="Century Gothic"/>
                <a:cs typeface="Century Gothic"/>
              </a:rPr>
              <a:t>  open </a:t>
            </a:r>
            <a:r>
              <a:rPr lang="en-US" sz="1765" spc="-4" dirty="0">
                <a:solidFill>
                  <a:srgbClr val="7E7E7E"/>
                </a:solidFill>
                <a:latin typeface="Century Gothic"/>
                <a:cs typeface="Century Gothic"/>
              </a:rPr>
              <a:t>API </a:t>
            </a:r>
            <a:r>
              <a:rPr lang="en-US" sz="1765" dirty="0">
                <a:solidFill>
                  <a:srgbClr val="7E7E7E"/>
                </a:solidFill>
                <a:latin typeface="Century Gothic"/>
                <a:cs typeface="Century Gothic"/>
              </a:rPr>
              <a:t>based on</a:t>
            </a:r>
            <a:r>
              <a:rPr lang="en-US" sz="1765" dirty="0">
                <a:solidFill>
                  <a:srgbClr val="3299FF"/>
                </a:solidFill>
                <a:latin typeface="Century Gothic"/>
                <a:cs typeface="Century Gothic"/>
              </a:rPr>
              <a:t> </a:t>
            </a:r>
            <a:r>
              <a:rPr lang="en-US" sz="1765" u="heavy" dirty="0">
                <a:solidFill>
                  <a:srgbClr val="3299FF"/>
                </a:solidFill>
                <a:uFill>
                  <a:solidFill>
                    <a:srgbClr val="3298FF"/>
                  </a:solidFill>
                </a:uFill>
                <a:latin typeface="Century Gothic"/>
                <a:cs typeface="Century Gothic"/>
              </a:rPr>
              <a:t>Java™</a:t>
            </a:r>
            <a:r>
              <a:rPr lang="en-US" sz="1765" spc="-71" dirty="0">
                <a:solidFill>
                  <a:srgbClr val="3299FF"/>
                </a:solidFill>
                <a:latin typeface="Century Gothic"/>
                <a:cs typeface="Century Gothic"/>
              </a:rPr>
              <a:t> </a:t>
            </a:r>
            <a:r>
              <a:rPr lang="en-US" sz="1765" dirty="0">
                <a:solidFill>
                  <a:srgbClr val="7E7E7E"/>
                </a:solidFill>
                <a:latin typeface="Century Gothic"/>
                <a:cs typeface="Century Gothic"/>
              </a:rPr>
              <a:t>technology</a:t>
            </a:r>
            <a:endParaRPr lang="en-US" sz="1765" dirty="0">
              <a:latin typeface="Century Gothic"/>
              <a:cs typeface="Century Gothic"/>
            </a:endParaRPr>
          </a:p>
          <a:p>
            <a:pPr marL="313781" indent="-302575" algn="just">
              <a:buClr>
                <a:srgbClr val="7E7E7E"/>
              </a:buClr>
              <a:buFont typeface="Arial"/>
              <a:buChar char="•"/>
              <a:tabLst>
                <a:tab pos="313781" algn="l"/>
              </a:tabLst>
            </a:pPr>
            <a:r>
              <a:rPr lang="en-US" sz="1765" u="heavy" spc="-4" dirty="0">
                <a:solidFill>
                  <a:srgbClr val="3299FF"/>
                </a:solidFill>
                <a:uFill>
                  <a:solidFill>
                    <a:srgbClr val="3298FF"/>
                  </a:solidFill>
                </a:uFill>
                <a:latin typeface="Century Gothic"/>
                <a:cs typeface="Century Gothic"/>
                <a:hlinkClick r:id="rId2"/>
              </a:rPr>
              <a:t>http://www.cytoscape.org/</a:t>
            </a:r>
            <a:endParaRPr lang="en-US" sz="1765"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4" dirty="0" err="1"/>
              <a:t>Cytoscape</a:t>
            </a:r>
            <a:endParaRPr lang="en-US" dirty="0"/>
          </a:p>
        </p:txBody>
      </p:sp>
      <p:sp>
        <p:nvSpPr>
          <p:cNvPr id="5" name="object 5"/>
          <p:cNvSpPr txBox="1">
            <a:spLocks noGrp="1"/>
          </p:cNvSpPr>
          <p:nvPr>
            <p:ph type="ftr" sz="quarter" idx="4294967295"/>
          </p:nvPr>
        </p:nvSpPr>
        <p:spPr>
          <a:xfrm>
            <a:off x="6324600" y="5681662"/>
            <a:ext cx="2613025" cy="338138"/>
          </a:xfrm>
          <a:prstGeom prst="rect">
            <a:avLst/>
          </a:prstGeom>
        </p:spPr>
        <p:txBody>
          <a:bodyPr vert="horz" wrap="square" lIns="0" tIns="11766" rIns="0" bIns="0" rtlCol="0">
            <a:spAutoFit/>
          </a:bodyPr>
          <a:lstStyle/>
          <a:p>
            <a:pPr marL="11206">
              <a:spcBef>
                <a:spcPts val="93"/>
              </a:spcBef>
            </a:pPr>
            <a:r>
              <a:rPr dirty="0"/>
              <a:t>S. </a:t>
            </a:r>
            <a:r>
              <a:rPr spc="-4" dirty="0"/>
              <a:t>Mukherjea </a:t>
            </a:r>
            <a:r>
              <a:rPr dirty="0"/>
              <a:t>&amp; </a:t>
            </a:r>
            <a:r>
              <a:rPr spc="-4" dirty="0"/>
              <a:t>A.A. Nanavati; </a:t>
            </a:r>
            <a:r>
              <a:rPr dirty="0"/>
              <a:t>IIT-D Fall</a:t>
            </a:r>
            <a:r>
              <a:rPr spc="53" dirty="0"/>
              <a:t> </a:t>
            </a:r>
            <a:r>
              <a:rPr spc="-9" dirty="0"/>
              <a:t>2016</a:t>
            </a:r>
          </a:p>
        </p:txBody>
      </p:sp>
    </p:spTree>
    <p:extLst>
      <p:ext uri="{BB962C8B-B14F-4D97-AF65-F5344CB8AC3E}">
        <p14:creationId xmlns:p14="http://schemas.microsoft.com/office/powerpoint/2010/main" val="80518947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13221" marR="1160431" indent="-302575">
              <a:spcBef>
                <a:spcPts val="88"/>
              </a:spcBef>
              <a:buFont typeface="Arial"/>
              <a:buChar char="•"/>
              <a:tabLst>
                <a:tab pos="313221" algn="l"/>
                <a:tab pos="313781" algn="l"/>
              </a:tabLst>
            </a:pPr>
            <a:r>
              <a:rPr lang="en-US" b="1" spc="-4" dirty="0">
                <a:solidFill>
                  <a:srgbClr val="7E7E7E"/>
                </a:solidFill>
                <a:latin typeface="Century Gothic"/>
                <a:cs typeface="Century Gothic"/>
              </a:rPr>
              <a:t>D3.js </a:t>
            </a:r>
            <a:r>
              <a:rPr lang="en-US" spc="9" dirty="0">
                <a:solidFill>
                  <a:srgbClr val="7E7E7E"/>
                </a:solidFill>
                <a:latin typeface="Century Gothic"/>
                <a:cs typeface="Century Gothic"/>
              </a:rPr>
              <a:t>is </a:t>
            </a:r>
            <a:r>
              <a:rPr lang="en-US" dirty="0">
                <a:solidFill>
                  <a:srgbClr val="7E7E7E"/>
                </a:solidFill>
                <a:latin typeface="Century Gothic"/>
                <a:cs typeface="Century Gothic"/>
              </a:rPr>
              <a:t>a JavaScript </a:t>
            </a:r>
            <a:r>
              <a:rPr lang="en-US" spc="-4" dirty="0">
                <a:solidFill>
                  <a:srgbClr val="7E7E7E"/>
                </a:solidFill>
                <a:latin typeface="Century Gothic"/>
                <a:cs typeface="Century Gothic"/>
              </a:rPr>
              <a:t>library </a:t>
            </a:r>
            <a:r>
              <a:rPr lang="en-US" dirty="0">
                <a:solidFill>
                  <a:srgbClr val="7E7E7E"/>
                </a:solidFill>
                <a:latin typeface="Century Gothic"/>
                <a:cs typeface="Century Gothic"/>
              </a:rPr>
              <a:t>for</a:t>
            </a:r>
            <a:r>
              <a:rPr lang="en-US" spc="-115" dirty="0">
                <a:solidFill>
                  <a:srgbClr val="7E7E7E"/>
                </a:solidFill>
                <a:latin typeface="Century Gothic"/>
                <a:cs typeface="Century Gothic"/>
              </a:rPr>
              <a:t> </a:t>
            </a:r>
            <a:r>
              <a:rPr lang="en-US" spc="-4" dirty="0">
                <a:solidFill>
                  <a:srgbClr val="7E7E7E"/>
                </a:solidFill>
                <a:latin typeface="Century Gothic"/>
                <a:cs typeface="Century Gothic"/>
              </a:rPr>
              <a:t>manipulating  documents based </a:t>
            </a:r>
            <a:r>
              <a:rPr lang="en-US" dirty="0">
                <a:solidFill>
                  <a:srgbClr val="7E7E7E"/>
                </a:solidFill>
                <a:latin typeface="Century Gothic"/>
                <a:cs typeface="Century Gothic"/>
              </a:rPr>
              <a:t>on</a:t>
            </a:r>
            <a:r>
              <a:rPr lang="en-US" spc="9" dirty="0">
                <a:solidFill>
                  <a:srgbClr val="7E7E7E"/>
                </a:solidFill>
                <a:latin typeface="Century Gothic"/>
                <a:cs typeface="Century Gothic"/>
              </a:rPr>
              <a:t> </a:t>
            </a:r>
            <a:r>
              <a:rPr lang="en-US" spc="-4" dirty="0">
                <a:solidFill>
                  <a:srgbClr val="7E7E7E"/>
                </a:solidFill>
                <a:latin typeface="Century Gothic"/>
                <a:cs typeface="Century Gothic"/>
              </a:rPr>
              <a:t>data.</a:t>
            </a:r>
            <a:endParaRPr lang="en-US" dirty="0">
              <a:latin typeface="Century Gothic"/>
              <a:cs typeface="Century Gothic"/>
            </a:endParaRPr>
          </a:p>
          <a:p>
            <a:pPr marL="313221" marR="4483" indent="-302575">
              <a:spcBef>
                <a:spcPts val="507"/>
              </a:spcBef>
              <a:buFont typeface="Arial"/>
              <a:buChar char="•"/>
              <a:tabLst>
                <a:tab pos="313221" algn="l"/>
                <a:tab pos="313781" algn="l"/>
              </a:tabLst>
            </a:pPr>
            <a:r>
              <a:rPr lang="en-US" b="1" spc="-4" dirty="0">
                <a:solidFill>
                  <a:srgbClr val="7E7E7E"/>
                </a:solidFill>
                <a:latin typeface="Century Gothic"/>
                <a:cs typeface="Century Gothic"/>
              </a:rPr>
              <a:t>D3 </a:t>
            </a:r>
            <a:r>
              <a:rPr lang="en-US" spc="-4" dirty="0">
                <a:solidFill>
                  <a:srgbClr val="7E7E7E"/>
                </a:solidFill>
                <a:latin typeface="Century Gothic"/>
                <a:cs typeface="Century Gothic"/>
              </a:rPr>
              <a:t>helps you </a:t>
            </a:r>
            <a:r>
              <a:rPr lang="en-US" dirty="0">
                <a:solidFill>
                  <a:srgbClr val="7E7E7E"/>
                </a:solidFill>
                <a:latin typeface="Century Gothic"/>
                <a:cs typeface="Century Gothic"/>
              </a:rPr>
              <a:t>bring </a:t>
            </a:r>
            <a:r>
              <a:rPr lang="en-US" spc="-4" dirty="0">
                <a:solidFill>
                  <a:srgbClr val="7E7E7E"/>
                </a:solidFill>
                <a:latin typeface="Century Gothic"/>
                <a:cs typeface="Century Gothic"/>
              </a:rPr>
              <a:t>data </a:t>
            </a:r>
            <a:r>
              <a:rPr lang="en-US" dirty="0">
                <a:solidFill>
                  <a:srgbClr val="7E7E7E"/>
                </a:solidFill>
                <a:latin typeface="Century Gothic"/>
                <a:cs typeface="Century Gothic"/>
              </a:rPr>
              <a:t>to life </a:t>
            </a:r>
            <a:r>
              <a:rPr lang="en-US" spc="4" dirty="0">
                <a:solidFill>
                  <a:srgbClr val="7E7E7E"/>
                </a:solidFill>
                <a:latin typeface="Century Gothic"/>
                <a:cs typeface="Century Gothic"/>
              </a:rPr>
              <a:t>using </a:t>
            </a:r>
            <a:r>
              <a:rPr lang="en-US" spc="-4" dirty="0">
                <a:solidFill>
                  <a:srgbClr val="7E7E7E"/>
                </a:solidFill>
                <a:latin typeface="Century Gothic"/>
                <a:cs typeface="Century Gothic"/>
              </a:rPr>
              <a:t>HTML, SVG,</a:t>
            </a:r>
            <a:r>
              <a:rPr lang="en-US" spc="-115" dirty="0">
                <a:solidFill>
                  <a:srgbClr val="7E7E7E"/>
                </a:solidFill>
                <a:latin typeface="Century Gothic"/>
                <a:cs typeface="Century Gothic"/>
              </a:rPr>
              <a:t> </a:t>
            </a:r>
            <a:r>
              <a:rPr lang="en-US" dirty="0">
                <a:solidFill>
                  <a:srgbClr val="7E7E7E"/>
                </a:solidFill>
                <a:latin typeface="Century Gothic"/>
                <a:cs typeface="Century Gothic"/>
              </a:rPr>
              <a:t>and  CSS.</a:t>
            </a:r>
            <a:endParaRPr lang="en-US" dirty="0">
              <a:latin typeface="Century Gothic"/>
              <a:cs typeface="Century Gothic"/>
            </a:endParaRPr>
          </a:p>
          <a:p>
            <a:pPr marL="313221" marR="261671" indent="-302575">
              <a:spcBef>
                <a:spcPts val="507"/>
              </a:spcBef>
              <a:buFont typeface="Arial"/>
              <a:buChar char="•"/>
              <a:tabLst>
                <a:tab pos="313221" algn="l"/>
                <a:tab pos="313781" algn="l"/>
              </a:tabLst>
            </a:pPr>
            <a:r>
              <a:rPr lang="en-US" spc="-4" dirty="0">
                <a:solidFill>
                  <a:srgbClr val="7E7E7E"/>
                </a:solidFill>
                <a:latin typeface="Century Gothic"/>
                <a:cs typeface="Century Gothic"/>
              </a:rPr>
              <a:t>D3’s </a:t>
            </a:r>
            <a:r>
              <a:rPr lang="en-US" dirty="0">
                <a:solidFill>
                  <a:srgbClr val="7E7E7E"/>
                </a:solidFill>
                <a:latin typeface="Century Gothic"/>
                <a:cs typeface="Century Gothic"/>
              </a:rPr>
              <a:t>emphasis on </a:t>
            </a:r>
            <a:r>
              <a:rPr lang="en-US" spc="-4" dirty="0">
                <a:solidFill>
                  <a:srgbClr val="7E7E7E"/>
                </a:solidFill>
                <a:latin typeface="Century Gothic"/>
                <a:cs typeface="Century Gothic"/>
              </a:rPr>
              <a:t>web standards </a:t>
            </a:r>
            <a:r>
              <a:rPr lang="en-US" spc="4" dirty="0">
                <a:solidFill>
                  <a:srgbClr val="7E7E7E"/>
                </a:solidFill>
                <a:latin typeface="Century Gothic"/>
                <a:cs typeface="Century Gothic"/>
              </a:rPr>
              <a:t>gives </a:t>
            </a:r>
            <a:r>
              <a:rPr lang="en-US" spc="-4" dirty="0">
                <a:solidFill>
                  <a:srgbClr val="7E7E7E"/>
                </a:solidFill>
                <a:latin typeface="Century Gothic"/>
                <a:cs typeface="Century Gothic"/>
              </a:rPr>
              <a:t>you </a:t>
            </a:r>
            <a:r>
              <a:rPr lang="en-US" dirty="0">
                <a:solidFill>
                  <a:srgbClr val="7E7E7E"/>
                </a:solidFill>
                <a:latin typeface="Century Gothic"/>
                <a:cs typeface="Century Gothic"/>
              </a:rPr>
              <a:t>the full  </a:t>
            </a:r>
            <a:r>
              <a:rPr lang="en-US" spc="-4" dirty="0">
                <a:solidFill>
                  <a:srgbClr val="7E7E7E"/>
                </a:solidFill>
                <a:latin typeface="Century Gothic"/>
                <a:cs typeface="Century Gothic"/>
              </a:rPr>
              <a:t>capabilities </a:t>
            </a:r>
            <a:r>
              <a:rPr lang="en-US" dirty="0">
                <a:solidFill>
                  <a:srgbClr val="7E7E7E"/>
                </a:solidFill>
                <a:latin typeface="Century Gothic"/>
                <a:cs typeface="Century Gothic"/>
              </a:rPr>
              <a:t>of </a:t>
            </a:r>
            <a:r>
              <a:rPr lang="en-US" spc="-4" dirty="0">
                <a:solidFill>
                  <a:srgbClr val="7E7E7E"/>
                </a:solidFill>
                <a:latin typeface="Century Gothic"/>
                <a:cs typeface="Century Gothic"/>
              </a:rPr>
              <a:t>modern browsers </a:t>
            </a:r>
            <a:r>
              <a:rPr lang="en-US" dirty="0">
                <a:solidFill>
                  <a:srgbClr val="7E7E7E"/>
                </a:solidFill>
                <a:latin typeface="Century Gothic"/>
                <a:cs typeface="Century Gothic"/>
              </a:rPr>
              <a:t>without tying  </a:t>
            </a:r>
            <a:r>
              <a:rPr lang="en-US" spc="-4" dirty="0">
                <a:solidFill>
                  <a:srgbClr val="7E7E7E"/>
                </a:solidFill>
                <a:latin typeface="Century Gothic"/>
                <a:cs typeface="Century Gothic"/>
              </a:rPr>
              <a:t>yourself </a:t>
            </a:r>
            <a:r>
              <a:rPr lang="en-US" dirty="0">
                <a:solidFill>
                  <a:srgbClr val="7E7E7E"/>
                </a:solidFill>
                <a:latin typeface="Century Gothic"/>
                <a:cs typeface="Century Gothic"/>
              </a:rPr>
              <a:t>to a </a:t>
            </a:r>
            <a:r>
              <a:rPr lang="en-US" spc="-4" dirty="0">
                <a:solidFill>
                  <a:srgbClr val="7E7E7E"/>
                </a:solidFill>
                <a:latin typeface="Century Gothic"/>
                <a:cs typeface="Century Gothic"/>
              </a:rPr>
              <a:t>proprietary framework, </a:t>
            </a:r>
            <a:r>
              <a:rPr lang="en-US" dirty="0">
                <a:solidFill>
                  <a:srgbClr val="7E7E7E"/>
                </a:solidFill>
                <a:latin typeface="Century Gothic"/>
                <a:cs typeface="Century Gothic"/>
              </a:rPr>
              <a:t>combining  </a:t>
            </a:r>
            <a:r>
              <a:rPr lang="en-US" spc="-4" dirty="0">
                <a:solidFill>
                  <a:srgbClr val="7E7E7E"/>
                </a:solidFill>
                <a:latin typeface="Century Gothic"/>
                <a:cs typeface="Century Gothic"/>
              </a:rPr>
              <a:t>powerful visualization components </a:t>
            </a:r>
            <a:r>
              <a:rPr lang="en-US" dirty="0">
                <a:solidFill>
                  <a:srgbClr val="7E7E7E"/>
                </a:solidFill>
                <a:latin typeface="Century Gothic"/>
                <a:cs typeface="Century Gothic"/>
              </a:rPr>
              <a:t>and a </a:t>
            </a:r>
            <a:r>
              <a:rPr lang="en-US" spc="-4" dirty="0">
                <a:solidFill>
                  <a:srgbClr val="7E7E7E"/>
                </a:solidFill>
                <a:latin typeface="Century Gothic"/>
                <a:cs typeface="Century Gothic"/>
              </a:rPr>
              <a:t>data-  </a:t>
            </a:r>
            <a:r>
              <a:rPr lang="en-US" dirty="0">
                <a:solidFill>
                  <a:srgbClr val="7E7E7E"/>
                </a:solidFill>
                <a:latin typeface="Century Gothic"/>
                <a:cs typeface="Century Gothic"/>
              </a:rPr>
              <a:t>driven </a:t>
            </a:r>
            <a:r>
              <a:rPr lang="en-US" spc="-4" dirty="0">
                <a:solidFill>
                  <a:srgbClr val="7E7E7E"/>
                </a:solidFill>
                <a:latin typeface="Century Gothic"/>
                <a:cs typeface="Century Gothic"/>
              </a:rPr>
              <a:t>approach </a:t>
            </a:r>
            <a:r>
              <a:rPr lang="en-US" dirty="0">
                <a:solidFill>
                  <a:srgbClr val="7E7E7E"/>
                </a:solidFill>
                <a:latin typeface="Century Gothic"/>
                <a:cs typeface="Century Gothic"/>
              </a:rPr>
              <a:t>to DOM</a:t>
            </a:r>
            <a:r>
              <a:rPr lang="en-US" spc="-40" dirty="0">
                <a:solidFill>
                  <a:srgbClr val="7E7E7E"/>
                </a:solidFill>
                <a:latin typeface="Century Gothic"/>
                <a:cs typeface="Century Gothic"/>
              </a:rPr>
              <a:t> </a:t>
            </a:r>
            <a:r>
              <a:rPr lang="en-US" spc="-4" dirty="0">
                <a:solidFill>
                  <a:srgbClr val="7E7E7E"/>
                </a:solidFill>
                <a:latin typeface="Century Gothic"/>
                <a:cs typeface="Century Gothic"/>
              </a:rPr>
              <a:t>manipulation.</a:t>
            </a:r>
            <a:endParaRPr lang="en-US" dirty="0">
              <a:latin typeface="Century Gothic"/>
              <a:cs typeface="Century Gothic"/>
            </a:endParaRPr>
          </a:p>
          <a:p>
            <a:pPr marL="313781" indent="-302575">
              <a:spcBef>
                <a:spcPts val="507"/>
              </a:spcBef>
              <a:buFont typeface="Arial"/>
              <a:buChar char="•"/>
              <a:tabLst>
                <a:tab pos="313221" algn="l"/>
                <a:tab pos="313781" algn="l"/>
              </a:tabLst>
            </a:pPr>
            <a:r>
              <a:rPr lang="en-US" spc="-4" dirty="0">
                <a:solidFill>
                  <a:srgbClr val="7E7E7E"/>
                </a:solidFill>
                <a:latin typeface="Century Gothic"/>
                <a:cs typeface="Century Gothic"/>
              </a:rPr>
              <a:t>“Not </a:t>
            </a:r>
            <a:r>
              <a:rPr lang="en-US" spc="4" dirty="0">
                <a:solidFill>
                  <a:srgbClr val="7E7E7E"/>
                </a:solidFill>
                <a:latin typeface="Century Gothic"/>
                <a:cs typeface="Century Gothic"/>
              </a:rPr>
              <a:t>just </a:t>
            </a:r>
            <a:r>
              <a:rPr lang="en-US" dirty="0">
                <a:solidFill>
                  <a:srgbClr val="7E7E7E"/>
                </a:solidFill>
                <a:latin typeface="Century Gothic"/>
                <a:cs typeface="Century Gothic"/>
              </a:rPr>
              <a:t>an </a:t>
            </a:r>
            <a:r>
              <a:rPr lang="en-US" dirty="0" err="1">
                <a:solidFill>
                  <a:srgbClr val="7E7E7E"/>
                </a:solidFill>
                <a:latin typeface="Century Gothic"/>
                <a:cs typeface="Century Gothic"/>
              </a:rPr>
              <a:t>infovis</a:t>
            </a:r>
            <a:r>
              <a:rPr lang="en-US" spc="-66" dirty="0">
                <a:solidFill>
                  <a:srgbClr val="7E7E7E"/>
                </a:solidFill>
                <a:latin typeface="Century Gothic"/>
                <a:cs typeface="Century Gothic"/>
              </a:rPr>
              <a:t> </a:t>
            </a:r>
            <a:r>
              <a:rPr lang="en-US" dirty="0">
                <a:solidFill>
                  <a:srgbClr val="7E7E7E"/>
                </a:solidFill>
                <a:latin typeface="Century Gothic"/>
                <a:cs typeface="Century Gothic"/>
              </a:rPr>
              <a:t>toolkit”</a:t>
            </a:r>
            <a:endParaRPr lang="en-US" dirty="0">
              <a:latin typeface="Century Gothic"/>
              <a:cs typeface="Century Gothic"/>
            </a:endParaRPr>
          </a:p>
          <a:p>
            <a:pPr marL="313781" indent="-302575">
              <a:spcBef>
                <a:spcPts val="507"/>
              </a:spcBef>
              <a:buClr>
                <a:srgbClr val="7E7E7E"/>
              </a:buClr>
              <a:buFont typeface="Arial"/>
              <a:buChar char="•"/>
              <a:tabLst>
                <a:tab pos="313221" algn="l"/>
                <a:tab pos="313781" algn="l"/>
              </a:tabLst>
            </a:pPr>
            <a:r>
              <a:rPr lang="en-US" u="heavy" spc="-4" dirty="0">
                <a:solidFill>
                  <a:srgbClr val="3299FF"/>
                </a:solidFill>
                <a:uFill>
                  <a:solidFill>
                    <a:srgbClr val="3298FF"/>
                  </a:solidFill>
                </a:uFill>
                <a:latin typeface="Century Gothic"/>
                <a:cs typeface="Century Gothic"/>
                <a:hlinkClick r:id="rId2"/>
              </a:rPr>
              <a:t>http://d3js.org/</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dirty="0"/>
              <a:t>D3:</a:t>
            </a:r>
            <a:r>
              <a:rPr lang="en-US" spc="-4" dirty="0"/>
              <a:t> Data</a:t>
            </a:r>
            <a:r>
              <a:rPr lang="en-US" spc="-4" dirty="0">
                <a:latin typeface="Times New Roman"/>
                <a:cs typeface="Times New Roman"/>
              </a:rPr>
              <a:t>	</a:t>
            </a:r>
            <a:r>
              <a:rPr lang="en-US" spc="-13" dirty="0"/>
              <a:t>Driven</a:t>
            </a:r>
            <a:r>
              <a:rPr lang="en-US" spc="-49" dirty="0"/>
              <a:t> </a:t>
            </a:r>
            <a:r>
              <a:rPr lang="en-US" spc="-4" dirty="0"/>
              <a:t>Documents</a:t>
            </a:r>
            <a:endParaRPr lang="en-US" dirty="0"/>
          </a:p>
        </p:txBody>
      </p:sp>
      <p:sp>
        <p:nvSpPr>
          <p:cNvPr id="4" name="object 4"/>
          <p:cNvSpPr txBox="1"/>
          <p:nvPr/>
        </p:nvSpPr>
        <p:spPr>
          <a:xfrm>
            <a:off x="8089299" y="6062828"/>
            <a:ext cx="197783" cy="201367"/>
          </a:xfrm>
          <a:prstGeom prst="rect">
            <a:avLst/>
          </a:prstGeom>
        </p:spPr>
        <p:txBody>
          <a:bodyPr vert="horz" wrap="square" lIns="0" tIns="11206" rIns="0" bIns="0" rtlCol="0">
            <a:spAutoFit/>
          </a:bodyPr>
          <a:lstStyle/>
          <a:p>
            <a:pPr marL="11206">
              <a:spcBef>
                <a:spcPts val="88"/>
              </a:spcBef>
            </a:pPr>
            <a:r>
              <a:rPr sz="1235" b="1" spc="-4" dirty="0">
                <a:solidFill>
                  <a:srgbClr val="FFFFFF"/>
                </a:solidFill>
                <a:latin typeface="Arial"/>
                <a:cs typeface="Arial"/>
              </a:rPr>
              <a:t>1</a:t>
            </a:r>
            <a:r>
              <a:rPr sz="1235" b="1" dirty="0">
                <a:solidFill>
                  <a:srgbClr val="FFFFFF"/>
                </a:solidFill>
                <a:latin typeface="Arial"/>
                <a:cs typeface="Arial"/>
              </a:rPr>
              <a:t>3</a:t>
            </a:r>
            <a:endParaRPr sz="1235" dirty="0">
              <a:latin typeface="Arial"/>
              <a:cs typeface="Arial"/>
            </a:endParaRPr>
          </a:p>
        </p:txBody>
      </p:sp>
      <p:sp>
        <p:nvSpPr>
          <p:cNvPr id="5" name="object 5"/>
          <p:cNvSpPr txBox="1"/>
          <p:nvPr/>
        </p:nvSpPr>
        <p:spPr>
          <a:xfrm>
            <a:off x="6172200" y="6131082"/>
            <a:ext cx="2874309" cy="174309"/>
          </a:xfrm>
          <a:prstGeom prst="rect">
            <a:avLst/>
          </a:prstGeom>
        </p:spPr>
        <p:txBody>
          <a:bodyPr vert="horz" wrap="square" lIns="0" tIns="11206" rIns="0" bIns="0" rtlCol="0">
            <a:spAutoFit/>
          </a:bodyPr>
          <a:lstStyle/>
          <a:p>
            <a:pPr marL="11206">
              <a:spcBef>
                <a:spcPts val="88"/>
              </a:spcBef>
            </a:pPr>
            <a:r>
              <a:rPr sz="1059" dirty="0">
                <a:solidFill>
                  <a:srgbClr val="585858"/>
                </a:solidFill>
                <a:latin typeface="Century Gothic"/>
                <a:cs typeface="Century Gothic"/>
              </a:rPr>
              <a:t>S. </a:t>
            </a:r>
            <a:r>
              <a:rPr sz="1059" spc="-4" dirty="0">
                <a:solidFill>
                  <a:srgbClr val="585858"/>
                </a:solidFill>
                <a:latin typeface="Century Gothic"/>
                <a:cs typeface="Century Gothic"/>
              </a:rPr>
              <a:t>Mukherjea </a:t>
            </a:r>
            <a:r>
              <a:rPr sz="1059" dirty="0">
                <a:solidFill>
                  <a:srgbClr val="585858"/>
                </a:solidFill>
                <a:latin typeface="Century Gothic"/>
                <a:cs typeface="Century Gothic"/>
              </a:rPr>
              <a:t>&amp; </a:t>
            </a:r>
            <a:r>
              <a:rPr sz="1059" spc="-4" dirty="0">
                <a:solidFill>
                  <a:srgbClr val="585858"/>
                </a:solidFill>
                <a:latin typeface="Century Gothic"/>
                <a:cs typeface="Century Gothic"/>
              </a:rPr>
              <a:t>A.A. Nanavati; </a:t>
            </a:r>
            <a:r>
              <a:rPr sz="1059" dirty="0">
                <a:solidFill>
                  <a:srgbClr val="585858"/>
                </a:solidFill>
                <a:latin typeface="Century Gothic"/>
                <a:cs typeface="Century Gothic"/>
              </a:rPr>
              <a:t>IIT-D Fall</a:t>
            </a:r>
            <a:r>
              <a:rPr sz="1059" spc="53" dirty="0">
                <a:solidFill>
                  <a:srgbClr val="585858"/>
                </a:solidFill>
                <a:latin typeface="Century Gothic"/>
                <a:cs typeface="Century Gothic"/>
              </a:rPr>
              <a:t> </a:t>
            </a:r>
            <a:r>
              <a:rPr sz="1059" spc="-9" dirty="0">
                <a:solidFill>
                  <a:srgbClr val="585858"/>
                </a:solidFill>
                <a:latin typeface="Century Gothic"/>
                <a:cs typeface="Century Gothic"/>
              </a:rPr>
              <a:t>2016</a:t>
            </a:r>
            <a:endParaRPr sz="1059" dirty="0">
              <a:latin typeface="Century Gothic"/>
              <a:cs typeface="Century Gothic"/>
            </a:endParaRPr>
          </a:p>
        </p:txBody>
      </p:sp>
    </p:spTree>
    <p:extLst>
      <p:ext uri="{BB962C8B-B14F-4D97-AF65-F5344CB8AC3E}">
        <p14:creationId xmlns:p14="http://schemas.microsoft.com/office/powerpoint/2010/main" val="315917374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a:bodyPr>
          <a:lstStyle/>
          <a:p>
            <a:pPr marL="313221" marR="220768" indent="-302575">
              <a:spcBef>
                <a:spcPts val="84"/>
              </a:spcBef>
              <a:buFont typeface="Arial"/>
              <a:buChar char="•"/>
              <a:tabLst>
                <a:tab pos="313221" algn="l"/>
                <a:tab pos="313781" algn="l"/>
              </a:tabLst>
            </a:pPr>
            <a:r>
              <a:rPr lang="en-US" b="1" spc="-4" dirty="0">
                <a:solidFill>
                  <a:srgbClr val="7E7E7E"/>
                </a:solidFill>
                <a:latin typeface="Century Gothic"/>
                <a:cs typeface="Century Gothic"/>
              </a:rPr>
              <a:t>S</a:t>
            </a:r>
            <a:r>
              <a:rPr lang="en-US" spc="-4" dirty="0">
                <a:solidFill>
                  <a:srgbClr val="7E7E7E"/>
                </a:solidFill>
                <a:latin typeface="Century Gothic"/>
                <a:cs typeface="Century Gothic"/>
              </a:rPr>
              <a:t>tanford </a:t>
            </a:r>
            <a:r>
              <a:rPr lang="en-US" b="1" spc="-4" dirty="0">
                <a:solidFill>
                  <a:srgbClr val="7E7E7E"/>
                </a:solidFill>
                <a:latin typeface="Century Gothic"/>
                <a:cs typeface="Century Gothic"/>
              </a:rPr>
              <a:t>N</a:t>
            </a:r>
            <a:r>
              <a:rPr lang="en-US" spc="-4" dirty="0">
                <a:solidFill>
                  <a:srgbClr val="7E7E7E"/>
                </a:solidFill>
                <a:latin typeface="Century Gothic"/>
                <a:cs typeface="Century Gothic"/>
              </a:rPr>
              <a:t>etwork </a:t>
            </a:r>
            <a:r>
              <a:rPr lang="en-US" b="1" spc="-4" dirty="0">
                <a:solidFill>
                  <a:srgbClr val="7E7E7E"/>
                </a:solidFill>
                <a:latin typeface="Century Gothic"/>
                <a:cs typeface="Century Gothic"/>
              </a:rPr>
              <a:t>A</a:t>
            </a:r>
            <a:r>
              <a:rPr lang="en-US" spc="-4" dirty="0">
                <a:solidFill>
                  <a:srgbClr val="7E7E7E"/>
                </a:solidFill>
                <a:latin typeface="Century Gothic"/>
                <a:cs typeface="Century Gothic"/>
              </a:rPr>
              <a:t>nalysis </a:t>
            </a:r>
            <a:r>
              <a:rPr lang="en-US" b="1" spc="-4" dirty="0">
                <a:solidFill>
                  <a:srgbClr val="7E7E7E"/>
                </a:solidFill>
                <a:latin typeface="Century Gothic"/>
                <a:cs typeface="Century Gothic"/>
              </a:rPr>
              <a:t>P</a:t>
            </a:r>
            <a:r>
              <a:rPr lang="en-US" spc="-4" dirty="0">
                <a:solidFill>
                  <a:srgbClr val="7E7E7E"/>
                </a:solidFill>
                <a:latin typeface="Century Gothic"/>
                <a:cs typeface="Century Gothic"/>
              </a:rPr>
              <a:t>latform </a:t>
            </a:r>
            <a:r>
              <a:rPr lang="en-US" spc="-9" dirty="0">
                <a:solidFill>
                  <a:srgbClr val="7E7E7E"/>
                </a:solidFill>
                <a:latin typeface="Century Gothic"/>
                <a:cs typeface="Century Gothic"/>
              </a:rPr>
              <a:t>(</a:t>
            </a:r>
            <a:r>
              <a:rPr lang="en-US" b="1" spc="-9" dirty="0">
                <a:solidFill>
                  <a:srgbClr val="7E7E7E"/>
                </a:solidFill>
                <a:latin typeface="Century Gothic"/>
                <a:cs typeface="Century Gothic"/>
              </a:rPr>
              <a:t>SNAP</a:t>
            </a:r>
            <a:r>
              <a:rPr lang="en-US" spc="-9" dirty="0">
                <a:solidFill>
                  <a:srgbClr val="7E7E7E"/>
                </a:solidFill>
                <a:latin typeface="Century Gothic"/>
                <a:cs typeface="Century Gothic"/>
              </a:rPr>
              <a:t>) </a:t>
            </a:r>
            <a:r>
              <a:rPr lang="en-US" spc="4" dirty="0">
                <a:solidFill>
                  <a:srgbClr val="7E7E7E"/>
                </a:solidFill>
                <a:latin typeface="Century Gothic"/>
                <a:cs typeface="Century Gothic"/>
              </a:rPr>
              <a:t>is </a:t>
            </a:r>
            <a:r>
              <a:rPr lang="en-US" spc="-4" dirty="0">
                <a:solidFill>
                  <a:srgbClr val="7E7E7E"/>
                </a:solidFill>
                <a:latin typeface="Century Gothic"/>
                <a:cs typeface="Century Gothic"/>
              </a:rPr>
              <a:t>a general  purpose network analysis and graph mining</a:t>
            </a:r>
            <a:r>
              <a:rPr lang="en-US" spc="-31" dirty="0">
                <a:solidFill>
                  <a:srgbClr val="7E7E7E"/>
                </a:solidFill>
                <a:latin typeface="Century Gothic"/>
                <a:cs typeface="Century Gothic"/>
              </a:rPr>
              <a:t> </a:t>
            </a:r>
            <a:r>
              <a:rPr lang="en-US" spc="-4" dirty="0">
                <a:solidFill>
                  <a:srgbClr val="7E7E7E"/>
                </a:solidFill>
                <a:latin typeface="Century Gothic"/>
                <a:cs typeface="Century Gothic"/>
              </a:rPr>
              <a:t>library.</a:t>
            </a:r>
            <a:endParaRPr lang="en-US" dirty="0">
              <a:latin typeface="Century Gothic"/>
              <a:cs typeface="Century Gothic"/>
            </a:endParaRPr>
          </a:p>
          <a:p>
            <a:pPr marL="313221" marR="9526" indent="-302575">
              <a:spcBef>
                <a:spcPts val="463"/>
              </a:spcBef>
              <a:buFont typeface="Arial"/>
              <a:buChar char="•"/>
              <a:tabLst>
                <a:tab pos="313221" algn="l"/>
                <a:tab pos="313781" algn="l"/>
              </a:tabLst>
            </a:pPr>
            <a:r>
              <a:rPr lang="en-US" spc="-4" dirty="0">
                <a:solidFill>
                  <a:srgbClr val="7E7E7E"/>
                </a:solidFill>
                <a:latin typeface="Century Gothic"/>
                <a:cs typeface="Century Gothic"/>
              </a:rPr>
              <a:t>It </a:t>
            </a:r>
            <a:r>
              <a:rPr lang="en-US" spc="4" dirty="0">
                <a:solidFill>
                  <a:srgbClr val="7E7E7E"/>
                </a:solidFill>
                <a:latin typeface="Century Gothic"/>
                <a:cs typeface="Century Gothic"/>
              </a:rPr>
              <a:t>is </a:t>
            </a:r>
            <a:r>
              <a:rPr lang="en-US" dirty="0">
                <a:solidFill>
                  <a:srgbClr val="7E7E7E"/>
                </a:solidFill>
                <a:latin typeface="Century Gothic"/>
                <a:cs typeface="Century Gothic"/>
              </a:rPr>
              <a:t>written </a:t>
            </a:r>
            <a:r>
              <a:rPr lang="en-US" spc="-4" dirty="0">
                <a:solidFill>
                  <a:srgbClr val="7E7E7E"/>
                </a:solidFill>
                <a:latin typeface="Century Gothic"/>
                <a:cs typeface="Century Gothic"/>
              </a:rPr>
              <a:t>in </a:t>
            </a:r>
            <a:r>
              <a:rPr lang="en-US" dirty="0">
                <a:solidFill>
                  <a:srgbClr val="7E7E7E"/>
                </a:solidFill>
                <a:latin typeface="Century Gothic"/>
                <a:cs typeface="Century Gothic"/>
              </a:rPr>
              <a:t>C++ </a:t>
            </a:r>
            <a:r>
              <a:rPr lang="en-US" spc="-4" dirty="0">
                <a:solidFill>
                  <a:srgbClr val="7E7E7E"/>
                </a:solidFill>
                <a:latin typeface="Century Gothic"/>
                <a:cs typeface="Century Gothic"/>
              </a:rPr>
              <a:t>and easily scales </a:t>
            </a:r>
            <a:r>
              <a:rPr lang="en-US" dirty="0">
                <a:solidFill>
                  <a:srgbClr val="7E7E7E"/>
                </a:solidFill>
                <a:latin typeface="Century Gothic"/>
                <a:cs typeface="Century Gothic"/>
              </a:rPr>
              <a:t>to massive </a:t>
            </a:r>
            <a:r>
              <a:rPr lang="en-US" spc="-4" dirty="0">
                <a:solidFill>
                  <a:srgbClr val="7E7E7E"/>
                </a:solidFill>
                <a:latin typeface="Century Gothic"/>
                <a:cs typeface="Century Gothic"/>
              </a:rPr>
              <a:t>networks  </a:t>
            </a:r>
            <a:r>
              <a:rPr lang="en-US" dirty="0">
                <a:solidFill>
                  <a:srgbClr val="7E7E7E"/>
                </a:solidFill>
                <a:latin typeface="Century Gothic"/>
                <a:cs typeface="Century Gothic"/>
              </a:rPr>
              <a:t>with </a:t>
            </a:r>
            <a:r>
              <a:rPr lang="en-US" spc="-4" dirty="0">
                <a:solidFill>
                  <a:srgbClr val="7E7E7E"/>
                </a:solidFill>
                <a:latin typeface="Century Gothic"/>
                <a:cs typeface="Century Gothic"/>
              </a:rPr>
              <a:t>hundreds of millions of nodes, and </a:t>
            </a:r>
            <a:r>
              <a:rPr lang="en-US" dirty="0">
                <a:solidFill>
                  <a:srgbClr val="7E7E7E"/>
                </a:solidFill>
                <a:latin typeface="Century Gothic"/>
                <a:cs typeface="Century Gothic"/>
              </a:rPr>
              <a:t>billions </a:t>
            </a:r>
            <a:r>
              <a:rPr lang="en-US" spc="-4" dirty="0">
                <a:solidFill>
                  <a:srgbClr val="7E7E7E"/>
                </a:solidFill>
                <a:latin typeface="Century Gothic"/>
                <a:cs typeface="Century Gothic"/>
              </a:rPr>
              <a:t>of</a:t>
            </a:r>
            <a:r>
              <a:rPr lang="en-US" spc="-49" dirty="0">
                <a:solidFill>
                  <a:srgbClr val="7E7E7E"/>
                </a:solidFill>
                <a:latin typeface="Century Gothic"/>
                <a:cs typeface="Century Gothic"/>
              </a:rPr>
              <a:t> </a:t>
            </a:r>
            <a:r>
              <a:rPr lang="en-US" spc="-4" dirty="0">
                <a:solidFill>
                  <a:srgbClr val="7E7E7E"/>
                </a:solidFill>
                <a:latin typeface="Century Gothic"/>
                <a:cs typeface="Century Gothic"/>
              </a:rPr>
              <a:t>edges.</a:t>
            </a:r>
            <a:endParaRPr lang="en-US" dirty="0">
              <a:latin typeface="Century Gothic"/>
              <a:cs typeface="Century Gothic"/>
            </a:endParaRPr>
          </a:p>
          <a:p>
            <a:pPr marL="313221" marR="338996" indent="-302575">
              <a:spcBef>
                <a:spcPts val="468"/>
              </a:spcBef>
              <a:buFont typeface="Arial"/>
              <a:buChar char="•"/>
              <a:tabLst>
                <a:tab pos="313221" algn="l"/>
                <a:tab pos="313781" algn="l"/>
              </a:tabLst>
            </a:pPr>
            <a:r>
              <a:rPr lang="en-US" spc="-4" dirty="0">
                <a:solidFill>
                  <a:srgbClr val="7E7E7E"/>
                </a:solidFill>
                <a:latin typeface="Century Gothic"/>
                <a:cs typeface="Century Gothic"/>
              </a:rPr>
              <a:t>It efficiently manipulates large graphs, calculates  structural </a:t>
            </a:r>
            <a:r>
              <a:rPr lang="en-US" dirty="0">
                <a:solidFill>
                  <a:srgbClr val="7E7E7E"/>
                </a:solidFill>
                <a:latin typeface="Century Gothic"/>
                <a:cs typeface="Century Gothic"/>
              </a:rPr>
              <a:t>properties, </a:t>
            </a:r>
            <a:r>
              <a:rPr lang="en-US" spc="-4" dirty="0">
                <a:solidFill>
                  <a:srgbClr val="7E7E7E"/>
                </a:solidFill>
                <a:latin typeface="Century Gothic"/>
                <a:cs typeface="Century Gothic"/>
              </a:rPr>
              <a:t>generates regular and random  graphs, and supports </a:t>
            </a:r>
            <a:r>
              <a:rPr lang="en-US" dirty="0">
                <a:solidFill>
                  <a:srgbClr val="7E7E7E"/>
                </a:solidFill>
                <a:latin typeface="Century Gothic"/>
                <a:cs typeface="Century Gothic"/>
              </a:rPr>
              <a:t>attributes </a:t>
            </a:r>
            <a:r>
              <a:rPr lang="en-US" spc="-4" dirty="0">
                <a:solidFill>
                  <a:srgbClr val="7E7E7E"/>
                </a:solidFill>
                <a:latin typeface="Century Gothic"/>
                <a:cs typeface="Century Gothic"/>
              </a:rPr>
              <a:t>on nodes and</a:t>
            </a:r>
            <a:r>
              <a:rPr lang="en-US" spc="-22" dirty="0">
                <a:solidFill>
                  <a:srgbClr val="7E7E7E"/>
                </a:solidFill>
                <a:latin typeface="Century Gothic"/>
                <a:cs typeface="Century Gothic"/>
              </a:rPr>
              <a:t> </a:t>
            </a:r>
            <a:r>
              <a:rPr lang="en-US" spc="-4" dirty="0">
                <a:solidFill>
                  <a:srgbClr val="7E7E7E"/>
                </a:solidFill>
                <a:latin typeface="Century Gothic"/>
                <a:cs typeface="Century Gothic"/>
              </a:rPr>
              <a:t>edges.</a:t>
            </a:r>
            <a:endParaRPr lang="en-US" dirty="0">
              <a:latin typeface="Century Gothic"/>
              <a:cs typeface="Century Gothic"/>
            </a:endParaRPr>
          </a:p>
          <a:p>
            <a:pPr marL="313221" marR="4483" indent="-302575">
              <a:spcBef>
                <a:spcPts val="468"/>
              </a:spcBef>
              <a:buFont typeface="Arial"/>
              <a:buChar char="•"/>
              <a:tabLst>
                <a:tab pos="313221" algn="l"/>
                <a:tab pos="313781" algn="l"/>
              </a:tabLst>
            </a:pPr>
            <a:r>
              <a:rPr lang="en-US" spc="-13" dirty="0">
                <a:solidFill>
                  <a:srgbClr val="7E7E7E"/>
                </a:solidFill>
                <a:latin typeface="Century Gothic"/>
                <a:cs typeface="Century Gothic"/>
              </a:rPr>
              <a:t>SNAP </a:t>
            </a:r>
            <a:r>
              <a:rPr lang="en-US" spc="4" dirty="0">
                <a:solidFill>
                  <a:srgbClr val="7E7E7E"/>
                </a:solidFill>
                <a:latin typeface="Century Gothic"/>
                <a:cs typeface="Century Gothic"/>
              </a:rPr>
              <a:t>is </a:t>
            </a:r>
            <a:r>
              <a:rPr lang="en-US" spc="-4" dirty="0">
                <a:solidFill>
                  <a:srgbClr val="7E7E7E"/>
                </a:solidFill>
                <a:latin typeface="Century Gothic"/>
                <a:cs typeface="Century Gothic"/>
              </a:rPr>
              <a:t>also available through </a:t>
            </a:r>
            <a:r>
              <a:rPr lang="en-US" dirty="0">
                <a:solidFill>
                  <a:srgbClr val="7E7E7E"/>
                </a:solidFill>
                <a:latin typeface="Century Gothic"/>
                <a:cs typeface="Century Gothic"/>
              </a:rPr>
              <a:t>the</a:t>
            </a:r>
            <a:r>
              <a:rPr lang="en-US" dirty="0">
                <a:solidFill>
                  <a:srgbClr val="3299FF"/>
                </a:solidFill>
                <a:latin typeface="Century Gothic"/>
                <a:cs typeface="Century Gothic"/>
              </a:rPr>
              <a:t> </a:t>
            </a:r>
            <a:r>
              <a:rPr lang="en-US" u="heavy" spc="-4" dirty="0" err="1">
                <a:solidFill>
                  <a:srgbClr val="3299FF"/>
                </a:solidFill>
                <a:uFill>
                  <a:solidFill>
                    <a:srgbClr val="3298FF"/>
                  </a:solidFill>
                </a:uFill>
                <a:latin typeface="Century Gothic"/>
                <a:cs typeface="Century Gothic"/>
              </a:rPr>
              <a:t>NodeXL</a:t>
            </a:r>
            <a:r>
              <a:rPr lang="en-US" spc="-4" dirty="0">
                <a:solidFill>
                  <a:srgbClr val="3299FF"/>
                </a:solidFill>
                <a:latin typeface="Century Gothic"/>
                <a:cs typeface="Century Gothic"/>
              </a:rPr>
              <a:t> </a:t>
            </a:r>
            <a:r>
              <a:rPr lang="en-US" spc="-4" dirty="0">
                <a:solidFill>
                  <a:srgbClr val="7E7E7E"/>
                </a:solidFill>
                <a:latin typeface="Century Gothic"/>
                <a:cs typeface="Century Gothic"/>
              </a:rPr>
              <a:t>which </a:t>
            </a:r>
            <a:r>
              <a:rPr lang="en-US" spc="4" dirty="0">
                <a:solidFill>
                  <a:srgbClr val="7E7E7E"/>
                </a:solidFill>
                <a:latin typeface="Century Gothic"/>
                <a:cs typeface="Century Gothic"/>
              </a:rPr>
              <a:t>is </a:t>
            </a:r>
            <a:r>
              <a:rPr lang="en-US" spc="-4" dirty="0">
                <a:solidFill>
                  <a:srgbClr val="7E7E7E"/>
                </a:solidFill>
                <a:latin typeface="Century Gothic"/>
                <a:cs typeface="Century Gothic"/>
              </a:rPr>
              <a:t>a  graphical front-end </a:t>
            </a:r>
            <a:r>
              <a:rPr lang="en-US" dirty="0">
                <a:solidFill>
                  <a:srgbClr val="7E7E7E"/>
                </a:solidFill>
                <a:latin typeface="Century Gothic"/>
                <a:cs typeface="Century Gothic"/>
              </a:rPr>
              <a:t>that </a:t>
            </a:r>
            <a:r>
              <a:rPr lang="en-US" spc="-4" dirty="0">
                <a:solidFill>
                  <a:srgbClr val="7E7E7E"/>
                </a:solidFill>
                <a:latin typeface="Century Gothic"/>
                <a:cs typeface="Century Gothic"/>
              </a:rPr>
              <a:t>integrates network analysis </a:t>
            </a:r>
            <a:r>
              <a:rPr lang="en-US" spc="4" dirty="0">
                <a:solidFill>
                  <a:srgbClr val="7E7E7E"/>
                </a:solidFill>
                <a:latin typeface="Century Gothic"/>
                <a:cs typeface="Century Gothic"/>
              </a:rPr>
              <a:t>into  </a:t>
            </a:r>
            <a:r>
              <a:rPr lang="en-US" spc="-4" dirty="0">
                <a:solidFill>
                  <a:srgbClr val="7E7E7E"/>
                </a:solidFill>
                <a:latin typeface="Century Gothic"/>
                <a:cs typeface="Century Gothic"/>
              </a:rPr>
              <a:t>Microsoft Office and</a:t>
            </a:r>
            <a:r>
              <a:rPr lang="en-US" spc="9" dirty="0">
                <a:solidFill>
                  <a:srgbClr val="7E7E7E"/>
                </a:solidFill>
                <a:latin typeface="Century Gothic"/>
                <a:cs typeface="Century Gothic"/>
              </a:rPr>
              <a:t> </a:t>
            </a:r>
            <a:r>
              <a:rPr lang="en-US" spc="-4" dirty="0">
                <a:solidFill>
                  <a:srgbClr val="7E7E7E"/>
                </a:solidFill>
                <a:latin typeface="Century Gothic"/>
                <a:cs typeface="Century Gothic"/>
              </a:rPr>
              <a:t>Excel.</a:t>
            </a:r>
            <a:endParaRPr lang="en-US" dirty="0">
              <a:latin typeface="Century Gothic"/>
              <a:cs typeface="Century Gothic"/>
            </a:endParaRPr>
          </a:p>
          <a:p>
            <a:pPr marL="313781" indent="-302575">
              <a:spcBef>
                <a:spcPts val="463"/>
              </a:spcBef>
              <a:buClr>
                <a:srgbClr val="7E7E7E"/>
              </a:buClr>
              <a:buFont typeface="Arial"/>
              <a:buChar char="•"/>
              <a:tabLst>
                <a:tab pos="313221" algn="l"/>
                <a:tab pos="313781" algn="l"/>
              </a:tabLst>
            </a:pPr>
            <a:r>
              <a:rPr lang="en-US" u="heavy" spc="-4" dirty="0">
                <a:solidFill>
                  <a:srgbClr val="3299FF"/>
                </a:solidFill>
                <a:uFill>
                  <a:solidFill>
                    <a:srgbClr val="3298FF"/>
                  </a:solidFill>
                </a:uFill>
                <a:latin typeface="Century Gothic"/>
                <a:cs typeface="Century Gothic"/>
                <a:hlinkClick r:id="rId2"/>
              </a:rPr>
              <a:t>http://snap.stanford.edu/</a:t>
            </a:r>
            <a:endParaRPr lang="en-US" dirty="0">
              <a:latin typeface="Century Gothic"/>
              <a:cs typeface="Century Gothic"/>
            </a:endParaRPr>
          </a:p>
          <a:p>
            <a:endParaRPr lang="en-US" dirty="0"/>
          </a:p>
        </p:txBody>
      </p:sp>
      <p:sp>
        <p:nvSpPr>
          <p:cNvPr id="7" name="Content Placeholder 6"/>
          <p:cNvSpPr>
            <a:spLocks noGrp="1"/>
          </p:cNvSpPr>
          <p:nvPr>
            <p:ph sz="quarter" idx="10"/>
          </p:nvPr>
        </p:nvSpPr>
        <p:spPr/>
        <p:txBody>
          <a:bodyPr/>
          <a:lstStyle/>
          <a:p>
            <a:r>
              <a:rPr lang="en-US" spc="-4" dirty="0"/>
              <a:t>S</a:t>
            </a:r>
            <a:r>
              <a:rPr lang="en-US" dirty="0"/>
              <a:t>NAP</a:t>
            </a:r>
          </a:p>
        </p:txBody>
      </p:sp>
      <p:sp>
        <p:nvSpPr>
          <p:cNvPr id="4" name="object 4"/>
          <p:cNvSpPr txBox="1"/>
          <p:nvPr/>
        </p:nvSpPr>
        <p:spPr>
          <a:xfrm>
            <a:off x="1149274" y="6078965"/>
            <a:ext cx="2874309" cy="174309"/>
          </a:xfrm>
          <a:prstGeom prst="rect">
            <a:avLst/>
          </a:prstGeom>
        </p:spPr>
        <p:txBody>
          <a:bodyPr vert="horz" wrap="square" lIns="0" tIns="11206" rIns="0" bIns="0" rtlCol="0">
            <a:spAutoFit/>
          </a:bodyPr>
          <a:lstStyle/>
          <a:p>
            <a:pPr marL="11206">
              <a:spcBef>
                <a:spcPts val="88"/>
              </a:spcBef>
            </a:pPr>
            <a:r>
              <a:rPr sz="1059" dirty="0">
                <a:solidFill>
                  <a:srgbClr val="585858"/>
                </a:solidFill>
                <a:latin typeface="Century Gothic"/>
                <a:cs typeface="Century Gothic"/>
              </a:rPr>
              <a:t>S. </a:t>
            </a:r>
            <a:r>
              <a:rPr sz="1059" spc="-4" dirty="0">
                <a:solidFill>
                  <a:srgbClr val="585858"/>
                </a:solidFill>
                <a:latin typeface="Century Gothic"/>
                <a:cs typeface="Century Gothic"/>
              </a:rPr>
              <a:t>Mukherjea </a:t>
            </a:r>
            <a:r>
              <a:rPr sz="1059" dirty="0">
                <a:solidFill>
                  <a:srgbClr val="585858"/>
                </a:solidFill>
                <a:latin typeface="Century Gothic"/>
                <a:cs typeface="Century Gothic"/>
              </a:rPr>
              <a:t>&amp; </a:t>
            </a:r>
            <a:r>
              <a:rPr sz="1059" spc="-4" dirty="0">
                <a:solidFill>
                  <a:srgbClr val="585858"/>
                </a:solidFill>
                <a:latin typeface="Century Gothic"/>
                <a:cs typeface="Century Gothic"/>
              </a:rPr>
              <a:t>A.A. Nanavati; </a:t>
            </a:r>
            <a:r>
              <a:rPr sz="1059" dirty="0">
                <a:solidFill>
                  <a:srgbClr val="585858"/>
                </a:solidFill>
                <a:latin typeface="Century Gothic"/>
                <a:cs typeface="Century Gothic"/>
              </a:rPr>
              <a:t>IIT-D Fall</a:t>
            </a:r>
            <a:r>
              <a:rPr sz="1059" spc="53" dirty="0">
                <a:solidFill>
                  <a:srgbClr val="585858"/>
                </a:solidFill>
                <a:latin typeface="Century Gothic"/>
                <a:cs typeface="Century Gothic"/>
              </a:rPr>
              <a:t> </a:t>
            </a:r>
            <a:r>
              <a:rPr sz="1059" spc="-9" dirty="0">
                <a:solidFill>
                  <a:srgbClr val="585858"/>
                </a:solidFill>
                <a:latin typeface="Century Gothic"/>
                <a:cs typeface="Century Gothic"/>
              </a:rPr>
              <a:t>2016</a:t>
            </a:r>
            <a:endParaRPr sz="1059" dirty="0">
              <a:latin typeface="Century Gothic"/>
              <a:cs typeface="Century Gothic"/>
            </a:endParaRPr>
          </a:p>
        </p:txBody>
      </p:sp>
      <p:sp>
        <p:nvSpPr>
          <p:cNvPr id="5" name="object 5"/>
          <p:cNvSpPr txBox="1"/>
          <p:nvPr/>
        </p:nvSpPr>
        <p:spPr>
          <a:xfrm>
            <a:off x="8089299" y="6065517"/>
            <a:ext cx="199465" cy="201367"/>
          </a:xfrm>
          <a:prstGeom prst="rect">
            <a:avLst/>
          </a:prstGeom>
        </p:spPr>
        <p:txBody>
          <a:bodyPr vert="horz" wrap="square" lIns="0" tIns="11206" rIns="0" bIns="0" rtlCol="0">
            <a:spAutoFit/>
          </a:bodyPr>
          <a:lstStyle/>
          <a:p>
            <a:pPr marL="11206">
              <a:spcBef>
                <a:spcPts val="88"/>
              </a:spcBef>
            </a:pPr>
            <a:r>
              <a:rPr sz="1235" b="1" spc="4" dirty="0">
                <a:solidFill>
                  <a:srgbClr val="585858"/>
                </a:solidFill>
                <a:latin typeface="Century Gothic"/>
                <a:cs typeface="Century Gothic"/>
              </a:rPr>
              <a:t>1</a:t>
            </a:r>
            <a:r>
              <a:rPr sz="1235" b="1" dirty="0">
                <a:solidFill>
                  <a:srgbClr val="585858"/>
                </a:solidFill>
                <a:latin typeface="Century Gothic"/>
                <a:cs typeface="Century Gothic"/>
              </a:rPr>
              <a:t>4</a:t>
            </a:r>
            <a:endParaRPr sz="1235" dirty="0">
              <a:latin typeface="Century Gothic"/>
              <a:cs typeface="Century Gothic"/>
            </a:endParaRPr>
          </a:p>
        </p:txBody>
      </p:sp>
    </p:spTree>
    <p:extLst>
      <p:ext uri="{BB962C8B-B14F-4D97-AF65-F5344CB8AC3E}">
        <p14:creationId xmlns:p14="http://schemas.microsoft.com/office/powerpoint/2010/main" val="30050878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89299" y="6062828"/>
            <a:ext cx="197783" cy="201367"/>
          </a:xfrm>
          <a:prstGeom prst="rect">
            <a:avLst/>
          </a:prstGeom>
        </p:spPr>
        <p:txBody>
          <a:bodyPr vert="horz" wrap="square" lIns="0" tIns="11206" rIns="0" bIns="0" rtlCol="0">
            <a:spAutoFit/>
          </a:bodyPr>
          <a:lstStyle/>
          <a:p>
            <a:pPr marL="11206">
              <a:spcBef>
                <a:spcPts val="88"/>
              </a:spcBef>
            </a:pPr>
            <a:r>
              <a:rPr sz="1235" b="1" spc="-4" dirty="0">
                <a:solidFill>
                  <a:srgbClr val="FFFFFF"/>
                </a:solidFill>
                <a:latin typeface="Arial"/>
                <a:cs typeface="Arial"/>
              </a:rPr>
              <a:t>1</a:t>
            </a:r>
            <a:r>
              <a:rPr sz="1235" b="1" dirty="0">
                <a:solidFill>
                  <a:srgbClr val="FFFFFF"/>
                </a:solidFill>
                <a:latin typeface="Arial"/>
                <a:cs typeface="Arial"/>
              </a:rPr>
              <a:t>5</a:t>
            </a:r>
            <a:endParaRPr sz="1235" dirty="0">
              <a:latin typeface="Arial"/>
              <a:cs typeface="Arial"/>
            </a:endParaRPr>
          </a:p>
        </p:txBody>
      </p:sp>
      <p:sp>
        <p:nvSpPr>
          <p:cNvPr id="3" name="object 3"/>
          <p:cNvSpPr/>
          <p:nvPr/>
        </p:nvSpPr>
        <p:spPr>
          <a:xfrm>
            <a:off x="609600" y="838200"/>
            <a:ext cx="7787191" cy="4805979"/>
          </a:xfrm>
          <a:prstGeom prst="rect">
            <a:avLst/>
          </a:prstGeom>
          <a:blipFill>
            <a:blip r:embed="rId2" cstate="print"/>
            <a:stretch>
              <a:fillRect/>
            </a:stretch>
          </a:blipFill>
        </p:spPr>
        <p:txBody>
          <a:bodyPr wrap="square" lIns="0" tIns="0" rIns="0" bIns="0" rtlCol="0"/>
          <a:lstStyle/>
          <a:p>
            <a:endParaRPr sz="1588" dirty="0"/>
          </a:p>
        </p:txBody>
      </p:sp>
      <p:sp>
        <p:nvSpPr>
          <p:cNvPr id="4" name="object 4"/>
          <p:cNvSpPr txBox="1"/>
          <p:nvPr/>
        </p:nvSpPr>
        <p:spPr>
          <a:xfrm>
            <a:off x="6096000" y="6264195"/>
            <a:ext cx="2874309" cy="174309"/>
          </a:xfrm>
          <a:prstGeom prst="rect">
            <a:avLst/>
          </a:prstGeom>
        </p:spPr>
        <p:txBody>
          <a:bodyPr vert="horz" wrap="square" lIns="0" tIns="11206" rIns="0" bIns="0" rtlCol="0">
            <a:spAutoFit/>
          </a:bodyPr>
          <a:lstStyle/>
          <a:p>
            <a:pPr marL="11206">
              <a:spcBef>
                <a:spcPts val="88"/>
              </a:spcBef>
            </a:pPr>
            <a:r>
              <a:rPr sz="1059" dirty="0">
                <a:solidFill>
                  <a:srgbClr val="585858"/>
                </a:solidFill>
                <a:latin typeface="Century Gothic"/>
                <a:cs typeface="Century Gothic"/>
              </a:rPr>
              <a:t>S. </a:t>
            </a:r>
            <a:r>
              <a:rPr sz="1059" spc="-4" dirty="0">
                <a:solidFill>
                  <a:srgbClr val="585858"/>
                </a:solidFill>
                <a:latin typeface="Century Gothic"/>
                <a:cs typeface="Century Gothic"/>
              </a:rPr>
              <a:t>Mukherjea </a:t>
            </a:r>
            <a:r>
              <a:rPr sz="1059" dirty="0">
                <a:solidFill>
                  <a:srgbClr val="585858"/>
                </a:solidFill>
                <a:latin typeface="Century Gothic"/>
                <a:cs typeface="Century Gothic"/>
              </a:rPr>
              <a:t>&amp; </a:t>
            </a:r>
            <a:r>
              <a:rPr sz="1059" spc="-4" dirty="0">
                <a:solidFill>
                  <a:srgbClr val="585858"/>
                </a:solidFill>
                <a:latin typeface="Century Gothic"/>
                <a:cs typeface="Century Gothic"/>
              </a:rPr>
              <a:t>A.A. Nanavati; </a:t>
            </a:r>
            <a:r>
              <a:rPr sz="1059" dirty="0">
                <a:solidFill>
                  <a:srgbClr val="585858"/>
                </a:solidFill>
                <a:latin typeface="Century Gothic"/>
                <a:cs typeface="Century Gothic"/>
              </a:rPr>
              <a:t>IIT-D Fall</a:t>
            </a:r>
            <a:r>
              <a:rPr sz="1059" spc="53" dirty="0">
                <a:solidFill>
                  <a:srgbClr val="585858"/>
                </a:solidFill>
                <a:latin typeface="Century Gothic"/>
                <a:cs typeface="Century Gothic"/>
              </a:rPr>
              <a:t> </a:t>
            </a:r>
            <a:r>
              <a:rPr sz="1059" spc="-9" dirty="0">
                <a:solidFill>
                  <a:srgbClr val="585858"/>
                </a:solidFill>
                <a:latin typeface="Century Gothic"/>
                <a:cs typeface="Century Gothic"/>
              </a:rPr>
              <a:t>2016</a:t>
            </a:r>
            <a:endParaRPr sz="1059" dirty="0">
              <a:latin typeface="Century Gothic"/>
              <a:cs typeface="Century Gothic"/>
            </a:endParaRPr>
          </a:p>
        </p:txBody>
      </p:sp>
    </p:spTree>
    <p:extLst>
      <p:ext uri="{BB962C8B-B14F-4D97-AF65-F5344CB8AC3E}">
        <p14:creationId xmlns:p14="http://schemas.microsoft.com/office/powerpoint/2010/main" val="424205277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Data Visualization Popular Tools</a:t>
            </a:r>
          </a:p>
        </p:txBody>
      </p:sp>
      <p:sp>
        <p:nvSpPr>
          <p:cNvPr id="4" name="Content Placeholder 4"/>
          <p:cNvSpPr>
            <a:spLocks noGrp="1"/>
          </p:cNvSpPr>
          <p:nvPr>
            <p:ph idx="1"/>
          </p:nvPr>
        </p:nvSpPr>
        <p:spPr/>
        <p:txBody>
          <a:bodyPr>
            <a:noAutofit/>
          </a:bodyPr>
          <a:lstStyle/>
          <a:p>
            <a:r>
              <a:rPr lang="en-US" sz="2000" b="1" u="sng" dirty="0">
                <a:hlinkClick r:id="rId2"/>
              </a:rPr>
              <a:t>Tableau</a:t>
            </a:r>
            <a:endParaRPr lang="en-US" sz="2000" b="1" u="sng" dirty="0"/>
          </a:p>
          <a:p>
            <a:r>
              <a:rPr lang="en-US" sz="2000" b="1" dirty="0" err="1">
                <a:hlinkClick r:id="rId3"/>
              </a:rPr>
              <a:t>PowerBI</a:t>
            </a:r>
            <a:endParaRPr lang="en-US" sz="2000" b="1" dirty="0">
              <a:hlinkClick r:id="rId3"/>
            </a:endParaRPr>
          </a:p>
          <a:p>
            <a:r>
              <a:rPr lang="en-US" sz="2000" b="1" dirty="0" err="1">
                <a:hlinkClick r:id="rId3"/>
              </a:rPr>
              <a:t>Infogram</a:t>
            </a:r>
            <a:endParaRPr lang="en-US" sz="2000" dirty="0"/>
          </a:p>
          <a:p>
            <a:r>
              <a:rPr lang="en-US" sz="2000" b="1" dirty="0" err="1">
                <a:hlinkClick r:id="rId4"/>
              </a:rPr>
              <a:t>ChartBlocks</a:t>
            </a:r>
            <a:endParaRPr lang="en-US" sz="2000" dirty="0"/>
          </a:p>
          <a:p>
            <a:r>
              <a:rPr lang="en-US" sz="2000" b="1" dirty="0" err="1">
                <a:hlinkClick r:id="rId5"/>
              </a:rPr>
              <a:t>Datawrapper</a:t>
            </a:r>
            <a:endParaRPr lang="en-US" sz="2000" dirty="0"/>
          </a:p>
          <a:p>
            <a:r>
              <a:rPr lang="en-US" sz="2000" b="1" dirty="0" err="1">
                <a:hlinkClick r:id="rId6"/>
              </a:rPr>
              <a:t>Plotly</a:t>
            </a:r>
            <a:endParaRPr lang="en-US" sz="2000" dirty="0"/>
          </a:p>
          <a:p>
            <a:r>
              <a:rPr lang="en-US" sz="2000" b="1" dirty="0">
                <a:hlinkClick r:id="rId7"/>
              </a:rPr>
              <a:t>RAW</a:t>
            </a:r>
            <a:endParaRPr lang="en-US" sz="2000" dirty="0"/>
          </a:p>
          <a:p>
            <a:r>
              <a:rPr lang="en-US" sz="2000" b="1" u="sng" dirty="0">
                <a:hlinkClick r:id="rId8"/>
              </a:rPr>
              <a:t>Visual.ly</a:t>
            </a:r>
            <a:endParaRPr lang="en-US" sz="2000" dirty="0"/>
          </a:p>
          <a:p>
            <a:r>
              <a:rPr lang="en-US" sz="2000" b="1" u="sng" dirty="0">
                <a:hlinkClick r:id="rId9"/>
              </a:rPr>
              <a:t>D3.js</a:t>
            </a:r>
            <a:endParaRPr lang="en-US" sz="2000" dirty="0"/>
          </a:p>
          <a:p>
            <a:r>
              <a:rPr lang="en-US" sz="2000" b="1" u="sng" dirty="0">
                <a:hlinkClick r:id="rId10"/>
              </a:rPr>
              <a:t>Ember Charts</a:t>
            </a:r>
            <a:endParaRPr lang="en-US" sz="2000" dirty="0"/>
          </a:p>
          <a:p>
            <a:r>
              <a:rPr lang="en-US" sz="2000" b="1" u="sng" dirty="0">
                <a:hlinkClick r:id="rId11"/>
              </a:rPr>
              <a:t>NVD3</a:t>
            </a:r>
            <a:endParaRPr lang="en-US" sz="2000" dirty="0"/>
          </a:p>
          <a:p>
            <a:endParaRPr lang="en-US" sz="2000" dirty="0"/>
          </a:p>
        </p:txBody>
      </p:sp>
      <p:sp>
        <p:nvSpPr>
          <p:cNvPr id="5" name="Content Placeholder 4"/>
          <p:cNvSpPr txBox="1">
            <a:spLocks/>
          </p:cNvSpPr>
          <p:nvPr/>
        </p:nvSpPr>
        <p:spPr>
          <a:xfrm>
            <a:off x="4810125" y="1506900"/>
            <a:ext cx="3638550" cy="391440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hlinkClick r:id="rId12"/>
              </a:rPr>
              <a:t>Google Charts</a:t>
            </a:r>
            <a:endParaRPr lang="en-US" dirty="0"/>
          </a:p>
          <a:p>
            <a:r>
              <a:rPr lang="en-US" b="1" dirty="0" err="1">
                <a:hlinkClick r:id="rId13"/>
              </a:rPr>
              <a:t>FusionCharts</a:t>
            </a:r>
            <a:endParaRPr lang="en-US" dirty="0"/>
          </a:p>
          <a:p>
            <a:r>
              <a:rPr lang="en-US" b="1" dirty="0" err="1">
                <a:hlinkClick r:id="rId14"/>
              </a:rPr>
              <a:t>Highcharts</a:t>
            </a:r>
            <a:endParaRPr lang="en-US" dirty="0"/>
          </a:p>
          <a:p>
            <a:r>
              <a:rPr lang="en-US" b="1" u="sng" dirty="0">
                <a:hlinkClick r:id="rId15"/>
              </a:rPr>
              <a:t>Chart.js</a:t>
            </a:r>
            <a:endParaRPr lang="en-US" dirty="0"/>
          </a:p>
          <a:p>
            <a:r>
              <a:rPr lang="en-US" b="1" dirty="0">
                <a:hlinkClick r:id="rId16"/>
              </a:rPr>
              <a:t>Leaflet</a:t>
            </a:r>
            <a:endParaRPr lang="en-US" dirty="0"/>
          </a:p>
          <a:p>
            <a:r>
              <a:rPr lang="en-US" b="1" dirty="0">
                <a:hlinkClick r:id="rId17"/>
              </a:rPr>
              <a:t>Chartist.js</a:t>
            </a:r>
            <a:endParaRPr lang="en-US" dirty="0"/>
          </a:p>
          <a:p>
            <a:r>
              <a:rPr lang="en-US" b="1" dirty="0">
                <a:hlinkClick r:id="rId18"/>
              </a:rPr>
              <a:t>n3-charts</a:t>
            </a:r>
            <a:endParaRPr lang="en-US" dirty="0"/>
          </a:p>
          <a:p>
            <a:r>
              <a:rPr lang="en-US" b="1" dirty="0">
                <a:hlinkClick r:id="rId19"/>
              </a:rPr>
              <a:t>Sigma JS</a:t>
            </a:r>
            <a:endParaRPr lang="en-US" dirty="0"/>
          </a:p>
          <a:p>
            <a:r>
              <a:rPr lang="en-US" b="1" u="sng" dirty="0" err="1">
                <a:hlinkClick r:id="rId20"/>
              </a:rPr>
              <a:t>Polymaps</a:t>
            </a:r>
            <a:endParaRPr lang="en-US" dirty="0"/>
          </a:p>
          <a:p>
            <a:r>
              <a:rPr lang="en-US" b="1" dirty="0">
                <a:hlinkClick r:id="rId21"/>
              </a:rPr>
              <a:t>Processing.js</a:t>
            </a:r>
            <a:endParaRPr lang="en-US" dirty="0"/>
          </a:p>
          <a:p>
            <a:endParaRPr lang="en-US" b="1" u="sng" dirty="0"/>
          </a:p>
        </p:txBody>
      </p:sp>
    </p:spTree>
    <p:extLst>
      <p:ext uri="{BB962C8B-B14F-4D97-AF65-F5344CB8AC3E}">
        <p14:creationId xmlns:p14="http://schemas.microsoft.com/office/powerpoint/2010/main" val="162898022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Data Visualization Libraries in Python</a:t>
            </a:r>
          </a:p>
        </p:txBody>
      </p:sp>
      <p:sp>
        <p:nvSpPr>
          <p:cNvPr id="2" name="Content Placeholder 1"/>
          <p:cNvSpPr>
            <a:spLocks noGrp="1"/>
          </p:cNvSpPr>
          <p:nvPr>
            <p:ph idx="1"/>
          </p:nvPr>
        </p:nvSpPr>
        <p:spPr/>
        <p:txBody>
          <a:bodyPr>
            <a:normAutofit fontScale="85000" lnSpcReduction="10000"/>
          </a:bodyPr>
          <a:lstStyle/>
          <a:p>
            <a:r>
              <a:rPr lang="en-US" dirty="0" err="1"/>
              <a:t>matplotlib</a:t>
            </a:r>
            <a:endParaRPr lang="en-US" dirty="0"/>
          </a:p>
          <a:p>
            <a:r>
              <a:rPr lang="en-US" dirty="0" err="1"/>
              <a:t>Seaborn</a:t>
            </a:r>
            <a:endParaRPr lang="en-US" dirty="0"/>
          </a:p>
          <a:p>
            <a:r>
              <a:rPr lang="en-US" dirty="0" err="1"/>
              <a:t>ggplot</a:t>
            </a:r>
            <a:endParaRPr lang="en-US" dirty="0"/>
          </a:p>
          <a:p>
            <a:r>
              <a:rPr lang="en-US" dirty="0" err="1"/>
              <a:t>pygal</a:t>
            </a:r>
            <a:endParaRPr lang="en-US" dirty="0"/>
          </a:p>
          <a:p>
            <a:r>
              <a:rPr lang="en-US" dirty="0" err="1"/>
              <a:t>Plotly</a:t>
            </a:r>
            <a:endParaRPr lang="en-US" dirty="0"/>
          </a:p>
          <a:p>
            <a:r>
              <a:rPr lang="en-US" dirty="0" err="1"/>
              <a:t>geoplotlib</a:t>
            </a:r>
            <a:endParaRPr lang="en-US" dirty="0"/>
          </a:p>
          <a:p>
            <a:r>
              <a:rPr lang="en-US" dirty="0"/>
              <a:t>Gleam</a:t>
            </a:r>
          </a:p>
          <a:p>
            <a:r>
              <a:rPr lang="en-US" dirty="0" err="1"/>
              <a:t>missingno</a:t>
            </a:r>
            <a:endParaRPr lang="en-US" dirty="0"/>
          </a:p>
          <a:p>
            <a:r>
              <a:rPr lang="en-US" dirty="0"/>
              <a:t>Leather</a:t>
            </a:r>
          </a:p>
          <a:p>
            <a:endParaRPr lang="en-US" dirty="0"/>
          </a:p>
          <a:p>
            <a:pPr>
              <a:buFont typeface="Arial" panose="020B0604020202020204" pitchFamily="34" charset="0"/>
              <a:buChar char="•"/>
            </a:pPr>
            <a:r>
              <a:rPr lang="en-US" dirty="0">
                <a:hlinkClick r:id="rId2"/>
              </a:rPr>
              <a:t>https://www.kaggle.com/benhamner/python-data-visualizations</a:t>
            </a:r>
            <a:endParaRPr lang="en-US" dirty="0"/>
          </a:p>
          <a:p>
            <a:pPr>
              <a:buFont typeface="Arial" panose="020B0604020202020204" pitchFamily="34" charset="0"/>
              <a:buChar char="•"/>
            </a:pPr>
            <a:r>
              <a:rPr lang="en-US" dirty="0">
                <a:hlinkClick r:id="rId3"/>
              </a:rPr>
              <a:t>https://www.datacamp.com/courses/introduction-to-data-visualization-with-python</a:t>
            </a:r>
            <a:endParaRPr lang="en-US" dirty="0"/>
          </a:p>
          <a:p>
            <a:endParaRPr lang="en-US" dirty="0"/>
          </a:p>
        </p:txBody>
      </p:sp>
    </p:spTree>
    <p:extLst>
      <p:ext uri="{BB962C8B-B14F-4D97-AF65-F5344CB8AC3E}">
        <p14:creationId xmlns:p14="http://schemas.microsoft.com/office/powerpoint/2010/main" val="2437581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p:cNvSpPr>
            <a:spLocks noGrp="1" noChangeArrowheads="1"/>
          </p:cNvSpPr>
          <p:nvPr>
            <p:ph idx="1"/>
          </p:nvPr>
        </p:nvSpPr>
        <p:spPr>
          <a:xfrm>
            <a:off x="304800" y="1493837"/>
            <a:ext cx="8610600" cy="5059363"/>
          </a:xfrm>
        </p:spPr>
        <p:txBody>
          <a:bodyPr>
            <a:normAutofit lnSpcReduction="10000"/>
          </a:bodyPr>
          <a:lstStyle/>
          <a:p>
            <a:pPr eaLnBrk="1" hangingPunct="1">
              <a:lnSpc>
                <a:spcPct val="80000"/>
              </a:lnSpc>
            </a:pPr>
            <a:r>
              <a:rPr lang="en-US" altLang="en-US" sz="2100" dirty="0"/>
              <a:t> Complex form of cluster sampling in which two or more levels of units are embedded one in the other.</a:t>
            </a:r>
          </a:p>
          <a:p>
            <a:pPr eaLnBrk="1" hangingPunct="1">
              <a:lnSpc>
                <a:spcPct val="80000"/>
              </a:lnSpc>
              <a:buFont typeface="Arial" panose="020B0604020202020204" pitchFamily="34" charset="0"/>
              <a:buChar char="•"/>
            </a:pPr>
            <a:r>
              <a:rPr lang="en-US" altLang="en-US" sz="2100" dirty="0"/>
              <a:t>First stage, random number of districts chosen in all states.</a:t>
            </a:r>
          </a:p>
          <a:p>
            <a:pPr eaLnBrk="1" hangingPunct="1">
              <a:lnSpc>
                <a:spcPct val="80000"/>
              </a:lnSpc>
              <a:buFont typeface="Arial" panose="020B0604020202020204" pitchFamily="34" charset="0"/>
              <a:buChar char="•"/>
            </a:pPr>
            <a:r>
              <a:rPr lang="en-US" altLang="en-US" sz="2100" dirty="0"/>
              <a:t>Followed by random number of talukas, villages.</a:t>
            </a:r>
          </a:p>
          <a:p>
            <a:pPr eaLnBrk="1" hangingPunct="1">
              <a:lnSpc>
                <a:spcPct val="80000"/>
              </a:lnSpc>
              <a:buFont typeface="Arial" panose="020B0604020202020204" pitchFamily="34" charset="0"/>
              <a:buChar char="•"/>
            </a:pPr>
            <a:r>
              <a:rPr lang="en-US" altLang="en-US" sz="2100" dirty="0"/>
              <a:t>Then third stage units will be houses. </a:t>
            </a:r>
          </a:p>
          <a:p>
            <a:pPr eaLnBrk="1" hangingPunct="1">
              <a:lnSpc>
                <a:spcPct val="80000"/>
              </a:lnSpc>
              <a:buFont typeface="Arial" panose="020B0604020202020204" pitchFamily="34" charset="0"/>
              <a:buChar char="•"/>
            </a:pPr>
            <a:r>
              <a:rPr lang="en-US" altLang="en-US" sz="2100" dirty="0"/>
              <a:t>All ultimate units  (houses, for instance) selected at last step are surveyed.</a:t>
            </a:r>
          </a:p>
          <a:p>
            <a:pPr marL="0" indent="0">
              <a:lnSpc>
                <a:spcPct val="80000"/>
              </a:lnSpc>
            </a:pPr>
            <a:endParaRPr lang="en-US" altLang="en-US" sz="2100" dirty="0"/>
          </a:p>
          <a:p>
            <a:pPr marL="0" indent="0">
              <a:lnSpc>
                <a:spcPct val="80000"/>
              </a:lnSpc>
            </a:pPr>
            <a:r>
              <a:rPr lang="en-US" altLang="en-US" sz="2100" dirty="0"/>
              <a:t>This technique, is essentially the process of taking random samples of preceding random samples. </a:t>
            </a:r>
          </a:p>
          <a:p>
            <a:pPr>
              <a:lnSpc>
                <a:spcPct val="80000"/>
              </a:lnSpc>
              <a:buFont typeface="Arial" panose="020B0604020202020204" pitchFamily="34" charset="0"/>
              <a:buChar char="•"/>
            </a:pPr>
            <a:r>
              <a:rPr lang="en-US" altLang="en-US" sz="2100" dirty="0"/>
              <a:t>Not as effective as true random sampling, but probably solves more of the problems inherent to random sampling. </a:t>
            </a:r>
          </a:p>
          <a:p>
            <a:pPr>
              <a:lnSpc>
                <a:spcPct val="80000"/>
              </a:lnSpc>
              <a:buFont typeface="Arial" panose="020B0604020202020204" pitchFamily="34" charset="0"/>
              <a:buChar char="•"/>
            </a:pPr>
            <a:r>
              <a:rPr lang="en-US" altLang="en-US" sz="2100" dirty="0"/>
              <a:t>An effective strategy because it banks on multiple randomizations. As such, extremely useful.</a:t>
            </a:r>
          </a:p>
          <a:p>
            <a:pPr>
              <a:lnSpc>
                <a:spcPct val="80000"/>
              </a:lnSpc>
              <a:buFont typeface="Arial" panose="020B0604020202020204" pitchFamily="34" charset="0"/>
              <a:buChar char="•"/>
            </a:pPr>
            <a:r>
              <a:rPr lang="en-US" altLang="en-US" sz="2100" dirty="0"/>
              <a:t>Multistage sampling used frequently when a complete list of all members of the population not exists and is inappropriate. </a:t>
            </a:r>
          </a:p>
          <a:p>
            <a:pPr>
              <a:lnSpc>
                <a:spcPct val="80000"/>
              </a:lnSpc>
              <a:buFont typeface="Arial" panose="020B0604020202020204" pitchFamily="34" charset="0"/>
              <a:buChar char="•"/>
            </a:pPr>
            <a:r>
              <a:rPr lang="en-US" altLang="en-US" sz="2100" dirty="0"/>
              <a:t>Moreover, by avoiding the use of all sample units in all selected clusters, multistage sampling avoids the large, and perhaps unnecessary, costs associated with traditional cluster sampling.</a:t>
            </a:r>
          </a:p>
        </p:txBody>
      </p:sp>
      <p:sp>
        <p:nvSpPr>
          <p:cNvPr id="2" name="Content Placeholder 1"/>
          <p:cNvSpPr>
            <a:spLocks noGrp="1"/>
          </p:cNvSpPr>
          <p:nvPr>
            <p:ph sz="quarter" idx="10"/>
          </p:nvPr>
        </p:nvSpPr>
        <p:spPr/>
        <p:txBody>
          <a:bodyPr/>
          <a:lstStyle/>
          <a:p>
            <a:r>
              <a:rPr lang="en-US" dirty="0"/>
              <a:t>MULTISTAGE SAMPLING</a:t>
            </a:r>
          </a:p>
        </p:txBody>
      </p:sp>
      <p:sp>
        <p:nvSpPr>
          <p:cNvPr id="38914"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DEED60F-8286-48CF-8C26-D5C31E5D8D56}" type="slidenum">
              <a:rPr lang="en-US" altLang="en-US">
                <a:solidFill>
                  <a:srgbClr val="FFFFFF"/>
                </a:solidFill>
                <a:latin typeface="Franklin Gothic Book" panose="020B0503020102020204" pitchFamily="34" charset="0"/>
              </a:rPr>
              <a:pPr eaLnBrk="1" hangingPunct="1"/>
              <a:t>42</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730592310"/>
      </p:ext>
    </p:extLst>
  </p:cSld>
  <p:clrMapOvr>
    <a:masterClrMapping/>
  </p:clrMapOvr>
  <p:transition advTm="406"/>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AutoNum type="arabicPeriod"/>
            </a:pPr>
            <a:r>
              <a:rPr lang="en-US" dirty="0">
                <a:hlinkClick r:id="rId2"/>
              </a:rPr>
              <a:t>https://www2.microstrategy.com/producthelp/10.11/Workstation/WebUser/WebHelp/Lang_1033/Content/Introduction_to_Box_Plot_Visualizations.htm</a:t>
            </a:r>
            <a:endParaRPr lang="en-US" dirty="0"/>
          </a:p>
          <a:p>
            <a:pPr marL="457200" indent="-457200">
              <a:buAutoNum type="arabicPeriod"/>
            </a:pPr>
            <a:r>
              <a:rPr lang="en-US" dirty="0">
                <a:hlinkClick r:id="rId3"/>
              </a:rPr>
              <a:t>https://bigdata-madesimple.com/review-of-20-best-big-data-visualization-tools/</a:t>
            </a:r>
            <a:endParaRPr lang="en-US" dirty="0"/>
          </a:p>
          <a:p>
            <a:pPr marL="457200" indent="-457200">
              <a:buAutoNum type="arabicPeriod"/>
            </a:pPr>
            <a:r>
              <a:rPr lang="en-US" dirty="0"/>
              <a:t>Python libraries</a:t>
            </a:r>
          </a:p>
          <a:p>
            <a:pPr marL="857250" lvl="1" indent="-457200">
              <a:buAutoNum type="arabicPeriod"/>
            </a:pPr>
            <a:r>
              <a:rPr lang="en-US" dirty="0">
                <a:hlinkClick r:id="rId4"/>
              </a:rPr>
              <a:t>https://mode.com/blog/python-data-visualization-libraries</a:t>
            </a:r>
            <a:endParaRPr lang="en-US" dirty="0"/>
          </a:p>
          <a:p>
            <a:pPr marL="857250" lvl="1" indent="-457200">
              <a:buAutoNum type="arabicPeriod"/>
            </a:pPr>
            <a:r>
              <a:rPr lang="en-US" dirty="0">
                <a:hlinkClick r:id="rId5"/>
              </a:rPr>
              <a:t>https://towardsdatascience.com/the-next-level-of-data-visualization-in-python-dd6e99039d5e</a:t>
            </a:r>
            <a:endParaRPr lang="en-US" dirty="0"/>
          </a:p>
          <a:p>
            <a:pPr marL="857250" lvl="1" indent="-457200">
              <a:buAutoNum type="arabicPeriod"/>
            </a:pPr>
            <a:r>
              <a:rPr lang="en-US" dirty="0">
                <a:hlinkClick r:id="rId6"/>
              </a:rPr>
              <a:t>https://www.analyticsindiamag.com/top-5-best-data-visualisation-libraries-in-python/</a:t>
            </a:r>
            <a:endParaRPr lang="en-US" dirty="0"/>
          </a:p>
        </p:txBody>
      </p:sp>
      <p:sp>
        <p:nvSpPr>
          <p:cNvPr id="3" name="Content Placeholder 2"/>
          <p:cNvSpPr>
            <a:spLocks noGrp="1"/>
          </p:cNvSpPr>
          <p:nvPr>
            <p:ph sz="quarter" idx="10"/>
          </p:nvPr>
        </p:nvSpPr>
        <p:spPr/>
        <p:txBody>
          <a:bodyPr/>
          <a:lstStyle/>
          <a:p>
            <a:r>
              <a:rPr lang="en-US" dirty="0"/>
              <a:t>References</a:t>
            </a:r>
          </a:p>
        </p:txBody>
      </p:sp>
    </p:spTree>
    <p:extLst>
      <p:ext uri="{BB962C8B-B14F-4D97-AF65-F5344CB8AC3E}">
        <p14:creationId xmlns:p14="http://schemas.microsoft.com/office/powerpoint/2010/main" val="304160543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it-IT" dirty="0"/>
              <a:t>DSE ZG523 Introduction to Data Science</a:t>
            </a:r>
            <a:endParaRPr lang="en-US" dirty="0"/>
          </a:p>
        </p:txBody>
      </p:sp>
      <p:sp>
        <p:nvSpPr>
          <p:cNvPr id="7" name="Subtitle 6"/>
          <p:cNvSpPr>
            <a:spLocks noGrp="1"/>
          </p:cNvSpPr>
          <p:nvPr>
            <p:ph type="subTitle" idx="1"/>
          </p:nvPr>
        </p:nvSpPr>
        <p:spPr/>
        <p:txBody>
          <a:bodyPr/>
          <a:lstStyle/>
          <a:p>
            <a:r>
              <a:rPr lang="en-US" dirty="0"/>
              <a:t>Lecture – 14</a:t>
            </a:r>
          </a:p>
          <a:p>
            <a:r>
              <a:rPr lang="en-US" dirty="0"/>
              <a:t>Sumita Narang</a:t>
            </a:r>
          </a:p>
        </p:txBody>
      </p:sp>
    </p:spTree>
    <p:extLst>
      <p:ext uri="{BB962C8B-B14F-4D97-AF65-F5344CB8AC3E}">
        <p14:creationId xmlns:p14="http://schemas.microsoft.com/office/powerpoint/2010/main" val="41098317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Storytelling with Data </a:t>
            </a:r>
            <a:endParaRPr lang="en-US" dirty="0"/>
          </a:p>
          <a:p>
            <a:r>
              <a:rPr lang="en-US" dirty="0"/>
              <a:t> The final deliverable </a:t>
            </a:r>
          </a:p>
          <a:p>
            <a:r>
              <a:rPr lang="en-US" dirty="0"/>
              <a:t> The Narrative - report / presentation structure </a:t>
            </a:r>
          </a:p>
          <a:p>
            <a:r>
              <a:rPr lang="en-US" dirty="0"/>
              <a:t> Building narrative with Data </a:t>
            </a:r>
          </a:p>
          <a:p>
            <a:r>
              <a:rPr lang="en-US" dirty="0"/>
              <a:t> Effective storytelling </a:t>
            </a:r>
          </a:p>
          <a:p>
            <a:r>
              <a:rPr lang="en-US" dirty="0"/>
              <a:t>	</a:t>
            </a:r>
          </a:p>
          <a:p>
            <a:r>
              <a:rPr lang="en-US" dirty="0"/>
              <a:t>	</a:t>
            </a:r>
          </a:p>
          <a:p>
            <a:pPr lvl="1">
              <a:buFont typeface="Arial" panose="020B0604020202020204" pitchFamily="34" charset="0"/>
              <a:buChar char="•"/>
            </a:pPr>
            <a:endParaRPr lang="en-US" sz="2000" dirty="0"/>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13926815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The 8 Commandments of Data Storytelling</a:t>
            </a:r>
          </a:p>
        </p:txBody>
      </p:sp>
      <p:pic>
        <p:nvPicPr>
          <p:cNvPr id="1026" name="Picture 2" descr="https://twooctobers.com/wp-content/uploads/2018/03/DataStorytellingCommandments.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863" b="9959"/>
          <a:stretch/>
        </p:blipFill>
        <p:spPr bwMode="auto">
          <a:xfrm>
            <a:off x="762000" y="1371600"/>
            <a:ext cx="76581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9732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458200" cy="4906963"/>
          </a:xfrm>
        </p:spPr>
        <p:txBody>
          <a:bodyPr>
            <a:noAutofit/>
          </a:bodyPr>
          <a:lstStyle/>
          <a:p>
            <a:pPr>
              <a:buFont typeface="Arial" panose="020B0604020202020204" pitchFamily="34" charset="0"/>
              <a:buChar char="•"/>
            </a:pPr>
            <a:r>
              <a:rPr lang="en-US" dirty="0"/>
              <a:t>Story </a:t>
            </a:r>
          </a:p>
          <a:p>
            <a:pPr lvl="1">
              <a:buFont typeface="Arial" panose="020B0604020202020204" pitchFamily="34" charset="0"/>
              <a:buChar char="•"/>
            </a:pPr>
            <a:r>
              <a:rPr lang="en-US" sz="2000" dirty="0"/>
              <a:t>ordered sequence of steps (&lt;- order is key) each step contains text, images, visualizations, video, etc.</a:t>
            </a:r>
          </a:p>
          <a:p>
            <a:pPr lvl="1">
              <a:buFont typeface="Arial" panose="020B0604020202020204" pitchFamily="34" charset="0"/>
              <a:buChar char="•"/>
            </a:pPr>
            <a:r>
              <a:rPr lang="en-US" sz="2000" dirty="0"/>
              <a:t>defined path (or paths) through the steps </a:t>
            </a:r>
            <a:endParaRPr lang="en-US" sz="1800" dirty="0"/>
          </a:p>
          <a:p>
            <a:pPr>
              <a:buFont typeface="Arial" panose="020B0604020202020204" pitchFamily="34" charset="0"/>
              <a:buChar char="•"/>
            </a:pPr>
            <a:r>
              <a:rPr lang="en-US" dirty="0"/>
              <a:t>Journalism Model </a:t>
            </a:r>
          </a:p>
          <a:p>
            <a:pPr lvl="1">
              <a:buFont typeface="Arial" panose="020B0604020202020204" pitchFamily="34" charset="0"/>
              <a:buChar char="•"/>
            </a:pPr>
            <a:r>
              <a:rPr lang="en-US" sz="2000" dirty="0"/>
              <a:t>journalists collect information through research, interviews, etc. to assemble the key facts </a:t>
            </a:r>
          </a:p>
          <a:p>
            <a:pPr lvl="1">
              <a:buFont typeface="Arial" panose="020B0604020202020204" pitchFamily="34" charset="0"/>
              <a:buChar char="•"/>
            </a:pPr>
            <a:r>
              <a:rPr lang="en-US" sz="2000" dirty="0"/>
              <a:t>tie together the key facts (raw material) to produce a story </a:t>
            </a:r>
          </a:p>
          <a:p>
            <a:pPr>
              <a:buFont typeface="Arial" panose="020B0604020202020204" pitchFamily="34" charset="0"/>
              <a:buChar char="•"/>
            </a:pPr>
            <a:r>
              <a:rPr lang="en-US" dirty="0"/>
              <a:t>Data Analyst Model </a:t>
            </a:r>
          </a:p>
          <a:p>
            <a:pPr lvl="1">
              <a:buFont typeface="Arial" panose="020B0604020202020204" pitchFamily="34" charset="0"/>
              <a:buChar char="•"/>
            </a:pPr>
            <a:r>
              <a:rPr lang="en-US" sz="2000" dirty="0"/>
              <a:t>use visualization for exploration and analysis</a:t>
            </a:r>
          </a:p>
          <a:p>
            <a:pPr lvl="1">
              <a:buFont typeface="Arial" panose="020B0604020202020204" pitchFamily="34" charset="0"/>
              <a:buChar char="•"/>
            </a:pPr>
            <a:r>
              <a:rPr lang="en-US" sz="2000" dirty="0"/>
              <a:t>use visualization for presentation (storytelling) using the results from the analysis</a:t>
            </a:r>
          </a:p>
          <a:p>
            <a:pPr lvl="1">
              <a:buFont typeface="Arial" panose="020B0604020202020204" pitchFamily="34" charset="0"/>
              <a:buChar char="•"/>
            </a:pPr>
            <a:r>
              <a:rPr lang="en-US" sz="2000" dirty="0"/>
              <a:t>tools used for analysis may not work for presentation </a:t>
            </a:r>
          </a:p>
        </p:txBody>
      </p:sp>
      <p:sp>
        <p:nvSpPr>
          <p:cNvPr id="3" name="Content Placeholder 2"/>
          <p:cNvSpPr>
            <a:spLocks noGrp="1"/>
          </p:cNvSpPr>
          <p:nvPr>
            <p:ph sz="quarter" idx="10"/>
          </p:nvPr>
        </p:nvSpPr>
        <p:spPr/>
        <p:txBody>
          <a:bodyPr/>
          <a:lstStyle/>
          <a:p>
            <a:r>
              <a:rPr lang="en-US" dirty="0"/>
              <a:t>Story Definition and Model </a:t>
            </a:r>
          </a:p>
        </p:txBody>
      </p:sp>
    </p:spTree>
    <p:extLst>
      <p:ext uri="{BB962C8B-B14F-4D97-AF65-F5344CB8AC3E}">
        <p14:creationId xmlns:p14="http://schemas.microsoft.com/office/powerpoint/2010/main" val="347863300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A well designed visualization:</a:t>
            </a:r>
          </a:p>
          <a:p>
            <a:r>
              <a:rPr lang="en-US" dirty="0"/>
              <a:t>– Gives an immediate and profound impression</a:t>
            </a:r>
          </a:p>
          <a:p>
            <a:r>
              <a:rPr lang="en-US" dirty="0"/>
              <a:t>– Cuts through the clutter of data complexity</a:t>
            </a:r>
          </a:p>
          <a:p>
            <a:endParaRPr lang="en-US" dirty="0"/>
          </a:p>
          <a:p>
            <a:r>
              <a:rPr lang="en-US" b="1" u="sng" dirty="0"/>
              <a:t>Process:</a:t>
            </a:r>
          </a:p>
          <a:p>
            <a:r>
              <a:rPr lang="en-US" b="1" dirty="0"/>
              <a:t>1. Decide </a:t>
            </a:r>
            <a:r>
              <a:rPr lang="en-US" dirty="0"/>
              <a:t>what the story is – define your objective</a:t>
            </a:r>
          </a:p>
          <a:p>
            <a:r>
              <a:rPr lang="en-US" i="1" dirty="0"/>
              <a:t>What are the business points you are trying to make?</a:t>
            </a:r>
          </a:p>
          <a:p>
            <a:r>
              <a:rPr lang="en-US" b="1" dirty="0"/>
              <a:t>2. Determine </a:t>
            </a:r>
            <a:r>
              <a:rPr lang="en-US" dirty="0"/>
              <a:t>what data to include and exclude</a:t>
            </a:r>
          </a:p>
          <a:p>
            <a:r>
              <a:rPr lang="en-US" i="1" dirty="0"/>
              <a:t>What data is going to make your point?</a:t>
            </a:r>
          </a:p>
          <a:p>
            <a:r>
              <a:rPr lang="en-US" b="1" dirty="0"/>
              <a:t>3. Design </a:t>
            </a:r>
            <a:r>
              <a:rPr lang="en-US" dirty="0"/>
              <a:t>visualizations to convey a meaning</a:t>
            </a:r>
          </a:p>
          <a:p>
            <a:r>
              <a:rPr lang="en-US" i="1" dirty="0"/>
              <a:t>What is the best chart to show your point with that data?</a:t>
            </a:r>
            <a:endParaRPr lang="en-US" dirty="0"/>
          </a:p>
        </p:txBody>
      </p:sp>
      <p:sp>
        <p:nvSpPr>
          <p:cNvPr id="3" name="Content Placeholder 2"/>
          <p:cNvSpPr>
            <a:spLocks noGrp="1"/>
          </p:cNvSpPr>
          <p:nvPr>
            <p:ph sz="quarter" idx="10"/>
          </p:nvPr>
        </p:nvSpPr>
        <p:spPr/>
        <p:txBody>
          <a:bodyPr/>
          <a:lstStyle/>
          <a:p>
            <a:r>
              <a:rPr lang="en-US" b="0" dirty="0"/>
              <a:t>Telling the Right Story –</a:t>
            </a:r>
          </a:p>
          <a:p>
            <a:r>
              <a:rPr lang="en-US" b="0" dirty="0"/>
              <a:t>Telling the Story Right</a:t>
            </a:r>
            <a:endParaRPr lang="en-US" dirty="0"/>
          </a:p>
        </p:txBody>
      </p:sp>
    </p:spTree>
    <p:extLst>
      <p:ext uri="{BB962C8B-B14F-4D97-AF65-F5344CB8AC3E}">
        <p14:creationId xmlns:p14="http://schemas.microsoft.com/office/powerpoint/2010/main" val="427114534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Autofit/>
          </a:bodyPr>
          <a:lstStyle/>
          <a:p>
            <a:pPr>
              <a:buFont typeface="Arial" panose="020B0604020202020204" pitchFamily="34" charset="0"/>
              <a:buChar char="•"/>
            </a:pPr>
            <a:r>
              <a:rPr lang="en-US" dirty="0"/>
              <a:t>Narrative framework </a:t>
            </a:r>
          </a:p>
          <a:p>
            <a:pPr lvl="1">
              <a:buFont typeface="Arial" panose="020B0604020202020204" pitchFamily="34" charset="0"/>
              <a:buChar char="•"/>
            </a:pPr>
            <a:r>
              <a:rPr lang="en-US" sz="2000" dirty="0"/>
              <a:t>visual structure (genre): support the story </a:t>
            </a:r>
          </a:p>
          <a:p>
            <a:pPr lvl="1">
              <a:buFont typeface="Arial" panose="020B0604020202020204" pitchFamily="34" charset="0"/>
              <a:buChar char="•"/>
            </a:pPr>
            <a:r>
              <a:rPr lang="en-US" sz="2000" dirty="0"/>
              <a:t>interactivity: engage the story </a:t>
            </a:r>
          </a:p>
          <a:p>
            <a:pPr lvl="1">
              <a:buFont typeface="Arial" panose="020B0604020202020204" pitchFamily="34" charset="0"/>
              <a:buChar char="•"/>
            </a:pPr>
            <a:r>
              <a:rPr lang="en-US" sz="2000" dirty="0"/>
              <a:t>messaging: tell the story </a:t>
            </a:r>
            <a:endParaRPr lang="en-US" sz="1800" dirty="0"/>
          </a:p>
          <a:p>
            <a:pPr>
              <a:buFont typeface="Arial" panose="020B0604020202020204" pitchFamily="34" charset="0"/>
              <a:buChar char="•"/>
            </a:pPr>
            <a:r>
              <a:rPr lang="en-US" dirty="0"/>
              <a:t>Approaches </a:t>
            </a:r>
          </a:p>
          <a:p>
            <a:pPr lvl="1">
              <a:buFont typeface="Arial" panose="020B0604020202020204" pitchFamily="34" charset="0"/>
              <a:buChar char="•"/>
            </a:pPr>
            <a:r>
              <a:rPr lang="en-US" sz="2000" dirty="0"/>
              <a:t>author driven: strong ordering, heavy messaging, limited interactivity </a:t>
            </a:r>
          </a:p>
          <a:p>
            <a:pPr lvl="1">
              <a:buFont typeface="Arial" panose="020B0604020202020204" pitchFamily="34" charset="0"/>
              <a:buChar char="•"/>
            </a:pPr>
            <a:r>
              <a:rPr lang="en-US" sz="2000" dirty="0"/>
              <a:t>reader driven: weak ordering, light messaging, free interactivity </a:t>
            </a:r>
          </a:p>
          <a:p>
            <a:pPr>
              <a:buFont typeface="Arial" panose="020B0604020202020204" pitchFamily="34" charset="0"/>
              <a:buChar char="•"/>
            </a:pPr>
            <a:r>
              <a:rPr lang="en-US" dirty="0"/>
              <a:t>Common schemas </a:t>
            </a:r>
          </a:p>
          <a:p>
            <a:pPr lvl="1">
              <a:buFont typeface="Arial" panose="020B0604020202020204" pitchFamily="34" charset="0"/>
              <a:buChar char="•"/>
            </a:pPr>
            <a:r>
              <a:rPr lang="en-US" sz="2000" dirty="0"/>
              <a:t>martini glass structure: prioritizes author-driven approach </a:t>
            </a:r>
          </a:p>
          <a:p>
            <a:pPr lvl="1">
              <a:buFont typeface="Arial" panose="020B0604020202020204" pitchFamily="34" charset="0"/>
              <a:buChar char="•"/>
            </a:pPr>
            <a:r>
              <a:rPr lang="en-US" sz="2000" dirty="0"/>
              <a:t>drill-down story: prioritizes reader-driven approach </a:t>
            </a:r>
          </a:p>
          <a:p>
            <a:pPr lvl="1">
              <a:buFont typeface="Arial" panose="020B0604020202020204" pitchFamily="34" charset="0"/>
              <a:buChar char="•"/>
            </a:pPr>
            <a:r>
              <a:rPr lang="en-US" sz="2000" dirty="0"/>
              <a:t>interactive slide-show: promotes dialog between above approaches </a:t>
            </a:r>
          </a:p>
        </p:txBody>
      </p:sp>
      <p:sp>
        <p:nvSpPr>
          <p:cNvPr id="3" name="Content Placeholder 2"/>
          <p:cNvSpPr>
            <a:spLocks noGrp="1"/>
          </p:cNvSpPr>
          <p:nvPr>
            <p:ph sz="quarter" idx="10"/>
          </p:nvPr>
        </p:nvSpPr>
        <p:spPr/>
        <p:txBody>
          <a:bodyPr/>
          <a:lstStyle/>
          <a:p>
            <a:r>
              <a:rPr lang="en-US" dirty="0"/>
              <a:t>Characterizing the Area −Narrative Visualization </a:t>
            </a:r>
          </a:p>
        </p:txBody>
      </p:sp>
      <p:pic>
        <p:nvPicPr>
          <p:cNvPr id="4" name="Picture 3"/>
          <p:cNvPicPr>
            <a:picLocks noChangeAspect="1"/>
          </p:cNvPicPr>
          <p:nvPr/>
        </p:nvPicPr>
        <p:blipFill>
          <a:blip r:embed="rId2"/>
          <a:stretch>
            <a:fillRect/>
          </a:stretch>
        </p:blipFill>
        <p:spPr>
          <a:xfrm>
            <a:off x="7772400" y="4876800"/>
            <a:ext cx="1000125" cy="476250"/>
          </a:xfrm>
          <a:prstGeom prst="rect">
            <a:avLst/>
          </a:prstGeom>
        </p:spPr>
      </p:pic>
      <p:pic>
        <p:nvPicPr>
          <p:cNvPr id="5" name="Picture 4"/>
          <p:cNvPicPr>
            <a:picLocks noChangeAspect="1"/>
          </p:cNvPicPr>
          <p:nvPr/>
        </p:nvPicPr>
        <p:blipFill>
          <a:blip r:embed="rId3"/>
          <a:stretch>
            <a:fillRect/>
          </a:stretch>
        </p:blipFill>
        <p:spPr>
          <a:xfrm>
            <a:off x="6819900" y="5311140"/>
            <a:ext cx="952500" cy="438150"/>
          </a:xfrm>
          <a:prstGeom prst="rect">
            <a:avLst/>
          </a:prstGeom>
        </p:spPr>
      </p:pic>
      <p:pic>
        <p:nvPicPr>
          <p:cNvPr id="6" name="Picture 5"/>
          <p:cNvPicPr>
            <a:picLocks noChangeAspect="1"/>
          </p:cNvPicPr>
          <p:nvPr/>
        </p:nvPicPr>
        <p:blipFill>
          <a:blip r:embed="rId4"/>
          <a:stretch>
            <a:fillRect/>
          </a:stretch>
        </p:blipFill>
        <p:spPr>
          <a:xfrm>
            <a:off x="2501265" y="6052185"/>
            <a:ext cx="981075" cy="485775"/>
          </a:xfrm>
          <a:prstGeom prst="rect">
            <a:avLst/>
          </a:prstGeom>
        </p:spPr>
      </p:pic>
    </p:spTree>
    <p:extLst>
      <p:ext uri="{BB962C8B-B14F-4D97-AF65-F5344CB8AC3E}">
        <p14:creationId xmlns:p14="http://schemas.microsoft.com/office/powerpoint/2010/main" val="190653243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90600" y="1447800"/>
            <a:ext cx="6921490" cy="4913653"/>
          </a:xfrm>
          <a:prstGeom prst="rect">
            <a:avLst/>
          </a:prstGeom>
        </p:spPr>
      </p:pic>
      <p:sp>
        <p:nvSpPr>
          <p:cNvPr id="3" name="Content Placeholder 2"/>
          <p:cNvSpPr>
            <a:spLocks noGrp="1"/>
          </p:cNvSpPr>
          <p:nvPr>
            <p:ph sz="quarter" idx="10"/>
          </p:nvPr>
        </p:nvSpPr>
        <p:spPr/>
        <p:txBody>
          <a:bodyPr/>
          <a:lstStyle/>
          <a:p>
            <a:r>
              <a:rPr lang="en-US" dirty="0"/>
              <a:t>Narrative Framework</a:t>
            </a:r>
          </a:p>
        </p:txBody>
      </p:sp>
    </p:spTree>
    <p:extLst>
      <p:ext uri="{BB962C8B-B14F-4D97-AF65-F5344CB8AC3E}">
        <p14:creationId xmlns:p14="http://schemas.microsoft.com/office/powerpoint/2010/main" val="30816473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1447800"/>
            <a:ext cx="8098334" cy="4830762"/>
          </a:xfrm>
          <a:prstGeom prst="rect">
            <a:avLst/>
          </a:prstGeom>
        </p:spPr>
      </p:pic>
      <p:sp>
        <p:nvSpPr>
          <p:cNvPr id="3" name="Content Placeholder 2"/>
          <p:cNvSpPr>
            <a:spLocks noGrp="1"/>
          </p:cNvSpPr>
          <p:nvPr>
            <p:ph sz="quarter" idx="10"/>
          </p:nvPr>
        </p:nvSpPr>
        <p:spPr/>
        <p:txBody>
          <a:bodyPr/>
          <a:lstStyle/>
          <a:p>
            <a:r>
              <a:rPr lang="en-US" dirty="0"/>
              <a:t>Design Space … genres + interactivity + messaging </a:t>
            </a:r>
          </a:p>
        </p:txBody>
      </p:sp>
    </p:spTree>
    <p:extLst>
      <p:ext uri="{BB962C8B-B14F-4D97-AF65-F5344CB8AC3E}">
        <p14:creationId xmlns:p14="http://schemas.microsoft.com/office/powerpoint/2010/main" val="6289146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71600" y="1447800"/>
            <a:ext cx="6201496" cy="5061818"/>
          </a:xfrm>
          <a:prstGeom prst="rect">
            <a:avLst/>
          </a:prstGeom>
        </p:spPr>
      </p:pic>
      <p:sp>
        <p:nvSpPr>
          <p:cNvPr id="3" name="Content Placeholder 2"/>
          <p:cNvSpPr>
            <a:spLocks noGrp="1"/>
          </p:cNvSpPr>
          <p:nvPr>
            <p:ph sz="quarter" idx="10"/>
          </p:nvPr>
        </p:nvSpPr>
        <p:spPr/>
        <p:txBody>
          <a:bodyPr/>
          <a:lstStyle/>
          <a:p>
            <a:r>
              <a:rPr lang="en-US" dirty="0"/>
              <a:t>Storytelling elements </a:t>
            </a:r>
          </a:p>
        </p:txBody>
      </p:sp>
    </p:spTree>
    <p:extLst>
      <p:ext uri="{BB962C8B-B14F-4D97-AF65-F5344CB8AC3E}">
        <p14:creationId xmlns:p14="http://schemas.microsoft.com/office/powerpoint/2010/main" val="1531629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p:cNvSpPr>
            <a:spLocks noGrp="1" noChangeArrowheads="1"/>
          </p:cNvSpPr>
          <p:nvPr>
            <p:ph idx="1"/>
          </p:nvPr>
        </p:nvSpPr>
        <p:spPr/>
        <p:txBody>
          <a:bodyPr/>
          <a:lstStyle/>
          <a:p>
            <a:pPr eaLnBrk="1" hangingPunct="1"/>
            <a:r>
              <a:rPr lang="en-US" altLang="en-US" sz="2100" dirty="0"/>
              <a:t>Part of the information collected from whole sample &amp; part from subsample.</a:t>
            </a:r>
          </a:p>
          <a:p>
            <a:pPr eaLnBrk="1" hangingPunct="1"/>
            <a:endParaRPr lang="en-US" altLang="en-US" sz="2100" dirty="0"/>
          </a:p>
          <a:p>
            <a:pPr eaLnBrk="1" hangingPunct="1"/>
            <a:r>
              <a:rPr lang="en-US" altLang="en-US" sz="2100" dirty="0"/>
              <a:t>In Tb survey MT in all cases – Phase I</a:t>
            </a:r>
          </a:p>
          <a:p>
            <a:pPr eaLnBrk="1" hangingPunct="1"/>
            <a:r>
              <a:rPr lang="en-US" altLang="en-US" sz="2100" dirty="0"/>
              <a:t>X –Ray chest in MT +</a:t>
            </a:r>
            <a:r>
              <a:rPr lang="en-US" altLang="en-US" sz="2100" dirty="0" err="1"/>
              <a:t>ve</a:t>
            </a:r>
            <a:r>
              <a:rPr lang="en-US" altLang="en-US" sz="2100" dirty="0"/>
              <a:t> cases – Phase II</a:t>
            </a:r>
          </a:p>
          <a:p>
            <a:pPr eaLnBrk="1" hangingPunct="1"/>
            <a:r>
              <a:rPr lang="en-US" altLang="en-US" sz="2100" dirty="0"/>
              <a:t>Sputum examination in X – Ray +</a:t>
            </a:r>
            <a:r>
              <a:rPr lang="en-US" altLang="en-US" sz="2100" dirty="0" err="1"/>
              <a:t>ve</a:t>
            </a:r>
            <a:r>
              <a:rPr lang="en-US" altLang="en-US" sz="2100" dirty="0"/>
              <a:t> cases - Phase III </a:t>
            </a:r>
          </a:p>
          <a:p>
            <a:pPr eaLnBrk="1" hangingPunct="1">
              <a:buFont typeface="Wingdings" panose="05000000000000000000" pitchFamily="2" charset="2"/>
              <a:buNone/>
            </a:pPr>
            <a:r>
              <a:rPr lang="en-US" altLang="en-US" sz="2100" dirty="0"/>
              <a:t> </a:t>
            </a:r>
          </a:p>
          <a:p>
            <a:pPr eaLnBrk="1" hangingPunct="1"/>
            <a:r>
              <a:rPr lang="en-US" altLang="en-US" sz="2100" dirty="0"/>
              <a:t>Survey by such procedure is less costly, less laborious &amp; more purposeful</a:t>
            </a:r>
          </a:p>
        </p:txBody>
      </p:sp>
      <p:sp>
        <p:nvSpPr>
          <p:cNvPr id="2" name="Content Placeholder 1"/>
          <p:cNvSpPr>
            <a:spLocks noGrp="1"/>
          </p:cNvSpPr>
          <p:nvPr>
            <p:ph sz="quarter" idx="10"/>
          </p:nvPr>
        </p:nvSpPr>
        <p:spPr/>
        <p:txBody>
          <a:bodyPr/>
          <a:lstStyle/>
          <a:p>
            <a:r>
              <a:rPr lang="en-US" dirty="0"/>
              <a:t>MULTI PHASE SAMPLING</a:t>
            </a:r>
          </a:p>
        </p:txBody>
      </p:sp>
      <p:sp>
        <p:nvSpPr>
          <p:cNvPr id="40962" name="Slide Number Placeholder 5"/>
          <p:cNvSpPr>
            <a:spLocks noGrp="1"/>
          </p:cNvSpPr>
          <p:nvPr>
            <p:ph type="sldNum" sz="quarter" idx="4294967295"/>
          </p:nvPr>
        </p:nvSpPr>
        <p:spPr>
          <a:xfrm>
            <a:off x="70104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6BE9F93-69A9-48E0-AF8C-F835F9D5AD2B}" type="slidenum">
              <a:rPr lang="en-US" altLang="en-US">
                <a:solidFill>
                  <a:srgbClr val="FFFFFF"/>
                </a:solidFill>
                <a:latin typeface="Franklin Gothic Book" panose="020B0503020102020204" pitchFamily="34" charset="0"/>
              </a:rPr>
              <a:pPr eaLnBrk="1" hangingPunct="1"/>
              <a:t>43</a:t>
            </a:fld>
            <a:endParaRPr lang="en-US" altLang="en-US">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1317385694"/>
      </p:ext>
    </p:extLst>
  </p:cSld>
  <p:clrMapOvr>
    <a:masterClrMapping/>
  </p:clrMapOvr>
  <p:transition advTm="312"/>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10 minute each session</a:t>
            </a:r>
          </a:p>
          <a:p>
            <a:pPr>
              <a:buFont typeface="Arial" panose="020B0604020202020204" pitchFamily="34" charset="0"/>
              <a:buChar char="•"/>
            </a:pPr>
            <a:r>
              <a:rPr lang="en-US" dirty="0"/>
              <a:t>or 20 minutes = 2 X 10 minute sessions</a:t>
            </a:r>
          </a:p>
          <a:p>
            <a:pPr>
              <a:buFont typeface="Arial" panose="020B0604020202020204" pitchFamily="34" charset="0"/>
              <a:buChar char="•"/>
            </a:pPr>
            <a:r>
              <a:rPr lang="en-US" dirty="0"/>
              <a:t>PowerPoint slides as props</a:t>
            </a:r>
          </a:p>
          <a:p>
            <a:pPr>
              <a:buFont typeface="Arial" panose="020B0604020202020204" pitchFamily="34" charset="0"/>
              <a:buChar char="•"/>
            </a:pPr>
            <a:r>
              <a:rPr lang="en-US" dirty="0"/>
              <a:t>3 minutes per slide</a:t>
            </a:r>
          </a:p>
        </p:txBody>
      </p:sp>
      <p:sp>
        <p:nvSpPr>
          <p:cNvPr id="3" name="Content Placeholder 2"/>
          <p:cNvSpPr>
            <a:spLocks noGrp="1"/>
          </p:cNvSpPr>
          <p:nvPr>
            <p:ph sz="quarter" idx="10"/>
          </p:nvPr>
        </p:nvSpPr>
        <p:spPr/>
        <p:txBody>
          <a:bodyPr/>
          <a:lstStyle/>
          <a:p>
            <a:r>
              <a:rPr lang="en-US" b="0" dirty="0"/>
              <a:t>Use Brain Rule No. 5 – Attention</a:t>
            </a:r>
          </a:p>
          <a:p>
            <a:r>
              <a:rPr lang="en-US" b="0" dirty="0"/>
              <a:t>To Create Great Presentations</a:t>
            </a:r>
            <a:endParaRPr lang="en-US" dirty="0"/>
          </a:p>
        </p:txBody>
      </p:sp>
    </p:spTree>
    <p:extLst>
      <p:ext uri="{BB962C8B-B14F-4D97-AF65-F5344CB8AC3E}">
        <p14:creationId xmlns:p14="http://schemas.microsoft.com/office/powerpoint/2010/main" val="329994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sz="2800" dirty="0"/>
              <a:t>McKinsey: A better way to title charts</a:t>
            </a:r>
          </a:p>
          <a:p>
            <a:pPr lvl="1">
              <a:buFont typeface="Arial" panose="020B0604020202020204" pitchFamily="34" charset="0"/>
              <a:buChar char="•"/>
            </a:pPr>
            <a:r>
              <a:rPr lang="en-US" sz="2400" dirty="0"/>
              <a:t>Are you using the title of the chart to make your point, to tell your story?</a:t>
            </a:r>
          </a:p>
          <a:p>
            <a:pPr lvl="1">
              <a:buFont typeface="Arial" panose="020B0604020202020204" pitchFamily="34" charset="0"/>
              <a:buChar char="•"/>
            </a:pPr>
            <a:r>
              <a:rPr lang="en-US" sz="2400" dirty="0"/>
              <a:t>Did you use the McKinsey method of titling to best advantage?</a:t>
            </a:r>
          </a:p>
          <a:p>
            <a:pPr lvl="1">
              <a:buFont typeface="Arial" panose="020B0604020202020204" pitchFamily="34" charset="0"/>
              <a:buChar char="•"/>
            </a:pPr>
            <a:r>
              <a:rPr lang="en-US" sz="2400" dirty="0"/>
              <a:t>Are you using direct labeling rather than legends where appropriate?</a:t>
            </a:r>
          </a:p>
        </p:txBody>
      </p:sp>
      <p:sp>
        <p:nvSpPr>
          <p:cNvPr id="3" name="Content Placeholder 2"/>
          <p:cNvSpPr>
            <a:spLocks noGrp="1"/>
          </p:cNvSpPr>
          <p:nvPr>
            <p:ph sz="quarter" idx="10"/>
          </p:nvPr>
        </p:nvSpPr>
        <p:spPr/>
        <p:txBody>
          <a:bodyPr/>
          <a:lstStyle/>
          <a:p>
            <a:r>
              <a:rPr lang="en-US" b="0" dirty="0"/>
              <a:t>What’s in a title?</a:t>
            </a:r>
            <a:endParaRPr lang="en-US" dirty="0"/>
          </a:p>
        </p:txBody>
      </p:sp>
    </p:spTree>
    <p:extLst>
      <p:ext uri="{BB962C8B-B14F-4D97-AF65-F5344CB8AC3E}">
        <p14:creationId xmlns:p14="http://schemas.microsoft.com/office/powerpoint/2010/main" val="23673420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839200" cy="4983163"/>
          </a:xfrm>
        </p:spPr>
        <p:txBody>
          <a:bodyPr>
            <a:normAutofit lnSpcReduction="10000"/>
          </a:bodyPr>
          <a:lstStyle/>
          <a:p>
            <a:pPr>
              <a:buFont typeface="Arial" panose="020B0604020202020204" pitchFamily="34" charset="0"/>
              <a:buChar char="•"/>
            </a:pPr>
            <a:r>
              <a:rPr lang="en-US" dirty="0"/>
              <a:t>Research findings tell us that people learn better when material is organized with clear outlines and headings</a:t>
            </a:r>
          </a:p>
          <a:p>
            <a:pPr lvl="1">
              <a:buFont typeface="Arial" panose="020B0604020202020204" pitchFamily="34" charset="0"/>
              <a:buChar char="•"/>
            </a:pPr>
            <a:r>
              <a:rPr lang="en-US" sz="2100" dirty="0"/>
              <a:t>The Signaling Effect.</a:t>
            </a:r>
          </a:p>
          <a:p>
            <a:pPr>
              <a:buFont typeface="Arial" panose="020B0604020202020204" pitchFamily="34" charset="0"/>
              <a:buChar char="•"/>
            </a:pPr>
            <a:r>
              <a:rPr lang="en-US" dirty="0"/>
              <a:t>Instead of writing a Title, write a Headline that explains the main idea of the chart</a:t>
            </a:r>
          </a:p>
          <a:p>
            <a:pPr lvl="1">
              <a:buFont typeface="Arial" panose="020B0604020202020204" pitchFamily="34" charset="0"/>
              <a:buChar char="•"/>
            </a:pPr>
            <a:r>
              <a:rPr lang="en-US" sz="2100" dirty="0"/>
              <a:t>Tells your story – makes your point</a:t>
            </a:r>
          </a:p>
          <a:p>
            <a:pPr>
              <a:buFont typeface="Arial" panose="020B0604020202020204" pitchFamily="34" charset="0"/>
              <a:buChar char="•"/>
            </a:pPr>
            <a:r>
              <a:rPr lang="en-US" dirty="0"/>
              <a:t>Just as in newspapers, write your headlines in active voice, with a subject and verb.</a:t>
            </a:r>
          </a:p>
          <a:p>
            <a:pPr lvl="1">
              <a:buFont typeface="Arial" panose="020B0604020202020204" pitchFamily="34" charset="0"/>
              <a:buChar char="•"/>
            </a:pPr>
            <a:r>
              <a:rPr lang="en-US" sz="2100" dirty="0"/>
              <a:t>Summarize the single overriding idea of the slide in clear and conversational language.</a:t>
            </a:r>
          </a:p>
          <a:p>
            <a:pPr>
              <a:buFont typeface="Arial" panose="020B0604020202020204" pitchFamily="34" charset="0"/>
              <a:buChar char="•"/>
            </a:pPr>
            <a:r>
              <a:rPr lang="en-US" dirty="0"/>
              <a:t>One technique to practice headlines is to look at your slide, then turn to someone else and tell them the main idea of the slide.</a:t>
            </a:r>
          </a:p>
          <a:p>
            <a:pPr lvl="1">
              <a:buFont typeface="Arial" panose="020B0604020202020204" pitchFamily="34" charset="0"/>
              <a:buChar char="•"/>
            </a:pPr>
            <a:r>
              <a:rPr lang="en-US" sz="2100" dirty="0"/>
              <a:t>That’s your headline</a:t>
            </a:r>
          </a:p>
        </p:txBody>
      </p:sp>
      <p:sp>
        <p:nvSpPr>
          <p:cNvPr id="3" name="Content Placeholder 2"/>
          <p:cNvSpPr>
            <a:spLocks noGrp="1"/>
          </p:cNvSpPr>
          <p:nvPr>
            <p:ph sz="quarter" idx="10"/>
          </p:nvPr>
        </p:nvSpPr>
        <p:spPr/>
        <p:txBody>
          <a:bodyPr/>
          <a:lstStyle/>
          <a:p>
            <a:r>
              <a:rPr lang="en-US" b="0" dirty="0"/>
              <a:t>Use Signaling Theory</a:t>
            </a:r>
            <a:endParaRPr lang="en-US" dirty="0"/>
          </a:p>
        </p:txBody>
      </p:sp>
    </p:spTree>
    <p:extLst>
      <p:ext uri="{BB962C8B-B14F-4D97-AF65-F5344CB8AC3E}">
        <p14:creationId xmlns:p14="http://schemas.microsoft.com/office/powerpoint/2010/main" val="414313707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5280" y="1447800"/>
            <a:ext cx="8534400" cy="5410200"/>
          </a:xfrm>
          <a:prstGeom prst="rect">
            <a:avLst/>
          </a:prstGeom>
        </p:spPr>
      </p:pic>
      <p:sp>
        <p:nvSpPr>
          <p:cNvPr id="3" name="Content Placeholder 2"/>
          <p:cNvSpPr>
            <a:spLocks noGrp="1"/>
          </p:cNvSpPr>
          <p:nvPr>
            <p:ph sz="quarter" idx="10"/>
          </p:nvPr>
        </p:nvSpPr>
        <p:spPr/>
        <p:txBody>
          <a:bodyPr/>
          <a:lstStyle/>
          <a:p>
            <a:r>
              <a:rPr lang="en-US" dirty="0"/>
              <a:t>Summary</a:t>
            </a:r>
          </a:p>
        </p:txBody>
      </p:sp>
    </p:spTree>
    <p:extLst>
      <p:ext uri="{BB962C8B-B14F-4D97-AF65-F5344CB8AC3E}">
        <p14:creationId xmlns:p14="http://schemas.microsoft.com/office/powerpoint/2010/main" val="183521454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15195"/>
          <a:stretch/>
        </p:blipFill>
        <p:spPr>
          <a:xfrm>
            <a:off x="1219200" y="1447800"/>
            <a:ext cx="6172200" cy="4252912"/>
          </a:xfrm>
          <a:prstGeom prst="rect">
            <a:avLst/>
          </a:prstGeom>
        </p:spPr>
      </p:pic>
      <p:sp>
        <p:nvSpPr>
          <p:cNvPr id="3" name="Content Placeholder 2"/>
          <p:cNvSpPr>
            <a:spLocks noGrp="1"/>
          </p:cNvSpPr>
          <p:nvPr>
            <p:ph sz="quarter" idx="10"/>
          </p:nvPr>
        </p:nvSpPr>
        <p:spPr/>
        <p:txBody>
          <a:bodyPr/>
          <a:lstStyle/>
          <a:p>
            <a:r>
              <a:rPr lang="en-US" dirty="0"/>
              <a:t>Case Studies – Example 1</a:t>
            </a:r>
          </a:p>
        </p:txBody>
      </p:sp>
      <p:pic>
        <p:nvPicPr>
          <p:cNvPr id="2" name="Picture 1"/>
          <p:cNvPicPr>
            <a:picLocks noChangeAspect="1"/>
          </p:cNvPicPr>
          <p:nvPr/>
        </p:nvPicPr>
        <p:blipFill>
          <a:blip r:embed="rId3"/>
          <a:stretch>
            <a:fillRect/>
          </a:stretch>
        </p:blipFill>
        <p:spPr>
          <a:xfrm>
            <a:off x="1212273" y="5700712"/>
            <a:ext cx="6105525" cy="771525"/>
          </a:xfrm>
          <a:prstGeom prst="rect">
            <a:avLst/>
          </a:prstGeom>
        </p:spPr>
      </p:pic>
    </p:spTree>
    <p:extLst>
      <p:ext uri="{BB962C8B-B14F-4D97-AF65-F5344CB8AC3E}">
        <p14:creationId xmlns:p14="http://schemas.microsoft.com/office/powerpoint/2010/main" val="406560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2239963"/>
          </a:xfrm>
        </p:spPr>
        <p:txBody>
          <a:bodyPr>
            <a:noAutofit/>
          </a:bodyPr>
          <a:lstStyle/>
          <a:p>
            <a:r>
              <a:rPr lang="en-US" sz="1400" b="1" dirty="0"/>
              <a:t>Lesson 1: understand the context</a:t>
            </a:r>
          </a:p>
          <a:p>
            <a:pPr marL="0" indent="0"/>
            <a:r>
              <a:rPr lang="en-US" sz="1400" dirty="0"/>
              <a:t>If we pause to consider specifically the </a:t>
            </a:r>
            <a:r>
              <a:rPr lang="en-US" sz="1400" i="1" dirty="0"/>
              <a:t>who, what, </a:t>
            </a:r>
            <a:r>
              <a:rPr lang="en-US" sz="1400" dirty="0"/>
              <a:t>and </a:t>
            </a:r>
            <a:r>
              <a:rPr lang="en-US" sz="1400" i="1" dirty="0"/>
              <a:t>how, </a:t>
            </a:r>
            <a:r>
              <a:rPr lang="en-US" sz="1400" dirty="0"/>
              <a:t>let’s assume following:</a:t>
            </a:r>
          </a:p>
          <a:p>
            <a:pPr>
              <a:buFont typeface="Arial" panose="020B0604020202020204" pitchFamily="34" charset="0"/>
              <a:buChar char="•"/>
            </a:pPr>
            <a:r>
              <a:rPr lang="en-US" sz="1400" dirty="0"/>
              <a:t>Who: VP of Product, the primary decision maker in establishing our product’s price.</a:t>
            </a:r>
          </a:p>
          <a:p>
            <a:pPr>
              <a:buFont typeface="Arial" panose="020B0604020202020204" pitchFamily="34" charset="0"/>
              <a:buChar char="•"/>
            </a:pPr>
            <a:r>
              <a:rPr lang="en-US" sz="1400" dirty="0"/>
              <a:t>What: Understand how competitors’ pricing has changed over time and recommend a price range.</a:t>
            </a:r>
          </a:p>
          <a:p>
            <a:pPr>
              <a:buFont typeface="Arial" panose="020B0604020202020204" pitchFamily="34" charset="0"/>
              <a:buChar char="•"/>
            </a:pPr>
            <a:r>
              <a:rPr lang="en-US" sz="1400" dirty="0"/>
              <a:t>How: Show average retail price over time for Products A, B, C, D, and E.</a:t>
            </a:r>
          </a:p>
          <a:p>
            <a:pPr marL="0" indent="0"/>
            <a:r>
              <a:rPr lang="en-US" sz="1400" b="1" dirty="0"/>
              <a:t>Lesson 2: choose an appropriate display</a:t>
            </a:r>
          </a:p>
          <a:p>
            <a:r>
              <a:rPr lang="en-US" sz="1400" dirty="0"/>
              <a:t>First, let’s remove the visual obstacle of the variance in color. Since the emphasis in the original headline was on what happened since Product C was launched in 2010, let’s highlight the relevant pieces of data to make it easier to focus our attention there for a moment.</a:t>
            </a:r>
          </a:p>
        </p:txBody>
      </p:sp>
      <p:sp>
        <p:nvSpPr>
          <p:cNvPr id="3" name="Content Placeholder 2"/>
          <p:cNvSpPr>
            <a:spLocks noGrp="1"/>
          </p:cNvSpPr>
          <p:nvPr>
            <p:ph sz="quarter" idx="10"/>
          </p:nvPr>
        </p:nvSpPr>
        <p:spPr>
          <a:xfrm>
            <a:off x="304800" y="152400"/>
            <a:ext cx="6400800" cy="1143000"/>
          </a:xfrm>
        </p:spPr>
        <p:txBody>
          <a:bodyPr/>
          <a:lstStyle/>
          <a:p>
            <a:r>
              <a:rPr lang="en-US" dirty="0"/>
              <a:t>Case Studies – Example 1 Contd..</a:t>
            </a:r>
          </a:p>
        </p:txBody>
      </p:sp>
      <p:pic>
        <p:nvPicPr>
          <p:cNvPr id="4" name="Picture 3"/>
          <p:cNvPicPr>
            <a:picLocks noChangeAspect="1"/>
          </p:cNvPicPr>
          <p:nvPr/>
        </p:nvPicPr>
        <p:blipFill>
          <a:blip r:embed="rId2"/>
          <a:stretch>
            <a:fillRect/>
          </a:stretch>
        </p:blipFill>
        <p:spPr>
          <a:xfrm>
            <a:off x="1973580" y="3733800"/>
            <a:ext cx="4762500" cy="2847975"/>
          </a:xfrm>
          <a:prstGeom prst="rect">
            <a:avLst/>
          </a:prstGeom>
        </p:spPr>
      </p:pic>
    </p:spTree>
    <p:extLst>
      <p:ext uri="{BB962C8B-B14F-4D97-AF65-F5344CB8AC3E}">
        <p14:creationId xmlns:p14="http://schemas.microsoft.com/office/powerpoint/2010/main" val="399818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4572000" cy="4983163"/>
          </a:xfrm>
        </p:spPr>
        <p:txBody>
          <a:bodyPr>
            <a:noAutofit/>
          </a:bodyPr>
          <a:lstStyle/>
          <a:p>
            <a:r>
              <a:rPr lang="en-US" sz="1500" b="1" dirty="0"/>
              <a:t>Lesson 3: eliminate clutter</a:t>
            </a:r>
          </a:p>
          <a:p>
            <a:r>
              <a:rPr lang="en-US" sz="1500" dirty="0"/>
              <a:t>We can improve this with the following changes:</a:t>
            </a:r>
          </a:p>
          <a:p>
            <a:pPr>
              <a:buFont typeface="Arial" panose="020B0604020202020204" pitchFamily="34" charset="0"/>
              <a:buChar char="•"/>
            </a:pPr>
            <a:r>
              <a:rPr lang="en-US" sz="1500" b="1" dirty="0"/>
              <a:t>De‐emphasize the chart title. </a:t>
            </a:r>
            <a:r>
              <a:rPr lang="en-US" sz="1500" dirty="0"/>
              <a:t>It needs to be present, but doesn’t need to attract as much attention as it does when written in bold black.</a:t>
            </a:r>
          </a:p>
          <a:p>
            <a:pPr>
              <a:buFont typeface="Arial" panose="020B0604020202020204" pitchFamily="34" charset="0"/>
              <a:buChar char="•"/>
            </a:pPr>
            <a:r>
              <a:rPr lang="en-US" sz="1500" b="1" dirty="0"/>
              <a:t>Remove chart border and gridlines</a:t>
            </a:r>
            <a:r>
              <a:rPr lang="en-US" sz="1500" dirty="0"/>
              <a:t>, which take up space without adding much value. Don’t let unnecessary  elements distract from your data!</a:t>
            </a:r>
          </a:p>
          <a:p>
            <a:pPr>
              <a:buFont typeface="Arial" panose="020B0604020202020204" pitchFamily="34" charset="0"/>
              <a:buChar char="•"/>
            </a:pPr>
            <a:r>
              <a:rPr lang="en-US" sz="1500" b="1" dirty="0"/>
              <a:t>Push the </a:t>
            </a:r>
            <a:r>
              <a:rPr lang="en-US" sz="1500" b="1" i="1" dirty="0"/>
              <a:t>x</a:t>
            </a:r>
            <a:r>
              <a:rPr lang="en-US" sz="1500" b="1" dirty="0"/>
              <a:t>‐ and </a:t>
            </a:r>
            <a:r>
              <a:rPr lang="en-US" sz="1500" b="1" i="1" dirty="0"/>
              <a:t>y</a:t>
            </a:r>
            <a:r>
              <a:rPr lang="en-US" sz="1500" b="1" dirty="0"/>
              <a:t>‐axis lines and labels </a:t>
            </a:r>
            <a:r>
              <a:rPr lang="en-US" sz="1500" dirty="0"/>
              <a:t>to the background by making them grey. They shouldn’t compete visually with the data. Modify the </a:t>
            </a:r>
            <a:r>
              <a:rPr lang="en-US" sz="1500" i="1" dirty="0"/>
              <a:t>x</a:t>
            </a:r>
            <a:r>
              <a:rPr lang="en-US" sz="1500" dirty="0"/>
              <a:t>‐axis tick marks so they align with the data points.</a:t>
            </a:r>
          </a:p>
          <a:p>
            <a:pPr>
              <a:buFont typeface="Arial" panose="020B0604020202020204" pitchFamily="34" charset="0"/>
              <a:buChar char="•"/>
            </a:pPr>
            <a:r>
              <a:rPr lang="en-US" sz="1500" b="1" dirty="0"/>
              <a:t>Remove the variance in colors</a:t>
            </a:r>
            <a:r>
              <a:rPr lang="en-US" sz="1500" dirty="0"/>
              <a:t> between the various lines. We can use color more strategically, which we’ll discuss further momentarily.</a:t>
            </a:r>
          </a:p>
          <a:p>
            <a:pPr>
              <a:buFont typeface="Arial" panose="020B0604020202020204" pitchFamily="34" charset="0"/>
              <a:buChar char="•"/>
            </a:pPr>
            <a:r>
              <a:rPr lang="en-US" sz="1500" dirty="0"/>
              <a:t>Label the lines directly, eliminating the work of going back and forth between the legend and the data to understand what is being shown</a:t>
            </a:r>
          </a:p>
        </p:txBody>
      </p:sp>
      <p:sp>
        <p:nvSpPr>
          <p:cNvPr id="3" name="Content Placeholder 2"/>
          <p:cNvSpPr>
            <a:spLocks noGrp="1"/>
          </p:cNvSpPr>
          <p:nvPr>
            <p:ph sz="quarter" idx="10"/>
          </p:nvPr>
        </p:nvSpPr>
        <p:spPr/>
        <p:txBody>
          <a:bodyPr/>
          <a:lstStyle/>
          <a:p>
            <a:r>
              <a:rPr lang="en-US" dirty="0"/>
              <a:t>Case Studies – Example 1 Contd..</a:t>
            </a:r>
          </a:p>
        </p:txBody>
      </p:sp>
      <p:pic>
        <p:nvPicPr>
          <p:cNvPr id="4" name="Picture 3"/>
          <p:cNvPicPr>
            <a:picLocks noChangeAspect="1"/>
          </p:cNvPicPr>
          <p:nvPr/>
        </p:nvPicPr>
        <p:blipFill>
          <a:blip r:embed="rId2"/>
          <a:stretch>
            <a:fillRect/>
          </a:stretch>
        </p:blipFill>
        <p:spPr>
          <a:xfrm>
            <a:off x="4572000" y="2133600"/>
            <a:ext cx="4467225" cy="2724150"/>
          </a:xfrm>
          <a:prstGeom prst="rect">
            <a:avLst/>
          </a:prstGeom>
        </p:spPr>
      </p:pic>
    </p:spTree>
    <p:extLst>
      <p:ext uri="{BB962C8B-B14F-4D97-AF65-F5344CB8AC3E}">
        <p14:creationId xmlns:p14="http://schemas.microsoft.com/office/powerpoint/2010/main" val="4357736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4419600" cy="5135563"/>
          </a:xfrm>
        </p:spPr>
        <p:txBody>
          <a:bodyPr>
            <a:normAutofit fontScale="85000" lnSpcReduction="20000"/>
          </a:bodyPr>
          <a:lstStyle/>
          <a:p>
            <a:r>
              <a:rPr lang="en-US" b="1" dirty="0"/>
              <a:t>Lesson 4: draw attention where you want your audience to focus</a:t>
            </a:r>
          </a:p>
          <a:p>
            <a:pPr>
              <a:buFont typeface="Arial" panose="020B0604020202020204" pitchFamily="34" charset="0"/>
              <a:buChar char="•"/>
            </a:pPr>
            <a:r>
              <a:rPr lang="en-US" dirty="0"/>
              <a:t>Consider the initial headline: “Price has declined for all products on the market since the launch of Product C in 2010.” Upon a closer look at the data, I might modify it to say something like, “After the launch of Product C in 2010, the average retail price of existing products declined.”</a:t>
            </a:r>
          </a:p>
          <a:p>
            <a:pPr>
              <a:buFont typeface="Arial" panose="020B0604020202020204" pitchFamily="34" charset="0"/>
              <a:buChar char="•"/>
            </a:pPr>
            <a:r>
              <a:rPr lang="en-US" dirty="0"/>
              <a:t>We can use this same view and strategy to concentrate on another observation—one perhaps more interesting and noteworthy: “With the launch of a new product in this space, it is typical to see an initial average retail price increase, followed by a decline.”</a:t>
            </a:r>
          </a:p>
        </p:txBody>
      </p:sp>
      <p:sp>
        <p:nvSpPr>
          <p:cNvPr id="3" name="Content Placeholder 2"/>
          <p:cNvSpPr>
            <a:spLocks noGrp="1"/>
          </p:cNvSpPr>
          <p:nvPr>
            <p:ph sz="quarter" idx="10"/>
          </p:nvPr>
        </p:nvSpPr>
        <p:spPr/>
        <p:txBody>
          <a:bodyPr/>
          <a:lstStyle/>
          <a:p>
            <a:r>
              <a:rPr lang="en-US" dirty="0"/>
              <a:t>Case Studies – Example 1 Contd..</a:t>
            </a:r>
          </a:p>
        </p:txBody>
      </p:sp>
      <p:pic>
        <p:nvPicPr>
          <p:cNvPr id="4" name="Picture 3"/>
          <p:cNvPicPr>
            <a:picLocks noChangeAspect="1"/>
          </p:cNvPicPr>
          <p:nvPr/>
        </p:nvPicPr>
        <p:blipFill>
          <a:blip r:embed="rId2"/>
          <a:stretch>
            <a:fillRect/>
          </a:stretch>
        </p:blipFill>
        <p:spPr>
          <a:xfrm>
            <a:off x="4724400" y="1493836"/>
            <a:ext cx="4419600" cy="2468563"/>
          </a:xfrm>
          <a:prstGeom prst="rect">
            <a:avLst/>
          </a:prstGeom>
        </p:spPr>
      </p:pic>
      <p:pic>
        <p:nvPicPr>
          <p:cNvPr id="5" name="Picture 4"/>
          <p:cNvPicPr>
            <a:picLocks noChangeAspect="1"/>
          </p:cNvPicPr>
          <p:nvPr/>
        </p:nvPicPr>
        <p:blipFill rotWithShape="1">
          <a:blip r:embed="rId3"/>
          <a:srcRect b="12546"/>
          <a:stretch/>
        </p:blipFill>
        <p:spPr>
          <a:xfrm>
            <a:off x="4762500" y="4191315"/>
            <a:ext cx="4191000" cy="2239965"/>
          </a:xfrm>
          <a:prstGeom prst="rect">
            <a:avLst/>
          </a:prstGeom>
        </p:spPr>
      </p:pic>
      <p:cxnSp>
        <p:nvCxnSpPr>
          <p:cNvPr id="7" name="Straight Connector 6"/>
          <p:cNvCxnSpPr/>
          <p:nvPr/>
        </p:nvCxnSpPr>
        <p:spPr>
          <a:xfrm>
            <a:off x="4800600" y="4038600"/>
            <a:ext cx="4114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40572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In the next </a:t>
            </a:r>
            <a:r>
              <a:rPr lang="en-US" sz="2800" b="1" dirty="0"/>
              <a:t>5 minutes</a:t>
            </a:r>
            <a:r>
              <a:rPr lang="en-US" sz="2800" dirty="0"/>
              <a:t>...</a:t>
            </a:r>
          </a:p>
          <a:p>
            <a:endParaRPr lang="en-US" sz="2800" dirty="0">
              <a:solidFill>
                <a:schemeClr val="tx2"/>
              </a:solidFill>
            </a:endParaRPr>
          </a:p>
          <a:p>
            <a:r>
              <a:rPr lang="en-US" sz="2800" b="1" dirty="0">
                <a:solidFill>
                  <a:schemeClr val="tx2"/>
                </a:solidFill>
              </a:rPr>
              <a:t>OUR GOAL</a:t>
            </a:r>
            <a:r>
              <a:rPr lang="en-US" sz="2800" dirty="0">
                <a:solidFill>
                  <a:schemeClr val="tx2"/>
                </a:solidFill>
              </a:rPr>
              <a:t>:</a:t>
            </a:r>
          </a:p>
          <a:p>
            <a:r>
              <a:rPr lang="en-US" sz="2800" dirty="0">
                <a:solidFill>
                  <a:schemeClr val="tx2"/>
                </a:solidFill>
              </a:rPr>
              <a:t>Understand </a:t>
            </a:r>
            <a:r>
              <a:rPr lang="en-US" sz="2800" b="1" dirty="0">
                <a:solidFill>
                  <a:schemeClr val="tx2"/>
                </a:solidFill>
              </a:rPr>
              <a:t>how prices have changed over time </a:t>
            </a:r>
            <a:r>
              <a:rPr lang="en-US" sz="2800" dirty="0">
                <a:solidFill>
                  <a:schemeClr val="tx2"/>
                </a:solidFill>
              </a:rPr>
              <a:t>in the competitive landscape.</a:t>
            </a:r>
          </a:p>
          <a:p>
            <a:r>
              <a:rPr lang="en-US" sz="2800" dirty="0">
                <a:solidFill>
                  <a:schemeClr val="tx2"/>
                </a:solidFill>
              </a:rPr>
              <a:t>Use this knowledge to </a:t>
            </a:r>
            <a:r>
              <a:rPr lang="en-US" sz="2800" b="1" dirty="0">
                <a:solidFill>
                  <a:schemeClr val="tx2"/>
                </a:solidFill>
              </a:rPr>
              <a:t>inform the pricing of our product</a:t>
            </a:r>
            <a:r>
              <a:rPr lang="en-US" sz="2800" dirty="0">
                <a:solidFill>
                  <a:schemeClr val="tx2"/>
                </a:solidFill>
              </a:rPr>
              <a:t>.</a:t>
            </a:r>
          </a:p>
          <a:p>
            <a:endParaRPr lang="en-US" sz="2800" dirty="0">
              <a:solidFill>
                <a:schemeClr val="tx2"/>
              </a:solidFill>
            </a:endParaRPr>
          </a:p>
          <a:p>
            <a:r>
              <a:rPr lang="en-US" sz="2800" dirty="0">
                <a:solidFill>
                  <a:schemeClr val="tx2"/>
                </a:solidFill>
              </a:rPr>
              <a:t>We will end with a </a:t>
            </a:r>
            <a:r>
              <a:rPr lang="en-US" sz="2800" b="1" dirty="0">
                <a:solidFill>
                  <a:schemeClr val="tx2"/>
                </a:solidFill>
              </a:rPr>
              <a:t>specific recommendation</a:t>
            </a:r>
            <a:r>
              <a:rPr lang="en-US" sz="2800" dirty="0">
                <a:solidFill>
                  <a:schemeClr val="tx2"/>
                </a:solidFill>
              </a:rPr>
              <a:t>.</a:t>
            </a:r>
          </a:p>
        </p:txBody>
      </p:sp>
      <p:sp>
        <p:nvSpPr>
          <p:cNvPr id="3" name="Content Placeholder 2"/>
          <p:cNvSpPr>
            <a:spLocks noGrp="1"/>
          </p:cNvSpPr>
          <p:nvPr>
            <p:ph sz="quarter" idx="10"/>
          </p:nvPr>
        </p:nvSpPr>
        <p:spPr/>
        <p:txBody>
          <a:bodyPr/>
          <a:lstStyle/>
          <a:p>
            <a:r>
              <a:rPr lang="en-US" dirty="0"/>
              <a:t>Case Studies – Example 1 How to tell a story..</a:t>
            </a:r>
          </a:p>
        </p:txBody>
      </p:sp>
    </p:spTree>
    <p:extLst>
      <p:ext uri="{BB962C8B-B14F-4D97-AF65-F5344CB8AC3E}">
        <p14:creationId xmlns:p14="http://schemas.microsoft.com/office/powerpoint/2010/main" val="260051721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3962400" cy="1477963"/>
          </a:xfrm>
        </p:spPr>
        <p:txBody>
          <a:bodyPr>
            <a:normAutofit/>
          </a:bodyPr>
          <a:lstStyle/>
          <a:p>
            <a:r>
              <a:rPr lang="en-US" dirty="0"/>
              <a:t>Products A and B were launched in 2008 at price points of </a:t>
            </a:r>
            <a:r>
              <a:rPr lang="en-US" b="1" dirty="0"/>
              <a:t>$360+</a:t>
            </a:r>
          </a:p>
          <a:p>
            <a:endParaRPr lang="en-US" b="1" dirty="0"/>
          </a:p>
          <a:p>
            <a:endParaRPr lang="en-US" b="1" dirty="0"/>
          </a:p>
          <a:p>
            <a:endParaRPr lang="en-US" b="1" dirty="0"/>
          </a:p>
          <a:p>
            <a:endParaRPr lang="en-US" dirty="0"/>
          </a:p>
        </p:txBody>
      </p:sp>
      <p:sp>
        <p:nvSpPr>
          <p:cNvPr id="3" name="Content Placeholder 2"/>
          <p:cNvSpPr>
            <a:spLocks noGrp="1"/>
          </p:cNvSpPr>
          <p:nvPr>
            <p:ph sz="quarter" idx="10"/>
          </p:nvPr>
        </p:nvSpPr>
        <p:spPr/>
        <p:txBody>
          <a:bodyPr/>
          <a:lstStyle/>
          <a:p>
            <a:r>
              <a:rPr lang="en-US" dirty="0"/>
              <a:t>Telling Story with Data </a:t>
            </a:r>
          </a:p>
        </p:txBody>
      </p:sp>
      <p:pic>
        <p:nvPicPr>
          <p:cNvPr id="4" name="Picture 3"/>
          <p:cNvPicPr>
            <a:picLocks noChangeAspect="1"/>
          </p:cNvPicPr>
          <p:nvPr/>
        </p:nvPicPr>
        <p:blipFill>
          <a:blip r:embed="rId2"/>
          <a:stretch>
            <a:fillRect/>
          </a:stretch>
        </p:blipFill>
        <p:spPr>
          <a:xfrm>
            <a:off x="4457700" y="1463357"/>
            <a:ext cx="4343400" cy="2381570"/>
          </a:xfrm>
          <a:prstGeom prst="rect">
            <a:avLst/>
          </a:prstGeom>
        </p:spPr>
      </p:pic>
      <p:pic>
        <p:nvPicPr>
          <p:cNvPr id="5" name="Picture 4"/>
          <p:cNvPicPr>
            <a:picLocks noChangeAspect="1"/>
          </p:cNvPicPr>
          <p:nvPr/>
        </p:nvPicPr>
        <p:blipFill>
          <a:blip r:embed="rId3"/>
          <a:stretch>
            <a:fillRect/>
          </a:stretch>
        </p:blipFill>
        <p:spPr>
          <a:xfrm>
            <a:off x="4457700" y="4204335"/>
            <a:ext cx="4648200" cy="2638425"/>
          </a:xfrm>
          <a:prstGeom prst="rect">
            <a:avLst/>
          </a:prstGeom>
        </p:spPr>
      </p:pic>
      <p:sp>
        <p:nvSpPr>
          <p:cNvPr id="6" name="Rectangle 5"/>
          <p:cNvSpPr/>
          <p:nvPr/>
        </p:nvSpPr>
        <p:spPr>
          <a:xfrm>
            <a:off x="311727" y="4495800"/>
            <a:ext cx="4145973" cy="1200329"/>
          </a:xfrm>
          <a:prstGeom prst="rect">
            <a:avLst/>
          </a:prstGeom>
        </p:spPr>
        <p:txBody>
          <a:bodyPr vert="horz" lIns="91440" tIns="45720" rIns="91440" bIns="45720" rtlCol="0">
            <a:normAutofit fontScale="92500"/>
          </a:bodyPr>
          <a:lstStyle/>
          <a:p>
            <a:pPr marL="342900" indent="-342900">
              <a:spcBef>
                <a:spcPct val="20000"/>
              </a:spcBef>
              <a:buClr>
                <a:srgbClr val="101141"/>
              </a:buClr>
              <a:buFont typeface="Arial" pitchFamily="34" charset="0"/>
              <a:buNone/>
            </a:pPr>
            <a:r>
              <a:rPr lang="en-US" sz="2400" dirty="0">
                <a:latin typeface="Arial" pitchFamily="34" charset="0"/>
                <a:cs typeface="Arial" pitchFamily="34" charset="0"/>
              </a:rPr>
              <a:t>They have been priced similarly over time, with B consistently slightly lower than A</a:t>
            </a:r>
          </a:p>
        </p:txBody>
      </p:sp>
    </p:spTree>
    <p:extLst>
      <p:ext uri="{BB962C8B-B14F-4D97-AF65-F5344CB8AC3E}">
        <p14:creationId xmlns:p14="http://schemas.microsoft.com/office/powerpoint/2010/main" val="125273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983163"/>
          </a:xfrm>
        </p:spPr>
        <p:txBody>
          <a:bodyPr>
            <a:normAutofit fontScale="77500" lnSpcReduction="20000"/>
          </a:bodyPr>
          <a:lstStyle/>
          <a:p>
            <a:pPr marL="0" indent="0">
              <a:buClrTx/>
            </a:pPr>
            <a:r>
              <a:rPr lang="en-GB" altLang="en-US" sz="2100" dirty="0"/>
              <a:t>Systematic error (or bias) </a:t>
            </a:r>
          </a:p>
          <a:p>
            <a:pPr lvl="1">
              <a:buFont typeface="Wingdings" panose="05000000000000000000" pitchFamily="2" charset="2"/>
              <a:buChar char="§"/>
            </a:pPr>
            <a:r>
              <a:rPr lang="en-GB" altLang="en-US" sz="2100" dirty="0"/>
              <a:t>Inaccurate response   (information bias)</a:t>
            </a:r>
          </a:p>
          <a:p>
            <a:pPr lvl="1">
              <a:buFont typeface="Wingdings" panose="05000000000000000000" pitchFamily="2" charset="2"/>
              <a:buChar char="§"/>
            </a:pPr>
            <a:r>
              <a:rPr lang="en-GB" altLang="en-US" sz="2100" dirty="0"/>
              <a:t>Selection bias</a:t>
            </a:r>
          </a:p>
          <a:p>
            <a:pPr marL="0" indent="0">
              <a:buClrTx/>
            </a:pPr>
            <a:r>
              <a:rPr lang="en-GB" altLang="en-US" sz="2100" dirty="0"/>
              <a:t>Sampling error (random error)</a:t>
            </a:r>
          </a:p>
          <a:p>
            <a:pPr marL="0" indent="0">
              <a:buClrTx/>
            </a:pPr>
            <a:endParaRPr lang="en-US" sz="2100" b="1" dirty="0"/>
          </a:p>
          <a:p>
            <a:pPr marL="0" indent="0">
              <a:buClrTx/>
            </a:pPr>
            <a:r>
              <a:rPr lang="en-US" sz="2100" b="1" dirty="0"/>
              <a:t>Type of Errors</a:t>
            </a:r>
          </a:p>
          <a:p>
            <a:pPr lvl="1">
              <a:buFont typeface="Wingdings" panose="05000000000000000000" pitchFamily="2" charset="2"/>
              <a:buChar char="§"/>
            </a:pPr>
            <a:r>
              <a:rPr lang="en-US" sz="2100" dirty="0"/>
              <a:t>Type 1 Error</a:t>
            </a:r>
          </a:p>
          <a:p>
            <a:pPr lvl="1">
              <a:buFont typeface="Wingdings" panose="05000000000000000000" pitchFamily="2" charset="2"/>
              <a:buChar char="§"/>
            </a:pPr>
            <a:r>
              <a:rPr lang="en-US" sz="2100" dirty="0"/>
              <a:t>Type 2 Error</a:t>
            </a:r>
          </a:p>
          <a:p>
            <a:pPr marL="457200" lvl="1" indent="0">
              <a:buNone/>
            </a:pPr>
            <a:endParaRPr lang="en-US" sz="1700" dirty="0"/>
          </a:p>
          <a:p>
            <a:pPr>
              <a:defRPr/>
            </a:pPr>
            <a:r>
              <a:rPr lang="en-US" sz="2000" b="1" u="sng" dirty="0"/>
              <a:t>TYPE 1 Errors</a:t>
            </a:r>
          </a:p>
          <a:p>
            <a:pPr>
              <a:defRPr/>
            </a:pPr>
            <a:r>
              <a:rPr lang="en-US" sz="2000" dirty="0"/>
              <a:t>The probability of finding a difference with our sample compared to population, and there really isn’t one….</a:t>
            </a:r>
          </a:p>
          <a:p>
            <a:pPr>
              <a:defRPr/>
            </a:pPr>
            <a:r>
              <a:rPr lang="en-US" sz="2000" dirty="0"/>
              <a:t>Known as the </a:t>
            </a:r>
            <a:r>
              <a:rPr lang="el-GR" sz="2000" dirty="0">
                <a:sym typeface="Mathematica1" pitchFamily="2" charset="2"/>
              </a:rPr>
              <a:t>α</a:t>
            </a:r>
            <a:r>
              <a:rPr lang="en-GB" sz="2000" dirty="0">
                <a:sym typeface="Mathematica1" pitchFamily="2" charset="2"/>
              </a:rPr>
              <a:t> (or “type 1 error”)</a:t>
            </a:r>
          </a:p>
          <a:p>
            <a:pPr>
              <a:defRPr/>
            </a:pPr>
            <a:r>
              <a:rPr lang="en-GB" sz="2000" dirty="0">
                <a:sym typeface="Mathematica1" pitchFamily="2" charset="2"/>
              </a:rPr>
              <a:t>Usually set at 5% (or 0.05)</a:t>
            </a:r>
          </a:p>
          <a:p>
            <a:pPr>
              <a:defRPr/>
            </a:pPr>
            <a:endParaRPr lang="en-GB" sz="2000" dirty="0">
              <a:sym typeface="Mathematica1" pitchFamily="2" charset="2"/>
            </a:endParaRPr>
          </a:p>
          <a:p>
            <a:pPr>
              <a:defRPr/>
            </a:pPr>
            <a:r>
              <a:rPr lang="en-GB" sz="2000" b="1" u="sng" dirty="0">
                <a:sym typeface="Mathematica1" pitchFamily="2" charset="2"/>
              </a:rPr>
              <a:t>TYPE 2 Errors</a:t>
            </a:r>
          </a:p>
          <a:p>
            <a:pPr>
              <a:defRPr/>
            </a:pPr>
            <a:r>
              <a:rPr lang="en-US" sz="2000" dirty="0">
                <a:sym typeface="Mathematica1" pitchFamily="2" charset="2"/>
              </a:rPr>
              <a:t>The probability of not finding a difference that actually exists between our sample compared to the population…</a:t>
            </a:r>
          </a:p>
          <a:p>
            <a:pPr>
              <a:defRPr/>
            </a:pPr>
            <a:r>
              <a:rPr lang="en-US" sz="2000" dirty="0">
                <a:sym typeface="Mathematica1" pitchFamily="2" charset="2"/>
              </a:rPr>
              <a:t>Known as the β (or “type 2 error”)</a:t>
            </a:r>
          </a:p>
          <a:p>
            <a:pPr>
              <a:defRPr/>
            </a:pPr>
            <a:r>
              <a:rPr lang="en-US" sz="2000" dirty="0">
                <a:sym typeface="Mathematica1" pitchFamily="2" charset="2"/>
              </a:rPr>
              <a:t>Power is (1- β) and is usually 80%</a:t>
            </a:r>
          </a:p>
          <a:p>
            <a:pPr>
              <a:buFont typeface="Wingdings" panose="05000000000000000000" pitchFamily="2" charset="2"/>
              <a:buChar char="§"/>
            </a:pPr>
            <a:endParaRPr lang="en-US" dirty="0"/>
          </a:p>
        </p:txBody>
      </p:sp>
      <p:sp>
        <p:nvSpPr>
          <p:cNvPr id="3" name="Content Placeholder 2"/>
          <p:cNvSpPr>
            <a:spLocks noGrp="1"/>
          </p:cNvSpPr>
          <p:nvPr>
            <p:ph sz="quarter" idx="10"/>
          </p:nvPr>
        </p:nvSpPr>
        <p:spPr/>
        <p:txBody>
          <a:bodyPr/>
          <a:lstStyle/>
          <a:p>
            <a:r>
              <a:rPr lang="en-US" dirty="0"/>
              <a:t>Errors in sample</a:t>
            </a:r>
          </a:p>
        </p:txBody>
      </p:sp>
    </p:spTree>
    <p:extLst>
      <p:ext uri="{BB962C8B-B14F-4D97-AF65-F5344CB8AC3E}">
        <p14:creationId xmlns:p14="http://schemas.microsoft.com/office/powerpoint/2010/main" val="210445882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4191000" cy="2087563"/>
          </a:xfrm>
        </p:spPr>
        <p:txBody>
          <a:bodyPr/>
          <a:lstStyle/>
          <a:p>
            <a:r>
              <a:rPr lang="en-US" dirty="0"/>
              <a:t>In 2014, Products A and B were priced at </a:t>
            </a:r>
            <a:r>
              <a:rPr lang="en-US" b="1" dirty="0"/>
              <a:t>$260 </a:t>
            </a:r>
            <a:r>
              <a:rPr lang="en-US" dirty="0"/>
              <a:t>and </a:t>
            </a:r>
            <a:r>
              <a:rPr lang="en-US" b="1" dirty="0"/>
              <a:t>$250</a:t>
            </a:r>
            <a:r>
              <a:rPr lang="en-US" dirty="0"/>
              <a:t>, respectively</a:t>
            </a:r>
          </a:p>
          <a:p>
            <a:endParaRPr lang="en-US" dirty="0"/>
          </a:p>
          <a:p>
            <a:endParaRPr lang="en-US" dirty="0"/>
          </a:p>
          <a:p>
            <a:endParaRPr lang="en-US" dirty="0"/>
          </a:p>
          <a:p>
            <a:endParaRPr lang="en-US" dirty="0"/>
          </a:p>
        </p:txBody>
      </p:sp>
      <p:sp>
        <p:nvSpPr>
          <p:cNvPr id="3" name="Content Placeholder 2"/>
          <p:cNvSpPr>
            <a:spLocks noGrp="1"/>
          </p:cNvSpPr>
          <p:nvPr>
            <p:ph sz="quarter" idx="10"/>
          </p:nvPr>
        </p:nvSpPr>
        <p:spPr/>
        <p:txBody>
          <a:bodyPr/>
          <a:lstStyle/>
          <a:p>
            <a:r>
              <a:rPr lang="en-US" dirty="0"/>
              <a:t>Story with Data contd..</a:t>
            </a:r>
          </a:p>
        </p:txBody>
      </p:sp>
      <p:pic>
        <p:nvPicPr>
          <p:cNvPr id="4" name="Picture 3"/>
          <p:cNvPicPr>
            <a:picLocks noChangeAspect="1"/>
          </p:cNvPicPr>
          <p:nvPr/>
        </p:nvPicPr>
        <p:blipFill>
          <a:blip r:embed="rId2"/>
          <a:stretch>
            <a:fillRect/>
          </a:stretch>
        </p:blipFill>
        <p:spPr>
          <a:xfrm>
            <a:off x="4333875" y="1509077"/>
            <a:ext cx="4591050" cy="2581275"/>
          </a:xfrm>
          <a:prstGeom prst="rect">
            <a:avLst/>
          </a:prstGeom>
        </p:spPr>
      </p:pic>
      <p:pic>
        <p:nvPicPr>
          <p:cNvPr id="5" name="Picture 4"/>
          <p:cNvPicPr>
            <a:picLocks noChangeAspect="1"/>
          </p:cNvPicPr>
          <p:nvPr/>
        </p:nvPicPr>
        <p:blipFill>
          <a:blip r:embed="rId3"/>
          <a:stretch>
            <a:fillRect/>
          </a:stretch>
        </p:blipFill>
        <p:spPr>
          <a:xfrm>
            <a:off x="4339590" y="4288789"/>
            <a:ext cx="4585335" cy="2428875"/>
          </a:xfrm>
          <a:prstGeom prst="rect">
            <a:avLst/>
          </a:prstGeom>
        </p:spPr>
      </p:pic>
      <p:sp>
        <p:nvSpPr>
          <p:cNvPr id="6" name="Rectangle 5"/>
          <p:cNvSpPr/>
          <p:nvPr/>
        </p:nvSpPr>
        <p:spPr>
          <a:xfrm>
            <a:off x="304800" y="4856895"/>
            <a:ext cx="4029075" cy="1200329"/>
          </a:xfrm>
          <a:prstGeom prst="rect">
            <a:avLst/>
          </a:prstGeom>
        </p:spPr>
        <p:txBody>
          <a:bodyPr vert="horz" lIns="91440" tIns="45720" rIns="91440" bIns="45720" rtlCol="0">
            <a:normAutofit/>
          </a:bodyPr>
          <a:lstStyle/>
          <a:p>
            <a:pPr marL="342900" indent="-342900">
              <a:spcBef>
                <a:spcPct val="20000"/>
              </a:spcBef>
              <a:buClr>
                <a:srgbClr val="101141"/>
              </a:buClr>
              <a:buFont typeface="Arial" pitchFamily="34" charset="0"/>
              <a:buNone/>
            </a:pPr>
            <a:r>
              <a:rPr lang="en-US" sz="2400" dirty="0">
                <a:latin typeface="Arial" pitchFamily="34" charset="0"/>
                <a:cs typeface="Arial" pitchFamily="34" charset="0"/>
              </a:rPr>
              <a:t>Products C, D, and E were each introduced later at much lower price points...</a:t>
            </a:r>
          </a:p>
        </p:txBody>
      </p:sp>
    </p:spTree>
    <p:extLst>
      <p:ext uri="{BB962C8B-B14F-4D97-AF65-F5344CB8AC3E}">
        <p14:creationId xmlns:p14="http://schemas.microsoft.com/office/powerpoint/2010/main" val="43963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4419600" cy="1630363"/>
          </a:xfrm>
        </p:spPr>
        <p:txBody>
          <a:bodyPr/>
          <a:lstStyle/>
          <a:p>
            <a:r>
              <a:rPr lang="en-US" dirty="0"/>
              <a:t>…but all have </a:t>
            </a:r>
            <a:r>
              <a:rPr lang="en-US" b="1" dirty="0"/>
              <a:t>increased in price </a:t>
            </a:r>
            <a:r>
              <a:rPr lang="en-US" dirty="0"/>
              <a:t>since their respective launches</a:t>
            </a:r>
          </a:p>
          <a:p>
            <a:endParaRPr lang="en-US" dirty="0"/>
          </a:p>
          <a:p>
            <a:endParaRPr lang="en-US" dirty="0"/>
          </a:p>
          <a:p>
            <a:endParaRPr lang="en-US" dirty="0"/>
          </a:p>
        </p:txBody>
      </p:sp>
      <p:sp>
        <p:nvSpPr>
          <p:cNvPr id="3" name="Content Placeholder 2"/>
          <p:cNvSpPr>
            <a:spLocks noGrp="1"/>
          </p:cNvSpPr>
          <p:nvPr>
            <p:ph sz="quarter" idx="10"/>
          </p:nvPr>
        </p:nvSpPr>
        <p:spPr/>
        <p:txBody>
          <a:bodyPr/>
          <a:lstStyle/>
          <a:p>
            <a:r>
              <a:rPr lang="en-US" dirty="0"/>
              <a:t>Story with Data contd..</a:t>
            </a:r>
          </a:p>
        </p:txBody>
      </p:sp>
      <p:pic>
        <p:nvPicPr>
          <p:cNvPr id="4" name="Picture 3"/>
          <p:cNvPicPr>
            <a:picLocks noChangeAspect="1"/>
          </p:cNvPicPr>
          <p:nvPr/>
        </p:nvPicPr>
        <p:blipFill>
          <a:blip r:embed="rId2"/>
          <a:stretch>
            <a:fillRect/>
          </a:stretch>
        </p:blipFill>
        <p:spPr>
          <a:xfrm>
            <a:off x="4693920" y="1478597"/>
            <a:ext cx="4286250" cy="2428875"/>
          </a:xfrm>
          <a:prstGeom prst="rect">
            <a:avLst/>
          </a:prstGeom>
        </p:spPr>
      </p:pic>
      <p:pic>
        <p:nvPicPr>
          <p:cNvPr id="5" name="Picture 4"/>
          <p:cNvPicPr>
            <a:picLocks noChangeAspect="1"/>
          </p:cNvPicPr>
          <p:nvPr/>
        </p:nvPicPr>
        <p:blipFill>
          <a:blip r:embed="rId3"/>
          <a:stretch>
            <a:fillRect/>
          </a:stretch>
        </p:blipFill>
        <p:spPr>
          <a:xfrm>
            <a:off x="4655820" y="4136389"/>
            <a:ext cx="4324350" cy="2495550"/>
          </a:xfrm>
          <a:prstGeom prst="rect">
            <a:avLst/>
          </a:prstGeom>
        </p:spPr>
      </p:pic>
      <p:sp>
        <p:nvSpPr>
          <p:cNvPr id="6" name="Rectangle 5"/>
          <p:cNvSpPr/>
          <p:nvPr/>
        </p:nvSpPr>
        <p:spPr>
          <a:xfrm>
            <a:off x="304800" y="4414668"/>
            <a:ext cx="4351020" cy="1938992"/>
          </a:xfrm>
          <a:prstGeom prst="rect">
            <a:avLst/>
          </a:prstGeom>
        </p:spPr>
        <p:txBody>
          <a:bodyPr vert="horz" lIns="91440" tIns="45720" rIns="91440" bIns="45720" rtlCol="0">
            <a:normAutofit/>
          </a:bodyPr>
          <a:lstStyle/>
          <a:p>
            <a:pPr marL="342900" indent="-342900">
              <a:spcBef>
                <a:spcPct val="20000"/>
              </a:spcBef>
              <a:buClr>
                <a:srgbClr val="101141"/>
              </a:buClr>
              <a:buFont typeface="Arial" pitchFamily="34" charset="0"/>
              <a:buNone/>
            </a:pPr>
            <a:r>
              <a:rPr lang="en-US" sz="2400" dirty="0">
                <a:latin typeface="Arial" pitchFamily="34" charset="0"/>
                <a:cs typeface="Arial" pitchFamily="34" charset="0"/>
              </a:rPr>
              <a:t>In fact, with the launch of a new product in this space, we tend to see an initial price increase, followed by a decrease over time</a:t>
            </a:r>
          </a:p>
        </p:txBody>
      </p:sp>
    </p:spTree>
    <p:extLst>
      <p:ext uri="{BB962C8B-B14F-4D97-AF65-F5344CB8AC3E}">
        <p14:creationId xmlns:p14="http://schemas.microsoft.com/office/powerpoint/2010/main" val="46802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4343400" cy="2163763"/>
          </a:xfrm>
        </p:spPr>
        <p:txBody>
          <a:bodyPr>
            <a:normAutofit lnSpcReduction="10000"/>
          </a:bodyPr>
          <a:lstStyle/>
          <a:p>
            <a:r>
              <a:rPr lang="en-US" dirty="0"/>
              <a:t>As of 2014, retail prices have converged, with an </a:t>
            </a:r>
            <a:r>
              <a:rPr lang="en-US" b="1" dirty="0"/>
              <a:t>average retail price of $223</a:t>
            </a:r>
            <a:r>
              <a:rPr lang="en-US" dirty="0"/>
              <a:t>, ranging from a low of $180 (C) to a high of $260 (A) 	</a:t>
            </a:r>
          </a:p>
        </p:txBody>
      </p:sp>
      <p:sp>
        <p:nvSpPr>
          <p:cNvPr id="3" name="Content Placeholder 2"/>
          <p:cNvSpPr>
            <a:spLocks noGrp="1"/>
          </p:cNvSpPr>
          <p:nvPr>
            <p:ph sz="quarter" idx="10"/>
          </p:nvPr>
        </p:nvSpPr>
        <p:spPr/>
        <p:txBody>
          <a:bodyPr/>
          <a:lstStyle/>
          <a:p>
            <a:r>
              <a:rPr lang="en-US" dirty="0"/>
              <a:t>Story with Data contd..</a:t>
            </a:r>
          </a:p>
        </p:txBody>
      </p:sp>
      <p:pic>
        <p:nvPicPr>
          <p:cNvPr id="4" name="Picture 3"/>
          <p:cNvPicPr>
            <a:picLocks noChangeAspect="1"/>
          </p:cNvPicPr>
          <p:nvPr/>
        </p:nvPicPr>
        <p:blipFill>
          <a:blip r:embed="rId2"/>
          <a:stretch>
            <a:fillRect/>
          </a:stretch>
        </p:blipFill>
        <p:spPr>
          <a:xfrm>
            <a:off x="4648200" y="1509077"/>
            <a:ext cx="4457700" cy="2562225"/>
          </a:xfrm>
          <a:prstGeom prst="rect">
            <a:avLst/>
          </a:prstGeom>
        </p:spPr>
      </p:pic>
      <p:pic>
        <p:nvPicPr>
          <p:cNvPr id="5" name="Picture 4"/>
          <p:cNvPicPr>
            <a:picLocks noChangeAspect="1"/>
          </p:cNvPicPr>
          <p:nvPr/>
        </p:nvPicPr>
        <p:blipFill>
          <a:blip r:embed="rId3"/>
          <a:stretch>
            <a:fillRect/>
          </a:stretch>
        </p:blipFill>
        <p:spPr>
          <a:xfrm>
            <a:off x="4495800" y="4086542"/>
            <a:ext cx="4610100" cy="2771457"/>
          </a:xfrm>
          <a:prstGeom prst="rect">
            <a:avLst/>
          </a:prstGeom>
        </p:spPr>
      </p:pic>
      <p:sp>
        <p:nvSpPr>
          <p:cNvPr id="6" name="Rectangle 5"/>
          <p:cNvSpPr/>
          <p:nvPr/>
        </p:nvSpPr>
        <p:spPr>
          <a:xfrm>
            <a:off x="304800" y="4318108"/>
            <a:ext cx="3771900" cy="2308324"/>
          </a:xfrm>
          <a:prstGeom prst="rect">
            <a:avLst/>
          </a:prstGeom>
        </p:spPr>
        <p:txBody>
          <a:bodyPr vert="horz" lIns="91440" tIns="45720" rIns="91440" bIns="45720" rtlCol="0">
            <a:normAutofit/>
          </a:bodyPr>
          <a:lstStyle/>
          <a:p>
            <a:pPr marL="342900" indent="-342900">
              <a:spcBef>
                <a:spcPct val="20000"/>
              </a:spcBef>
              <a:buClr>
                <a:srgbClr val="101141"/>
              </a:buClr>
              <a:buFont typeface="Arial" pitchFamily="34" charset="0"/>
              <a:buNone/>
            </a:pPr>
            <a:r>
              <a:rPr lang="en-US" sz="2400" dirty="0">
                <a:latin typeface="Arial" pitchFamily="34" charset="0"/>
                <a:cs typeface="Arial" pitchFamily="34" charset="0"/>
              </a:rPr>
              <a:t>To be competitive, we recommend introducing our product below the $223 average price point in the $150−$200 range</a:t>
            </a:r>
          </a:p>
        </p:txBody>
      </p:sp>
    </p:spTree>
    <p:extLst>
      <p:ext uri="{BB962C8B-B14F-4D97-AF65-F5344CB8AC3E}">
        <p14:creationId xmlns:p14="http://schemas.microsoft.com/office/powerpoint/2010/main" val="274978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3810000"/>
            <a:ext cx="7543800" cy="2953001"/>
          </a:xfrm>
          <a:prstGeom prst="rect">
            <a:avLst/>
          </a:prstGeom>
        </p:spPr>
      </p:pic>
      <p:sp>
        <p:nvSpPr>
          <p:cNvPr id="3" name="Content Placeholder 2"/>
          <p:cNvSpPr>
            <a:spLocks noGrp="1"/>
          </p:cNvSpPr>
          <p:nvPr>
            <p:ph sz="quarter" idx="10"/>
          </p:nvPr>
        </p:nvSpPr>
        <p:spPr/>
        <p:txBody>
          <a:bodyPr/>
          <a:lstStyle/>
          <a:p>
            <a:r>
              <a:rPr lang="en-US" dirty="0"/>
              <a:t>In Closing</a:t>
            </a:r>
          </a:p>
        </p:txBody>
      </p:sp>
      <p:sp>
        <p:nvSpPr>
          <p:cNvPr id="5" name="Rectangle 4"/>
          <p:cNvSpPr/>
          <p:nvPr/>
        </p:nvSpPr>
        <p:spPr>
          <a:xfrm>
            <a:off x="320040" y="1384459"/>
            <a:ext cx="8382000" cy="2554545"/>
          </a:xfrm>
          <a:prstGeom prst="rect">
            <a:avLst/>
          </a:prstGeom>
        </p:spPr>
        <p:txBody>
          <a:bodyPr wrap="square">
            <a:spAutoFit/>
          </a:bodyPr>
          <a:lstStyle/>
          <a:p>
            <a:r>
              <a:rPr lang="en-US" sz="2000" dirty="0">
                <a:solidFill>
                  <a:srgbClr val="000000"/>
                </a:solidFill>
                <a:latin typeface="AvenirLTStd-Light"/>
              </a:rPr>
              <a:t>Through this example, we’ve seen the storytelling with data process from start to finish. We began by building a robust understanding of the context. We chose an appropriate visual display. We identified and eliminated clutter. We used pre-attentive attributes to draw our audience’s attention to where we want them to focus. We put on our designer hats, adding text to make our visual accessible and employing alignment to improve the aesthetics. We crafted a compelling</a:t>
            </a:r>
          </a:p>
          <a:p>
            <a:r>
              <a:rPr lang="en-US" sz="2000" dirty="0">
                <a:solidFill>
                  <a:srgbClr val="000000"/>
                </a:solidFill>
                <a:latin typeface="AvenirLTStd-Light"/>
              </a:rPr>
              <a:t>narrative and told a story.</a:t>
            </a:r>
            <a:endParaRPr lang="en-US" sz="2000" dirty="0"/>
          </a:p>
        </p:txBody>
      </p:sp>
    </p:spTree>
    <p:extLst>
      <p:ext uri="{BB962C8B-B14F-4D97-AF65-F5344CB8AC3E}">
        <p14:creationId xmlns:p14="http://schemas.microsoft.com/office/powerpoint/2010/main" val="11211464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69" y="212417"/>
            <a:ext cx="7494588" cy="906695"/>
          </a:xfrm>
        </p:spPr>
        <p:txBody>
          <a:bodyPr>
            <a:normAutofit/>
          </a:bodyPr>
          <a:lstStyle/>
          <a:p>
            <a:r>
              <a:rPr lang="en-US" dirty="0"/>
              <a:t>FSO ANALYTICS Tool – Example 2</a:t>
            </a:r>
          </a:p>
        </p:txBody>
      </p:sp>
      <p:graphicFrame>
        <p:nvGraphicFramePr>
          <p:cNvPr id="3" name="Diagram 2"/>
          <p:cNvGraphicFramePr/>
          <p:nvPr/>
        </p:nvGraphicFramePr>
        <p:xfrm>
          <a:off x="4258101" y="1351120"/>
          <a:ext cx="4749423" cy="533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6" name="Group 25"/>
          <p:cNvGrpSpPr/>
          <p:nvPr/>
        </p:nvGrpSpPr>
        <p:grpSpPr>
          <a:xfrm>
            <a:off x="75340" y="1817130"/>
            <a:ext cx="3990500" cy="3551917"/>
            <a:chOff x="20748" y="1817130"/>
            <a:chExt cx="3990500" cy="3551917"/>
          </a:xfrm>
        </p:grpSpPr>
        <p:sp>
          <p:nvSpPr>
            <p:cNvPr id="6" name="Right Arrow 5"/>
            <p:cNvSpPr/>
            <p:nvPr/>
          </p:nvSpPr>
          <p:spPr bwMode="auto">
            <a:xfrm>
              <a:off x="1077527" y="2425386"/>
              <a:ext cx="502553" cy="393926"/>
            </a:xfrm>
            <a:prstGeom prst="rightArrow">
              <a:avLst/>
            </a:prstGeom>
            <a:solidFill>
              <a:schemeClr val="tx1">
                <a:lumMod val="60000"/>
                <a:lumOff val="4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nvGrpSpPr>
            <p:cNvPr id="7" name="Group 6"/>
            <p:cNvGrpSpPr/>
            <p:nvPr/>
          </p:nvGrpSpPr>
          <p:grpSpPr>
            <a:xfrm>
              <a:off x="20748" y="1817130"/>
              <a:ext cx="1015834" cy="1458985"/>
              <a:chOff x="223163" y="1776186"/>
              <a:chExt cx="1015834" cy="1458985"/>
            </a:xfrm>
          </p:grpSpPr>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163" y="1776186"/>
                <a:ext cx="1015834" cy="102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278303" y="2635007"/>
                <a:ext cx="906101" cy="600164"/>
              </a:xfrm>
              <a:prstGeom prst="rect">
                <a:avLst/>
              </a:prstGeom>
              <a:solidFill>
                <a:srgbClr val="660066"/>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b="1" dirty="0">
                    <a:solidFill>
                      <a:schemeClr val="bg1"/>
                    </a:solidFill>
                  </a:rPr>
                  <a:t>WFM Closure Dump</a:t>
                </a:r>
              </a:p>
            </p:txBody>
          </p:sp>
        </p:grpSp>
        <p:grpSp>
          <p:nvGrpSpPr>
            <p:cNvPr id="8" name="Group 7"/>
            <p:cNvGrpSpPr/>
            <p:nvPr/>
          </p:nvGrpSpPr>
          <p:grpSpPr>
            <a:xfrm>
              <a:off x="1566434" y="1949292"/>
              <a:ext cx="958298" cy="1416159"/>
              <a:chOff x="1782191" y="1966205"/>
              <a:chExt cx="1005982" cy="1261116"/>
            </a:xfrm>
          </p:grpSpPr>
          <p:sp>
            <p:nvSpPr>
              <p:cNvPr id="17" name="Can 16"/>
              <p:cNvSpPr/>
              <p:nvPr/>
            </p:nvSpPr>
            <p:spPr bwMode="auto">
              <a:xfrm>
                <a:off x="1880443" y="1966205"/>
                <a:ext cx="808167" cy="709746"/>
              </a:xfrm>
              <a:prstGeom prst="can">
                <a:avLst/>
              </a:prstGeom>
              <a:solidFill>
                <a:schemeClr val="tx1">
                  <a:lumMod val="60000"/>
                  <a:lumOff val="4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8" name="TextBox 17"/>
              <p:cNvSpPr txBox="1"/>
              <p:nvPr/>
            </p:nvSpPr>
            <p:spPr>
              <a:xfrm>
                <a:off x="1782191" y="2692864"/>
                <a:ext cx="1005982" cy="534457"/>
              </a:xfrm>
              <a:prstGeom prst="rect">
                <a:avLst/>
              </a:prstGeom>
              <a:solidFill>
                <a:schemeClr val="tx1">
                  <a:lumMod val="60000"/>
                  <a:lumOff val="4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b="1" dirty="0">
                    <a:solidFill>
                      <a:schemeClr val="bg1"/>
                    </a:solidFill>
                  </a:rPr>
                  <a:t>FSO Analytics History DB</a:t>
                </a:r>
              </a:p>
            </p:txBody>
          </p:sp>
        </p:grpSp>
        <p:sp>
          <p:nvSpPr>
            <p:cNvPr id="9" name="Down Arrow 8"/>
            <p:cNvSpPr/>
            <p:nvPr/>
          </p:nvSpPr>
          <p:spPr bwMode="auto">
            <a:xfrm>
              <a:off x="3359569" y="3331527"/>
              <a:ext cx="368490" cy="592857"/>
            </a:xfrm>
            <a:prstGeom prst="downArrow">
              <a:avLst/>
            </a:prstGeom>
            <a:solidFill>
              <a:schemeClr val="accent5"/>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nvGrpSpPr>
            <p:cNvPr id="10" name="Group 9"/>
            <p:cNvGrpSpPr/>
            <p:nvPr/>
          </p:nvGrpSpPr>
          <p:grpSpPr>
            <a:xfrm>
              <a:off x="2998366" y="1991290"/>
              <a:ext cx="1012882" cy="1262118"/>
              <a:chOff x="1757611" y="4375096"/>
              <a:chExt cx="1012882" cy="1262118"/>
            </a:xfrm>
          </p:grpSpPr>
          <p:sp>
            <p:nvSpPr>
              <p:cNvPr id="13" name="Can 12"/>
              <p:cNvSpPr/>
              <p:nvPr/>
            </p:nvSpPr>
            <p:spPr bwMode="auto">
              <a:xfrm>
                <a:off x="1888465" y="4375096"/>
                <a:ext cx="808167" cy="709746"/>
              </a:xfrm>
              <a:prstGeom prst="can">
                <a:avLst/>
              </a:prstGeom>
              <a:solidFill>
                <a:schemeClr val="accent5"/>
              </a:solidFill>
              <a:ln w="12700" cap="flat" cmpd="sng" algn="ctr">
                <a:solidFill>
                  <a:schemeClr val="bg2"/>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4" name="Curved Right Arrow 13"/>
              <p:cNvSpPr/>
              <p:nvPr/>
            </p:nvSpPr>
            <p:spPr bwMode="auto">
              <a:xfrm>
                <a:off x="2011566" y="4634433"/>
                <a:ext cx="267605" cy="354873"/>
              </a:xfrm>
              <a:prstGeom prst="curved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5" name="Curved Left Arrow 14"/>
              <p:cNvSpPr/>
              <p:nvPr/>
            </p:nvSpPr>
            <p:spPr bwMode="auto">
              <a:xfrm>
                <a:off x="2340590" y="4634433"/>
                <a:ext cx="238836" cy="354873"/>
              </a:xfrm>
              <a:prstGeom prst="curved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6" name="TextBox 15"/>
              <p:cNvSpPr txBox="1"/>
              <p:nvPr/>
            </p:nvSpPr>
            <p:spPr>
              <a:xfrm>
                <a:off x="1757611" y="5206327"/>
                <a:ext cx="1012882" cy="430887"/>
              </a:xfrm>
              <a:prstGeom prst="rect">
                <a:avLst/>
              </a:prstGeom>
              <a:solidFill>
                <a:schemeClr val="accent5"/>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b="1" dirty="0">
                    <a:solidFill>
                      <a:schemeClr val="tx1"/>
                    </a:solidFill>
                  </a:rPr>
                  <a:t>Data Aggregation</a:t>
                </a:r>
              </a:p>
            </p:txBody>
          </p:sp>
        </p:grpSp>
        <p:sp>
          <p:nvSpPr>
            <p:cNvPr id="11" name="Left Arrow 10"/>
            <p:cNvSpPr/>
            <p:nvPr/>
          </p:nvSpPr>
          <p:spPr bwMode="auto">
            <a:xfrm>
              <a:off x="2045583" y="4798397"/>
              <a:ext cx="565073" cy="430887"/>
            </a:xfrm>
            <a:prstGeom prst="leftArrow">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nvGrpSpPr>
            <p:cNvPr id="23" name="Group 22"/>
            <p:cNvGrpSpPr/>
            <p:nvPr/>
          </p:nvGrpSpPr>
          <p:grpSpPr>
            <a:xfrm>
              <a:off x="2916478" y="4105774"/>
              <a:ext cx="1008880" cy="1232201"/>
              <a:chOff x="2916478" y="4105774"/>
              <a:chExt cx="1008880" cy="1232201"/>
            </a:xfrm>
          </p:grpSpPr>
          <p:sp>
            <p:nvSpPr>
              <p:cNvPr id="12" name="TextBox 11"/>
              <p:cNvSpPr txBox="1"/>
              <p:nvPr/>
            </p:nvSpPr>
            <p:spPr>
              <a:xfrm>
                <a:off x="2916478" y="4737811"/>
                <a:ext cx="1008880" cy="600164"/>
              </a:xfrm>
              <a:prstGeom prst="rect">
                <a:avLst/>
              </a:prstGeom>
              <a:solidFill>
                <a:schemeClr val="accent6">
                  <a:lumMod val="40000"/>
                  <a:lumOff val="6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b="1" dirty="0">
                    <a:solidFill>
                      <a:schemeClr val="tx1">
                        <a:lumMod val="50000"/>
                      </a:schemeClr>
                    </a:solidFill>
                  </a:rPr>
                  <a:t>Analysis Procedures Execution</a:t>
                </a:r>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59344" y="4105774"/>
                <a:ext cx="614267" cy="617385"/>
              </a:xfrm>
              <a:prstGeom prst="rect">
                <a:avLst/>
              </a:prstGeom>
            </p:spPr>
          </p:pic>
        </p:grpSp>
        <p:grpSp>
          <p:nvGrpSpPr>
            <p:cNvPr id="4" name="Group 3"/>
            <p:cNvGrpSpPr/>
            <p:nvPr/>
          </p:nvGrpSpPr>
          <p:grpSpPr>
            <a:xfrm>
              <a:off x="528938" y="4105774"/>
              <a:ext cx="1335273" cy="1263273"/>
              <a:chOff x="528938" y="4105774"/>
              <a:chExt cx="1335273" cy="1263273"/>
            </a:xfrm>
          </p:grpSpPr>
          <p:pic>
            <p:nvPicPr>
              <p:cNvPr id="5123"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0917" y="4105774"/>
                <a:ext cx="783412" cy="579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528938" y="4768883"/>
                <a:ext cx="1335273" cy="600164"/>
              </a:xfrm>
              <a:prstGeom prst="rect">
                <a:avLst/>
              </a:prstGeom>
              <a:solidFill>
                <a:schemeClr val="tx2"/>
              </a:solidFill>
            </p:spPr>
            <p:style>
              <a:lnRef idx="1">
                <a:schemeClr val="dk1"/>
              </a:lnRef>
              <a:fillRef idx="2">
                <a:schemeClr val="dk1"/>
              </a:fillRef>
              <a:effectRef idx="1">
                <a:schemeClr val="dk1"/>
              </a:effectRef>
              <a:fontRef idx="minor">
                <a:schemeClr val="dk1"/>
              </a:fontRef>
            </p:style>
            <p:txBody>
              <a:bodyPr wrap="square" rtlCol="0" anchor="ctr">
                <a:spAutoFit/>
              </a:bodyPr>
              <a:lstStyle/>
              <a:p>
                <a:r>
                  <a:rPr lang="en-US" sz="1100" b="1" dirty="0">
                    <a:solidFill>
                      <a:schemeClr val="bg1"/>
                    </a:solidFill>
                  </a:rPr>
                  <a:t>Analytics GUI Representation</a:t>
                </a:r>
              </a:p>
              <a:p>
                <a:endParaRPr lang="en-US" sz="1100" b="1" dirty="0">
                  <a:solidFill>
                    <a:schemeClr val="bg1"/>
                  </a:solidFill>
                </a:endParaRPr>
              </a:p>
            </p:txBody>
          </p:sp>
        </p:grpSp>
        <p:sp>
          <p:nvSpPr>
            <p:cNvPr id="25" name="Right Arrow 24"/>
            <p:cNvSpPr/>
            <p:nvPr/>
          </p:nvSpPr>
          <p:spPr bwMode="auto">
            <a:xfrm>
              <a:off x="2579323" y="2478988"/>
              <a:ext cx="502553" cy="393926"/>
            </a:xfrm>
            <a:prstGeom prst="rightArrow">
              <a:avLst/>
            </a:prstGeom>
            <a:solidFill>
              <a:schemeClr val="tx1">
                <a:lumMod val="60000"/>
                <a:lumOff val="4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3232937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1" y="39071"/>
            <a:ext cx="7586518" cy="1085371"/>
          </a:xfrm>
        </p:spPr>
        <p:txBody>
          <a:bodyPr anchor="t">
            <a:normAutofit/>
          </a:bodyPr>
          <a:lstStyle/>
          <a:p>
            <a:r>
              <a:rPr lang="en-US" sz="2800" dirty="0"/>
              <a:t>UC1 FTR Improvement ANALYSIS FRAMEWORK</a:t>
            </a:r>
            <a:endParaRPr lang="en-US" sz="1600" dirty="0"/>
          </a:p>
        </p:txBody>
      </p:sp>
      <p:grpSp>
        <p:nvGrpSpPr>
          <p:cNvPr id="20" name="Group 19"/>
          <p:cNvGrpSpPr/>
          <p:nvPr/>
        </p:nvGrpSpPr>
        <p:grpSpPr>
          <a:xfrm>
            <a:off x="489234" y="5442312"/>
            <a:ext cx="1068977" cy="1040513"/>
            <a:chOff x="5816676" y="195208"/>
            <a:chExt cx="1068977" cy="1040513"/>
          </a:xfrm>
        </p:grpSpPr>
        <p:sp>
          <p:nvSpPr>
            <p:cNvPr id="21" name="Freeform 14"/>
            <p:cNvSpPr>
              <a:spLocks noChangeAspect="1"/>
            </p:cNvSpPr>
            <p:nvPr/>
          </p:nvSpPr>
          <p:spPr bwMode="auto">
            <a:xfrm rot="5400000">
              <a:off x="5830908" y="180976"/>
              <a:ext cx="1040513" cy="1068977"/>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chemeClr val="bg1">
                <a:lumMod val="50000"/>
              </a:schemeClr>
            </a:solidFill>
            <a:ln>
              <a:noFill/>
            </a:ln>
          </p:spPr>
          <p:txBody>
            <a:bodyPr/>
            <a:lstStyle/>
            <a:p>
              <a:endParaRPr lang="en-US"/>
            </a:p>
          </p:txBody>
        </p:sp>
        <p:sp>
          <p:nvSpPr>
            <p:cNvPr id="22" name="Freeform 3"/>
            <p:cNvSpPr>
              <a:spLocks noChangeAspect="1" noEditPoints="1"/>
            </p:cNvSpPr>
            <p:nvPr/>
          </p:nvSpPr>
          <p:spPr bwMode="auto">
            <a:xfrm>
              <a:off x="6031096" y="424792"/>
              <a:ext cx="640136" cy="581343"/>
            </a:xfrm>
            <a:custGeom>
              <a:avLst/>
              <a:gdLst>
                <a:gd name="T0" fmla="*/ 2147483647 w 382"/>
                <a:gd name="T1" fmla="*/ 2147483647 h 405"/>
                <a:gd name="T2" fmla="*/ 2147483647 w 382"/>
                <a:gd name="T3" fmla="*/ 2147483647 h 405"/>
                <a:gd name="T4" fmla="*/ 2147483647 w 382"/>
                <a:gd name="T5" fmla="*/ 2147483647 h 405"/>
                <a:gd name="T6" fmla="*/ 2147483647 w 382"/>
                <a:gd name="T7" fmla="*/ 2147483647 h 405"/>
                <a:gd name="T8" fmla="*/ 2147483647 w 382"/>
                <a:gd name="T9" fmla="*/ 2147483647 h 405"/>
                <a:gd name="T10" fmla="*/ 2147483647 w 382"/>
                <a:gd name="T11" fmla="*/ 2147483647 h 405"/>
                <a:gd name="T12" fmla="*/ 2147483647 w 382"/>
                <a:gd name="T13" fmla="*/ 2147483647 h 405"/>
                <a:gd name="T14" fmla="*/ 2147483647 w 382"/>
                <a:gd name="T15" fmla="*/ 2147483647 h 405"/>
                <a:gd name="T16" fmla="*/ 0 w 382"/>
                <a:gd name="T17" fmla="*/ 2147483647 h 405"/>
                <a:gd name="T18" fmla="*/ 2147483647 w 382"/>
                <a:gd name="T19" fmla="*/ 2147483647 h 405"/>
                <a:gd name="T20" fmla="*/ 2147483647 w 382"/>
                <a:gd name="T21" fmla="*/ 2147483647 h 405"/>
                <a:gd name="T22" fmla="*/ 2147483647 w 382"/>
                <a:gd name="T23" fmla="*/ 2147483647 h 405"/>
                <a:gd name="T24" fmla="*/ 2147483647 w 382"/>
                <a:gd name="T25" fmla="*/ 2147483647 h 405"/>
                <a:gd name="T26" fmla="*/ 2147483647 w 382"/>
                <a:gd name="T27" fmla="*/ 2147483647 h 405"/>
                <a:gd name="T28" fmla="*/ 2147483647 w 382"/>
                <a:gd name="T29" fmla="*/ 2147483647 h 405"/>
                <a:gd name="T30" fmla="*/ 2147483647 w 382"/>
                <a:gd name="T31" fmla="*/ 2147483647 h 405"/>
                <a:gd name="T32" fmla="*/ 2147483647 w 382"/>
                <a:gd name="T33" fmla="*/ 2147483647 h 405"/>
                <a:gd name="T34" fmla="*/ 2147483647 w 382"/>
                <a:gd name="T35" fmla="*/ 2147483647 h 405"/>
                <a:gd name="T36" fmla="*/ 2147483647 w 382"/>
                <a:gd name="T37" fmla="*/ 2147483647 h 405"/>
                <a:gd name="T38" fmla="*/ 2147483647 w 382"/>
                <a:gd name="T39" fmla="*/ 2147483647 h 405"/>
                <a:gd name="T40" fmla="*/ 2147483647 w 382"/>
                <a:gd name="T41" fmla="*/ 2147483647 h 405"/>
                <a:gd name="T42" fmla="*/ 2147483647 w 382"/>
                <a:gd name="T43" fmla="*/ 2147483647 h 405"/>
                <a:gd name="T44" fmla="*/ 2147483647 w 382"/>
                <a:gd name="T45" fmla="*/ 2147483647 h 405"/>
                <a:gd name="T46" fmla="*/ 2147483647 w 382"/>
                <a:gd name="T47" fmla="*/ 2147483647 h 405"/>
                <a:gd name="T48" fmla="*/ 2147483647 w 382"/>
                <a:gd name="T49" fmla="*/ 2147483647 h 405"/>
                <a:gd name="T50" fmla="*/ 2147483647 w 382"/>
                <a:gd name="T51" fmla="*/ 2147483647 h 405"/>
                <a:gd name="T52" fmla="*/ 2147483647 w 382"/>
                <a:gd name="T53" fmla="*/ 2147483647 h 405"/>
                <a:gd name="T54" fmla="*/ 2147483647 w 382"/>
                <a:gd name="T55" fmla="*/ 2147483647 h 405"/>
                <a:gd name="T56" fmla="*/ 2147483647 w 382"/>
                <a:gd name="T57" fmla="*/ 2147483647 h 405"/>
                <a:gd name="T58" fmla="*/ 2147483647 w 382"/>
                <a:gd name="T59" fmla="*/ 2147483647 h 405"/>
                <a:gd name="T60" fmla="*/ 2147483647 w 382"/>
                <a:gd name="T61" fmla="*/ 2147483647 h 405"/>
                <a:gd name="T62" fmla="*/ 2147483647 w 382"/>
                <a:gd name="T63" fmla="*/ 2147483647 h 405"/>
                <a:gd name="T64" fmla="*/ 2147483647 w 382"/>
                <a:gd name="T65" fmla="*/ 2147483647 h 405"/>
                <a:gd name="T66" fmla="*/ 2147483647 w 382"/>
                <a:gd name="T67" fmla="*/ 2147483647 h 405"/>
                <a:gd name="T68" fmla="*/ 2147483647 w 382"/>
                <a:gd name="T69" fmla="*/ 2147483647 h 405"/>
                <a:gd name="T70" fmla="*/ 2147483647 w 382"/>
                <a:gd name="T71" fmla="*/ 2147483647 h 405"/>
                <a:gd name="T72" fmla="*/ 2147483647 w 382"/>
                <a:gd name="T73" fmla="*/ 2147483647 h 405"/>
                <a:gd name="T74" fmla="*/ 2147483647 w 382"/>
                <a:gd name="T75" fmla="*/ 2147483647 h 405"/>
                <a:gd name="T76" fmla="*/ 2147483647 w 382"/>
                <a:gd name="T77" fmla="*/ 2147483647 h 405"/>
                <a:gd name="T78" fmla="*/ 2147483647 w 382"/>
                <a:gd name="T79" fmla="*/ 2147483647 h 405"/>
                <a:gd name="T80" fmla="*/ 2147483647 w 382"/>
                <a:gd name="T81" fmla="*/ 2147483647 h 405"/>
                <a:gd name="T82" fmla="*/ 2147483647 w 382"/>
                <a:gd name="T83" fmla="*/ 2147483647 h 405"/>
                <a:gd name="T84" fmla="*/ 2147483647 w 382"/>
                <a:gd name="T85" fmla="*/ 2147483647 h 405"/>
                <a:gd name="T86" fmla="*/ 2147483647 w 382"/>
                <a:gd name="T87" fmla="*/ 2147483647 h 405"/>
                <a:gd name="T88" fmla="*/ 2147483647 w 382"/>
                <a:gd name="T89" fmla="*/ 2147483647 h 405"/>
                <a:gd name="T90" fmla="*/ 2147483647 w 382"/>
                <a:gd name="T91" fmla="*/ 2147483647 h 405"/>
                <a:gd name="T92" fmla="*/ 2147483647 w 382"/>
                <a:gd name="T93" fmla="*/ 2147483647 h 405"/>
                <a:gd name="T94" fmla="*/ 2147483647 w 382"/>
                <a:gd name="T95" fmla="*/ 2147483647 h 405"/>
                <a:gd name="T96" fmla="*/ 2147483647 w 382"/>
                <a:gd name="T97" fmla="*/ 2147483647 h 405"/>
                <a:gd name="T98" fmla="*/ 2147483647 w 382"/>
                <a:gd name="T99" fmla="*/ 2147483647 h 405"/>
                <a:gd name="T100" fmla="*/ 2147483647 w 382"/>
                <a:gd name="T101" fmla="*/ 2147483647 h 405"/>
                <a:gd name="T102" fmla="*/ 2147483647 w 382"/>
                <a:gd name="T103" fmla="*/ 2147483647 h 405"/>
                <a:gd name="T104" fmla="*/ 2147483647 w 382"/>
                <a:gd name="T105" fmla="*/ 2147483647 h 40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2" h="405">
                  <a:moveTo>
                    <a:pt x="347" y="257"/>
                  </a:moveTo>
                  <a:cubicBezTo>
                    <a:pt x="348" y="202"/>
                    <a:pt x="348" y="202"/>
                    <a:pt x="348" y="202"/>
                  </a:cubicBezTo>
                  <a:cubicBezTo>
                    <a:pt x="349" y="198"/>
                    <a:pt x="345" y="194"/>
                    <a:pt x="341" y="194"/>
                  </a:cubicBezTo>
                  <a:cubicBezTo>
                    <a:pt x="336" y="194"/>
                    <a:pt x="333" y="197"/>
                    <a:pt x="332" y="202"/>
                  </a:cubicBezTo>
                  <a:cubicBezTo>
                    <a:pt x="331" y="257"/>
                    <a:pt x="331" y="257"/>
                    <a:pt x="331" y="257"/>
                  </a:cubicBezTo>
                  <a:cubicBezTo>
                    <a:pt x="325" y="258"/>
                    <a:pt x="319" y="260"/>
                    <a:pt x="314" y="264"/>
                  </a:cubicBezTo>
                  <a:cubicBezTo>
                    <a:pt x="276" y="231"/>
                    <a:pt x="276" y="231"/>
                    <a:pt x="276" y="231"/>
                  </a:cubicBezTo>
                  <a:cubicBezTo>
                    <a:pt x="279" y="225"/>
                    <a:pt x="281" y="219"/>
                    <a:pt x="281" y="212"/>
                  </a:cubicBezTo>
                  <a:cubicBezTo>
                    <a:pt x="281" y="204"/>
                    <a:pt x="279" y="197"/>
                    <a:pt x="275" y="191"/>
                  </a:cubicBezTo>
                  <a:cubicBezTo>
                    <a:pt x="320" y="150"/>
                    <a:pt x="320" y="150"/>
                    <a:pt x="320" y="150"/>
                  </a:cubicBezTo>
                  <a:cubicBezTo>
                    <a:pt x="324" y="153"/>
                    <a:pt x="329" y="155"/>
                    <a:pt x="334" y="156"/>
                  </a:cubicBezTo>
                  <a:cubicBezTo>
                    <a:pt x="333" y="170"/>
                    <a:pt x="333" y="170"/>
                    <a:pt x="333" y="170"/>
                  </a:cubicBezTo>
                  <a:cubicBezTo>
                    <a:pt x="333" y="175"/>
                    <a:pt x="337" y="178"/>
                    <a:pt x="341" y="178"/>
                  </a:cubicBezTo>
                  <a:cubicBezTo>
                    <a:pt x="341" y="178"/>
                    <a:pt x="341" y="178"/>
                    <a:pt x="341" y="178"/>
                  </a:cubicBezTo>
                  <a:cubicBezTo>
                    <a:pt x="346" y="178"/>
                    <a:pt x="349" y="175"/>
                    <a:pt x="349" y="171"/>
                  </a:cubicBezTo>
                  <a:cubicBezTo>
                    <a:pt x="350" y="157"/>
                    <a:pt x="350" y="157"/>
                    <a:pt x="350" y="157"/>
                  </a:cubicBezTo>
                  <a:cubicBezTo>
                    <a:pt x="368" y="153"/>
                    <a:pt x="382" y="137"/>
                    <a:pt x="382" y="118"/>
                  </a:cubicBezTo>
                  <a:cubicBezTo>
                    <a:pt x="382" y="96"/>
                    <a:pt x="365" y="78"/>
                    <a:pt x="343" y="78"/>
                  </a:cubicBezTo>
                  <a:cubicBezTo>
                    <a:pt x="332" y="78"/>
                    <a:pt x="322" y="83"/>
                    <a:pt x="314" y="91"/>
                  </a:cubicBezTo>
                  <a:cubicBezTo>
                    <a:pt x="254" y="53"/>
                    <a:pt x="254" y="53"/>
                    <a:pt x="254" y="53"/>
                  </a:cubicBezTo>
                  <a:cubicBezTo>
                    <a:pt x="255" y="49"/>
                    <a:pt x="256" y="44"/>
                    <a:pt x="256" y="39"/>
                  </a:cubicBezTo>
                  <a:cubicBezTo>
                    <a:pt x="256" y="18"/>
                    <a:pt x="238" y="0"/>
                    <a:pt x="217" y="0"/>
                  </a:cubicBezTo>
                  <a:cubicBezTo>
                    <a:pt x="195" y="0"/>
                    <a:pt x="177" y="18"/>
                    <a:pt x="177" y="39"/>
                  </a:cubicBezTo>
                  <a:cubicBezTo>
                    <a:pt x="177" y="40"/>
                    <a:pt x="177" y="41"/>
                    <a:pt x="177" y="42"/>
                  </a:cubicBezTo>
                  <a:cubicBezTo>
                    <a:pt x="74" y="72"/>
                    <a:pt x="74" y="72"/>
                    <a:pt x="74" y="72"/>
                  </a:cubicBezTo>
                  <a:cubicBezTo>
                    <a:pt x="68" y="60"/>
                    <a:pt x="55" y="51"/>
                    <a:pt x="40" y="51"/>
                  </a:cubicBezTo>
                  <a:cubicBezTo>
                    <a:pt x="18" y="51"/>
                    <a:pt x="0" y="69"/>
                    <a:pt x="0" y="91"/>
                  </a:cubicBezTo>
                  <a:cubicBezTo>
                    <a:pt x="0" y="111"/>
                    <a:pt x="16" y="128"/>
                    <a:pt x="35" y="130"/>
                  </a:cubicBezTo>
                  <a:cubicBezTo>
                    <a:pt x="46" y="237"/>
                    <a:pt x="46" y="237"/>
                    <a:pt x="46" y="237"/>
                  </a:cubicBezTo>
                  <a:cubicBezTo>
                    <a:pt x="30" y="242"/>
                    <a:pt x="19" y="257"/>
                    <a:pt x="19" y="275"/>
                  </a:cubicBezTo>
                  <a:cubicBezTo>
                    <a:pt x="19" y="297"/>
                    <a:pt x="36" y="314"/>
                    <a:pt x="58" y="314"/>
                  </a:cubicBezTo>
                  <a:cubicBezTo>
                    <a:pt x="65" y="314"/>
                    <a:pt x="72" y="312"/>
                    <a:pt x="78" y="309"/>
                  </a:cubicBezTo>
                  <a:cubicBezTo>
                    <a:pt x="109" y="343"/>
                    <a:pt x="109" y="343"/>
                    <a:pt x="109" y="343"/>
                  </a:cubicBezTo>
                  <a:cubicBezTo>
                    <a:pt x="105" y="349"/>
                    <a:pt x="102" y="357"/>
                    <a:pt x="102" y="366"/>
                  </a:cubicBezTo>
                  <a:cubicBezTo>
                    <a:pt x="102" y="387"/>
                    <a:pt x="119" y="405"/>
                    <a:pt x="141" y="405"/>
                  </a:cubicBezTo>
                  <a:cubicBezTo>
                    <a:pt x="163" y="405"/>
                    <a:pt x="181" y="387"/>
                    <a:pt x="181" y="366"/>
                  </a:cubicBezTo>
                  <a:cubicBezTo>
                    <a:pt x="181" y="364"/>
                    <a:pt x="180" y="362"/>
                    <a:pt x="180" y="360"/>
                  </a:cubicBezTo>
                  <a:cubicBezTo>
                    <a:pt x="304" y="316"/>
                    <a:pt x="304" y="316"/>
                    <a:pt x="304" y="316"/>
                  </a:cubicBezTo>
                  <a:cubicBezTo>
                    <a:pt x="311" y="327"/>
                    <a:pt x="323" y="335"/>
                    <a:pt x="337" y="335"/>
                  </a:cubicBezTo>
                  <a:cubicBezTo>
                    <a:pt x="359" y="335"/>
                    <a:pt x="377" y="317"/>
                    <a:pt x="377" y="295"/>
                  </a:cubicBezTo>
                  <a:cubicBezTo>
                    <a:pt x="377" y="277"/>
                    <a:pt x="364" y="261"/>
                    <a:pt x="347" y="257"/>
                  </a:cubicBezTo>
                  <a:close/>
                  <a:moveTo>
                    <a:pt x="343" y="94"/>
                  </a:moveTo>
                  <a:cubicBezTo>
                    <a:pt x="356" y="94"/>
                    <a:pt x="366" y="105"/>
                    <a:pt x="366" y="118"/>
                  </a:cubicBezTo>
                  <a:cubicBezTo>
                    <a:pt x="366" y="131"/>
                    <a:pt x="356" y="141"/>
                    <a:pt x="343" y="141"/>
                  </a:cubicBezTo>
                  <a:cubicBezTo>
                    <a:pt x="330" y="141"/>
                    <a:pt x="320" y="131"/>
                    <a:pt x="320" y="118"/>
                  </a:cubicBezTo>
                  <a:cubicBezTo>
                    <a:pt x="320" y="105"/>
                    <a:pt x="330" y="94"/>
                    <a:pt x="343" y="94"/>
                  </a:cubicBezTo>
                  <a:close/>
                  <a:moveTo>
                    <a:pt x="309" y="138"/>
                  </a:moveTo>
                  <a:cubicBezTo>
                    <a:pt x="265" y="180"/>
                    <a:pt x="265" y="180"/>
                    <a:pt x="265" y="180"/>
                  </a:cubicBezTo>
                  <a:cubicBezTo>
                    <a:pt x="258" y="175"/>
                    <a:pt x="250" y="173"/>
                    <a:pt x="242" y="173"/>
                  </a:cubicBezTo>
                  <a:cubicBezTo>
                    <a:pt x="227" y="173"/>
                    <a:pt x="213" y="181"/>
                    <a:pt x="207" y="194"/>
                  </a:cubicBezTo>
                  <a:cubicBezTo>
                    <a:pt x="167" y="183"/>
                    <a:pt x="167" y="183"/>
                    <a:pt x="167" y="183"/>
                  </a:cubicBezTo>
                  <a:cubicBezTo>
                    <a:pt x="167" y="182"/>
                    <a:pt x="167" y="181"/>
                    <a:pt x="167" y="180"/>
                  </a:cubicBezTo>
                  <a:cubicBezTo>
                    <a:pt x="167" y="179"/>
                    <a:pt x="167" y="178"/>
                    <a:pt x="167" y="177"/>
                  </a:cubicBezTo>
                  <a:cubicBezTo>
                    <a:pt x="308" y="136"/>
                    <a:pt x="308" y="136"/>
                    <a:pt x="308" y="136"/>
                  </a:cubicBezTo>
                  <a:cubicBezTo>
                    <a:pt x="308" y="137"/>
                    <a:pt x="309" y="138"/>
                    <a:pt x="309" y="138"/>
                  </a:cubicBezTo>
                  <a:close/>
                  <a:moveTo>
                    <a:pt x="265" y="212"/>
                  </a:moveTo>
                  <a:cubicBezTo>
                    <a:pt x="265" y="225"/>
                    <a:pt x="255" y="235"/>
                    <a:pt x="242" y="235"/>
                  </a:cubicBezTo>
                  <a:cubicBezTo>
                    <a:pt x="229" y="235"/>
                    <a:pt x="218" y="225"/>
                    <a:pt x="218" y="212"/>
                  </a:cubicBezTo>
                  <a:cubicBezTo>
                    <a:pt x="218" y="199"/>
                    <a:pt x="229" y="189"/>
                    <a:pt x="242" y="189"/>
                  </a:cubicBezTo>
                  <a:cubicBezTo>
                    <a:pt x="255" y="189"/>
                    <a:pt x="265" y="199"/>
                    <a:pt x="265" y="212"/>
                  </a:cubicBezTo>
                  <a:close/>
                  <a:moveTo>
                    <a:pt x="143" y="273"/>
                  </a:moveTo>
                  <a:cubicBezTo>
                    <a:pt x="139" y="218"/>
                    <a:pt x="139" y="218"/>
                    <a:pt x="139" y="218"/>
                  </a:cubicBezTo>
                  <a:cubicBezTo>
                    <a:pt x="149" y="215"/>
                    <a:pt x="158" y="208"/>
                    <a:pt x="163" y="198"/>
                  </a:cubicBezTo>
                  <a:cubicBezTo>
                    <a:pt x="203" y="209"/>
                    <a:pt x="203" y="209"/>
                    <a:pt x="203" y="209"/>
                  </a:cubicBezTo>
                  <a:cubicBezTo>
                    <a:pt x="203" y="210"/>
                    <a:pt x="202" y="211"/>
                    <a:pt x="202" y="212"/>
                  </a:cubicBezTo>
                  <a:cubicBezTo>
                    <a:pt x="202" y="223"/>
                    <a:pt x="207" y="233"/>
                    <a:pt x="214" y="240"/>
                  </a:cubicBezTo>
                  <a:cubicBezTo>
                    <a:pt x="190" y="277"/>
                    <a:pt x="190" y="277"/>
                    <a:pt x="190" y="277"/>
                  </a:cubicBezTo>
                  <a:lnTo>
                    <a:pt x="143" y="273"/>
                  </a:lnTo>
                  <a:close/>
                  <a:moveTo>
                    <a:pt x="180" y="292"/>
                  </a:moveTo>
                  <a:cubicBezTo>
                    <a:pt x="156" y="329"/>
                    <a:pt x="156" y="329"/>
                    <a:pt x="156" y="329"/>
                  </a:cubicBezTo>
                  <a:cubicBezTo>
                    <a:pt x="153" y="328"/>
                    <a:pt x="150" y="327"/>
                    <a:pt x="146" y="327"/>
                  </a:cubicBezTo>
                  <a:cubicBezTo>
                    <a:pt x="144" y="289"/>
                    <a:pt x="144" y="289"/>
                    <a:pt x="144" y="289"/>
                  </a:cubicBezTo>
                  <a:lnTo>
                    <a:pt x="180" y="292"/>
                  </a:lnTo>
                  <a:close/>
                  <a:moveTo>
                    <a:pt x="128" y="204"/>
                  </a:moveTo>
                  <a:cubicBezTo>
                    <a:pt x="115" y="204"/>
                    <a:pt x="105" y="193"/>
                    <a:pt x="105" y="180"/>
                  </a:cubicBezTo>
                  <a:cubicBezTo>
                    <a:pt x="105" y="168"/>
                    <a:pt x="115" y="157"/>
                    <a:pt x="128" y="157"/>
                  </a:cubicBezTo>
                  <a:cubicBezTo>
                    <a:pt x="141" y="157"/>
                    <a:pt x="151" y="168"/>
                    <a:pt x="151" y="180"/>
                  </a:cubicBezTo>
                  <a:cubicBezTo>
                    <a:pt x="151" y="193"/>
                    <a:pt x="141" y="204"/>
                    <a:pt x="128" y="204"/>
                  </a:cubicBezTo>
                  <a:close/>
                  <a:moveTo>
                    <a:pt x="217" y="16"/>
                  </a:moveTo>
                  <a:cubicBezTo>
                    <a:pt x="230" y="16"/>
                    <a:pt x="240" y="27"/>
                    <a:pt x="240" y="39"/>
                  </a:cubicBezTo>
                  <a:cubicBezTo>
                    <a:pt x="240" y="52"/>
                    <a:pt x="230" y="63"/>
                    <a:pt x="217" y="63"/>
                  </a:cubicBezTo>
                  <a:cubicBezTo>
                    <a:pt x="204" y="63"/>
                    <a:pt x="193" y="52"/>
                    <a:pt x="193" y="39"/>
                  </a:cubicBezTo>
                  <a:cubicBezTo>
                    <a:pt x="193" y="27"/>
                    <a:pt x="204" y="16"/>
                    <a:pt x="217" y="16"/>
                  </a:cubicBezTo>
                  <a:close/>
                  <a:moveTo>
                    <a:pt x="202" y="76"/>
                  </a:moveTo>
                  <a:cubicBezTo>
                    <a:pt x="207" y="78"/>
                    <a:pt x="211" y="79"/>
                    <a:pt x="217" y="79"/>
                  </a:cubicBezTo>
                  <a:cubicBezTo>
                    <a:pt x="228" y="79"/>
                    <a:pt x="238" y="74"/>
                    <a:pt x="245" y="67"/>
                  </a:cubicBezTo>
                  <a:cubicBezTo>
                    <a:pt x="306" y="104"/>
                    <a:pt x="306" y="104"/>
                    <a:pt x="306" y="104"/>
                  </a:cubicBezTo>
                  <a:cubicBezTo>
                    <a:pt x="306" y="105"/>
                    <a:pt x="305" y="106"/>
                    <a:pt x="305" y="106"/>
                  </a:cubicBezTo>
                  <a:cubicBezTo>
                    <a:pt x="190" y="96"/>
                    <a:pt x="190" y="96"/>
                    <a:pt x="190" y="96"/>
                  </a:cubicBezTo>
                  <a:lnTo>
                    <a:pt x="202" y="76"/>
                  </a:lnTo>
                  <a:close/>
                  <a:moveTo>
                    <a:pt x="300" y="122"/>
                  </a:moveTo>
                  <a:cubicBezTo>
                    <a:pt x="163" y="162"/>
                    <a:pt x="163" y="162"/>
                    <a:pt x="163" y="162"/>
                  </a:cubicBezTo>
                  <a:cubicBezTo>
                    <a:pt x="161" y="158"/>
                    <a:pt x="158" y="155"/>
                    <a:pt x="155" y="152"/>
                  </a:cubicBezTo>
                  <a:cubicBezTo>
                    <a:pt x="180" y="111"/>
                    <a:pt x="180" y="111"/>
                    <a:pt x="180" y="111"/>
                  </a:cubicBezTo>
                  <a:lnTo>
                    <a:pt x="300" y="122"/>
                  </a:lnTo>
                  <a:close/>
                  <a:moveTo>
                    <a:pt x="182" y="58"/>
                  </a:moveTo>
                  <a:cubicBezTo>
                    <a:pt x="184" y="61"/>
                    <a:pt x="186" y="64"/>
                    <a:pt x="189" y="67"/>
                  </a:cubicBezTo>
                  <a:cubicBezTo>
                    <a:pt x="172" y="95"/>
                    <a:pt x="172" y="95"/>
                    <a:pt x="172" y="95"/>
                  </a:cubicBezTo>
                  <a:cubicBezTo>
                    <a:pt x="83" y="87"/>
                    <a:pt x="83" y="87"/>
                    <a:pt x="83" y="87"/>
                  </a:cubicBezTo>
                  <a:lnTo>
                    <a:pt x="182" y="58"/>
                  </a:lnTo>
                  <a:close/>
                  <a:moveTo>
                    <a:pt x="77" y="102"/>
                  </a:moveTo>
                  <a:cubicBezTo>
                    <a:pt x="162" y="110"/>
                    <a:pt x="162" y="110"/>
                    <a:pt x="162" y="110"/>
                  </a:cubicBezTo>
                  <a:cubicBezTo>
                    <a:pt x="141" y="144"/>
                    <a:pt x="141" y="144"/>
                    <a:pt x="141" y="144"/>
                  </a:cubicBezTo>
                  <a:cubicBezTo>
                    <a:pt x="137" y="142"/>
                    <a:pt x="133" y="141"/>
                    <a:pt x="128" y="141"/>
                  </a:cubicBezTo>
                  <a:cubicBezTo>
                    <a:pt x="120" y="141"/>
                    <a:pt x="113" y="143"/>
                    <a:pt x="107" y="147"/>
                  </a:cubicBezTo>
                  <a:cubicBezTo>
                    <a:pt x="72" y="113"/>
                    <a:pt x="72" y="113"/>
                    <a:pt x="72" y="113"/>
                  </a:cubicBezTo>
                  <a:cubicBezTo>
                    <a:pt x="74" y="109"/>
                    <a:pt x="76" y="106"/>
                    <a:pt x="77" y="102"/>
                  </a:cubicBezTo>
                  <a:close/>
                  <a:moveTo>
                    <a:pt x="95" y="159"/>
                  </a:moveTo>
                  <a:cubicBezTo>
                    <a:pt x="91" y="165"/>
                    <a:pt x="89" y="172"/>
                    <a:pt x="89" y="180"/>
                  </a:cubicBezTo>
                  <a:cubicBezTo>
                    <a:pt x="89" y="191"/>
                    <a:pt x="92" y="200"/>
                    <a:pt x="99" y="207"/>
                  </a:cubicBezTo>
                  <a:cubicBezTo>
                    <a:pt x="75" y="239"/>
                    <a:pt x="75" y="239"/>
                    <a:pt x="75" y="239"/>
                  </a:cubicBezTo>
                  <a:cubicBezTo>
                    <a:pt x="71" y="237"/>
                    <a:pt x="67" y="236"/>
                    <a:pt x="62" y="236"/>
                  </a:cubicBezTo>
                  <a:cubicBezTo>
                    <a:pt x="51" y="128"/>
                    <a:pt x="51" y="128"/>
                    <a:pt x="51" y="128"/>
                  </a:cubicBezTo>
                  <a:cubicBezTo>
                    <a:pt x="55" y="127"/>
                    <a:pt x="58" y="126"/>
                    <a:pt x="61" y="124"/>
                  </a:cubicBezTo>
                  <a:lnTo>
                    <a:pt x="95" y="159"/>
                  </a:lnTo>
                  <a:close/>
                  <a:moveTo>
                    <a:pt x="40" y="114"/>
                  </a:moveTo>
                  <a:cubicBezTo>
                    <a:pt x="27" y="114"/>
                    <a:pt x="16" y="104"/>
                    <a:pt x="16" y="91"/>
                  </a:cubicBezTo>
                  <a:cubicBezTo>
                    <a:pt x="16" y="78"/>
                    <a:pt x="27" y="67"/>
                    <a:pt x="40" y="67"/>
                  </a:cubicBezTo>
                  <a:cubicBezTo>
                    <a:pt x="52" y="67"/>
                    <a:pt x="63" y="78"/>
                    <a:pt x="63" y="91"/>
                  </a:cubicBezTo>
                  <a:cubicBezTo>
                    <a:pt x="63" y="104"/>
                    <a:pt x="52" y="114"/>
                    <a:pt x="40" y="114"/>
                  </a:cubicBezTo>
                  <a:close/>
                  <a:moveTo>
                    <a:pt x="58" y="298"/>
                  </a:moveTo>
                  <a:cubicBezTo>
                    <a:pt x="45" y="298"/>
                    <a:pt x="35" y="288"/>
                    <a:pt x="35" y="275"/>
                  </a:cubicBezTo>
                  <a:cubicBezTo>
                    <a:pt x="35" y="262"/>
                    <a:pt x="45" y="252"/>
                    <a:pt x="58" y="252"/>
                  </a:cubicBezTo>
                  <a:cubicBezTo>
                    <a:pt x="71" y="252"/>
                    <a:pt x="81" y="262"/>
                    <a:pt x="81" y="275"/>
                  </a:cubicBezTo>
                  <a:cubicBezTo>
                    <a:pt x="81" y="288"/>
                    <a:pt x="71" y="298"/>
                    <a:pt x="58" y="298"/>
                  </a:cubicBezTo>
                  <a:close/>
                  <a:moveTo>
                    <a:pt x="112" y="216"/>
                  </a:moveTo>
                  <a:cubicBezTo>
                    <a:pt x="115" y="218"/>
                    <a:pt x="119" y="219"/>
                    <a:pt x="123" y="219"/>
                  </a:cubicBezTo>
                  <a:cubicBezTo>
                    <a:pt x="126" y="272"/>
                    <a:pt x="126" y="272"/>
                    <a:pt x="126" y="272"/>
                  </a:cubicBezTo>
                  <a:cubicBezTo>
                    <a:pt x="97" y="270"/>
                    <a:pt x="97" y="270"/>
                    <a:pt x="97" y="270"/>
                  </a:cubicBezTo>
                  <a:cubicBezTo>
                    <a:pt x="96" y="262"/>
                    <a:pt x="93" y="255"/>
                    <a:pt x="87" y="249"/>
                  </a:cubicBezTo>
                  <a:lnTo>
                    <a:pt x="112" y="216"/>
                  </a:lnTo>
                  <a:close/>
                  <a:moveTo>
                    <a:pt x="90" y="298"/>
                  </a:moveTo>
                  <a:cubicBezTo>
                    <a:pt x="93" y="294"/>
                    <a:pt x="95" y="290"/>
                    <a:pt x="96" y="286"/>
                  </a:cubicBezTo>
                  <a:cubicBezTo>
                    <a:pt x="128" y="288"/>
                    <a:pt x="128" y="288"/>
                    <a:pt x="128" y="288"/>
                  </a:cubicBezTo>
                  <a:cubicBezTo>
                    <a:pt x="130" y="328"/>
                    <a:pt x="130" y="328"/>
                    <a:pt x="130" y="328"/>
                  </a:cubicBezTo>
                  <a:cubicBezTo>
                    <a:pt x="127" y="329"/>
                    <a:pt x="124" y="330"/>
                    <a:pt x="121" y="332"/>
                  </a:cubicBezTo>
                  <a:lnTo>
                    <a:pt x="90" y="298"/>
                  </a:lnTo>
                  <a:close/>
                  <a:moveTo>
                    <a:pt x="141" y="389"/>
                  </a:moveTo>
                  <a:cubicBezTo>
                    <a:pt x="128" y="389"/>
                    <a:pt x="118" y="379"/>
                    <a:pt x="118" y="366"/>
                  </a:cubicBezTo>
                  <a:cubicBezTo>
                    <a:pt x="118" y="353"/>
                    <a:pt x="128" y="342"/>
                    <a:pt x="141" y="342"/>
                  </a:cubicBezTo>
                  <a:cubicBezTo>
                    <a:pt x="154" y="342"/>
                    <a:pt x="165" y="353"/>
                    <a:pt x="165" y="366"/>
                  </a:cubicBezTo>
                  <a:cubicBezTo>
                    <a:pt x="165" y="379"/>
                    <a:pt x="154" y="389"/>
                    <a:pt x="141" y="389"/>
                  </a:cubicBezTo>
                  <a:close/>
                  <a:moveTo>
                    <a:pt x="175" y="345"/>
                  </a:moveTo>
                  <a:cubicBezTo>
                    <a:pt x="173" y="343"/>
                    <a:pt x="171" y="340"/>
                    <a:pt x="169" y="338"/>
                  </a:cubicBezTo>
                  <a:cubicBezTo>
                    <a:pt x="198" y="293"/>
                    <a:pt x="198" y="293"/>
                    <a:pt x="198" y="293"/>
                  </a:cubicBezTo>
                  <a:cubicBezTo>
                    <a:pt x="299" y="301"/>
                    <a:pt x="299" y="301"/>
                    <a:pt x="299" y="301"/>
                  </a:cubicBezTo>
                  <a:cubicBezTo>
                    <a:pt x="299" y="301"/>
                    <a:pt x="299" y="301"/>
                    <a:pt x="299" y="301"/>
                  </a:cubicBezTo>
                  <a:lnTo>
                    <a:pt x="175" y="345"/>
                  </a:lnTo>
                  <a:close/>
                  <a:moveTo>
                    <a:pt x="300" y="285"/>
                  </a:moveTo>
                  <a:cubicBezTo>
                    <a:pt x="208" y="278"/>
                    <a:pt x="208" y="278"/>
                    <a:pt x="208" y="278"/>
                  </a:cubicBezTo>
                  <a:cubicBezTo>
                    <a:pt x="227" y="248"/>
                    <a:pt x="227" y="248"/>
                    <a:pt x="227" y="248"/>
                  </a:cubicBezTo>
                  <a:cubicBezTo>
                    <a:pt x="232" y="250"/>
                    <a:pt x="237" y="251"/>
                    <a:pt x="242" y="251"/>
                  </a:cubicBezTo>
                  <a:cubicBezTo>
                    <a:pt x="251" y="251"/>
                    <a:pt x="259" y="248"/>
                    <a:pt x="266" y="243"/>
                  </a:cubicBezTo>
                  <a:cubicBezTo>
                    <a:pt x="303" y="276"/>
                    <a:pt x="303" y="276"/>
                    <a:pt x="303" y="276"/>
                  </a:cubicBezTo>
                  <a:cubicBezTo>
                    <a:pt x="302" y="279"/>
                    <a:pt x="301" y="282"/>
                    <a:pt x="300" y="285"/>
                  </a:cubicBezTo>
                  <a:close/>
                  <a:moveTo>
                    <a:pt x="337" y="319"/>
                  </a:moveTo>
                  <a:cubicBezTo>
                    <a:pt x="325" y="319"/>
                    <a:pt x="314" y="308"/>
                    <a:pt x="314" y="295"/>
                  </a:cubicBezTo>
                  <a:cubicBezTo>
                    <a:pt x="314" y="282"/>
                    <a:pt x="325" y="272"/>
                    <a:pt x="337" y="272"/>
                  </a:cubicBezTo>
                  <a:cubicBezTo>
                    <a:pt x="350" y="272"/>
                    <a:pt x="361" y="282"/>
                    <a:pt x="361" y="295"/>
                  </a:cubicBezTo>
                  <a:cubicBezTo>
                    <a:pt x="361" y="308"/>
                    <a:pt x="350" y="319"/>
                    <a:pt x="337" y="3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 name="Group 13"/>
          <p:cNvGrpSpPr/>
          <p:nvPr/>
        </p:nvGrpSpPr>
        <p:grpSpPr>
          <a:xfrm>
            <a:off x="3367207" y="1017782"/>
            <a:ext cx="1264808" cy="5818434"/>
            <a:chOff x="4873244" y="1017783"/>
            <a:chExt cx="1569520" cy="5818434"/>
          </a:xfrm>
        </p:grpSpPr>
        <p:sp>
          <p:nvSpPr>
            <p:cNvPr id="10" name="Rectangle 9"/>
            <p:cNvSpPr/>
            <p:nvPr/>
          </p:nvSpPr>
          <p:spPr bwMode="auto">
            <a:xfrm>
              <a:off x="4898348" y="1017783"/>
              <a:ext cx="1442053" cy="264322"/>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a:ln>
                    <a:noFill/>
                  </a:ln>
                  <a:solidFill>
                    <a:schemeClr val="bg1"/>
                  </a:solidFill>
                  <a:effectLst/>
                  <a:latin typeface="Arial" charset="0"/>
                </a:rPr>
                <a:t>RCOM (RINA)</a:t>
              </a:r>
            </a:p>
          </p:txBody>
        </p:sp>
        <p:pic>
          <p:nvPicPr>
            <p:cNvPr id="206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244" y="1294496"/>
              <a:ext cx="1569520" cy="5541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6" name="Group 25"/>
          <p:cNvGrpSpPr/>
          <p:nvPr/>
        </p:nvGrpSpPr>
        <p:grpSpPr>
          <a:xfrm>
            <a:off x="0" y="1206330"/>
            <a:ext cx="3301340" cy="5629888"/>
            <a:chOff x="251500" y="1206330"/>
            <a:chExt cx="4293204" cy="5629888"/>
          </a:xfrm>
        </p:grpSpPr>
        <p:pic>
          <p:nvPicPr>
            <p:cNvPr id="1026" name="Picture 2" descr="C:\Users\ENARSUM\Pictur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00" y="1282105"/>
              <a:ext cx="4033897" cy="5554113"/>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Brace 22"/>
            <p:cNvSpPr/>
            <p:nvPr/>
          </p:nvSpPr>
          <p:spPr bwMode="auto">
            <a:xfrm>
              <a:off x="4285397" y="1206330"/>
              <a:ext cx="259307" cy="5453777"/>
            </a:xfrm>
            <a:prstGeom prst="righ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25" name="Group 24"/>
          <p:cNvGrpSpPr/>
          <p:nvPr/>
        </p:nvGrpSpPr>
        <p:grpSpPr>
          <a:xfrm>
            <a:off x="4632015" y="1017782"/>
            <a:ext cx="1142691" cy="5818432"/>
            <a:chOff x="6837528" y="1017784"/>
            <a:chExt cx="1819770" cy="5818432"/>
          </a:xfrm>
        </p:grpSpPr>
        <p:sp>
          <p:nvSpPr>
            <p:cNvPr id="12" name="Rectangle 11"/>
            <p:cNvSpPr/>
            <p:nvPr/>
          </p:nvSpPr>
          <p:spPr bwMode="auto">
            <a:xfrm>
              <a:off x="6868216" y="1017784"/>
              <a:ext cx="1748138" cy="276714"/>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100" b="1" dirty="0">
                  <a:solidFill>
                    <a:schemeClr val="bg1"/>
                  </a:solidFill>
                  <a:latin typeface="Arial" charset="0"/>
                </a:rPr>
                <a:t>Vfe Italy (RMED)</a:t>
              </a:r>
              <a:endParaRPr kumimoji="0" lang="en-US" sz="1100" b="1" i="0" u="none" strike="noStrike" cap="none" normalizeH="0" baseline="0" dirty="0">
                <a:ln>
                  <a:noFill/>
                </a:ln>
                <a:solidFill>
                  <a:schemeClr val="bg1"/>
                </a:solidFill>
                <a:effectLst/>
                <a:latin typeface="Arial" charset="0"/>
              </a:endParaRPr>
            </a:p>
          </p:txBody>
        </p:sp>
        <p:pic>
          <p:nvPicPr>
            <p:cNvPr id="206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528" y="1294497"/>
              <a:ext cx="1819770" cy="5541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 name="Group 3"/>
          <p:cNvGrpSpPr/>
          <p:nvPr/>
        </p:nvGrpSpPr>
        <p:grpSpPr>
          <a:xfrm>
            <a:off x="5774706" y="876555"/>
            <a:ext cx="3274291" cy="5959659"/>
            <a:chOff x="5774706" y="876555"/>
            <a:chExt cx="3274291" cy="5959659"/>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706" y="1282104"/>
              <a:ext cx="3274291" cy="5554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Rectangle 28"/>
            <p:cNvSpPr/>
            <p:nvPr/>
          </p:nvSpPr>
          <p:spPr bwMode="auto">
            <a:xfrm>
              <a:off x="5888347" y="1031143"/>
              <a:ext cx="939966" cy="229176"/>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MBNL</a:t>
              </a:r>
            </a:p>
          </p:txBody>
        </p:sp>
        <p:sp>
          <p:nvSpPr>
            <p:cNvPr id="30" name="Rectangle 29"/>
            <p:cNvSpPr/>
            <p:nvPr/>
          </p:nvSpPr>
          <p:spPr bwMode="auto">
            <a:xfrm>
              <a:off x="6924573" y="1044377"/>
              <a:ext cx="1055646" cy="215941"/>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TELEFONICA</a:t>
              </a:r>
            </a:p>
          </p:txBody>
        </p:sp>
        <p:sp>
          <p:nvSpPr>
            <p:cNvPr id="31" name="Rectangle 30"/>
            <p:cNvSpPr/>
            <p:nvPr/>
          </p:nvSpPr>
          <p:spPr bwMode="auto">
            <a:xfrm>
              <a:off x="8088191" y="1041972"/>
              <a:ext cx="937056" cy="215941"/>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VGC</a:t>
              </a:r>
            </a:p>
          </p:txBody>
        </p:sp>
        <p:sp>
          <p:nvSpPr>
            <p:cNvPr id="32" name="Rectangle 31"/>
            <p:cNvSpPr/>
            <p:nvPr/>
          </p:nvSpPr>
          <p:spPr bwMode="auto">
            <a:xfrm>
              <a:off x="5888346" y="876555"/>
              <a:ext cx="3136901" cy="114588"/>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RWCE</a:t>
              </a:r>
            </a:p>
          </p:txBody>
        </p:sp>
      </p:grpSp>
      <p:sp>
        <p:nvSpPr>
          <p:cNvPr id="3" name="Rounded Rectangular Callout 2"/>
          <p:cNvSpPr/>
          <p:nvPr/>
        </p:nvSpPr>
        <p:spPr bwMode="auto">
          <a:xfrm>
            <a:off x="3301340" y="600501"/>
            <a:ext cx="1248185" cy="321974"/>
          </a:xfrm>
          <a:prstGeom prst="wedgeRoundRectCallout">
            <a:avLst>
              <a:gd name="adj1" fmla="val 426"/>
              <a:gd name="adj2" fmla="val 79565"/>
              <a:gd name="adj3" fmla="val 1666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rPr>
              <a:t>3M</a:t>
            </a:r>
            <a:r>
              <a:rPr kumimoji="0" lang="en-US" sz="1100" b="1" i="0" u="none" strike="noStrike" cap="none" normalizeH="0" dirty="0">
                <a:ln>
                  <a:noFill/>
                </a:ln>
                <a:solidFill>
                  <a:schemeClr val="tx1"/>
                </a:solidFill>
                <a:effectLst/>
                <a:latin typeface="Arial" charset="0"/>
              </a:rPr>
              <a:t>(Jun to Aug16)</a:t>
            </a:r>
            <a:endParaRPr kumimoji="0" lang="en-US" sz="1100" b="1" i="0" u="none" strike="noStrike" cap="none" normalizeH="0" baseline="0" dirty="0">
              <a:ln>
                <a:noFill/>
              </a:ln>
              <a:solidFill>
                <a:schemeClr val="tx1"/>
              </a:solidFill>
              <a:effectLst/>
              <a:latin typeface="Arial" charset="0"/>
            </a:endParaRPr>
          </a:p>
        </p:txBody>
      </p:sp>
      <p:sp>
        <p:nvSpPr>
          <p:cNvPr id="28" name="Rounded Rectangular Callout 27"/>
          <p:cNvSpPr/>
          <p:nvPr/>
        </p:nvSpPr>
        <p:spPr bwMode="auto">
          <a:xfrm>
            <a:off x="4579267" y="602774"/>
            <a:ext cx="1309080" cy="319701"/>
          </a:xfrm>
          <a:prstGeom prst="wedgeRoundRectCallout">
            <a:avLst>
              <a:gd name="adj1" fmla="val 426"/>
              <a:gd name="adj2" fmla="val 79565"/>
              <a:gd name="adj3" fmla="val 1666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rPr>
              <a:t>12M</a:t>
            </a:r>
            <a:r>
              <a:rPr kumimoji="0" lang="en-US" sz="1100" b="1" i="0" u="none" strike="noStrike" cap="none" normalizeH="0" dirty="0">
                <a:ln>
                  <a:noFill/>
                </a:ln>
                <a:solidFill>
                  <a:schemeClr val="tx1"/>
                </a:solidFill>
                <a:effectLst/>
                <a:latin typeface="Arial" charset="0"/>
              </a:rPr>
              <a:t>(Sep 15-Aug16)</a:t>
            </a:r>
            <a:endParaRPr kumimoji="0" lang="en-US" sz="1100" b="1" i="0" u="none" strike="noStrike" cap="none" normalizeH="0" baseline="0" dirty="0">
              <a:ln>
                <a:noFill/>
              </a:ln>
              <a:solidFill>
                <a:schemeClr val="tx1"/>
              </a:solidFill>
              <a:effectLst/>
              <a:latin typeface="Arial" charset="0"/>
            </a:endParaRPr>
          </a:p>
        </p:txBody>
      </p:sp>
      <p:sp>
        <p:nvSpPr>
          <p:cNvPr id="33" name="Rounded Rectangular Callout 32"/>
          <p:cNvSpPr/>
          <p:nvPr/>
        </p:nvSpPr>
        <p:spPr bwMode="auto">
          <a:xfrm>
            <a:off x="5950423" y="614148"/>
            <a:ext cx="1178764" cy="319701"/>
          </a:xfrm>
          <a:prstGeom prst="wedgeRoundRectCallout">
            <a:avLst>
              <a:gd name="adj1" fmla="val 74447"/>
              <a:gd name="adj2" fmla="val 36876"/>
              <a:gd name="adj3" fmla="val 1666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rPr>
              <a:t>5M (Aug - Dec16</a:t>
            </a:r>
            <a:r>
              <a:rPr kumimoji="0" lang="en-US" sz="1100" b="1" i="0" u="none" strike="noStrike" cap="none" normalizeH="0" dirty="0">
                <a:ln>
                  <a:noFill/>
                </a:ln>
                <a:solidFill>
                  <a:schemeClr val="tx1"/>
                </a:solidFill>
                <a:effectLst/>
                <a:latin typeface="Arial" charset="0"/>
              </a:rPr>
              <a:t>)</a:t>
            </a:r>
            <a:endParaRPr kumimoji="0" lang="en-US" sz="11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91718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animBg="1"/>
      <p:bldP spid="33"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2150"/>
            <a:ext cx="5888346"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393701" y="239713"/>
            <a:ext cx="7494588" cy="983031"/>
          </a:xfrm>
        </p:spPr>
        <p:txBody>
          <a:bodyPr anchor="t"/>
          <a:lstStyle/>
          <a:p>
            <a:r>
              <a:rPr lang="en-US" sz="3600" dirty="0"/>
              <a:t>UC2 INCOMING WO QUALITY</a:t>
            </a:r>
            <a:br>
              <a:rPr lang="en-US" sz="3600" dirty="0"/>
            </a:br>
            <a:r>
              <a:rPr lang="en-US" sz="2000" dirty="0"/>
              <a:t>data# rcom: Jun-Aug’16,  Vfe Italy: Sep15 – Aug’16</a:t>
            </a:r>
          </a:p>
        </p:txBody>
      </p:sp>
      <p:sp>
        <p:nvSpPr>
          <p:cNvPr id="29" name="Rectangle 28"/>
          <p:cNvSpPr/>
          <p:nvPr/>
        </p:nvSpPr>
        <p:spPr bwMode="auto">
          <a:xfrm>
            <a:off x="3584630" y="1663033"/>
            <a:ext cx="1058621" cy="22917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a:ln>
                  <a:noFill/>
                </a:ln>
                <a:solidFill>
                  <a:schemeClr val="bg1"/>
                </a:solidFill>
                <a:effectLst/>
                <a:latin typeface="Arial" charset="0"/>
              </a:rPr>
              <a:t>RCOM (RINA)</a:t>
            </a:r>
          </a:p>
        </p:txBody>
      </p:sp>
      <p:sp>
        <p:nvSpPr>
          <p:cNvPr id="13" name="Rectangle 12"/>
          <p:cNvSpPr/>
          <p:nvPr/>
        </p:nvSpPr>
        <p:spPr bwMode="auto">
          <a:xfrm>
            <a:off x="4758472" y="1671459"/>
            <a:ext cx="1058621" cy="220749"/>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VFE Italy(RMED)</a:t>
            </a:r>
          </a:p>
        </p:txBody>
      </p:sp>
      <p:grpSp>
        <p:nvGrpSpPr>
          <p:cNvPr id="2" name="Group 1"/>
          <p:cNvGrpSpPr/>
          <p:nvPr/>
        </p:nvGrpSpPr>
        <p:grpSpPr>
          <a:xfrm>
            <a:off x="5726114" y="1508445"/>
            <a:ext cx="3417886" cy="4160193"/>
            <a:chOff x="5726114" y="1282119"/>
            <a:chExt cx="3417886" cy="4160193"/>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114" y="1412957"/>
              <a:ext cx="3417886" cy="2529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214" y="4537437"/>
              <a:ext cx="3379786"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bwMode="auto">
            <a:xfrm>
              <a:off x="5888347" y="1436707"/>
              <a:ext cx="939966" cy="229176"/>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MBNL</a:t>
              </a:r>
            </a:p>
          </p:txBody>
        </p:sp>
        <p:sp>
          <p:nvSpPr>
            <p:cNvPr id="15" name="Rectangle 14"/>
            <p:cNvSpPr/>
            <p:nvPr/>
          </p:nvSpPr>
          <p:spPr bwMode="auto">
            <a:xfrm>
              <a:off x="6924573" y="1449941"/>
              <a:ext cx="1055646" cy="215941"/>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TELEFONICA</a:t>
              </a:r>
            </a:p>
          </p:txBody>
        </p:sp>
        <p:sp>
          <p:nvSpPr>
            <p:cNvPr id="16" name="Rectangle 15"/>
            <p:cNvSpPr/>
            <p:nvPr/>
          </p:nvSpPr>
          <p:spPr bwMode="auto">
            <a:xfrm>
              <a:off x="8088191" y="1447536"/>
              <a:ext cx="937056" cy="215941"/>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VGC</a:t>
              </a:r>
            </a:p>
          </p:txBody>
        </p:sp>
        <p:sp>
          <p:nvSpPr>
            <p:cNvPr id="17" name="Rectangle 16"/>
            <p:cNvSpPr/>
            <p:nvPr/>
          </p:nvSpPr>
          <p:spPr bwMode="auto">
            <a:xfrm>
              <a:off x="5888346" y="1282119"/>
              <a:ext cx="3136901" cy="114588"/>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RWCE</a:t>
              </a:r>
            </a:p>
          </p:txBody>
        </p:sp>
      </p:grpSp>
      <p:sp>
        <p:nvSpPr>
          <p:cNvPr id="18" name="Rounded Rectangular Callout 17"/>
          <p:cNvSpPr/>
          <p:nvPr/>
        </p:nvSpPr>
        <p:spPr bwMode="auto">
          <a:xfrm>
            <a:off x="3027762" y="1243765"/>
            <a:ext cx="1248185" cy="321974"/>
          </a:xfrm>
          <a:prstGeom prst="wedgeRoundRectCallout">
            <a:avLst>
              <a:gd name="adj1" fmla="val 31042"/>
              <a:gd name="adj2" fmla="val 83804"/>
              <a:gd name="adj3" fmla="val 1666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rPr>
              <a:t>3M</a:t>
            </a:r>
            <a:r>
              <a:rPr kumimoji="0" lang="en-US" sz="1100" b="1" i="0" u="none" strike="noStrike" cap="none" normalizeH="0" dirty="0">
                <a:ln>
                  <a:noFill/>
                </a:ln>
                <a:solidFill>
                  <a:schemeClr val="tx1"/>
                </a:solidFill>
                <a:effectLst/>
                <a:latin typeface="Arial" charset="0"/>
              </a:rPr>
              <a:t>(Jun to Aug16)</a:t>
            </a:r>
            <a:endParaRPr kumimoji="0" lang="en-US" sz="1100" b="1" i="0" u="none" strike="noStrike" cap="none" normalizeH="0" baseline="0" dirty="0">
              <a:ln>
                <a:noFill/>
              </a:ln>
              <a:solidFill>
                <a:schemeClr val="tx1"/>
              </a:solidFill>
              <a:effectLst/>
              <a:latin typeface="Arial" charset="0"/>
            </a:endParaRPr>
          </a:p>
        </p:txBody>
      </p:sp>
      <p:sp>
        <p:nvSpPr>
          <p:cNvPr id="19" name="Rounded Rectangular Callout 18"/>
          <p:cNvSpPr/>
          <p:nvPr/>
        </p:nvSpPr>
        <p:spPr bwMode="auto">
          <a:xfrm>
            <a:off x="4305689" y="1246038"/>
            <a:ext cx="1309080" cy="319701"/>
          </a:xfrm>
          <a:prstGeom prst="wedgeRoundRectCallout">
            <a:avLst>
              <a:gd name="adj1" fmla="val 19192"/>
              <a:gd name="adj2" fmla="val 79565"/>
              <a:gd name="adj3" fmla="val 1666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rPr>
              <a:t>12M</a:t>
            </a:r>
            <a:r>
              <a:rPr kumimoji="0" lang="en-US" sz="1100" b="1" i="0" u="none" strike="noStrike" cap="none" normalizeH="0" dirty="0">
                <a:ln>
                  <a:noFill/>
                </a:ln>
                <a:solidFill>
                  <a:schemeClr val="tx1"/>
                </a:solidFill>
                <a:effectLst/>
                <a:latin typeface="Arial" charset="0"/>
              </a:rPr>
              <a:t>(Sep 15-Aug16)</a:t>
            </a:r>
            <a:endParaRPr kumimoji="0" lang="en-US" sz="1100" b="1" i="0" u="none" strike="noStrike" cap="none" normalizeH="0" baseline="0" dirty="0">
              <a:ln>
                <a:noFill/>
              </a:ln>
              <a:solidFill>
                <a:schemeClr val="tx1"/>
              </a:solidFill>
              <a:effectLst/>
              <a:latin typeface="Arial" charset="0"/>
            </a:endParaRPr>
          </a:p>
        </p:txBody>
      </p:sp>
      <p:sp>
        <p:nvSpPr>
          <p:cNvPr id="20" name="Rounded Rectangular Callout 19"/>
          <p:cNvSpPr/>
          <p:nvPr/>
        </p:nvSpPr>
        <p:spPr bwMode="auto">
          <a:xfrm>
            <a:off x="5676845" y="1257412"/>
            <a:ext cx="1178764" cy="319701"/>
          </a:xfrm>
          <a:prstGeom prst="wedgeRoundRectCallout">
            <a:avLst>
              <a:gd name="adj1" fmla="val 74447"/>
              <a:gd name="adj2" fmla="val 36876"/>
              <a:gd name="adj3" fmla="val 1666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rPr>
              <a:t>5M (Aug - Dec16</a:t>
            </a:r>
            <a:r>
              <a:rPr kumimoji="0" lang="en-US" sz="1100" b="1" i="0" u="none" strike="noStrike" cap="none" normalizeH="0" dirty="0">
                <a:ln>
                  <a:noFill/>
                </a:ln>
                <a:solidFill>
                  <a:schemeClr val="tx1"/>
                </a:solidFill>
                <a:effectLst/>
                <a:latin typeface="Arial" charset="0"/>
              </a:rPr>
              <a:t>)</a:t>
            </a:r>
            <a:endParaRPr kumimoji="0" lang="en-US" sz="11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2238784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29550"/>
            <a:ext cx="9144000" cy="5321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6319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525963"/>
          </a:xfrm>
        </p:spPr>
        <p:txBody>
          <a:bodyPr>
            <a:normAutofit/>
          </a:bodyPr>
          <a:lstStyle/>
          <a:p>
            <a:r>
              <a:rPr lang="en-US" sz="1200" dirty="0"/>
              <a:t>This example clearly highlights to a company with multiple business locations how their </a:t>
            </a:r>
            <a:r>
              <a:rPr lang="en-US" sz="1200" b="1" dirty="0"/>
              <a:t>targeting</a:t>
            </a:r>
            <a:r>
              <a:rPr lang="en-US" sz="1200" dirty="0"/>
              <a:t> </a:t>
            </a:r>
            <a:r>
              <a:rPr lang="en-US" sz="1200" b="1" dirty="0"/>
              <a:t>overlaps</a:t>
            </a:r>
            <a:r>
              <a:rPr lang="en-US" sz="1200" dirty="0"/>
              <a:t> across their different locations. This is important to the business owner because targeting overlapping locations in search campaigns can cause cannibalization of data and self-competition. As a result, this may drive up costs and hurt the ability to optimize each campaign. We used the above map as a visual tool to demonstrate the proliferation of the problem and identify exactly which areas needed to be addressed. We found this to be more impactful and clear when explaining our reasoning for implementing the strategies listed at the bottom of the slide.</a:t>
            </a:r>
          </a:p>
        </p:txBody>
      </p:sp>
      <p:sp>
        <p:nvSpPr>
          <p:cNvPr id="3" name="Content Placeholder 2"/>
          <p:cNvSpPr>
            <a:spLocks noGrp="1"/>
          </p:cNvSpPr>
          <p:nvPr>
            <p:ph sz="quarter" idx="10"/>
          </p:nvPr>
        </p:nvSpPr>
        <p:spPr/>
        <p:txBody>
          <a:bodyPr/>
          <a:lstStyle/>
          <a:p>
            <a:r>
              <a:rPr lang="en-US" dirty="0"/>
              <a:t>More Examples</a:t>
            </a:r>
          </a:p>
        </p:txBody>
      </p:sp>
      <p:pic>
        <p:nvPicPr>
          <p:cNvPr id="2050" name="Picture 2" descr="https://twooctobers.com/wp-content/uploads/2018/03/MultipleLocationsinArea-data-storytell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2819399"/>
            <a:ext cx="805815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1198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400" dirty="0"/>
              <a:t>This type of information for a client report could have easily been distributed in a laundry list of bullets, but instead, it’s presented as a crisp, clean timeline. This format gets rid of the noise and makes it easier to understand how different initiatives impacted the business and online campaigns at different points in the year.  This type of context, enabled by the linear demonstration and concise text, shows the evolution of the story.</a:t>
            </a:r>
          </a:p>
        </p:txBody>
      </p:sp>
      <p:sp>
        <p:nvSpPr>
          <p:cNvPr id="3" name="Content Placeholder 2"/>
          <p:cNvSpPr>
            <a:spLocks noGrp="1"/>
          </p:cNvSpPr>
          <p:nvPr>
            <p:ph sz="quarter" idx="10"/>
          </p:nvPr>
        </p:nvSpPr>
        <p:spPr/>
        <p:txBody>
          <a:bodyPr/>
          <a:lstStyle/>
          <a:p>
            <a:r>
              <a:rPr lang="en-US" dirty="0"/>
              <a:t>More Examples contd..</a:t>
            </a:r>
          </a:p>
        </p:txBody>
      </p:sp>
      <p:pic>
        <p:nvPicPr>
          <p:cNvPr id="3074" name="Picture 2" descr="https://twooctobers.com/wp-content/uploads/2018/03/SignificantChanges20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65995"/>
            <a:ext cx="8077200" cy="409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308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https://www.statisticshowto.datasciencecentral.com/probability-and-statistics/find-sample-size/</a:t>
            </a:r>
            <a:endParaRPr lang="en-US" dirty="0"/>
          </a:p>
          <a:p>
            <a:endParaRPr lang="en-US" dirty="0">
              <a:hlinkClick r:id="" action="ppaction://noaction"/>
            </a:endParaRPr>
          </a:p>
          <a:p>
            <a:r>
              <a:rPr lang="en-US" dirty="0">
                <a:hlinkClick r:id="" action="ppaction://noaction"/>
              </a:rPr>
              <a:t>https</a:t>
            </a:r>
            <a:r>
              <a:rPr lang="en-US" dirty="0">
                <a:hlinkClick r:id="rId3"/>
              </a:rPr>
              <a:t>://www.statisticshowto.datasciencecentral.com/tables/z-table/</a:t>
            </a:r>
            <a:endParaRPr lang="en-US" dirty="0"/>
          </a:p>
        </p:txBody>
      </p:sp>
      <p:sp>
        <p:nvSpPr>
          <p:cNvPr id="3" name="Content Placeholder 2"/>
          <p:cNvSpPr>
            <a:spLocks noGrp="1"/>
          </p:cNvSpPr>
          <p:nvPr>
            <p:ph sz="quarter" idx="10"/>
          </p:nvPr>
        </p:nvSpPr>
        <p:spPr/>
        <p:txBody>
          <a:bodyPr/>
          <a:lstStyle/>
          <a:p>
            <a:r>
              <a:rPr lang="en-US" dirty="0"/>
              <a:t>How to find Sample Size</a:t>
            </a:r>
          </a:p>
        </p:txBody>
      </p:sp>
    </p:spTree>
    <p:extLst>
      <p:ext uri="{BB962C8B-B14F-4D97-AF65-F5344CB8AC3E}">
        <p14:creationId xmlns:p14="http://schemas.microsoft.com/office/powerpoint/2010/main" val="112580862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600" b="1" dirty="0"/>
              <a:t>End With an Insight</a:t>
            </a:r>
          </a:p>
          <a:p>
            <a:r>
              <a:rPr lang="en-US" sz="1600" dirty="0"/>
              <a:t>This particular example was part of a presentation illustrating the importance of tracking </a:t>
            </a:r>
            <a:r>
              <a:rPr lang="en-US" sz="1600" u="sng" dirty="0">
                <a:hlinkClick r:id="rId2"/>
              </a:rPr>
              <a:t>in-store visits.</a:t>
            </a:r>
            <a:r>
              <a:rPr lang="en-US" sz="1600" dirty="0"/>
              <a:t> Many of our clients, and many business owners in general, struggle to merge online and offline data to create a complete picture of their consumers. Being able to explore how users discover the brand, how they stay engaged, and what leads them to finally take action can be invaluable information to have.</a:t>
            </a:r>
          </a:p>
        </p:txBody>
      </p:sp>
      <p:sp>
        <p:nvSpPr>
          <p:cNvPr id="3" name="Content Placeholder 2"/>
          <p:cNvSpPr>
            <a:spLocks noGrp="1"/>
          </p:cNvSpPr>
          <p:nvPr>
            <p:ph sz="quarter" idx="10"/>
          </p:nvPr>
        </p:nvSpPr>
        <p:spPr/>
        <p:txBody>
          <a:bodyPr/>
          <a:lstStyle/>
          <a:p>
            <a:r>
              <a:rPr lang="en-US" dirty="0"/>
              <a:t>More Examples contd..</a:t>
            </a:r>
          </a:p>
        </p:txBody>
      </p:sp>
      <p:pic>
        <p:nvPicPr>
          <p:cNvPr id="4098" name="Picture 2" descr="Understanding Your Consumer Data Vis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177214"/>
            <a:ext cx="6318250" cy="368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6288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2209800"/>
            <a:ext cx="4351866" cy="3962400"/>
          </a:xfrm>
          <a:prstGeom prst="rect">
            <a:avLst/>
          </a:prstGeom>
        </p:spPr>
      </p:pic>
      <p:sp>
        <p:nvSpPr>
          <p:cNvPr id="3" name="Content Placeholder 2"/>
          <p:cNvSpPr>
            <a:spLocks noGrp="1"/>
          </p:cNvSpPr>
          <p:nvPr>
            <p:ph sz="quarter" idx="10"/>
          </p:nvPr>
        </p:nvSpPr>
        <p:spPr/>
        <p:txBody>
          <a:bodyPr/>
          <a:lstStyle/>
          <a:p>
            <a:r>
              <a:rPr lang="en-US" dirty="0"/>
              <a:t>More Examples contd..</a:t>
            </a:r>
          </a:p>
        </p:txBody>
      </p:sp>
      <p:sp>
        <p:nvSpPr>
          <p:cNvPr id="5" name="Rectangle 4"/>
          <p:cNvSpPr/>
          <p:nvPr/>
        </p:nvSpPr>
        <p:spPr>
          <a:xfrm>
            <a:off x="5486400" y="1641514"/>
            <a:ext cx="2597891" cy="369332"/>
          </a:xfrm>
          <a:prstGeom prst="rect">
            <a:avLst/>
          </a:prstGeom>
        </p:spPr>
        <p:txBody>
          <a:bodyPr wrap="none">
            <a:spAutoFit/>
          </a:bodyPr>
          <a:lstStyle/>
          <a:p>
            <a:r>
              <a:rPr lang="en-US" b="1" dirty="0"/>
              <a:t>… this tells a better story </a:t>
            </a:r>
          </a:p>
        </p:txBody>
      </p:sp>
      <p:sp>
        <p:nvSpPr>
          <p:cNvPr id="6" name="Rectangle 5"/>
          <p:cNvSpPr/>
          <p:nvPr/>
        </p:nvSpPr>
        <p:spPr>
          <a:xfrm>
            <a:off x="1447800" y="1657588"/>
            <a:ext cx="2547172" cy="369332"/>
          </a:xfrm>
          <a:prstGeom prst="rect">
            <a:avLst/>
          </a:prstGeom>
        </p:spPr>
        <p:txBody>
          <a:bodyPr wrap="square">
            <a:spAutoFit/>
          </a:bodyPr>
          <a:lstStyle/>
          <a:p>
            <a:r>
              <a:rPr lang="en-US" b="1" dirty="0"/>
              <a:t>A simple story</a:t>
            </a:r>
          </a:p>
        </p:txBody>
      </p:sp>
      <p:pic>
        <p:nvPicPr>
          <p:cNvPr id="7" name="Picture 6"/>
          <p:cNvPicPr>
            <a:picLocks noChangeAspect="1"/>
          </p:cNvPicPr>
          <p:nvPr/>
        </p:nvPicPr>
        <p:blipFill>
          <a:blip r:embed="rId3"/>
          <a:stretch>
            <a:fillRect/>
          </a:stretch>
        </p:blipFill>
        <p:spPr>
          <a:xfrm>
            <a:off x="4679726" y="2272665"/>
            <a:ext cx="4479514" cy="3914775"/>
          </a:xfrm>
          <a:prstGeom prst="rect">
            <a:avLst/>
          </a:prstGeom>
        </p:spPr>
      </p:pic>
    </p:spTree>
    <p:extLst>
      <p:ext uri="{BB962C8B-B14F-4D97-AF65-F5344CB8AC3E}">
        <p14:creationId xmlns:p14="http://schemas.microsoft.com/office/powerpoint/2010/main" val="34261716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Specifically, we’ll discuss:</a:t>
            </a:r>
          </a:p>
          <a:p>
            <a:pPr>
              <a:buFont typeface="Arial" panose="020B0604020202020204" pitchFamily="34" charset="0"/>
              <a:buChar char="•"/>
            </a:pPr>
            <a:r>
              <a:rPr lang="en-US" dirty="0"/>
              <a:t>Color considerations with a dark background</a:t>
            </a:r>
          </a:p>
          <a:p>
            <a:pPr>
              <a:buFont typeface="Arial" panose="020B0604020202020204" pitchFamily="34" charset="0"/>
              <a:buChar char="•"/>
            </a:pPr>
            <a:r>
              <a:rPr lang="en-US" dirty="0"/>
              <a:t>Leveraging animation in the visuals you present</a:t>
            </a:r>
          </a:p>
          <a:p>
            <a:pPr>
              <a:buFont typeface="Arial" panose="020B0604020202020204" pitchFamily="34" charset="0"/>
              <a:buChar char="•"/>
            </a:pPr>
            <a:r>
              <a:rPr lang="en-US" dirty="0"/>
              <a:t>Establishing logic in order</a:t>
            </a:r>
          </a:p>
          <a:p>
            <a:pPr>
              <a:buFont typeface="Arial" panose="020B0604020202020204" pitchFamily="34" charset="0"/>
              <a:buChar char="•"/>
            </a:pPr>
            <a:r>
              <a:rPr lang="en-US" dirty="0"/>
              <a:t>Strategies for avoiding the spaghetti graph</a:t>
            </a:r>
          </a:p>
          <a:p>
            <a:pPr>
              <a:buFont typeface="Arial" panose="020B0604020202020204" pitchFamily="34" charset="0"/>
              <a:buChar char="•"/>
            </a:pPr>
            <a:r>
              <a:rPr lang="en-US" dirty="0"/>
              <a:t>Alternatives to pie charts</a:t>
            </a:r>
          </a:p>
        </p:txBody>
      </p:sp>
      <p:sp>
        <p:nvSpPr>
          <p:cNvPr id="3" name="Content Placeholder 2"/>
          <p:cNvSpPr>
            <a:spLocks noGrp="1"/>
          </p:cNvSpPr>
          <p:nvPr>
            <p:ph sz="quarter" idx="10"/>
          </p:nvPr>
        </p:nvSpPr>
        <p:spPr/>
        <p:txBody>
          <a:bodyPr/>
          <a:lstStyle/>
          <a:p>
            <a:r>
              <a:rPr lang="en-US" dirty="0"/>
              <a:t>Case Studies</a:t>
            </a:r>
          </a:p>
        </p:txBody>
      </p:sp>
    </p:spTree>
    <p:extLst>
      <p:ext uri="{BB962C8B-B14F-4D97-AF65-F5344CB8AC3E}">
        <p14:creationId xmlns:p14="http://schemas.microsoft.com/office/powerpoint/2010/main" val="131702335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509076"/>
            <a:ext cx="4343401" cy="4983163"/>
          </a:xfrm>
        </p:spPr>
        <p:txBody>
          <a:bodyPr>
            <a:normAutofit fontScale="92500" lnSpcReduction="20000"/>
          </a:bodyPr>
          <a:lstStyle/>
          <a:p>
            <a:r>
              <a:rPr lang="en-US" dirty="0"/>
              <a:t>When it comes to communicating data, won’t typically recommend anything other than a white background. With the white background, I find it easy to focus on the data.</a:t>
            </a:r>
          </a:p>
          <a:p>
            <a:endParaRPr lang="en-US" dirty="0"/>
          </a:p>
          <a:p>
            <a:endParaRPr lang="en-US" dirty="0"/>
          </a:p>
          <a:p>
            <a:r>
              <a:rPr lang="en-US" dirty="0"/>
              <a:t>That said, sometimes there are considerations outside of the ideal scenario for communicating with data that must be taken into account, such as your company or client’s brand and corresponding standard template.</a:t>
            </a:r>
          </a:p>
          <a:p>
            <a:endParaRPr lang="en-US" dirty="0"/>
          </a:p>
          <a:p>
            <a:endParaRPr lang="en-US" dirty="0"/>
          </a:p>
        </p:txBody>
      </p:sp>
      <p:sp>
        <p:nvSpPr>
          <p:cNvPr id="3" name="Content Placeholder 2"/>
          <p:cNvSpPr>
            <a:spLocks noGrp="1"/>
          </p:cNvSpPr>
          <p:nvPr>
            <p:ph sz="quarter" idx="10"/>
          </p:nvPr>
        </p:nvSpPr>
        <p:spPr/>
        <p:txBody>
          <a:bodyPr>
            <a:noAutofit/>
          </a:bodyPr>
          <a:lstStyle/>
          <a:p>
            <a:r>
              <a:rPr lang="en-US" sz="2800" dirty="0"/>
              <a:t>CASE STUDY 1: Color considerations with a dark background</a:t>
            </a:r>
          </a:p>
        </p:txBody>
      </p:sp>
      <p:pic>
        <p:nvPicPr>
          <p:cNvPr id="5" name="Picture 4"/>
          <p:cNvPicPr>
            <a:picLocks noChangeAspect="1"/>
          </p:cNvPicPr>
          <p:nvPr/>
        </p:nvPicPr>
        <p:blipFill>
          <a:blip r:embed="rId2"/>
          <a:stretch>
            <a:fillRect/>
          </a:stretch>
        </p:blipFill>
        <p:spPr>
          <a:xfrm>
            <a:off x="4648201" y="1509077"/>
            <a:ext cx="4495800" cy="1767524"/>
          </a:xfrm>
          <a:prstGeom prst="rect">
            <a:avLst/>
          </a:prstGeom>
        </p:spPr>
      </p:pic>
      <p:pic>
        <p:nvPicPr>
          <p:cNvPr id="6" name="Picture 5"/>
          <p:cNvPicPr>
            <a:picLocks noChangeAspect="1"/>
          </p:cNvPicPr>
          <p:nvPr/>
        </p:nvPicPr>
        <p:blipFill>
          <a:blip r:embed="rId3"/>
          <a:stretch>
            <a:fillRect/>
          </a:stretch>
        </p:blipFill>
        <p:spPr>
          <a:xfrm>
            <a:off x="4465321" y="3490277"/>
            <a:ext cx="4705349" cy="2773364"/>
          </a:xfrm>
          <a:prstGeom prst="rect">
            <a:avLst/>
          </a:prstGeom>
        </p:spPr>
      </p:pic>
    </p:spTree>
    <p:extLst>
      <p:ext uri="{BB962C8B-B14F-4D97-AF65-F5344CB8AC3E}">
        <p14:creationId xmlns:p14="http://schemas.microsoft.com/office/powerpoint/2010/main" val="39502977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In an endeavor to create something more in sync with the client’s brand, leveraging the same dark background. With a white background, the further a color is from white, the more it will stand out (so grey stands out less, whereas black stands out very much). With a black background, the same is true, but black becomes the baseline (so grey stands out less, and white stands out very much). Some colors that are typically verboten with a white background (for example, yellow) are </a:t>
            </a:r>
            <a:endParaRPr lang="en-US" sz="1800" dirty="0">
              <a:solidFill>
                <a:srgbClr val="FFFF00"/>
              </a:solidFill>
            </a:endParaRPr>
          </a:p>
          <a:p>
            <a:r>
              <a:rPr lang="en-US" sz="1800" dirty="0"/>
              <a:t>	against black (didn’t use yellow in this particular example but did in some others).</a:t>
            </a:r>
          </a:p>
        </p:txBody>
      </p:sp>
      <p:sp>
        <p:nvSpPr>
          <p:cNvPr id="3" name="Content Placeholder 2"/>
          <p:cNvSpPr>
            <a:spLocks noGrp="1"/>
          </p:cNvSpPr>
          <p:nvPr>
            <p:ph sz="quarter" idx="10"/>
          </p:nvPr>
        </p:nvSpPr>
        <p:spPr/>
        <p:txBody>
          <a:bodyPr>
            <a:normAutofit fontScale="77500" lnSpcReduction="20000"/>
          </a:bodyPr>
          <a:lstStyle/>
          <a:p>
            <a:r>
              <a:rPr lang="en-US" dirty="0"/>
              <a:t>CASE STUDY 1: Color considerations with a dark background</a:t>
            </a:r>
          </a:p>
        </p:txBody>
      </p:sp>
      <p:sp>
        <p:nvSpPr>
          <p:cNvPr id="4" name="TextBox 3"/>
          <p:cNvSpPr txBox="1"/>
          <p:nvPr/>
        </p:nvSpPr>
        <p:spPr>
          <a:xfrm>
            <a:off x="4572000" y="3171795"/>
            <a:ext cx="2896819"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rgbClr val="FFFF00"/>
                </a:solidFill>
              </a:rPr>
              <a:t>incredibly attention grabbing</a:t>
            </a:r>
            <a:endParaRPr lang="en-US" dirty="0"/>
          </a:p>
        </p:txBody>
      </p:sp>
      <p:pic>
        <p:nvPicPr>
          <p:cNvPr id="5" name="Picture 4"/>
          <p:cNvPicPr>
            <a:picLocks noChangeAspect="1"/>
          </p:cNvPicPr>
          <p:nvPr/>
        </p:nvPicPr>
        <p:blipFill>
          <a:blip r:embed="rId2"/>
          <a:stretch>
            <a:fillRect/>
          </a:stretch>
        </p:blipFill>
        <p:spPr>
          <a:xfrm>
            <a:off x="2667000" y="3895110"/>
            <a:ext cx="4352925" cy="2647950"/>
          </a:xfrm>
          <a:prstGeom prst="rect">
            <a:avLst/>
          </a:prstGeom>
        </p:spPr>
      </p:pic>
    </p:spTree>
    <p:extLst>
      <p:ext uri="{BB962C8B-B14F-4D97-AF65-F5344CB8AC3E}">
        <p14:creationId xmlns:p14="http://schemas.microsoft.com/office/powerpoint/2010/main" val="167623925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382000" cy="2011363"/>
          </a:xfrm>
        </p:spPr>
        <p:txBody>
          <a:bodyPr>
            <a:normAutofit fontScale="85000" lnSpcReduction="10000"/>
          </a:bodyPr>
          <a:lstStyle/>
          <a:p>
            <a:r>
              <a:rPr lang="en-US" dirty="0"/>
              <a:t>Let’s assume that you work for a company that makes online social games. You are interested in telling the story around how active users for a given game—let’s call it </a:t>
            </a:r>
            <a:r>
              <a:rPr lang="en-US" dirty="0" err="1"/>
              <a:t>Moonville</a:t>
            </a:r>
            <a:r>
              <a:rPr lang="en-US" dirty="0"/>
              <a:t>—have grown over time.</a:t>
            </a:r>
          </a:p>
          <a:p>
            <a:endParaRPr lang="en-US" b="1" dirty="0"/>
          </a:p>
          <a:p>
            <a:r>
              <a:rPr lang="en-US" b="1" dirty="0"/>
              <a:t>The challenge, however, is that when you put this much data in front of your audience, you lose control over their attention.</a:t>
            </a:r>
          </a:p>
        </p:txBody>
      </p:sp>
      <p:sp>
        <p:nvSpPr>
          <p:cNvPr id="3" name="Content Placeholder 2"/>
          <p:cNvSpPr>
            <a:spLocks noGrp="1"/>
          </p:cNvSpPr>
          <p:nvPr>
            <p:ph sz="quarter" idx="10"/>
          </p:nvPr>
        </p:nvSpPr>
        <p:spPr/>
        <p:txBody>
          <a:bodyPr>
            <a:noAutofit/>
          </a:bodyPr>
          <a:lstStyle/>
          <a:p>
            <a:r>
              <a:rPr lang="en-US" sz="2800" dirty="0"/>
              <a:t>CASE STUDY 2: Leveraging animation in the visuals you present</a:t>
            </a:r>
          </a:p>
        </p:txBody>
      </p:sp>
      <p:pic>
        <p:nvPicPr>
          <p:cNvPr id="4" name="Picture 3"/>
          <p:cNvPicPr>
            <a:picLocks noChangeAspect="1"/>
          </p:cNvPicPr>
          <p:nvPr/>
        </p:nvPicPr>
        <p:blipFill>
          <a:blip r:embed="rId2"/>
          <a:stretch>
            <a:fillRect/>
          </a:stretch>
        </p:blipFill>
        <p:spPr>
          <a:xfrm>
            <a:off x="1600200" y="3505200"/>
            <a:ext cx="5327939" cy="2930367"/>
          </a:xfrm>
          <a:prstGeom prst="rect">
            <a:avLst/>
          </a:prstGeom>
        </p:spPr>
      </p:pic>
    </p:spTree>
    <p:extLst>
      <p:ext uri="{BB962C8B-B14F-4D97-AF65-F5344CB8AC3E}">
        <p14:creationId xmlns:p14="http://schemas.microsoft.com/office/powerpoint/2010/main" val="33895276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Tell story like this …</a:t>
            </a:r>
          </a:p>
        </p:txBody>
      </p:sp>
      <p:sp>
        <p:nvSpPr>
          <p:cNvPr id="3" name="Content Placeholder 2"/>
          <p:cNvSpPr>
            <a:spLocks noGrp="1"/>
          </p:cNvSpPr>
          <p:nvPr>
            <p:ph sz="quarter" idx="10"/>
          </p:nvPr>
        </p:nvSpPr>
        <p:spPr/>
        <p:txBody>
          <a:bodyPr>
            <a:normAutofit fontScale="85000" lnSpcReduction="10000"/>
          </a:bodyPr>
          <a:lstStyle/>
          <a:p>
            <a:r>
              <a:rPr lang="en-US" dirty="0"/>
              <a:t>CASE STUDY 2: Leveraging animation in the visuals you present</a:t>
            </a:r>
          </a:p>
        </p:txBody>
      </p:sp>
      <p:pic>
        <p:nvPicPr>
          <p:cNvPr id="4" name="Picture 3"/>
          <p:cNvPicPr>
            <a:picLocks noChangeAspect="1"/>
          </p:cNvPicPr>
          <p:nvPr/>
        </p:nvPicPr>
        <p:blipFill>
          <a:blip r:embed="rId2"/>
          <a:stretch>
            <a:fillRect/>
          </a:stretch>
        </p:blipFill>
        <p:spPr>
          <a:xfrm>
            <a:off x="304800" y="1981200"/>
            <a:ext cx="4403954" cy="2438400"/>
          </a:xfrm>
          <a:prstGeom prst="rect">
            <a:avLst/>
          </a:prstGeom>
        </p:spPr>
      </p:pic>
      <p:pic>
        <p:nvPicPr>
          <p:cNvPr id="5" name="Picture 4"/>
          <p:cNvPicPr>
            <a:picLocks noChangeAspect="1"/>
          </p:cNvPicPr>
          <p:nvPr/>
        </p:nvPicPr>
        <p:blipFill>
          <a:blip r:embed="rId3"/>
          <a:stretch>
            <a:fillRect/>
          </a:stretch>
        </p:blipFill>
        <p:spPr>
          <a:xfrm>
            <a:off x="4708754" y="1962150"/>
            <a:ext cx="4429125" cy="2457450"/>
          </a:xfrm>
          <a:prstGeom prst="rect">
            <a:avLst/>
          </a:prstGeom>
        </p:spPr>
      </p:pic>
      <p:pic>
        <p:nvPicPr>
          <p:cNvPr id="6" name="Picture 5"/>
          <p:cNvPicPr>
            <a:picLocks noChangeAspect="1"/>
          </p:cNvPicPr>
          <p:nvPr/>
        </p:nvPicPr>
        <p:blipFill>
          <a:blip r:embed="rId4"/>
          <a:stretch>
            <a:fillRect/>
          </a:stretch>
        </p:blipFill>
        <p:spPr>
          <a:xfrm>
            <a:off x="335280" y="4453890"/>
            <a:ext cx="4373474" cy="2404110"/>
          </a:xfrm>
          <a:prstGeom prst="rect">
            <a:avLst/>
          </a:prstGeom>
        </p:spPr>
      </p:pic>
      <p:pic>
        <p:nvPicPr>
          <p:cNvPr id="7" name="Picture 6"/>
          <p:cNvPicPr>
            <a:picLocks noChangeAspect="1"/>
          </p:cNvPicPr>
          <p:nvPr/>
        </p:nvPicPr>
        <p:blipFill>
          <a:blip r:embed="rId5"/>
          <a:stretch>
            <a:fillRect/>
          </a:stretch>
        </p:blipFill>
        <p:spPr>
          <a:xfrm>
            <a:off x="4977835" y="4453891"/>
            <a:ext cx="4160044" cy="2251709"/>
          </a:xfrm>
          <a:prstGeom prst="rect">
            <a:avLst/>
          </a:prstGeom>
        </p:spPr>
      </p:pic>
      <p:sp>
        <p:nvSpPr>
          <p:cNvPr id="8" name="Rectangle 7"/>
          <p:cNvSpPr/>
          <p:nvPr/>
        </p:nvSpPr>
        <p:spPr>
          <a:xfrm>
            <a:off x="5974283" y="1763713"/>
            <a:ext cx="29718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Early feedback on the game was mixed. In spite of this—and our practically complete lack of marketing—the number of active users nearly doubled in the first four months, to almost 11,000 active users by the end of December. </a:t>
            </a:r>
          </a:p>
        </p:txBody>
      </p:sp>
      <p:sp>
        <p:nvSpPr>
          <p:cNvPr id="9" name="Rectangle 8"/>
          <p:cNvSpPr/>
          <p:nvPr/>
        </p:nvSpPr>
        <p:spPr>
          <a:xfrm>
            <a:off x="1325271" y="4379416"/>
            <a:ext cx="29718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In early 2014, the number of active users increased along a steeper trajectory. This was primarily the result of the friends and family promotions we ran during this time to increase awareness of the game.</a:t>
            </a:r>
            <a:endParaRPr lang="en-US" sz="1000" dirty="0"/>
          </a:p>
        </p:txBody>
      </p:sp>
      <p:sp>
        <p:nvSpPr>
          <p:cNvPr id="11" name="Rectangle 10"/>
          <p:cNvSpPr/>
          <p:nvPr/>
        </p:nvSpPr>
        <p:spPr>
          <a:xfrm>
            <a:off x="5974283" y="4419600"/>
            <a:ext cx="29718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Growth was pretty flat over the rest of 2014 as we halted all marketing efforts and focused on quality improvements to the game.</a:t>
            </a:r>
            <a:endParaRPr lang="en-US" sz="1000" dirty="0"/>
          </a:p>
        </p:txBody>
      </p:sp>
    </p:spTree>
    <p:extLst>
      <p:ext uri="{BB962C8B-B14F-4D97-AF65-F5344CB8AC3E}">
        <p14:creationId xmlns:p14="http://schemas.microsoft.com/office/powerpoint/2010/main" val="291357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85000" lnSpcReduction="10000"/>
          </a:bodyPr>
          <a:lstStyle/>
          <a:p>
            <a:r>
              <a:rPr lang="en-US" dirty="0"/>
              <a:t>CASE STUDY 2: Leveraging animation in the visuals you present</a:t>
            </a:r>
          </a:p>
        </p:txBody>
      </p:sp>
      <p:pic>
        <p:nvPicPr>
          <p:cNvPr id="5" name="Content Placeholder 4"/>
          <p:cNvPicPr>
            <a:picLocks noGrp="1" noChangeAspect="1"/>
          </p:cNvPicPr>
          <p:nvPr>
            <p:ph idx="1"/>
          </p:nvPr>
        </p:nvPicPr>
        <p:blipFill>
          <a:blip r:embed="rId2"/>
          <a:stretch>
            <a:fillRect/>
          </a:stretch>
        </p:blipFill>
        <p:spPr>
          <a:xfrm>
            <a:off x="304800" y="1600200"/>
            <a:ext cx="4410075" cy="2371725"/>
          </a:xfrm>
          <a:prstGeom prst="rect">
            <a:avLst/>
          </a:prstGeom>
        </p:spPr>
      </p:pic>
      <p:sp>
        <p:nvSpPr>
          <p:cNvPr id="6" name="Rectangle 5"/>
          <p:cNvSpPr/>
          <p:nvPr/>
        </p:nvSpPr>
        <p:spPr>
          <a:xfrm>
            <a:off x="5219700" y="1828800"/>
            <a:ext cx="3314700"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Uptake in 2015, on the other hand, has been incredible, surpassing our expectations. The revamped and improved game has gone viral. The partnerships we’ve forged with social  media channels have proven successful for continuing to increase our active user base. At recent growth rates, we anticipate we’ll surpass 100,000 active users in June!</a:t>
            </a:r>
          </a:p>
        </p:txBody>
      </p:sp>
      <p:sp>
        <p:nvSpPr>
          <p:cNvPr id="7" name="Rectangle 6"/>
          <p:cNvSpPr/>
          <p:nvPr/>
        </p:nvSpPr>
        <p:spPr>
          <a:xfrm>
            <a:off x="5234940" y="4800600"/>
            <a:ext cx="33147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latin typeface="AvenirLTStd-Light"/>
              </a:rPr>
              <a:t>For the more detailed version that you circulate as a follow up or for those who missed your (stellar) presentation, you can leverage a version that annotates the salient points of the story on the line graph directly,</a:t>
            </a:r>
            <a:endParaRPr lang="en-US" sz="1200" dirty="0"/>
          </a:p>
        </p:txBody>
      </p:sp>
      <p:pic>
        <p:nvPicPr>
          <p:cNvPr id="8" name="Picture 7"/>
          <p:cNvPicPr>
            <a:picLocks noChangeAspect="1"/>
          </p:cNvPicPr>
          <p:nvPr/>
        </p:nvPicPr>
        <p:blipFill>
          <a:blip r:embed="rId3"/>
          <a:stretch>
            <a:fillRect/>
          </a:stretch>
        </p:blipFill>
        <p:spPr>
          <a:xfrm>
            <a:off x="304800" y="4160520"/>
            <a:ext cx="4800601" cy="2697480"/>
          </a:xfrm>
          <a:prstGeom prst="rect">
            <a:avLst/>
          </a:prstGeom>
        </p:spPr>
      </p:pic>
    </p:spTree>
    <p:extLst>
      <p:ext uri="{BB962C8B-B14F-4D97-AF65-F5344CB8AC3E}">
        <p14:creationId xmlns:p14="http://schemas.microsoft.com/office/powerpoint/2010/main" val="34487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325563"/>
          </a:xfrm>
        </p:spPr>
        <p:txBody>
          <a:bodyPr>
            <a:normAutofit fontScale="77500" lnSpcReduction="20000"/>
          </a:bodyPr>
          <a:lstStyle/>
          <a:p>
            <a:r>
              <a:rPr lang="en-US" dirty="0"/>
              <a:t>First, let’s set the context. Let’s say you work at a company that sells a product that has various features. You’ve recently surveyed your users to understand whether they are using each of the features and how satisfied they’ve been with them and want to put that data to use. The initial graph you create might look something like Figure below -</a:t>
            </a:r>
          </a:p>
        </p:txBody>
      </p:sp>
      <p:sp>
        <p:nvSpPr>
          <p:cNvPr id="3" name="Content Placeholder 2"/>
          <p:cNvSpPr>
            <a:spLocks noGrp="1"/>
          </p:cNvSpPr>
          <p:nvPr>
            <p:ph sz="quarter" idx="10"/>
          </p:nvPr>
        </p:nvSpPr>
        <p:spPr/>
        <p:txBody>
          <a:bodyPr>
            <a:normAutofit/>
          </a:bodyPr>
          <a:lstStyle/>
          <a:p>
            <a:r>
              <a:rPr lang="en-US" dirty="0"/>
              <a:t>CASE STUDY 3: Logic in order</a:t>
            </a:r>
          </a:p>
        </p:txBody>
      </p:sp>
      <p:pic>
        <p:nvPicPr>
          <p:cNvPr id="5" name="Picture 4"/>
          <p:cNvPicPr>
            <a:picLocks noChangeAspect="1"/>
          </p:cNvPicPr>
          <p:nvPr/>
        </p:nvPicPr>
        <p:blipFill>
          <a:blip r:embed="rId2"/>
          <a:stretch>
            <a:fillRect/>
          </a:stretch>
        </p:blipFill>
        <p:spPr>
          <a:xfrm>
            <a:off x="533400" y="2720465"/>
            <a:ext cx="8135965" cy="4168015"/>
          </a:xfrm>
          <a:prstGeom prst="rect">
            <a:avLst/>
          </a:prstGeom>
        </p:spPr>
      </p:pic>
    </p:spTree>
    <p:extLst>
      <p:ext uri="{BB962C8B-B14F-4D97-AF65-F5344CB8AC3E}">
        <p14:creationId xmlns:p14="http://schemas.microsoft.com/office/powerpoint/2010/main" val="20964953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User satisfaction varies greatly by feature</a:t>
            </a:r>
          </a:p>
          <a:p>
            <a:r>
              <a:rPr lang="en-US" dirty="0"/>
              <a:t>Features A and B continue to top user satisfaction</a:t>
            </a:r>
          </a:p>
          <a:p>
            <a:endParaRPr lang="en-US" dirty="0"/>
          </a:p>
        </p:txBody>
      </p:sp>
      <p:sp>
        <p:nvSpPr>
          <p:cNvPr id="3" name="Content Placeholder 2"/>
          <p:cNvSpPr>
            <a:spLocks noGrp="1"/>
          </p:cNvSpPr>
          <p:nvPr>
            <p:ph sz="quarter" idx="10"/>
          </p:nvPr>
        </p:nvSpPr>
        <p:spPr/>
        <p:txBody>
          <a:bodyPr/>
          <a:lstStyle/>
          <a:p>
            <a:r>
              <a:rPr lang="en-US" dirty="0"/>
              <a:t>CASE STUDY 3: Logic in order</a:t>
            </a:r>
          </a:p>
          <a:p>
            <a:r>
              <a:rPr lang="en-US" dirty="0"/>
              <a:t>Contd..</a:t>
            </a:r>
          </a:p>
        </p:txBody>
      </p:sp>
      <p:pic>
        <p:nvPicPr>
          <p:cNvPr id="4" name="Picture 3"/>
          <p:cNvPicPr>
            <a:picLocks noChangeAspect="1"/>
          </p:cNvPicPr>
          <p:nvPr/>
        </p:nvPicPr>
        <p:blipFill>
          <a:blip r:embed="rId2"/>
          <a:stretch>
            <a:fillRect/>
          </a:stretch>
        </p:blipFill>
        <p:spPr>
          <a:xfrm>
            <a:off x="304800" y="2535396"/>
            <a:ext cx="8666562" cy="4269422"/>
          </a:xfrm>
          <a:prstGeom prst="rect">
            <a:avLst/>
          </a:prstGeom>
        </p:spPr>
      </p:pic>
    </p:spTree>
    <p:extLst>
      <p:ext uri="{BB962C8B-B14F-4D97-AF65-F5344CB8AC3E}">
        <p14:creationId xmlns:p14="http://schemas.microsoft.com/office/powerpoint/2010/main" val="233254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800" y="1447800"/>
            <a:ext cx="7010400" cy="4989402"/>
          </a:xfrm>
          <a:prstGeom prst="rect">
            <a:avLst/>
          </a:prstGeom>
        </p:spPr>
      </p:pic>
      <p:sp>
        <p:nvSpPr>
          <p:cNvPr id="3" name="Content Placeholder 2"/>
          <p:cNvSpPr>
            <a:spLocks noGrp="1"/>
          </p:cNvSpPr>
          <p:nvPr>
            <p:ph sz="quarter" idx="10"/>
          </p:nvPr>
        </p:nvSpPr>
        <p:spPr/>
        <p:txBody>
          <a:bodyPr/>
          <a:lstStyle/>
          <a:p>
            <a:r>
              <a:rPr lang="en-US" dirty="0"/>
              <a:t>Sampling Techniques Comparison</a:t>
            </a:r>
          </a:p>
        </p:txBody>
      </p:sp>
    </p:spTree>
    <p:extLst>
      <p:ext uri="{BB962C8B-B14F-4D97-AF65-F5344CB8AC3E}">
        <p14:creationId xmlns:p14="http://schemas.microsoft.com/office/powerpoint/2010/main" val="221883714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1096963"/>
          </a:xfrm>
        </p:spPr>
        <p:txBody>
          <a:bodyPr>
            <a:normAutofit fontScale="77500" lnSpcReduction="20000"/>
          </a:bodyPr>
          <a:lstStyle/>
          <a:p>
            <a:r>
              <a:rPr lang="en-US" dirty="0"/>
              <a:t>This is followed by a focus on the other end of the spectrum to where users are </a:t>
            </a:r>
            <a:r>
              <a:rPr lang="en-US" b="1" dirty="0"/>
              <a:t>least satisfied</a:t>
            </a:r>
            <a:r>
              <a:rPr lang="en-US" dirty="0"/>
              <a:t>, again calling out and highlighting specific points of interest.</a:t>
            </a:r>
          </a:p>
          <a:p>
            <a:r>
              <a:rPr lang="en-US" b="1" dirty="0"/>
              <a:t>Features J and K are the features with which users are least satisfied.</a:t>
            </a:r>
          </a:p>
        </p:txBody>
      </p:sp>
      <p:sp>
        <p:nvSpPr>
          <p:cNvPr id="3" name="Content Placeholder 2"/>
          <p:cNvSpPr>
            <a:spLocks noGrp="1"/>
          </p:cNvSpPr>
          <p:nvPr>
            <p:ph sz="quarter" idx="10"/>
          </p:nvPr>
        </p:nvSpPr>
        <p:spPr/>
        <p:txBody>
          <a:bodyPr/>
          <a:lstStyle/>
          <a:p>
            <a:r>
              <a:rPr lang="en-US" dirty="0"/>
              <a:t>CASE STUDY 3: Logic in order</a:t>
            </a:r>
          </a:p>
          <a:p>
            <a:r>
              <a:rPr lang="en-US" dirty="0"/>
              <a:t>Contd..</a:t>
            </a:r>
          </a:p>
        </p:txBody>
      </p:sp>
      <p:pic>
        <p:nvPicPr>
          <p:cNvPr id="4" name="Picture 3"/>
          <p:cNvPicPr>
            <a:picLocks noChangeAspect="1"/>
          </p:cNvPicPr>
          <p:nvPr/>
        </p:nvPicPr>
        <p:blipFill>
          <a:blip r:embed="rId2"/>
          <a:stretch>
            <a:fillRect/>
          </a:stretch>
        </p:blipFill>
        <p:spPr>
          <a:xfrm>
            <a:off x="304800" y="2590800"/>
            <a:ext cx="8656730" cy="4038600"/>
          </a:xfrm>
          <a:prstGeom prst="rect">
            <a:avLst/>
          </a:prstGeom>
        </p:spPr>
      </p:pic>
    </p:spTree>
    <p:extLst>
      <p:ext uri="{BB962C8B-B14F-4D97-AF65-F5344CB8AC3E}">
        <p14:creationId xmlns:p14="http://schemas.microsoft.com/office/powerpoint/2010/main" val="184837835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868363"/>
          </a:xfrm>
        </p:spPr>
        <p:txBody>
          <a:bodyPr>
            <a:normAutofit fontScale="77500" lnSpcReduction="20000"/>
          </a:bodyPr>
          <a:lstStyle/>
          <a:p>
            <a:r>
              <a:rPr lang="en-US" dirty="0"/>
              <a:t>Finally, preserving the same order, we can draw our audience’s attention to the </a:t>
            </a:r>
            <a:r>
              <a:rPr lang="en-US" b="1" dirty="0"/>
              <a:t>unused features</a:t>
            </a:r>
            <a:r>
              <a:rPr lang="en-US" dirty="0"/>
              <a:t>. </a:t>
            </a:r>
          </a:p>
          <a:p>
            <a:r>
              <a:rPr lang="en-US" b="1" dirty="0"/>
              <a:t>Feature O is the least used feature.</a:t>
            </a:r>
          </a:p>
        </p:txBody>
      </p:sp>
      <p:sp>
        <p:nvSpPr>
          <p:cNvPr id="3" name="Content Placeholder 2"/>
          <p:cNvSpPr>
            <a:spLocks noGrp="1"/>
          </p:cNvSpPr>
          <p:nvPr>
            <p:ph sz="quarter" idx="10"/>
          </p:nvPr>
        </p:nvSpPr>
        <p:spPr/>
        <p:txBody>
          <a:bodyPr/>
          <a:lstStyle/>
          <a:p>
            <a:r>
              <a:rPr lang="en-US" dirty="0"/>
              <a:t>CASE STUDY 3: Logic in order</a:t>
            </a:r>
          </a:p>
          <a:p>
            <a:r>
              <a:rPr lang="en-US" dirty="0"/>
              <a:t>Contd..</a:t>
            </a:r>
          </a:p>
        </p:txBody>
      </p:sp>
      <p:pic>
        <p:nvPicPr>
          <p:cNvPr id="4" name="Picture 3"/>
          <p:cNvPicPr>
            <a:picLocks noChangeAspect="1"/>
          </p:cNvPicPr>
          <p:nvPr/>
        </p:nvPicPr>
        <p:blipFill>
          <a:blip r:embed="rId2"/>
          <a:stretch>
            <a:fillRect/>
          </a:stretch>
        </p:blipFill>
        <p:spPr>
          <a:xfrm>
            <a:off x="152400" y="2362200"/>
            <a:ext cx="8814816" cy="4114800"/>
          </a:xfrm>
          <a:prstGeom prst="rect">
            <a:avLst/>
          </a:prstGeom>
        </p:spPr>
      </p:pic>
    </p:spTree>
    <p:extLst>
      <p:ext uri="{BB962C8B-B14F-4D97-AF65-F5344CB8AC3E}">
        <p14:creationId xmlns:p14="http://schemas.microsoft.com/office/powerpoint/2010/main" val="345074663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spaghetti graph is a line graph where the lines overlap a lot, making it difficult to focus on a single series at a time. They look something like below-</a:t>
            </a:r>
          </a:p>
        </p:txBody>
      </p:sp>
      <p:sp>
        <p:nvSpPr>
          <p:cNvPr id="3" name="Content Placeholder 2"/>
          <p:cNvSpPr>
            <a:spLocks noGrp="1"/>
          </p:cNvSpPr>
          <p:nvPr>
            <p:ph sz="quarter" idx="10"/>
          </p:nvPr>
        </p:nvSpPr>
        <p:spPr/>
        <p:txBody>
          <a:bodyPr>
            <a:noAutofit/>
          </a:bodyPr>
          <a:lstStyle/>
          <a:p>
            <a:r>
              <a:rPr lang="en-US" sz="2800" dirty="0"/>
              <a:t>CASE STUDY 4: Strategies for avoiding the spaghetti graph</a:t>
            </a:r>
          </a:p>
        </p:txBody>
      </p:sp>
      <p:pic>
        <p:nvPicPr>
          <p:cNvPr id="4" name="Picture 3"/>
          <p:cNvPicPr>
            <a:picLocks noChangeAspect="1"/>
          </p:cNvPicPr>
          <p:nvPr/>
        </p:nvPicPr>
        <p:blipFill>
          <a:blip r:embed="rId2"/>
          <a:stretch>
            <a:fillRect/>
          </a:stretch>
        </p:blipFill>
        <p:spPr>
          <a:xfrm>
            <a:off x="1317412" y="2667000"/>
            <a:ext cx="6454987" cy="3810000"/>
          </a:xfrm>
          <a:prstGeom prst="rect">
            <a:avLst/>
          </a:prstGeom>
        </p:spPr>
      </p:pic>
    </p:spTree>
    <p:extLst>
      <p:ext uri="{BB962C8B-B14F-4D97-AF65-F5344CB8AC3E}">
        <p14:creationId xmlns:p14="http://schemas.microsoft.com/office/powerpoint/2010/main" val="30714905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Types of non-profits supported by area funders</a:t>
            </a:r>
          </a:p>
        </p:txBody>
      </p:sp>
      <p:sp>
        <p:nvSpPr>
          <p:cNvPr id="3" name="Content Placeholder 2"/>
          <p:cNvSpPr>
            <a:spLocks noGrp="1"/>
          </p:cNvSpPr>
          <p:nvPr>
            <p:ph sz="quarter" idx="10"/>
          </p:nvPr>
        </p:nvSpPr>
        <p:spPr/>
        <p:txBody>
          <a:bodyPr/>
          <a:lstStyle/>
          <a:p>
            <a:r>
              <a:rPr lang="en-US" dirty="0"/>
              <a:t>CASE STUDY 4: Strategies for avoiding the spaghetti graph</a:t>
            </a:r>
          </a:p>
        </p:txBody>
      </p:sp>
      <p:pic>
        <p:nvPicPr>
          <p:cNvPr id="4" name="Picture 3"/>
          <p:cNvPicPr>
            <a:picLocks noChangeAspect="1"/>
          </p:cNvPicPr>
          <p:nvPr/>
        </p:nvPicPr>
        <p:blipFill>
          <a:blip r:embed="rId2"/>
          <a:stretch>
            <a:fillRect/>
          </a:stretch>
        </p:blipFill>
        <p:spPr>
          <a:xfrm>
            <a:off x="1524000" y="1981200"/>
            <a:ext cx="5867400" cy="4800600"/>
          </a:xfrm>
          <a:prstGeom prst="rect">
            <a:avLst/>
          </a:prstGeom>
        </p:spPr>
      </p:pic>
    </p:spTree>
    <p:extLst>
      <p:ext uri="{BB962C8B-B14F-4D97-AF65-F5344CB8AC3E}">
        <p14:creationId xmlns:p14="http://schemas.microsoft.com/office/powerpoint/2010/main" val="37367752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CASE STUDY 4: Strategies for avoiding the spaghetti graph</a:t>
            </a:r>
          </a:p>
        </p:txBody>
      </p:sp>
      <p:pic>
        <p:nvPicPr>
          <p:cNvPr id="4" name="Content Placeholder 3"/>
          <p:cNvPicPr>
            <a:picLocks noGrp="1" noChangeAspect="1"/>
          </p:cNvPicPr>
          <p:nvPr>
            <p:ph idx="1"/>
          </p:nvPr>
        </p:nvPicPr>
        <p:blipFill>
          <a:blip r:embed="rId2"/>
          <a:stretch>
            <a:fillRect/>
          </a:stretch>
        </p:blipFill>
        <p:spPr>
          <a:xfrm>
            <a:off x="274320" y="1676400"/>
            <a:ext cx="8612037" cy="4419600"/>
          </a:xfrm>
          <a:prstGeom prst="rect">
            <a:avLst/>
          </a:prstGeom>
        </p:spPr>
      </p:pic>
    </p:spTree>
    <p:extLst>
      <p:ext uri="{BB962C8B-B14F-4D97-AF65-F5344CB8AC3E}">
        <p14:creationId xmlns:p14="http://schemas.microsoft.com/office/powerpoint/2010/main" val="13867115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Survey results: summer learning program on science</a:t>
            </a:r>
          </a:p>
        </p:txBody>
      </p:sp>
      <p:sp>
        <p:nvSpPr>
          <p:cNvPr id="3" name="Content Placeholder 2"/>
          <p:cNvSpPr>
            <a:spLocks noGrp="1"/>
          </p:cNvSpPr>
          <p:nvPr>
            <p:ph sz="quarter" idx="10"/>
          </p:nvPr>
        </p:nvSpPr>
        <p:spPr/>
        <p:txBody>
          <a:bodyPr/>
          <a:lstStyle/>
          <a:p>
            <a:r>
              <a:rPr lang="en-US" dirty="0"/>
              <a:t>CASE STUDY 5: Alternatives to pies</a:t>
            </a:r>
          </a:p>
        </p:txBody>
      </p:sp>
      <p:pic>
        <p:nvPicPr>
          <p:cNvPr id="4" name="Picture 3"/>
          <p:cNvPicPr>
            <a:picLocks noChangeAspect="1"/>
          </p:cNvPicPr>
          <p:nvPr/>
        </p:nvPicPr>
        <p:blipFill>
          <a:blip r:embed="rId2"/>
          <a:stretch>
            <a:fillRect/>
          </a:stretch>
        </p:blipFill>
        <p:spPr>
          <a:xfrm>
            <a:off x="152400" y="2362201"/>
            <a:ext cx="8915400" cy="3657600"/>
          </a:xfrm>
          <a:prstGeom prst="rect">
            <a:avLst/>
          </a:prstGeom>
        </p:spPr>
      </p:pic>
    </p:spTree>
    <p:extLst>
      <p:ext uri="{BB962C8B-B14F-4D97-AF65-F5344CB8AC3E}">
        <p14:creationId xmlns:p14="http://schemas.microsoft.com/office/powerpoint/2010/main" val="10077951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Alternative #1: show the numbers directly</a:t>
            </a:r>
          </a:p>
          <a:p>
            <a:endParaRPr lang="en-US" dirty="0"/>
          </a:p>
        </p:txBody>
      </p:sp>
      <p:sp>
        <p:nvSpPr>
          <p:cNvPr id="3" name="Content Placeholder 2"/>
          <p:cNvSpPr>
            <a:spLocks noGrp="1"/>
          </p:cNvSpPr>
          <p:nvPr>
            <p:ph sz="quarter" idx="10"/>
          </p:nvPr>
        </p:nvSpPr>
        <p:spPr/>
        <p:txBody>
          <a:bodyPr/>
          <a:lstStyle/>
          <a:p>
            <a:r>
              <a:rPr lang="en-US" dirty="0"/>
              <a:t>CASE STUDY 5: Alternatives to pies</a:t>
            </a:r>
          </a:p>
        </p:txBody>
      </p:sp>
      <p:pic>
        <p:nvPicPr>
          <p:cNvPr id="4" name="Picture 3"/>
          <p:cNvPicPr>
            <a:picLocks noChangeAspect="1"/>
          </p:cNvPicPr>
          <p:nvPr/>
        </p:nvPicPr>
        <p:blipFill>
          <a:blip r:embed="rId2"/>
          <a:stretch>
            <a:fillRect/>
          </a:stretch>
        </p:blipFill>
        <p:spPr>
          <a:xfrm>
            <a:off x="304800" y="1951830"/>
            <a:ext cx="7772400" cy="4266407"/>
          </a:xfrm>
          <a:prstGeom prst="rect">
            <a:avLst/>
          </a:prstGeom>
        </p:spPr>
      </p:pic>
    </p:spTree>
    <p:extLst>
      <p:ext uri="{BB962C8B-B14F-4D97-AF65-F5344CB8AC3E}">
        <p14:creationId xmlns:p14="http://schemas.microsoft.com/office/powerpoint/2010/main" val="40321523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Alternative #2: simple bar graph</a:t>
            </a:r>
          </a:p>
        </p:txBody>
      </p:sp>
      <p:sp>
        <p:nvSpPr>
          <p:cNvPr id="3" name="Content Placeholder 2"/>
          <p:cNvSpPr>
            <a:spLocks noGrp="1"/>
          </p:cNvSpPr>
          <p:nvPr>
            <p:ph sz="quarter" idx="10"/>
          </p:nvPr>
        </p:nvSpPr>
        <p:spPr/>
        <p:txBody>
          <a:bodyPr/>
          <a:lstStyle/>
          <a:p>
            <a:r>
              <a:rPr lang="en-US" dirty="0"/>
              <a:t>CASE STUDY 5: Alternatives to pies</a:t>
            </a:r>
          </a:p>
        </p:txBody>
      </p:sp>
      <p:pic>
        <p:nvPicPr>
          <p:cNvPr id="4" name="Picture 3"/>
          <p:cNvPicPr>
            <a:picLocks noChangeAspect="1"/>
          </p:cNvPicPr>
          <p:nvPr/>
        </p:nvPicPr>
        <p:blipFill>
          <a:blip r:embed="rId2"/>
          <a:stretch>
            <a:fillRect/>
          </a:stretch>
        </p:blipFill>
        <p:spPr>
          <a:xfrm>
            <a:off x="457200" y="1905000"/>
            <a:ext cx="8382000" cy="4953000"/>
          </a:xfrm>
          <a:prstGeom prst="rect">
            <a:avLst/>
          </a:prstGeom>
        </p:spPr>
      </p:pic>
    </p:spTree>
    <p:extLst>
      <p:ext uri="{BB962C8B-B14F-4D97-AF65-F5344CB8AC3E}">
        <p14:creationId xmlns:p14="http://schemas.microsoft.com/office/powerpoint/2010/main" val="8128982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Alternative #3: 100% stacked horizontal bar graph</a:t>
            </a:r>
          </a:p>
          <a:p>
            <a:endParaRPr lang="en-US" dirty="0"/>
          </a:p>
        </p:txBody>
      </p:sp>
      <p:sp>
        <p:nvSpPr>
          <p:cNvPr id="3" name="Content Placeholder 2"/>
          <p:cNvSpPr>
            <a:spLocks noGrp="1"/>
          </p:cNvSpPr>
          <p:nvPr>
            <p:ph sz="quarter" idx="10"/>
          </p:nvPr>
        </p:nvSpPr>
        <p:spPr/>
        <p:txBody>
          <a:bodyPr/>
          <a:lstStyle/>
          <a:p>
            <a:r>
              <a:rPr lang="en-US" dirty="0"/>
              <a:t>CASE STUDY 5: Alternatives to pies</a:t>
            </a:r>
          </a:p>
        </p:txBody>
      </p:sp>
      <p:pic>
        <p:nvPicPr>
          <p:cNvPr id="4" name="Picture 3"/>
          <p:cNvPicPr>
            <a:picLocks noChangeAspect="1"/>
          </p:cNvPicPr>
          <p:nvPr/>
        </p:nvPicPr>
        <p:blipFill>
          <a:blip r:embed="rId2"/>
          <a:stretch>
            <a:fillRect/>
          </a:stretch>
        </p:blipFill>
        <p:spPr>
          <a:xfrm>
            <a:off x="304800" y="1905000"/>
            <a:ext cx="8610600" cy="4876800"/>
          </a:xfrm>
          <a:prstGeom prst="rect">
            <a:avLst/>
          </a:prstGeom>
        </p:spPr>
      </p:pic>
    </p:spTree>
    <p:extLst>
      <p:ext uri="{BB962C8B-B14F-4D97-AF65-F5344CB8AC3E}">
        <p14:creationId xmlns:p14="http://schemas.microsoft.com/office/powerpoint/2010/main" val="30922908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Alternative #4: </a:t>
            </a:r>
            <a:r>
              <a:rPr lang="en-US" dirty="0" err="1"/>
              <a:t>slopegraph</a:t>
            </a:r>
            <a:endParaRPr lang="en-US" dirty="0"/>
          </a:p>
        </p:txBody>
      </p:sp>
      <p:sp>
        <p:nvSpPr>
          <p:cNvPr id="3" name="Content Placeholder 2"/>
          <p:cNvSpPr>
            <a:spLocks noGrp="1"/>
          </p:cNvSpPr>
          <p:nvPr>
            <p:ph sz="quarter" idx="10"/>
          </p:nvPr>
        </p:nvSpPr>
        <p:spPr/>
        <p:txBody>
          <a:bodyPr/>
          <a:lstStyle/>
          <a:p>
            <a:r>
              <a:rPr lang="en-US" dirty="0"/>
              <a:t>CASE STUDY 5: Alternatives to pies</a:t>
            </a:r>
          </a:p>
        </p:txBody>
      </p:sp>
      <p:pic>
        <p:nvPicPr>
          <p:cNvPr id="4" name="Picture 3"/>
          <p:cNvPicPr>
            <a:picLocks noChangeAspect="1"/>
          </p:cNvPicPr>
          <p:nvPr/>
        </p:nvPicPr>
        <p:blipFill>
          <a:blip r:embed="rId2"/>
          <a:stretch>
            <a:fillRect/>
          </a:stretch>
        </p:blipFill>
        <p:spPr>
          <a:xfrm>
            <a:off x="381000" y="1905000"/>
            <a:ext cx="8305800" cy="4953000"/>
          </a:xfrm>
          <a:prstGeom prst="rect">
            <a:avLst/>
          </a:prstGeom>
        </p:spPr>
      </p:pic>
    </p:spTree>
    <p:extLst>
      <p:ext uri="{BB962C8B-B14F-4D97-AF65-F5344CB8AC3E}">
        <p14:creationId xmlns:p14="http://schemas.microsoft.com/office/powerpoint/2010/main" val="3621611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a:latin typeface="+mn-lt"/>
              </a:rPr>
              <a:t>Handling Numerical Data</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181873764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0" indent="-457200">
              <a:buFont typeface="+mj-lt"/>
              <a:buAutoNum type="arabicPeriod"/>
            </a:pPr>
            <a:r>
              <a:rPr lang="en-US" dirty="0">
                <a:hlinkClick r:id="rId2"/>
              </a:rPr>
              <a:t>https://twooctobers.com/blog/8-data-storytelling-concepts-with-examples/</a:t>
            </a:r>
            <a:endParaRPr lang="en-US" dirty="0"/>
          </a:p>
          <a:p>
            <a:pPr marL="457200" indent="-457200">
              <a:buFont typeface="+mj-lt"/>
              <a:buAutoNum type="arabicPeriod"/>
            </a:pPr>
            <a:r>
              <a:rPr lang="en-US" dirty="0">
                <a:hlinkClick r:id="rId3"/>
              </a:rPr>
              <a:t>https://higherlogicdownload.s3.amazonaws.com/AMSTAT/62ac7e8c-c7ec-4e98-b58b-dd540bf9e0d9/UploadedImages/dvc2014/Veena%20MendirattaASA%20Storytelling%20with%20Data%20Visualization.pdf</a:t>
            </a:r>
            <a:endParaRPr lang="en-US" dirty="0"/>
          </a:p>
          <a:p>
            <a:pPr marL="457200" indent="-457200">
              <a:buFont typeface="+mj-lt"/>
              <a:buAutoNum type="arabicPeriod"/>
            </a:pPr>
            <a:r>
              <a:rPr lang="en-US" dirty="0">
                <a:hlinkClick r:id="rId4"/>
              </a:rPr>
              <a:t>https://www.slideshare.net/AndrsFortinoPEPhD/the-art-of-business-storytelling-with-data</a:t>
            </a:r>
            <a:endParaRPr lang="en-US" dirty="0"/>
          </a:p>
          <a:p>
            <a:pPr marL="457200" indent="-457200">
              <a:buFont typeface="+mj-lt"/>
              <a:buAutoNum type="arabicPeriod"/>
            </a:pPr>
            <a:r>
              <a:rPr lang="en-US" dirty="0">
                <a:hlinkClick r:id="rId5"/>
              </a:rPr>
              <a:t>https://www.slideshare.net/miriamgilbert08/data-stories-workshop-34390209</a:t>
            </a:r>
            <a:endParaRPr lang="en-US" dirty="0"/>
          </a:p>
          <a:p>
            <a:pPr marL="457200" indent="-457200">
              <a:buFont typeface="+mj-lt"/>
              <a:buAutoNum type="arabicPeriod"/>
            </a:pPr>
            <a:r>
              <a:rPr lang="en-US" dirty="0">
                <a:hlinkClick r:id="rId6"/>
              </a:rPr>
              <a:t>https://www.juiceanalytics.com/writing/the-ultimate-collection-of-data-storytelling-resources</a:t>
            </a:r>
            <a:endParaRPr lang="en-US" dirty="0"/>
          </a:p>
          <a:p>
            <a:pPr marL="457200" indent="-457200">
              <a:buFont typeface="+mj-lt"/>
              <a:buAutoNum type="arabicPeriod"/>
            </a:pPr>
            <a:r>
              <a:rPr lang="en-US" dirty="0">
                <a:hlinkClick r:id="rId7"/>
              </a:rPr>
              <a:t>https://www.lynda.com/Excel-tutorials/Data-Visualization-Storytelling-Essentials/435230-2.html</a:t>
            </a:r>
            <a:endParaRPr lang="en-US" dirty="0"/>
          </a:p>
          <a:p>
            <a:pPr marL="457200" indent="-457200">
              <a:buFont typeface="+mj-lt"/>
              <a:buAutoNum type="arabicPeriod"/>
            </a:pPr>
            <a:r>
              <a:rPr lang="en-US" dirty="0">
                <a:hlinkClick r:id="rId8"/>
              </a:rPr>
              <a:t>https://www.udemy.com/course/draft/874860/</a:t>
            </a:r>
            <a:endParaRPr lang="en-US" dirty="0"/>
          </a:p>
        </p:txBody>
      </p:sp>
      <p:sp>
        <p:nvSpPr>
          <p:cNvPr id="3" name="Content Placeholder 2"/>
          <p:cNvSpPr>
            <a:spLocks noGrp="1"/>
          </p:cNvSpPr>
          <p:nvPr>
            <p:ph sz="quarter" idx="10"/>
          </p:nvPr>
        </p:nvSpPr>
        <p:spPr/>
        <p:txBody>
          <a:bodyPr/>
          <a:lstStyle/>
          <a:p>
            <a:r>
              <a:rPr lang="en-US" dirty="0"/>
              <a:t>References</a:t>
            </a:r>
          </a:p>
        </p:txBody>
      </p:sp>
    </p:spTree>
    <p:extLst>
      <p:ext uri="{BB962C8B-B14F-4D97-AF65-F5344CB8AC3E}">
        <p14:creationId xmlns:p14="http://schemas.microsoft.com/office/powerpoint/2010/main" val="59170551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it-IT" dirty="0"/>
              <a:t>DSE ZG523 Introduction to Data Science</a:t>
            </a:r>
            <a:endParaRPr lang="en-US" dirty="0"/>
          </a:p>
        </p:txBody>
      </p:sp>
      <p:sp>
        <p:nvSpPr>
          <p:cNvPr id="7" name="Subtitle 6"/>
          <p:cNvSpPr>
            <a:spLocks noGrp="1"/>
          </p:cNvSpPr>
          <p:nvPr>
            <p:ph type="subTitle" idx="1"/>
          </p:nvPr>
        </p:nvSpPr>
        <p:spPr/>
        <p:txBody>
          <a:bodyPr/>
          <a:lstStyle/>
          <a:p>
            <a:r>
              <a:rPr lang="en-US" dirty="0"/>
              <a:t>Lecture – 15 &amp; 16</a:t>
            </a:r>
          </a:p>
          <a:p>
            <a:r>
              <a:rPr lang="en-US" dirty="0"/>
              <a:t>Sumita Narang</a:t>
            </a:r>
          </a:p>
        </p:txBody>
      </p:sp>
    </p:spTree>
    <p:extLst>
      <p:ext uri="{BB962C8B-B14F-4D97-AF65-F5344CB8AC3E}">
        <p14:creationId xmlns:p14="http://schemas.microsoft.com/office/powerpoint/2010/main" val="36699409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en-IN" dirty="0"/>
              <a:t>Bias and Fairness</a:t>
            </a:r>
            <a:endParaRPr lang="en-US" dirty="0"/>
          </a:p>
          <a:p>
            <a:pPr lvl="1"/>
            <a:r>
              <a:rPr lang="en-IN" dirty="0"/>
              <a:t>Types of Bias</a:t>
            </a:r>
            <a:endParaRPr lang="en-US" dirty="0"/>
          </a:p>
          <a:p>
            <a:pPr lvl="1"/>
            <a:r>
              <a:rPr lang="en-IN" dirty="0"/>
              <a:t>Identifying Bias</a:t>
            </a:r>
            <a:endParaRPr lang="en-US" dirty="0"/>
          </a:p>
          <a:p>
            <a:pPr lvl="1"/>
            <a:r>
              <a:rPr lang="en-IN" dirty="0"/>
              <a:t>Evaluating Bias</a:t>
            </a:r>
            <a:endParaRPr lang="en-US" dirty="0"/>
          </a:p>
          <a:p>
            <a:pPr lvl="0"/>
            <a:r>
              <a:rPr lang="en-IN" dirty="0"/>
              <a:t>Being a data </a:t>
            </a:r>
            <a:r>
              <a:rPr lang="en-IN" dirty="0" err="1"/>
              <a:t>skeptic</a:t>
            </a:r>
            <a:r>
              <a:rPr lang="en-IN" dirty="0"/>
              <a:t> – examples of misuse of Data</a:t>
            </a:r>
            <a:endParaRPr lang="en-US" dirty="0"/>
          </a:p>
          <a:p>
            <a:r>
              <a:rPr lang="en-IN" dirty="0"/>
              <a:t> </a:t>
            </a:r>
            <a:endParaRPr lang="en-US" dirty="0"/>
          </a:p>
          <a:p>
            <a:pPr lvl="0"/>
            <a:r>
              <a:rPr lang="en-IN" dirty="0"/>
              <a:t>Doing Good Science</a:t>
            </a:r>
            <a:endParaRPr lang="en-US" dirty="0"/>
          </a:p>
          <a:p>
            <a:pPr lvl="0"/>
            <a:r>
              <a:rPr lang="en-IN" dirty="0"/>
              <a:t>Five C’s</a:t>
            </a:r>
            <a:r>
              <a:rPr lang="en-IN" strike="sngStrike" dirty="0"/>
              <a:t> </a:t>
            </a:r>
            <a:endParaRPr lang="en-US" dirty="0"/>
          </a:p>
          <a:p>
            <a:pPr lvl="0"/>
            <a:r>
              <a:rPr lang="en-IN" dirty="0"/>
              <a:t>Ethical guidelines for Data Scientist</a:t>
            </a:r>
            <a:endParaRPr lang="en-US" dirty="0"/>
          </a:p>
          <a:p>
            <a:pPr lvl="0"/>
            <a:r>
              <a:rPr lang="en-IN" dirty="0"/>
              <a:t>Ethics of data scraping and storage</a:t>
            </a:r>
            <a:endParaRPr lang="en-US" dirty="0"/>
          </a:p>
          <a:p>
            <a:r>
              <a:rPr lang="en-IN" dirty="0"/>
              <a:t> </a:t>
            </a:r>
            <a:endParaRPr lang="en-US" dirty="0"/>
          </a:p>
          <a:p>
            <a:pPr lvl="0"/>
            <a:r>
              <a:rPr lang="en-IN" dirty="0"/>
              <a:t>Case Study: IBM AI Fairness 360</a:t>
            </a:r>
            <a:endParaRPr lang="en-US" dirty="0"/>
          </a:p>
          <a:p>
            <a:endParaRPr lang="en-US" dirty="0"/>
          </a:p>
        </p:txBody>
      </p:sp>
      <p:sp>
        <p:nvSpPr>
          <p:cNvPr id="3" name="Content Placeholder 2"/>
          <p:cNvSpPr>
            <a:spLocks noGrp="1"/>
          </p:cNvSpPr>
          <p:nvPr>
            <p:ph sz="quarter" idx="10"/>
          </p:nvPr>
        </p:nvSpPr>
        <p:spPr/>
        <p:txBody>
          <a:bodyPr/>
          <a:lstStyle/>
          <a:p>
            <a:r>
              <a:rPr lang="en-US" dirty="0"/>
              <a:t>Objectives</a:t>
            </a:r>
          </a:p>
        </p:txBody>
      </p:sp>
    </p:spTree>
    <p:extLst>
      <p:ext uri="{BB962C8B-B14F-4D97-AF65-F5344CB8AC3E}">
        <p14:creationId xmlns:p14="http://schemas.microsoft.com/office/powerpoint/2010/main" val="387788871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525963"/>
          </a:xfrm>
        </p:spPr>
        <p:txBody>
          <a:bodyPr/>
          <a:lstStyle/>
          <a:p>
            <a:pPr>
              <a:buFont typeface="Arial" panose="020B0604020202020204" pitchFamily="34" charset="0"/>
              <a:buChar char="•"/>
            </a:pPr>
            <a:r>
              <a:rPr lang="en-US" spc="7" dirty="0">
                <a:latin typeface="Arial"/>
                <a:cs typeface="Arial"/>
              </a:rPr>
              <a:t>Ethics tells us about right and wrong</a:t>
            </a:r>
            <a:endParaRPr lang="en-US" dirty="0">
              <a:latin typeface="Arial"/>
              <a:cs typeface="Arial"/>
            </a:endParaRPr>
          </a:p>
          <a:p>
            <a:pPr>
              <a:buFont typeface="Arial" panose="020B0604020202020204" pitchFamily="34" charset="0"/>
              <a:buChar char="•"/>
            </a:pPr>
            <a:r>
              <a:rPr lang="en-US" sz="2600" spc="7" dirty="0">
                <a:latin typeface="Arial"/>
                <a:cs typeface="Arial"/>
              </a:rPr>
              <a:t>They are shared value / societal rule</a:t>
            </a:r>
            <a:endParaRPr lang="en-US" sz="2600" dirty="0">
              <a:latin typeface="Arial"/>
              <a:cs typeface="Arial"/>
            </a:endParaRPr>
          </a:p>
          <a:p>
            <a:pPr>
              <a:buFont typeface="Arial" panose="020B0604020202020204" pitchFamily="34" charset="0"/>
              <a:buChar char="•"/>
            </a:pPr>
            <a:r>
              <a:rPr lang="en-US" spc="7" dirty="0">
                <a:latin typeface="Arial"/>
                <a:cs typeface="Arial"/>
              </a:rPr>
              <a:t>Ethic is not law</a:t>
            </a:r>
          </a:p>
          <a:p>
            <a:pPr>
              <a:buFont typeface="Arial" panose="020B0604020202020204" pitchFamily="34" charset="0"/>
              <a:buChar char="•"/>
            </a:pPr>
            <a:r>
              <a:rPr lang="en-US" spc="7" dirty="0">
                <a:latin typeface="Arial"/>
                <a:cs typeface="Arial"/>
              </a:rPr>
              <a:t>No philosophical questions, but ethical practice of Data Science</a:t>
            </a:r>
            <a:endParaRPr lang="en-US" dirty="0">
              <a:latin typeface="Arial"/>
              <a:cs typeface="Arial"/>
            </a:endParaRPr>
          </a:p>
          <a:p>
            <a:endParaRPr lang="en-US" dirty="0">
              <a:latin typeface="Arial"/>
              <a:cs typeface="Arial"/>
            </a:endParaRPr>
          </a:p>
          <a:p>
            <a:endParaRPr lang="en-US" dirty="0"/>
          </a:p>
        </p:txBody>
      </p:sp>
      <p:sp>
        <p:nvSpPr>
          <p:cNvPr id="3" name="Content Placeholder 2"/>
          <p:cNvSpPr>
            <a:spLocks noGrp="1"/>
          </p:cNvSpPr>
          <p:nvPr>
            <p:ph sz="quarter" idx="10"/>
          </p:nvPr>
        </p:nvSpPr>
        <p:spPr/>
        <p:txBody>
          <a:bodyPr/>
          <a:lstStyle/>
          <a:p>
            <a:r>
              <a:rPr lang="en-US" dirty="0"/>
              <a:t>What are Ethics</a:t>
            </a:r>
          </a:p>
        </p:txBody>
      </p:sp>
    </p:spTree>
    <p:extLst>
      <p:ext uri="{BB962C8B-B14F-4D97-AF65-F5344CB8AC3E}">
        <p14:creationId xmlns:p14="http://schemas.microsoft.com/office/powerpoint/2010/main" val="16417077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906963"/>
          </a:xfrm>
        </p:spPr>
        <p:txBody>
          <a:bodyPr>
            <a:normAutofit fontScale="85000" lnSpcReduction="10000"/>
          </a:bodyPr>
          <a:lstStyle/>
          <a:p>
            <a:r>
              <a:rPr lang="en-US" sz="1000" u="sng" dirty="0">
                <a:hlinkClick r:id="rId2"/>
              </a:rPr>
              <a:t>Hidden Biases in Big Data</a:t>
            </a:r>
            <a:r>
              <a:rPr lang="en-US" sz="1000" u="sng" dirty="0"/>
              <a:t> - </a:t>
            </a:r>
            <a:r>
              <a:rPr lang="en-US" sz="1000" u="sng" dirty="0">
                <a:hlinkClick r:id="rId2"/>
              </a:rPr>
              <a:t>https://hbr.org/2013/04/the-hidden-biases-in-big-data</a:t>
            </a:r>
            <a:endParaRPr lang="en-US" sz="1000" u="sng" dirty="0"/>
          </a:p>
          <a:p>
            <a:pPr>
              <a:buFont typeface="Arial" panose="020B0604020202020204" pitchFamily="34" charset="0"/>
              <a:buChar char="•"/>
            </a:pPr>
            <a:r>
              <a:rPr lang="en-IN" sz="1600" dirty="0"/>
              <a:t>Data and data sets are not objective; they are creations of human design. We give numbers their voice, draw inferences from them, and define their meaning through our interpretations. Hidden biases in both the collection and analysis stages present considerable risks, and are as important to the big-data equation as the numbers themselves.</a:t>
            </a:r>
          </a:p>
          <a:p>
            <a:pPr>
              <a:buFont typeface="Arial" panose="020B0604020202020204" pitchFamily="34" charset="0"/>
              <a:buChar char="•"/>
            </a:pPr>
            <a:r>
              <a:rPr lang="en-IN" sz="1600" dirty="0"/>
              <a:t>For example, consider the Twitter data generated by Hurricane Sandy, more than 20 million tweets between October 27 and November 1. A </a:t>
            </a:r>
            <a:r>
              <a:rPr lang="en-IN" sz="1600" dirty="0">
                <a:hlinkClick r:id="rId3"/>
              </a:rPr>
              <a:t>fascinating study</a:t>
            </a:r>
            <a:r>
              <a:rPr lang="en-IN" sz="1600" dirty="0"/>
              <a:t> combining Sandy-related Twitter and Foursquare data produced some expected findings (grocery shopping peaks the night before the storm) and some surprising ones (nightlife picked up the day after — presumably when cabin fever strikes). But these data don’t represent the whole picture. The greatest number of tweets about Sandy came from Manhattan. This makes sense given the city’s high level of smartphone ownership and Twitter use, but it creates the illusion that Manhattan was the hub of the disaster. Very few messages originated from more severely affected locations, such as Breezy Point, Coney Island and Rockaway. As extended power blackouts drained batteries and limited cellular access, even fewer tweets came from the worst hit areas. In fact, there was much more going on outside the privileged, urban experience of Sandy that Twitter data failed to convey, especially in aggregate. We can think of this as a “signal problem”: Data are assumed to accurately reflect the social world, but there are significant gaps, with little or no signal coming from particular communities.</a:t>
            </a:r>
          </a:p>
          <a:p>
            <a:pPr>
              <a:buFont typeface="Arial" panose="020B0604020202020204" pitchFamily="34" charset="0"/>
              <a:buChar char="•"/>
            </a:pPr>
            <a:r>
              <a:rPr lang="en-IN" sz="1600" dirty="0"/>
              <a:t>But as we increasingly rely on big data’s numbers to speak for themselves, we risk misunderstanding the results and in turn misallocating important public resources. This could well have been the case had public health officials relied exclusively on Google Flu Trends, which </a:t>
            </a:r>
            <a:r>
              <a:rPr lang="en-IN" sz="1600" dirty="0">
                <a:hlinkClick r:id="rId4"/>
              </a:rPr>
              <a:t>mistakenly estimated </a:t>
            </a:r>
            <a:r>
              <a:rPr lang="en-IN" sz="1600" dirty="0"/>
              <a:t>that peak flu levels reached 11% of the US public this flu season, almost double the CDC’s estimate of about 6%. While Google will not comment on the reason for the overestimation, it seems likely that it was caused by the extensive media coverage of the flu season, creating a spike in search queries. </a:t>
            </a:r>
            <a:endParaRPr lang="en-US" sz="1600" u="sng" dirty="0"/>
          </a:p>
          <a:p>
            <a:endParaRPr lang="en-US" sz="1000" dirty="0"/>
          </a:p>
        </p:txBody>
      </p:sp>
      <p:sp>
        <p:nvSpPr>
          <p:cNvPr id="3" name="Content Placeholder 2"/>
          <p:cNvSpPr>
            <a:spLocks noGrp="1"/>
          </p:cNvSpPr>
          <p:nvPr>
            <p:ph sz="quarter" idx="10"/>
          </p:nvPr>
        </p:nvSpPr>
        <p:spPr/>
        <p:txBody>
          <a:bodyPr/>
          <a:lstStyle/>
          <a:p>
            <a:r>
              <a:rPr lang="en-IN" dirty="0"/>
              <a:t>Bias and Fairness</a:t>
            </a:r>
            <a:endParaRPr lang="en-US" dirty="0"/>
          </a:p>
        </p:txBody>
      </p:sp>
    </p:spTree>
    <p:extLst>
      <p:ext uri="{BB962C8B-B14F-4D97-AF65-F5344CB8AC3E}">
        <p14:creationId xmlns:p14="http://schemas.microsoft.com/office/powerpoint/2010/main" val="8577064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b="1" dirty="0"/>
              <a:t>Skeptic, Not Cynic-</a:t>
            </a:r>
          </a:p>
          <a:p>
            <a:pPr>
              <a:buFont typeface="Arial" panose="020B0604020202020204" pitchFamily="34" charset="0"/>
              <a:buChar char="•"/>
            </a:pPr>
            <a:r>
              <a:rPr lang="en-US" dirty="0"/>
              <a:t>A skeptic is someone who maintains a consistently inquisitive attitude toward facts, opinions, or (especially) beliefs stated as facts. A skeptic asks questions when confronted with a claim that has been taken for granted. A really excellent skeptic puts the “science” into the term “data science.”</a:t>
            </a:r>
          </a:p>
          <a:p>
            <a:pPr>
              <a:buFont typeface="Arial" panose="020B0604020202020204" pitchFamily="34" charset="0"/>
              <a:buChar char="•"/>
            </a:pPr>
            <a:r>
              <a:rPr lang="en-US" dirty="0"/>
              <a:t>If you’ve seen the phrase “</a:t>
            </a:r>
            <a:r>
              <a:rPr lang="en-US" b="1" dirty="0">
                <a:solidFill>
                  <a:schemeClr val="accent1"/>
                </a:solidFill>
              </a:rPr>
              <a:t>if it’s not measured, it doesn’t exist</a:t>
            </a:r>
            <a:r>
              <a:rPr lang="en-US" dirty="0"/>
              <a:t>” one too many times used in a non-ironic, unthoughtful way, or even worse if you’ve said that phrase in a moment of triumphant triviality, you need to cast a skeptical eye on how math and data are used in business.</a:t>
            </a:r>
          </a:p>
          <a:p>
            <a:pPr>
              <a:buFont typeface="Arial" panose="020B0604020202020204" pitchFamily="34" charset="0"/>
              <a:buChar char="•"/>
            </a:pPr>
            <a:r>
              <a:rPr lang="en-US" u="sng" dirty="0">
                <a:hlinkClick r:id="rId2"/>
              </a:rPr>
              <a:t>On Being a Data Skeptic</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Being a data skeptic 1/ </a:t>
            </a:r>
          </a:p>
        </p:txBody>
      </p:sp>
    </p:spTree>
    <p:extLst>
      <p:ext uri="{BB962C8B-B14F-4D97-AF65-F5344CB8AC3E}">
        <p14:creationId xmlns:p14="http://schemas.microsoft.com/office/powerpoint/2010/main" val="18504326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305800" cy="4525963"/>
          </a:xfrm>
        </p:spPr>
        <p:txBody>
          <a:bodyPr>
            <a:noAutofit/>
          </a:bodyPr>
          <a:lstStyle/>
          <a:p>
            <a:pPr>
              <a:buFont typeface="Arial" panose="020B0604020202020204" pitchFamily="34" charset="0"/>
              <a:buChar char="•"/>
            </a:pPr>
            <a:r>
              <a:rPr lang="en-US" b="1" dirty="0"/>
              <a:t>The Audience </a:t>
            </a:r>
            <a:r>
              <a:rPr lang="en-US" dirty="0"/>
              <a:t>- technical aspects of data science are often presented as an impenetrable black box to business folks, intentionally or not. Fancy terminology can seem magical, or mumbo-jumbo can seem hyped, useless, and wasteful. The nontechnical audience must ask more and more probing questions from data folk, get them more involved, and tone down the marketing rhetoric.</a:t>
            </a:r>
          </a:p>
          <a:p>
            <a:pPr lvl="1">
              <a:buFont typeface="Arial" panose="020B0604020202020204" pitchFamily="34" charset="0"/>
              <a:buChar char="•"/>
            </a:pPr>
            <a:r>
              <a:rPr lang="en-US" sz="2000" dirty="0"/>
              <a:t>People must find a way to bridge the gap between dialects—marketing or business-speak and math or engineering—so that both sides are talking and both sides are listening.</a:t>
            </a:r>
          </a:p>
        </p:txBody>
      </p:sp>
      <p:sp>
        <p:nvSpPr>
          <p:cNvPr id="3" name="Content Placeholder 2"/>
          <p:cNvSpPr>
            <a:spLocks noGrp="1"/>
          </p:cNvSpPr>
          <p:nvPr>
            <p:ph sz="quarter" idx="10"/>
          </p:nvPr>
        </p:nvSpPr>
        <p:spPr/>
        <p:txBody>
          <a:bodyPr/>
          <a:lstStyle/>
          <a:p>
            <a:r>
              <a:rPr lang="en-US" dirty="0"/>
              <a:t>Being a data skeptic 2/ </a:t>
            </a:r>
          </a:p>
        </p:txBody>
      </p:sp>
    </p:spTree>
    <p:extLst>
      <p:ext uri="{BB962C8B-B14F-4D97-AF65-F5344CB8AC3E}">
        <p14:creationId xmlns:p14="http://schemas.microsoft.com/office/powerpoint/2010/main" val="293325863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5211763"/>
          </a:xfrm>
        </p:spPr>
        <p:txBody>
          <a:bodyPr>
            <a:normAutofit fontScale="85000" lnSpcReduction="20000"/>
          </a:bodyPr>
          <a:lstStyle/>
          <a:p>
            <a:pPr marL="0" indent="0"/>
            <a:r>
              <a:rPr lang="en-US" b="1" dirty="0"/>
              <a:t>Trusting Data Too Much - </a:t>
            </a:r>
            <a:r>
              <a:rPr lang="en-US" dirty="0"/>
              <a:t>4 main concerns when it comes to the interface of business management and numbers and update them to the realm of big data:</a:t>
            </a:r>
          </a:p>
          <a:p>
            <a:pPr>
              <a:buFont typeface="Arial" panose="020B0604020202020204" pitchFamily="34" charset="0"/>
              <a:buChar char="•"/>
            </a:pPr>
            <a:r>
              <a:rPr lang="en-US" b="1" dirty="0"/>
              <a:t>1) People Get Addicted to Metrics: </a:t>
            </a:r>
            <a:r>
              <a:rPr lang="en-US" dirty="0"/>
              <a:t>We believe in math because it’s “hard” and because it’s believed to be “objective” and because mathematicians are generally considered trustworthy, being known to deal in carefully considered logical arguments based on assumptions and axioms. Once we start seeing mathematical models as trustworthy tools, we get into the habit of measuring things more and more in order to control and understand them. This is not in itself a bad thing. But it can quickly become a form of addiction—especially if we only acknowledge things that are measurable and if we hunger to fit everything into the data box. </a:t>
            </a:r>
          </a:p>
          <a:p>
            <a:pPr lvl="1">
              <a:buFont typeface="Arial" panose="020B0604020202020204" pitchFamily="34" charset="0"/>
              <a:buChar char="•"/>
            </a:pPr>
            <a:r>
              <a:rPr lang="en-US" sz="1900" dirty="0"/>
              <a:t>For example, let’s think about how this data-addicted mindset is blind to certain phenomena. If we want to keep something secret, out from under the control of the data people, we only need to keep those things out of the reach of sensors or data-collection agents.</a:t>
            </a:r>
          </a:p>
          <a:p>
            <a:pPr lvl="1">
              <a:buFont typeface="Arial" panose="020B0604020202020204" pitchFamily="34" charset="0"/>
              <a:buChar char="•"/>
            </a:pPr>
            <a:r>
              <a:rPr lang="en-US" sz="1900" dirty="0"/>
              <a:t>Even when we have some measurement of something, it doesn’t mean that it’s a clean look. Sales data varies from month to month, and sometimes it’s predictable and sometimes it isn’t. Not all data is actionable and not all “hard” numbers are definitive.</a:t>
            </a:r>
          </a:p>
        </p:txBody>
      </p:sp>
      <p:sp>
        <p:nvSpPr>
          <p:cNvPr id="3" name="Content Placeholder 2"/>
          <p:cNvSpPr>
            <a:spLocks noGrp="1"/>
          </p:cNvSpPr>
          <p:nvPr>
            <p:ph sz="quarter" idx="10"/>
          </p:nvPr>
        </p:nvSpPr>
        <p:spPr/>
        <p:txBody>
          <a:bodyPr/>
          <a:lstStyle/>
          <a:p>
            <a:r>
              <a:rPr lang="en-US" dirty="0"/>
              <a:t>Being a data skeptic 2/ </a:t>
            </a:r>
          </a:p>
        </p:txBody>
      </p:sp>
    </p:spTree>
    <p:extLst>
      <p:ext uri="{BB962C8B-B14F-4D97-AF65-F5344CB8AC3E}">
        <p14:creationId xmlns:p14="http://schemas.microsoft.com/office/powerpoint/2010/main" val="7076459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85000" lnSpcReduction="20000"/>
          </a:bodyPr>
          <a:lstStyle/>
          <a:p>
            <a:pPr>
              <a:buFont typeface="Arial" panose="020B0604020202020204" pitchFamily="34" charset="0"/>
              <a:buChar char="•"/>
            </a:pPr>
            <a:r>
              <a:rPr lang="en-US" b="1" dirty="0"/>
              <a:t>2) Too Much Focus on Numbers, Not Enough on Behaviors-  </a:t>
            </a:r>
            <a:r>
              <a:rPr lang="en-US" dirty="0"/>
              <a:t>Because of the sanitizing effect of mathematical modeling, we often interpret the results of data analysis as “objective” when it’s of course only as objective as the underlying process and relies in opaque and complex ways on the chosen proxies. The result is a putatively strong, objective measure that is actually neither strong nor objective. This is sometimes referred to as the “garbage in garbage out” problem.</a:t>
            </a:r>
          </a:p>
          <a:p>
            <a:pPr>
              <a:buFont typeface="Arial" panose="020B0604020202020204" pitchFamily="34" charset="0"/>
              <a:buChar char="•"/>
            </a:pPr>
            <a:endParaRPr lang="en-US" dirty="0"/>
          </a:p>
          <a:p>
            <a:pPr lvl="1">
              <a:buFont typeface="Arial" panose="020B0604020202020204" pitchFamily="34" charset="0"/>
              <a:buChar char="•"/>
            </a:pPr>
            <a:r>
              <a:rPr lang="en-US" dirty="0"/>
              <a:t>Examples: First, let’s talk about the problem of selection bias. Even shining examples of big data success stories like Netflix’s movie recommendation system suffer from this, if only because their model of “people” is biased toward people who have the time and interest in rating a bunch of movies online—this is putting aside other modeling problems Netflix has exhibited, such as thinking anyone living in certain neighborhoods dominated by people from Southeast Asia are Bollywood fans, as described by DJ </a:t>
            </a:r>
            <a:r>
              <a:rPr lang="en-US" dirty="0" err="1"/>
              <a:t>Patil</a:t>
            </a:r>
            <a:r>
              <a:rPr lang="en-US" dirty="0"/>
              <a:t>.</a:t>
            </a:r>
          </a:p>
          <a:p>
            <a:pPr lvl="1">
              <a:buFont typeface="Arial" panose="020B0604020202020204" pitchFamily="34" charset="0"/>
              <a:buChar char="•"/>
            </a:pPr>
            <a:endParaRPr lang="en-US" dirty="0"/>
          </a:p>
          <a:p>
            <a:pPr lvl="1">
              <a:buFont typeface="Arial" panose="020B0604020202020204" pitchFamily="34" charset="0"/>
              <a:buChar char="•"/>
            </a:pPr>
            <a:r>
              <a:rPr lang="en-US" dirty="0"/>
              <a:t>When credit rating agencies gave AAA ratings to crappy mortgage derivatives, they were using extremely weak proxies. Specifically, when new kinds of mortgages like the no-interest, no-job “NINJA” mortgages were being pushed onto people, packaged, and sold, there was of course no historical data on their default rates. The modelers used, as a proxy, historical data on higher quality mortgages instead. The models failed miserably.</a:t>
            </a:r>
          </a:p>
        </p:txBody>
      </p:sp>
      <p:sp>
        <p:nvSpPr>
          <p:cNvPr id="3" name="Content Placeholder 2"/>
          <p:cNvSpPr>
            <a:spLocks noGrp="1"/>
          </p:cNvSpPr>
          <p:nvPr>
            <p:ph sz="quarter" idx="10"/>
          </p:nvPr>
        </p:nvSpPr>
        <p:spPr/>
        <p:txBody>
          <a:bodyPr/>
          <a:lstStyle/>
          <a:p>
            <a:r>
              <a:rPr lang="en-US" dirty="0"/>
              <a:t>Being a data skeptic 3/ </a:t>
            </a:r>
          </a:p>
        </p:txBody>
      </p:sp>
    </p:spTree>
    <p:extLst>
      <p:ext uri="{BB962C8B-B14F-4D97-AF65-F5344CB8AC3E}">
        <p14:creationId xmlns:p14="http://schemas.microsoft.com/office/powerpoint/2010/main" val="249043806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b="1" dirty="0"/>
              <a:t>3) People Frame the Problem Incorrectly </a:t>
            </a:r>
            <a:r>
              <a:rPr lang="en-US" dirty="0"/>
              <a:t>- The first stage in doing data science is a translation stage. Namely, we start with a business question and we translate it into a mathematical model. But that translation process is not well-defined: we make lots of choices, sometimes crucial ones. </a:t>
            </a:r>
          </a:p>
          <a:p>
            <a:pPr>
              <a:buFont typeface="Arial" panose="020B0604020202020204" pitchFamily="34" charset="0"/>
              <a:buChar char="•"/>
            </a:pPr>
            <a:r>
              <a:rPr lang="en-US" dirty="0"/>
              <a:t>How do we measure a company, for example? By the revenue, the profit, or the number of people it employs? Do we measure its environmental impact? What is considered “progress” in this context?</a:t>
            </a:r>
          </a:p>
          <a:p>
            <a:pPr>
              <a:buFont typeface="Arial" panose="020B0604020202020204" pitchFamily="34" charset="0"/>
              <a:buChar char="•"/>
            </a:pPr>
            <a:r>
              <a:rPr lang="en-US" dirty="0"/>
              <a:t>Another way things could go wrong: the problem could even be relatively well-defined but then the evaluation of the solution could be poorly chosen. Choosing an evaluation metric is tricky business and by all accounts should be considered part of a model</a:t>
            </a:r>
          </a:p>
          <a:p>
            <a:pPr>
              <a:buFont typeface="Arial" panose="020B0604020202020204" pitchFamily="34" charset="0"/>
              <a:buChar char="•"/>
            </a:pPr>
            <a:r>
              <a:rPr lang="en-US" dirty="0"/>
              <a:t>For example - about proxies in the realm of advertisers and click-through rates. “did that person buy the product after clicking on the ad?”</a:t>
            </a:r>
          </a:p>
        </p:txBody>
      </p:sp>
      <p:sp>
        <p:nvSpPr>
          <p:cNvPr id="3" name="Content Placeholder 2"/>
          <p:cNvSpPr>
            <a:spLocks noGrp="1"/>
          </p:cNvSpPr>
          <p:nvPr>
            <p:ph sz="quarter" idx="10"/>
          </p:nvPr>
        </p:nvSpPr>
        <p:spPr/>
        <p:txBody>
          <a:bodyPr/>
          <a:lstStyle/>
          <a:p>
            <a:r>
              <a:rPr lang="en-US" dirty="0"/>
              <a:t>Being a data skeptic 4/ </a:t>
            </a:r>
          </a:p>
        </p:txBody>
      </p:sp>
    </p:spTree>
    <p:extLst>
      <p:ext uri="{BB962C8B-B14F-4D97-AF65-F5344CB8AC3E}">
        <p14:creationId xmlns:p14="http://schemas.microsoft.com/office/powerpoint/2010/main" val="2284842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Learning Objectives</a:t>
            </a:r>
          </a:p>
        </p:txBody>
      </p:sp>
      <p:sp>
        <p:nvSpPr>
          <p:cNvPr id="3" name="Text Placeholder 2"/>
          <p:cNvSpPr>
            <a:spLocks noGrp="1"/>
          </p:cNvSpPr>
          <p:nvPr>
            <p:ph type="body" sz="quarter" idx="13"/>
          </p:nvPr>
        </p:nvSpPr>
        <p:spPr/>
        <p:txBody>
          <a:bodyPr>
            <a:normAutofit/>
          </a:bodyPr>
          <a:lstStyle/>
          <a:p>
            <a:pPr>
              <a:lnSpc>
                <a:spcPct val="150000"/>
              </a:lnSpc>
              <a:buFont typeface="Wingdings" panose="05000000000000000000" pitchFamily="2" charset="2"/>
              <a:buChar char="Ø"/>
            </a:pPr>
            <a:r>
              <a:rPr lang="en-US" sz="1800" dirty="0"/>
              <a:t>Articulate the need for feature scaling</a:t>
            </a:r>
          </a:p>
          <a:p>
            <a:pPr>
              <a:lnSpc>
                <a:spcPct val="150000"/>
              </a:lnSpc>
              <a:buFont typeface="Wingdings" panose="05000000000000000000" pitchFamily="2" charset="2"/>
              <a:buChar char="Ø"/>
            </a:pPr>
            <a:r>
              <a:rPr lang="en-IN" sz="1800" dirty="0"/>
              <a:t>List and define various data transformation methods</a:t>
            </a:r>
          </a:p>
          <a:p>
            <a:pPr>
              <a:lnSpc>
                <a:spcPct val="150000"/>
              </a:lnSpc>
              <a:buFont typeface="Wingdings" panose="05000000000000000000" pitchFamily="2" charset="2"/>
              <a:buChar char="Ø"/>
            </a:pPr>
            <a:r>
              <a:rPr lang="en-US" sz="1800" dirty="0"/>
              <a:t>Make the calculations that are necessary to get meaningful transformations</a:t>
            </a:r>
            <a:endParaRPr lang="en-IN" sz="1800" dirty="0"/>
          </a:p>
        </p:txBody>
      </p:sp>
    </p:spTree>
    <p:extLst>
      <p:ext uri="{BB962C8B-B14F-4D97-AF65-F5344CB8AC3E}">
        <p14:creationId xmlns:p14="http://schemas.microsoft.com/office/powerpoint/2010/main" val="231322665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4) </a:t>
            </a:r>
            <a:r>
              <a:rPr lang="en-US" b="1" dirty="0"/>
              <a:t>People Ignore Perverse Incentives - </a:t>
            </a:r>
            <a:r>
              <a:rPr lang="en-US" dirty="0"/>
              <a:t>Models, especially high-stake models where people’s quality of life is on the line, beg for gaming, as we’ve seen time and time again.</a:t>
            </a:r>
          </a:p>
          <a:p>
            <a:r>
              <a:rPr lang="en-US" dirty="0"/>
              <a:t>So for example, the FICO credit score model is pretty good on the spectrum of </a:t>
            </a:r>
            <a:r>
              <a:rPr lang="en-US" dirty="0" err="1"/>
              <a:t>gamability</a:t>
            </a:r>
            <a:r>
              <a:rPr lang="en-US" dirty="0"/>
              <a:t>. We know that to increase our credit score, we should pay our bills on time, for example. In fact most people wouldn’t even call that gaming.</a:t>
            </a:r>
          </a:p>
        </p:txBody>
      </p:sp>
      <p:sp>
        <p:nvSpPr>
          <p:cNvPr id="3" name="Content Placeholder 2"/>
          <p:cNvSpPr>
            <a:spLocks noGrp="1"/>
          </p:cNvSpPr>
          <p:nvPr>
            <p:ph sz="quarter" idx="10"/>
          </p:nvPr>
        </p:nvSpPr>
        <p:spPr/>
        <p:txBody>
          <a:bodyPr/>
          <a:lstStyle/>
          <a:p>
            <a:r>
              <a:rPr lang="en-US" dirty="0"/>
              <a:t>Being a data skeptic 5/ </a:t>
            </a:r>
          </a:p>
        </p:txBody>
      </p:sp>
    </p:spTree>
    <p:extLst>
      <p:ext uri="{BB962C8B-B14F-4D97-AF65-F5344CB8AC3E}">
        <p14:creationId xmlns:p14="http://schemas.microsoft.com/office/powerpoint/2010/main" val="212263909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R2 – Chapter 1</a:t>
            </a:r>
          </a:p>
          <a:p>
            <a:endParaRPr lang="en-US" dirty="0"/>
          </a:p>
          <a:p>
            <a:r>
              <a:rPr lang="en-US" dirty="0">
                <a:hlinkClick r:id="rId2"/>
              </a:rPr>
              <a:t>https://www.ebooks.com/en-us/book/209925972/ethics-and-data-science/mike-loukides/</a:t>
            </a:r>
            <a:endParaRPr lang="en-US" dirty="0"/>
          </a:p>
          <a:p>
            <a:r>
              <a:rPr lang="en-IN" dirty="0"/>
              <a:t>There has been a lot of healthy discussion about data ethics lately. We want to be clear: that discussion is good, and necessary. But it’s also not the biggest problem we face. We already have good stand‐ </a:t>
            </a:r>
            <a:r>
              <a:rPr lang="en-IN" dirty="0" err="1"/>
              <a:t>ards</a:t>
            </a:r>
            <a:r>
              <a:rPr lang="en-IN" dirty="0"/>
              <a:t> for data ethics. </a:t>
            </a:r>
          </a:p>
          <a:p>
            <a:r>
              <a:rPr lang="en-IN" dirty="0"/>
              <a:t>The </a:t>
            </a:r>
            <a:r>
              <a:rPr lang="en-IN" u="sng" dirty="0"/>
              <a:t>ACM’s code of ethics&lt;http://</a:t>
            </a:r>
            <a:r>
              <a:rPr lang="en-IN" u="sng" dirty="0" err="1"/>
              <a:t>bit.ly</a:t>
            </a:r>
            <a:r>
              <a:rPr lang="en-IN" u="sng" dirty="0"/>
              <a:t>/2zUY4E7&gt;, </a:t>
            </a:r>
            <a:r>
              <a:rPr lang="en-IN" dirty="0"/>
              <a:t>which dates back to 1993, and is currently being updated, is clear, concise, and </a:t>
            </a:r>
            <a:r>
              <a:rPr lang="en-IN" dirty="0" err="1"/>
              <a:t>surpris</a:t>
            </a:r>
            <a:r>
              <a:rPr lang="en-IN" dirty="0"/>
              <a:t>‐ </a:t>
            </a:r>
            <a:r>
              <a:rPr lang="en-IN" dirty="0" err="1"/>
              <a:t>ingly</a:t>
            </a:r>
            <a:r>
              <a:rPr lang="en-IN" dirty="0"/>
              <a:t> forward-thinking; 25 years later, it’s a great start for anyone thinking about ethics. </a:t>
            </a:r>
          </a:p>
          <a:p>
            <a:r>
              <a:rPr lang="en-IN" dirty="0"/>
              <a:t>The </a:t>
            </a:r>
            <a:r>
              <a:rPr lang="en-IN" u="sng" dirty="0"/>
              <a:t>American Statistical Association&lt;http://</a:t>
            </a:r>
            <a:r>
              <a:rPr lang="en-IN" u="sng" dirty="0" err="1"/>
              <a:t>bit.ly</a:t>
            </a:r>
            <a:r>
              <a:rPr lang="en-IN" u="sng" dirty="0"/>
              <a:t>/2mzaMPw&gt; </a:t>
            </a:r>
            <a:r>
              <a:rPr lang="en-IN" dirty="0"/>
              <a:t>has a good set of ethical guidelines for working with data. So, we’re not working in a vacuum. </a:t>
            </a:r>
          </a:p>
          <a:p>
            <a:endParaRPr lang="en-US" dirty="0"/>
          </a:p>
        </p:txBody>
      </p:sp>
      <p:sp>
        <p:nvSpPr>
          <p:cNvPr id="3" name="Content Placeholder 2"/>
          <p:cNvSpPr>
            <a:spLocks noGrp="1"/>
          </p:cNvSpPr>
          <p:nvPr>
            <p:ph sz="quarter" idx="10"/>
          </p:nvPr>
        </p:nvSpPr>
        <p:spPr/>
        <p:txBody>
          <a:bodyPr/>
          <a:lstStyle/>
          <a:p>
            <a:r>
              <a:rPr lang="en-US" dirty="0"/>
              <a:t>Doing Good Science</a:t>
            </a:r>
          </a:p>
        </p:txBody>
      </p:sp>
    </p:spTree>
    <p:extLst>
      <p:ext uri="{BB962C8B-B14F-4D97-AF65-F5344CB8AC3E}">
        <p14:creationId xmlns:p14="http://schemas.microsoft.com/office/powerpoint/2010/main" val="414224008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R2 – Chapter 3</a:t>
            </a:r>
          </a:p>
          <a:p>
            <a:endParaRPr lang="en-US" dirty="0"/>
          </a:p>
          <a:p>
            <a:pPr marL="457200" indent="-457200">
              <a:buAutoNum type="arabicPeriod"/>
            </a:pPr>
            <a:r>
              <a:rPr lang="en-US" dirty="0"/>
              <a:t>Consent</a:t>
            </a:r>
          </a:p>
          <a:p>
            <a:pPr marL="457200" indent="-457200">
              <a:buAutoNum type="arabicPeriod"/>
            </a:pPr>
            <a:r>
              <a:rPr lang="en-US" dirty="0"/>
              <a:t>Clarity</a:t>
            </a:r>
          </a:p>
          <a:p>
            <a:pPr marL="457200" indent="-457200">
              <a:buAutoNum type="arabicPeriod"/>
            </a:pPr>
            <a:r>
              <a:rPr lang="en-US" dirty="0"/>
              <a:t>Consistency and Trust</a:t>
            </a:r>
          </a:p>
          <a:p>
            <a:pPr marL="457200" indent="-457200">
              <a:buAutoNum type="arabicPeriod"/>
            </a:pPr>
            <a:r>
              <a:rPr lang="en-US" dirty="0"/>
              <a:t>Control and Transparency</a:t>
            </a:r>
          </a:p>
          <a:p>
            <a:pPr marL="457200" indent="-457200">
              <a:buAutoNum type="arabicPeriod"/>
            </a:pPr>
            <a:r>
              <a:rPr lang="en-US" dirty="0"/>
              <a:t>Consequences</a:t>
            </a:r>
          </a:p>
          <a:p>
            <a:pPr marL="457200" indent="-457200">
              <a:buAutoNum type="arabicPeriod"/>
            </a:pPr>
            <a:endParaRPr lang="en-US" dirty="0"/>
          </a:p>
        </p:txBody>
      </p:sp>
      <p:sp>
        <p:nvSpPr>
          <p:cNvPr id="3" name="Content Placeholder 2"/>
          <p:cNvSpPr>
            <a:spLocks noGrp="1"/>
          </p:cNvSpPr>
          <p:nvPr>
            <p:ph sz="quarter" idx="10"/>
          </p:nvPr>
        </p:nvSpPr>
        <p:spPr/>
        <p:txBody>
          <a:bodyPr/>
          <a:lstStyle/>
          <a:p>
            <a:r>
              <a:rPr lang="en-US" dirty="0"/>
              <a:t>Five C’s</a:t>
            </a:r>
          </a:p>
        </p:txBody>
      </p:sp>
    </p:spTree>
    <p:extLst>
      <p:ext uri="{BB962C8B-B14F-4D97-AF65-F5344CB8AC3E}">
        <p14:creationId xmlns:p14="http://schemas.microsoft.com/office/powerpoint/2010/main" val="420718163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a:hlinkClick r:id="rId2"/>
              </a:rPr>
              <a:t>https://towardsdatascience.com/ethics-in-web-scraping-b96b18136f01</a:t>
            </a:r>
            <a:endParaRPr lang="en-US" dirty="0"/>
          </a:p>
          <a:p>
            <a:r>
              <a:rPr lang="en-IN" b="1" u="sng" dirty="0"/>
              <a:t>The Ethical Scraper</a:t>
            </a:r>
          </a:p>
          <a:p>
            <a:r>
              <a:rPr lang="en-IN" dirty="0"/>
              <a:t>I, the web scraper will live by the following principles:</a:t>
            </a:r>
          </a:p>
          <a:p>
            <a:r>
              <a:rPr lang="en-IN" dirty="0"/>
              <a:t>If you have a public API that provides the data I’m looking for, I’ll use it and avoid scraping all together.</a:t>
            </a:r>
          </a:p>
          <a:p>
            <a:r>
              <a:rPr lang="en-IN" dirty="0"/>
              <a:t>I will always provide a User Agent string that makes my intentions clear and provides a way for you to contact me with questions or concerns.</a:t>
            </a:r>
          </a:p>
          <a:p>
            <a:r>
              <a:rPr lang="en-IN" dirty="0"/>
              <a:t>I will request data at a reasonable rate. I will strive to never be confused for a DDoS attack.</a:t>
            </a:r>
          </a:p>
          <a:p>
            <a:r>
              <a:rPr lang="en-IN" dirty="0"/>
              <a:t>I will only save the data I absolutely need from your page. If all I need it </a:t>
            </a:r>
            <a:r>
              <a:rPr lang="en-IN" dirty="0" err="1"/>
              <a:t>OpenGraph</a:t>
            </a:r>
            <a:r>
              <a:rPr lang="en-IN" dirty="0"/>
              <a:t> meta-data, that’s all I’ll keep.</a:t>
            </a:r>
          </a:p>
          <a:p>
            <a:r>
              <a:rPr lang="en-IN" dirty="0"/>
              <a:t>I will respect any content I do keep. I’ll never pass it off as my own.</a:t>
            </a:r>
          </a:p>
          <a:p>
            <a:r>
              <a:rPr lang="en-IN" dirty="0"/>
              <a:t>I will look for ways to return value to you. Maybe I can drive some (real) traffic to your site or credit you in an article or post.</a:t>
            </a:r>
          </a:p>
          <a:p>
            <a:r>
              <a:rPr lang="en-IN" dirty="0"/>
              <a:t>I will respond in a timely fashion to your outreach and work with you towards a resolution.</a:t>
            </a:r>
          </a:p>
          <a:p>
            <a:r>
              <a:rPr lang="en-IN" dirty="0"/>
              <a:t>I will scrape for the</a:t>
            </a:r>
            <a:r>
              <a:rPr lang="en-IN" b="1" dirty="0"/>
              <a:t> purpose of creating new value from the data</a:t>
            </a:r>
            <a:r>
              <a:rPr lang="en-IN" dirty="0"/>
              <a:t>, not to duplicate it.</a:t>
            </a:r>
          </a:p>
          <a:p>
            <a:endParaRPr lang="en-US" dirty="0"/>
          </a:p>
          <a:p>
            <a:endParaRPr lang="en-US" dirty="0"/>
          </a:p>
        </p:txBody>
      </p:sp>
      <p:sp>
        <p:nvSpPr>
          <p:cNvPr id="3" name="Content Placeholder 2"/>
          <p:cNvSpPr>
            <a:spLocks noGrp="1"/>
          </p:cNvSpPr>
          <p:nvPr>
            <p:ph sz="quarter" idx="10"/>
          </p:nvPr>
        </p:nvSpPr>
        <p:spPr/>
        <p:txBody>
          <a:bodyPr/>
          <a:lstStyle/>
          <a:p>
            <a:r>
              <a:rPr lang="en-IN" dirty="0"/>
              <a:t>Ethics of data scraping and storage</a:t>
            </a:r>
            <a:endParaRPr lang="en-US" dirty="0"/>
          </a:p>
        </p:txBody>
      </p:sp>
    </p:spTree>
    <p:extLst>
      <p:ext uri="{BB962C8B-B14F-4D97-AF65-F5344CB8AC3E}">
        <p14:creationId xmlns:p14="http://schemas.microsoft.com/office/powerpoint/2010/main" val="41772230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DE5BFA-8CB1-034D-B49F-9581FED2816B}"/>
              </a:ext>
            </a:extLst>
          </p:cNvPr>
          <p:cNvSpPr>
            <a:spLocks noGrp="1"/>
          </p:cNvSpPr>
          <p:nvPr>
            <p:ph idx="1"/>
          </p:nvPr>
        </p:nvSpPr>
        <p:spPr/>
        <p:txBody>
          <a:bodyPr>
            <a:normAutofit fontScale="92500" lnSpcReduction="20000"/>
          </a:bodyPr>
          <a:lstStyle/>
          <a:p>
            <a:r>
              <a:rPr lang="en-IN" b="1" u="sng" dirty="0"/>
              <a:t>The Ethical Site Owner</a:t>
            </a:r>
          </a:p>
          <a:p>
            <a:r>
              <a:rPr lang="en-IN" dirty="0"/>
              <a:t>I, the site owner will live by the following principles:</a:t>
            </a:r>
          </a:p>
          <a:p>
            <a:r>
              <a:rPr lang="en-IN" dirty="0"/>
              <a:t>I will allow ethical scrapers to access my site as long as they are not a burden on my site’s performance.</a:t>
            </a:r>
          </a:p>
          <a:p>
            <a:r>
              <a:rPr lang="en-IN" dirty="0"/>
              <a:t>I will respect transparent User Agent strings rather than blocking them and encouraging use of scrapers masked as human visitors.</a:t>
            </a:r>
          </a:p>
          <a:p>
            <a:r>
              <a:rPr lang="en-IN" dirty="0"/>
              <a:t>I will reach out to the owner of the scraper (thanks to their ethical User Agent string) before blocking permanently. A temporary block is acceptable in the case of site performance or ethical concerns.</a:t>
            </a:r>
          </a:p>
          <a:p>
            <a:r>
              <a:rPr lang="en-IN" dirty="0"/>
              <a:t>I understand that scrapers are a reality of the open web.</a:t>
            </a:r>
          </a:p>
          <a:p>
            <a:r>
              <a:rPr lang="en-IN" dirty="0"/>
              <a:t>I will consider public APIs to provide data as an alternative to scrapers.</a:t>
            </a:r>
          </a:p>
        </p:txBody>
      </p:sp>
      <p:sp>
        <p:nvSpPr>
          <p:cNvPr id="3" name="Content Placeholder 2">
            <a:extLst>
              <a:ext uri="{FF2B5EF4-FFF2-40B4-BE49-F238E27FC236}">
                <a16:creationId xmlns:a16="http://schemas.microsoft.com/office/drawing/2014/main" id="{3460038B-8014-034D-B1CD-6A088F098B0D}"/>
              </a:ext>
            </a:extLst>
          </p:cNvPr>
          <p:cNvSpPr>
            <a:spLocks noGrp="1"/>
          </p:cNvSpPr>
          <p:nvPr>
            <p:ph sz="quarter" idx="10"/>
          </p:nvPr>
        </p:nvSpPr>
        <p:spPr/>
        <p:txBody>
          <a:bodyPr/>
          <a:lstStyle/>
          <a:p>
            <a:r>
              <a:rPr lang="en-IN" dirty="0"/>
              <a:t>Ethics of data scraping and storage</a:t>
            </a:r>
            <a:r>
              <a:rPr lang="en-US" dirty="0"/>
              <a:t> 2/</a:t>
            </a:r>
          </a:p>
        </p:txBody>
      </p:sp>
    </p:spTree>
    <p:extLst>
      <p:ext uri="{BB962C8B-B14F-4D97-AF65-F5344CB8AC3E}">
        <p14:creationId xmlns:p14="http://schemas.microsoft.com/office/powerpoint/2010/main" val="24725682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458200" cy="4906963"/>
          </a:xfrm>
        </p:spPr>
        <p:txBody>
          <a:bodyPr>
            <a:normAutofit fontScale="62500" lnSpcReduction="20000"/>
          </a:bodyPr>
          <a:lstStyle/>
          <a:p>
            <a:r>
              <a:rPr lang="en-US" u="sng" dirty="0">
                <a:hlinkClick r:id="rId2"/>
              </a:rPr>
              <a:t>Credit Decisions</a:t>
            </a:r>
            <a:r>
              <a:rPr lang="en-US" u="sng" dirty="0"/>
              <a:t> - </a:t>
            </a:r>
            <a:r>
              <a:rPr lang="en-US" u="sng" dirty="0">
                <a:hlinkClick r:id="rId2"/>
              </a:rPr>
              <a:t>https://nbviewer.jupyter.org/github/IBM/AIF360/blob/master/examples/tutorial_credit_scoring.ipynb</a:t>
            </a:r>
            <a:endParaRPr lang="en-US" u="sng" dirty="0"/>
          </a:p>
          <a:p>
            <a:pPr>
              <a:buFont typeface="Arial" panose="020B0604020202020204" pitchFamily="34" charset="0"/>
              <a:buChar char="•"/>
            </a:pPr>
            <a:r>
              <a:rPr lang="en-IN" dirty="0"/>
              <a:t>Sometime the patterns that are found may not be desirable or may even be illegal. For example, a loan repay model may determine that age plays a significant role in the prediction of repayment because the training dataset happened to have better repayment for one age group than for another. This raises two problems: 1) the training dataset may not be representative of the true population of people of all age groups, and 2) even if it is representative, it is illegal to base any decision on a applicant's age, regardless of whether this is a good prediction based on historical data.</a:t>
            </a:r>
          </a:p>
          <a:p>
            <a:pPr>
              <a:buFont typeface="Arial" panose="020B0604020202020204" pitchFamily="34" charset="0"/>
              <a:buChar char="•"/>
            </a:pPr>
            <a:r>
              <a:rPr lang="en-IN" dirty="0"/>
              <a:t>AI Fairness 360 is designed to help address this problem with </a:t>
            </a:r>
            <a:r>
              <a:rPr lang="en-IN" i="1" dirty="0"/>
              <a:t>fairness metrics</a:t>
            </a:r>
            <a:r>
              <a:rPr lang="en-IN" dirty="0"/>
              <a:t> and </a:t>
            </a:r>
            <a:r>
              <a:rPr lang="en-IN" i="1" dirty="0"/>
              <a:t>bias mitigators</a:t>
            </a:r>
            <a:r>
              <a:rPr lang="en-IN" dirty="0"/>
              <a:t>. Fairness metrics can be used to check for bias in machine learning workflows. Bias mitigators can be used to overcome bias in the workflow to produce a more fair outcome.</a:t>
            </a:r>
          </a:p>
          <a:p>
            <a:pPr>
              <a:buFont typeface="Arial" panose="020B0604020202020204" pitchFamily="34" charset="0"/>
              <a:buChar char="•"/>
            </a:pPr>
            <a:r>
              <a:rPr lang="en-IN" dirty="0"/>
              <a:t>As these two examples illustrate, a bias detection and/or mitigation toolkit needs to be tailored to the particular bias of interest. More specifically, it needs to know the attribute or attributes, called </a:t>
            </a:r>
            <a:r>
              <a:rPr lang="en-IN" i="1" dirty="0"/>
              <a:t>protected attributes</a:t>
            </a:r>
            <a:r>
              <a:rPr lang="en-IN" dirty="0"/>
              <a:t>, that are of interest: race is one example of a </a:t>
            </a:r>
            <a:r>
              <a:rPr lang="en-IN" i="1" dirty="0"/>
              <a:t>protected attribute</a:t>
            </a:r>
            <a:r>
              <a:rPr lang="en-IN" dirty="0"/>
              <a:t> and age is a second.</a:t>
            </a:r>
          </a:p>
          <a:p>
            <a:pPr>
              <a:buFont typeface="Arial" panose="020B0604020202020204" pitchFamily="34" charset="0"/>
              <a:buChar char="•"/>
            </a:pPr>
            <a:r>
              <a:rPr lang="en-IN" dirty="0"/>
              <a:t>Bias can enter the system in any of the three steps above. The training data set may be biased in that its outcomes may be biased towards particular kinds of instances. The algorithm that creates the model may be biased in that it may generate models that are weighted towards particular features in the input. The test data set may be biased in that it has expectations on correct answers that may be biased. These three points in the machine learning process represent points for testing and mitigating bias. In AI Fairness 360 codebase, we call these points </a:t>
            </a:r>
            <a:r>
              <a:rPr lang="en-IN" i="1" dirty="0"/>
              <a:t>pre-processing</a:t>
            </a:r>
            <a:r>
              <a:rPr lang="en-IN" dirty="0"/>
              <a:t>, </a:t>
            </a:r>
            <a:r>
              <a:rPr lang="en-IN" i="1" dirty="0"/>
              <a:t>in-processing</a:t>
            </a:r>
            <a:r>
              <a:rPr lang="en-IN" dirty="0"/>
              <a:t>, and </a:t>
            </a:r>
            <a:r>
              <a:rPr lang="en-IN" i="1" dirty="0"/>
              <a:t>post-processing.</a:t>
            </a:r>
          </a:p>
          <a:p>
            <a:pPr marL="0" indent="0"/>
            <a:endParaRPr lang="en-IN" dirty="0"/>
          </a:p>
          <a:p>
            <a:endParaRPr lang="en-US" dirty="0"/>
          </a:p>
          <a:p>
            <a:endParaRPr lang="en-US" u="sng" dirty="0"/>
          </a:p>
          <a:p>
            <a:endParaRPr lang="en-US" dirty="0"/>
          </a:p>
        </p:txBody>
      </p:sp>
      <p:sp>
        <p:nvSpPr>
          <p:cNvPr id="3" name="Content Placeholder 2"/>
          <p:cNvSpPr>
            <a:spLocks noGrp="1"/>
          </p:cNvSpPr>
          <p:nvPr>
            <p:ph sz="quarter" idx="10"/>
          </p:nvPr>
        </p:nvSpPr>
        <p:spPr/>
        <p:txBody>
          <a:bodyPr>
            <a:normAutofit fontScale="70000" lnSpcReduction="20000"/>
          </a:bodyPr>
          <a:lstStyle/>
          <a:p>
            <a:r>
              <a:rPr lang="en-IN" dirty="0"/>
              <a:t>Case Study 1: IBM AI Fairness 360 - Detecting and mitigating age bias on credit decisions</a:t>
            </a:r>
          </a:p>
        </p:txBody>
      </p:sp>
    </p:spTree>
    <p:extLst>
      <p:ext uri="{BB962C8B-B14F-4D97-AF65-F5344CB8AC3E}">
        <p14:creationId xmlns:p14="http://schemas.microsoft.com/office/powerpoint/2010/main" val="265453386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DFC734-F39D-5B45-B174-97F385FA581A}"/>
              </a:ext>
            </a:extLst>
          </p:cNvPr>
          <p:cNvSpPr>
            <a:spLocks noGrp="1"/>
          </p:cNvSpPr>
          <p:nvPr>
            <p:ph idx="1"/>
          </p:nvPr>
        </p:nvSpPr>
        <p:spPr>
          <a:xfrm>
            <a:off x="304800" y="1493837"/>
            <a:ext cx="8229600" cy="4983163"/>
          </a:xfrm>
        </p:spPr>
        <p:txBody>
          <a:bodyPr>
            <a:normAutofit fontScale="77500" lnSpcReduction="20000"/>
          </a:bodyPr>
          <a:lstStyle/>
          <a:p>
            <a:r>
              <a:rPr lang="en-IN" b="1" dirty="0"/>
              <a:t>AI Fairness 360</a:t>
            </a:r>
          </a:p>
          <a:p>
            <a:r>
              <a:rPr lang="en-IN" dirty="0"/>
              <a:t>We are now ready to utilize AI Fairness 360 (aif360) to detect and mitigate bias. We will use the German credit dataset, splitting it into a training and test dataset. We will look for bias in the creation of a machine learning model to predict if an applicant should be given credit based on various features from a typical credit application. The protected attribute will be "Age", with "1" (older than or equal to 25) and "0" (younger than 25) being the values for the privileged and unprivileged groups, respectively. For this first tutorial, we will check for bias in the initial training data, mitigate the bias, and recheck. More sophisticated machine learning workflows are given in the author tutorials and demo notebooks in the codebase.</a:t>
            </a:r>
          </a:p>
          <a:p>
            <a:endParaRPr lang="en-IN" dirty="0"/>
          </a:p>
          <a:p>
            <a:pPr>
              <a:buFont typeface="Arial" panose="020B0604020202020204" pitchFamily="34" charset="0"/>
              <a:buChar char="•"/>
            </a:pPr>
            <a:r>
              <a:rPr lang="en-IN" b="1" dirty="0"/>
              <a:t>Step 1: Write import statements</a:t>
            </a:r>
          </a:p>
          <a:p>
            <a:pPr>
              <a:buFont typeface="Arial" panose="020B0604020202020204" pitchFamily="34" charset="0"/>
              <a:buChar char="•"/>
            </a:pPr>
            <a:r>
              <a:rPr lang="en-IN" b="1" dirty="0"/>
              <a:t>Step 2: Set bias detection options, load dataset, and split between train and test</a:t>
            </a:r>
          </a:p>
          <a:p>
            <a:pPr>
              <a:buFont typeface="Arial" panose="020B0604020202020204" pitchFamily="34" charset="0"/>
              <a:buChar char="•"/>
            </a:pPr>
            <a:r>
              <a:rPr lang="en-IN" b="1" dirty="0"/>
              <a:t>Step 3: Compute fairness metric on original training dataset</a:t>
            </a:r>
          </a:p>
          <a:p>
            <a:pPr>
              <a:buFont typeface="Arial" panose="020B0604020202020204" pitchFamily="34" charset="0"/>
              <a:buChar char="•"/>
            </a:pPr>
            <a:r>
              <a:rPr lang="en-IN" b="1" dirty="0"/>
              <a:t>Step 4: Mitigate bias by transforming the original dataset</a:t>
            </a:r>
          </a:p>
          <a:p>
            <a:pPr>
              <a:buFont typeface="Arial" panose="020B0604020202020204" pitchFamily="34" charset="0"/>
              <a:buChar char="•"/>
            </a:pPr>
            <a:r>
              <a:rPr lang="en-IN" b="1" dirty="0"/>
              <a:t>Step 5: Compute fairness metric on transformed training dataset</a:t>
            </a:r>
          </a:p>
          <a:p>
            <a:endParaRPr lang="en-US" dirty="0"/>
          </a:p>
        </p:txBody>
      </p:sp>
      <p:sp>
        <p:nvSpPr>
          <p:cNvPr id="3" name="Content Placeholder 2">
            <a:extLst>
              <a:ext uri="{FF2B5EF4-FFF2-40B4-BE49-F238E27FC236}">
                <a16:creationId xmlns:a16="http://schemas.microsoft.com/office/drawing/2014/main" id="{B9C2B196-70EB-4B4F-A406-B1D54E0838B1}"/>
              </a:ext>
            </a:extLst>
          </p:cNvPr>
          <p:cNvSpPr>
            <a:spLocks noGrp="1"/>
          </p:cNvSpPr>
          <p:nvPr>
            <p:ph sz="quarter" idx="10"/>
          </p:nvPr>
        </p:nvSpPr>
        <p:spPr/>
        <p:txBody>
          <a:bodyPr>
            <a:normAutofit fontScale="70000" lnSpcReduction="20000"/>
          </a:bodyPr>
          <a:lstStyle/>
          <a:p>
            <a:r>
              <a:rPr lang="en-IN" dirty="0"/>
              <a:t>Case Study 1: IBM AI Fairness 360</a:t>
            </a:r>
            <a:r>
              <a:rPr lang="en-US" dirty="0"/>
              <a:t> - </a:t>
            </a:r>
            <a:r>
              <a:rPr lang="en-IN" dirty="0"/>
              <a:t>Detecting and mitigating age bias on credit decisions </a:t>
            </a:r>
            <a:r>
              <a:rPr lang="en-US" dirty="0"/>
              <a:t>2/</a:t>
            </a:r>
          </a:p>
        </p:txBody>
      </p:sp>
    </p:spTree>
    <p:extLst>
      <p:ext uri="{BB962C8B-B14F-4D97-AF65-F5344CB8AC3E}">
        <p14:creationId xmlns:p14="http://schemas.microsoft.com/office/powerpoint/2010/main" val="35952393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691CAA-E8C9-374D-BBCA-28A02C313696}"/>
              </a:ext>
            </a:extLst>
          </p:cNvPr>
          <p:cNvSpPr>
            <a:spLocks noGrp="1"/>
          </p:cNvSpPr>
          <p:nvPr>
            <p:ph idx="1"/>
          </p:nvPr>
        </p:nvSpPr>
        <p:spPr/>
        <p:txBody>
          <a:bodyPr>
            <a:normAutofit fontScale="70000" lnSpcReduction="20000"/>
          </a:bodyPr>
          <a:lstStyle/>
          <a:p>
            <a:r>
              <a:rPr lang="en-US" u="sng" dirty="0">
                <a:hlinkClick r:id="rId2"/>
              </a:rPr>
              <a:t>Medical Expenditures</a:t>
            </a:r>
            <a:r>
              <a:rPr lang="en-US" u="sng" dirty="0"/>
              <a:t> -</a:t>
            </a:r>
          </a:p>
          <a:p>
            <a:r>
              <a:rPr lang="en-US" u="sng" dirty="0"/>
              <a:t>https://</a:t>
            </a:r>
            <a:r>
              <a:rPr lang="en-US" u="sng" dirty="0" err="1"/>
              <a:t>nbviewer.jupyter.org</a:t>
            </a:r>
            <a:r>
              <a:rPr lang="en-US" u="sng" dirty="0"/>
              <a:t>/</a:t>
            </a:r>
            <a:r>
              <a:rPr lang="en-US" u="sng" dirty="0" err="1"/>
              <a:t>github</a:t>
            </a:r>
            <a:r>
              <a:rPr lang="en-US" u="sng" dirty="0"/>
              <a:t>/IBM/AIF360/blob/master/examples/</a:t>
            </a:r>
            <a:r>
              <a:rPr lang="en-US" u="sng" dirty="0" err="1"/>
              <a:t>tutorial_medical_expenditure.ipynb</a:t>
            </a:r>
            <a:endParaRPr lang="en-US" u="sng" dirty="0"/>
          </a:p>
          <a:p>
            <a:r>
              <a:rPr lang="en-IN" b="1" dirty="0"/>
              <a:t>This tutorial demonstrates classification model learning with bias mitigation as a part of a Care Management use case using Medical Expenditure data.</a:t>
            </a:r>
          </a:p>
          <a:p>
            <a:pPr>
              <a:buFont typeface="Arial" panose="020B0604020202020204" pitchFamily="34" charset="0"/>
              <a:buChar char="•"/>
            </a:pPr>
            <a:r>
              <a:rPr lang="en-IN" dirty="0"/>
              <a:t>The notebook demonstrates how the AIF 360 toolkit can be used to detect and reduce bias when learning classifiers using a variety of fairness metrics and algorithms . It also demonstrates how explanations can be generated for predictions made by models learnt with the toolkit using LIME.</a:t>
            </a:r>
          </a:p>
          <a:p>
            <a:pPr>
              <a:buFont typeface="Arial" panose="020B0604020202020204" pitchFamily="34" charset="0"/>
              <a:buChar char="•"/>
            </a:pPr>
            <a:r>
              <a:rPr lang="en-IN" dirty="0"/>
              <a:t>Classifiers are built using Logistic Regression as well as Random Forests.</a:t>
            </a:r>
          </a:p>
          <a:p>
            <a:pPr>
              <a:buFont typeface="Arial" panose="020B0604020202020204" pitchFamily="34" charset="0"/>
              <a:buChar char="•"/>
            </a:pPr>
            <a:r>
              <a:rPr lang="en-IN" dirty="0"/>
              <a:t>Bias detection is demonstrated using several metrics, including disparate impact, average odds difference, statistical parity difference, equal opportunity difference, and Theil index.</a:t>
            </a:r>
          </a:p>
          <a:p>
            <a:pPr>
              <a:buFont typeface="Arial" panose="020B0604020202020204" pitchFamily="34" charset="0"/>
              <a:buChar char="•"/>
            </a:pPr>
            <a:r>
              <a:rPr lang="en-IN" dirty="0"/>
              <a:t>Bias alleviation is explored via a variety of methods, including reweighing (pre-processing algorithm), prejudice remover (in-processing algorithm), and disparate impact remover (pre-processing technique).</a:t>
            </a:r>
          </a:p>
          <a:p>
            <a:pPr>
              <a:buFont typeface="Arial" panose="020B0604020202020204" pitchFamily="34" charset="0"/>
              <a:buChar char="•"/>
            </a:pPr>
            <a:r>
              <a:rPr lang="en-IN" dirty="0"/>
              <a:t>Data from the </a:t>
            </a:r>
            <a:r>
              <a:rPr lang="en-IN" u="sng" dirty="0">
                <a:hlinkClick r:id="rId3"/>
              </a:rPr>
              <a:t>Medical Expenditure Panel Survey</a:t>
            </a:r>
            <a:r>
              <a:rPr lang="en-IN" dirty="0"/>
              <a:t> is used in this tutorial. See </a:t>
            </a:r>
            <a:r>
              <a:rPr lang="en-IN" u="sng" dirty="0">
                <a:hlinkClick r:id="rId4"/>
              </a:rPr>
              <a:t>Section 2</a:t>
            </a:r>
            <a:r>
              <a:rPr lang="en-IN" dirty="0"/>
              <a:t> below for more details.</a:t>
            </a:r>
          </a:p>
          <a:p>
            <a:endParaRPr lang="en-US" dirty="0"/>
          </a:p>
        </p:txBody>
      </p:sp>
      <p:sp>
        <p:nvSpPr>
          <p:cNvPr id="3" name="Content Placeholder 2">
            <a:extLst>
              <a:ext uri="{FF2B5EF4-FFF2-40B4-BE49-F238E27FC236}">
                <a16:creationId xmlns:a16="http://schemas.microsoft.com/office/drawing/2014/main" id="{86377713-FAD4-8E42-A822-0B235A877517}"/>
              </a:ext>
            </a:extLst>
          </p:cNvPr>
          <p:cNvSpPr>
            <a:spLocks noGrp="1"/>
          </p:cNvSpPr>
          <p:nvPr>
            <p:ph sz="quarter" idx="10"/>
          </p:nvPr>
        </p:nvSpPr>
        <p:spPr/>
        <p:txBody>
          <a:bodyPr>
            <a:normAutofit fontScale="92500"/>
          </a:bodyPr>
          <a:lstStyle/>
          <a:p>
            <a:r>
              <a:rPr lang="en-IN" dirty="0"/>
              <a:t>Case Study 2: IBM AI Fairness 360- Medical Expenditure Tutorial</a:t>
            </a:r>
          </a:p>
        </p:txBody>
      </p:sp>
    </p:spTree>
    <p:extLst>
      <p:ext uri="{BB962C8B-B14F-4D97-AF65-F5344CB8AC3E}">
        <p14:creationId xmlns:p14="http://schemas.microsoft.com/office/powerpoint/2010/main" val="75946750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135563"/>
          </a:xfrm>
        </p:spPr>
        <p:txBody>
          <a:bodyPr>
            <a:noAutofit/>
          </a:bodyPr>
          <a:lstStyle/>
          <a:p>
            <a:r>
              <a:rPr lang="en-US" sz="1800" dirty="0"/>
              <a:t>Ethics for different stages in Data Science projects –</a:t>
            </a:r>
          </a:p>
          <a:p>
            <a:pPr marL="457200" indent="-457200">
              <a:buFont typeface="+mj-lt"/>
              <a:buAutoNum type="arabicPeriod"/>
            </a:pPr>
            <a:r>
              <a:rPr lang="en-US" sz="1800" dirty="0"/>
              <a:t>Project Selection &amp; Scoping - Is data science the right tool for the job/problem being solved? </a:t>
            </a:r>
          </a:p>
          <a:p>
            <a:pPr marL="685800" lvl="1"/>
            <a:r>
              <a:rPr lang="en-US" sz="1200" dirty="0"/>
              <a:t>Pursuing a data science project can mean pulling resources away from other initiatives that could have a greater impact. It’s important to recognize when this is not the case and resources are better directed elsewhere.</a:t>
            </a:r>
          </a:p>
          <a:p>
            <a:pPr marL="457200" indent="-457200">
              <a:buFont typeface="+mj-lt"/>
              <a:buAutoNum type="arabicPeriod"/>
            </a:pPr>
            <a:r>
              <a:rPr lang="en-US" sz="1800" dirty="0"/>
              <a:t>Building the Team - Does the team include and/or consider individuals and institutions who will ultimately be affected by the tool?</a:t>
            </a:r>
          </a:p>
          <a:p>
            <a:pPr marL="685800" lvl="1"/>
            <a:r>
              <a:rPr lang="en-US" sz="1200" dirty="0"/>
              <a:t>They should engage members of their target communities along with data scientists</a:t>
            </a:r>
          </a:p>
          <a:p>
            <a:pPr marL="400050" indent="-457200">
              <a:buFont typeface="+mj-lt"/>
              <a:buAutoNum type="arabicPeriod"/>
            </a:pPr>
            <a:r>
              <a:rPr lang="en-US" sz="1800" dirty="0"/>
              <a:t>Data Collection </a:t>
            </a:r>
          </a:p>
          <a:p>
            <a:pPr marL="628650" lvl="1"/>
            <a:r>
              <a:rPr lang="en-US" sz="1200" dirty="0"/>
              <a:t>Does collecting data impede on anyone’s privacy? </a:t>
            </a:r>
          </a:p>
          <a:p>
            <a:pPr marL="628650" lvl="1"/>
            <a:r>
              <a:rPr lang="en-US" sz="1200" dirty="0"/>
              <a:t>Were the systems and processes used to collect the data biased against any groups? </a:t>
            </a:r>
          </a:p>
          <a:p>
            <a:pPr marL="400050" indent="-457200">
              <a:buFont typeface="+mj-lt"/>
              <a:buAutoNum type="arabicPeriod"/>
            </a:pPr>
            <a:r>
              <a:rPr lang="en-US" sz="1800" dirty="0"/>
              <a:t>Data analytics </a:t>
            </a:r>
          </a:p>
          <a:p>
            <a:pPr marL="628650" lvl="1"/>
            <a:r>
              <a:rPr lang="en-US" sz="1200" dirty="0"/>
              <a:t>What bias is the team introducing? (dependent variable selection)</a:t>
            </a:r>
          </a:p>
          <a:p>
            <a:pPr marL="628650" lvl="1"/>
            <a:r>
              <a:rPr lang="en-US" sz="1200" dirty="0"/>
              <a:t>Should the team include features that could be discriminatory? Features such as race, gender, or income </a:t>
            </a:r>
          </a:p>
          <a:p>
            <a:pPr marL="628650" lvl="1"/>
            <a:r>
              <a:rPr lang="en-US" sz="1200" dirty="0"/>
              <a:t>Is the analysis sufficiently transparent? Machine learning models can be opaque, particularly around what variables are driving predictions</a:t>
            </a:r>
          </a:p>
          <a:p>
            <a:pPr indent="-457200">
              <a:buFont typeface="+mj-lt"/>
              <a:buAutoNum type="arabicPeriod"/>
            </a:pPr>
            <a:r>
              <a:rPr lang="en-US" sz="1800" dirty="0"/>
              <a:t>Implementation</a:t>
            </a:r>
          </a:p>
          <a:p>
            <a:pPr marL="628650" lvl="1"/>
            <a:r>
              <a:rPr lang="en-US" sz="1200" dirty="0"/>
              <a:t>Are the people using models aware of its shortcomings? </a:t>
            </a:r>
          </a:p>
          <a:p>
            <a:pPr marL="628650" lvl="1"/>
            <a:r>
              <a:rPr lang="en-US" sz="1200" dirty="0"/>
              <a:t>What are the consequences of not acting on false negatives (and acting on false positives)? </a:t>
            </a:r>
          </a:p>
          <a:p>
            <a:pPr marL="285750"/>
            <a:endParaRPr lang="en-US" sz="1800" dirty="0"/>
          </a:p>
        </p:txBody>
      </p:sp>
      <p:sp>
        <p:nvSpPr>
          <p:cNvPr id="3" name="Content Placeholder 2"/>
          <p:cNvSpPr>
            <a:spLocks noGrp="1"/>
          </p:cNvSpPr>
          <p:nvPr>
            <p:ph sz="quarter" idx="10"/>
          </p:nvPr>
        </p:nvSpPr>
        <p:spPr/>
        <p:txBody>
          <a:bodyPr/>
          <a:lstStyle/>
          <a:p>
            <a:r>
              <a:rPr lang="en-US" dirty="0"/>
              <a:t>Ethics for Data Science</a:t>
            </a:r>
          </a:p>
        </p:txBody>
      </p:sp>
    </p:spTree>
    <p:extLst>
      <p:ext uri="{BB962C8B-B14F-4D97-AF65-F5344CB8AC3E}">
        <p14:creationId xmlns:p14="http://schemas.microsoft.com/office/powerpoint/2010/main" val="116778726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Ethics for Data Science</a:t>
            </a: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549562655"/>
              </p:ext>
            </p:extLst>
          </p:nvPr>
        </p:nvGraphicFramePr>
        <p:xfrm>
          <a:off x="152400" y="2590800"/>
          <a:ext cx="8991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p:cNvGraphicFramePr>
            <a:graphicFrameLocks/>
          </p:cNvGraphicFramePr>
          <p:nvPr>
            <p:extLst>
              <p:ext uri="{D42A27DB-BD31-4B8C-83A1-F6EECF244321}">
                <p14:modId xmlns:p14="http://schemas.microsoft.com/office/powerpoint/2010/main" val="1027846456"/>
              </p:ext>
            </p:extLst>
          </p:nvPr>
        </p:nvGraphicFramePr>
        <p:xfrm>
          <a:off x="152400" y="1143000"/>
          <a:ext cx="8839200" cy="1981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49470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a:cs typeface="Humanoid straight" panose="00000400000000000000" pitchFamily="2" charset="0"/>
              </a:rPr>
              <a:t>Four Levels of data</a:t>
            </a:r>
            <a:endParaRPr lang="en-IN" dirty="0"/>
          </a:p>
        </p:txBody>
      </p:sp>
      <p:sp>
        <p:nvSpPr>
          <p:cNvPr id="3" name="Text Placeholder 2"/>
          <p:cNvSpPr>
            <a:spLocks noGrp="1"/>
          </p:cNvSpPr>
          <p:nvPr>
            <p:ph type="body" sz="quarter" idx="13"/>
          </p:nvPr>
        </p:nvSpPr>
        <p:spPr>
          <a:xfrm>
            <a:off x="4305393" y="2000250"/>
            <a:ext cx="4286250" cy="1678383"/>
          </a:xfrm>
        </p:spPr>
        <p:txBody>
          <a:bodyPr>
            <a:normAutofit fontScale="92500"/>
          </a:bodyPr>
          <a:lstStyle/>
          <a:p>
            <a:pPr algn="just">
              <a:lnSpc>
                <a:spcPct val="150000"/>
              </a:lnSpc>
              <a:buFont typeface="Wingdings" panose="05000000000000000000" pitchFamily="2" charset="2"/>
              <a:buChar char="Ø"/>
            </a:pPr>
            <a:r>
              <a:rPr lang="en-US" dirty="0"/>
              <a:t>Used for </a:t>
            </a:r>
            <a:r>
              <a:rPr lang="en-US" dirty="0">
                <a:solidFill>
                  <a:srgbClr val="FF0000"/>
                </a:solidFill>
              </a:rPr>
              <a:t>names</a:t>
            </a:r>
            <a:r>
              <a:rPr lang="en-US" dirty="0"/>
              <a:t> or </a:t>
            </a:r>
            <a:r>
              <a:rPr lang="en-US" dirty="0">
                <a:solidFill>
                  <a:srgbClr val="FF0000"/>
                </a:solidFill>
              </a:rPr>
              <a:t>label</a:t>
            </a:r>
            <a:r>
              <a:rPr lang="en-US" dirty="0"/>
              <a:t> a series of values.</a:t>
            </a:r>
          </a:p>
          <a:p>
            <a:pPr marL="0" indent="0">
              <a:lnSpc>
                <a:spcPct val="150000"/>
              </a:lnSpc>
              <a:buNone/>
            </a:pPr>
            <a:r>
              <a:rPr lang="en-US" dirty="0"/>
              <a:t>   Ex: Gender(dichotomous),Hair color, Country names</a:t>
            </a:r>
          </a:p>
          <a:p>
            <a:pPr algn="just">
              <a:lnSpc>
                <a:spcPct val="150000"/>
              </a:lnSpc>
              <a:buFont typeface="Wingdings" panose="05000000000000000000" pitchFamily="2" charset="2"/>
              <a:buChar char="Ø"/>
            </a:pPr>
            <a:r>
              <a:rPr lang="en-US" dirty="0"/>
              <a:t>Ordinal values represent discrete and </a:t>
            </a:r>
            <a:r>
              <a:rPr lang="en-US" dirty="0">
                <a:solidFill>
                  <a:srgbClr val="FF0000"/>
                </a:solidFill>
              </a:rPr>
              <a:t>ordered units.</a:t>
            </a:r>
          </a:p>
          <a:p>
            <a:pPr marL="0" indent="0" algn="just">
              <a:lnSpc>
                <a:spcPct val="150000"/>
              </a:lnSpc>
              <a:buNone/>
            </a:pPr>
            <a:r>
              <a:rPr lang="en-US" dirty="0"/>
              <a:t>   Ex: Shirt size, letter grades, food quality </a:t>
            </a:r>
          </a:p>
          <a:p>
            <a:pPr marL="0" indent="0" algn="just">
              <a:lnSpc>
                <a:spcPct val="150000"/>
              </a:lnSpc>
              <a:buNone/>
            </a:pPr>
            <a:endParaRPr lang="en-US" dirty="0"/>
          </a:p>
          <a:p>
            <a:pPr marL="0" indent="0" algn="just">
              <a:buNone/>
            </a:pPr>
            <a:endParaRPr lang="en-US" dirty="0">
              <a:solidFill>
                <a:srgbClr val="FF0000"/>
              </a:solidFill>
            </a:endParaRPr>
          </a:p>
          <a:p>
            <a:pPr algn="just"/>
            <a:endParaRPr lang="en-US" sz="2100" dirty="0"/>
          </a:p>
          <a:p>
            <a:endParaRPr lang="en-IN" dirty="0"/>
          </a:p>
        </p:txBody>
      </p:sp>
      <p:grpSp>
        <p:nvGrpSpPr>
          <p:cNvPr id="5" name="Group 4"/>
          <p:cNvGrpSpPr/>
          <p:nvPr/>
        </p:nvGrpSpPr>
        <p:grpSpPr>
          <a:xfrm>
            <a:off x="605774" y="2286001"/>
            <a:ext cx="3574564" cy="2638409"/>
            <a:chOff x="859205" y="1174424"/>
            <a:chExt cx="4766084" cy="3517879"/>
          </a:xfrm>
        </p:grpSpPr>
        <p:sp>
          <p:nvSpPr>
            <p:cNvPr id="6" name="TextBox 5"/>
            <p:cNvSpPr txBox="1"/>
            <p:nvPr/>
          </p:nvSpPr>
          <p:spPr>
            <a:xfrm>
              <a:off x="859205" y="2477781"/>
              <a:ext cx="681556" cy="400109"/>
            </a:xfrm>
            <a:prstGeom prst="rect">
              <a:avLst/>
            </a:prstGeom>
            <a:solidFill>
              <a:schemeClr val="accent1">
                <a:lumMod val="60000"/>
                <a:lumOff val="40000"/>
              </a:schemeClr>
            </a:solidFill>
          </p:spPr>
          <p:txBody>
            <a:bodyPr wrap="none" rtlCol="0">
              <a:spAutoFit/>
            </a:bodyPr>
            <a:lstStyle/>
            <a:p>
              <a:pPr algn="ctr"/>
              <a:r>
                <a:rPr lang="en-US" sz="1350" dirty="0"/>
                <a:t>Data</a:t>
              </a:r>
            </a:p>
          </p:txBody>
        </p:sp>
        <p:sp>
          <p:nvSpPr>
            <p:cNvPr id="7" name="TextBox 6"/>
            <p:cNvSpPr txBox="1"/>
            <p:nvPr/>
          </p:nvSpPr>
          <p:spPr>
            <a:xfrm>
              <a:off x="2295037" y="1733549"/>
              <a:ext cx="1380377" cy="677108"/>
            </a:xfrm>
            <a:prstGeom prst="rect">
              <a:avLst/>
            </a:prstGeom>
            <a:solidFill>
              <a:schemeClr val="accent1"/>
            </a:solidFill>
          </p:spPr>
          <p:txBody>
            <a:bodyPr wrap="none" rtlCol="0">
              <a:spAutoFit/>
            </a:bodyPr>
            <a:lstStyle/>
            <a:p>
              <a:pPr algn="ctr"/>
              <a:r>
                <a:rPr lang="en-US" sz="1350" dirty="0"/>
                <a:t>Categorical</a:t>
              </a:r>
            </a:p>
            <a:p>
              <a:pPr algn="ctr"/>
              <a:r>
                <a:rPr lang="en-US" sz="1350" dirty="0"/>
                <a:t>(qualitative)</a:t>
              </a:r>
            </a:p>
          </p:txBody>
        </p:sp>
        <p:sp>
          <p:nvSpPr>
            <p:cNvPr id="8" name="TextBox 7"/>
            <p:cNvSpPr txBox="1"/>
            <p:nvPr/>
          </p:nvSpPr>
          <p:spPr>
            <a:xfrm>
              <a:off x="2259864" y="3360512"/>
              <a:ext cx="1523580" cy="677108"/>
            </a:xfrm>
            <a:prstGeom prst="rect">
              <a:avLst/>
            </a:prstGeom>
            <a:solidFill>
              <a:schemeClr val="accent5">
                <a:lumMod val="60000"/>
                <a:lumOff val="40000"/>
              </a:schemeClr>
            </a:solidFill>
          </p:spPr>
          <p:txBody>
            <a:bodyPr wrap="none" rtlCol="0">
              <a:spAutoFit/>
            </a:bodyPr>
            <a:lstStyle/>
            <a:p>
              <a:pPr algn="ctr"/>
              <a:r>
                <a:rPr lang="en-US" sz="1350" dirty="0"/>
                <a:t>Numerical</a:t>
              </a:r>
            </a:p>
            <a:p>
              <a:pPr algn="ctr"/>
              <a:r>
                <a:rPr lang="en-US" sz="1350" dirty="0"/>
                <a:t>(quantitative)</a:t>
              </a:r>
            </a:p>
          </p:txBody>
        </p:sp>
        <p:sp>
          <p:nvSpPr>
            <p:cNvPr id="9" name="TextBox 8"/>
            <p:cNvSpPr txBox="1"/>
            <p:nvPr/>
          </p:nvSpPr>
          <p:spPr>
            <a:xfrm>
              <a:off x="4582651" y="1174424"/>
              <a:ext cx="1041312" cy="400109"/>
            </a:xfrm>
            <a:prstGeom prst="rect">
              <a:avLst/>
            </a:prstGeom>
            <a:solidFill>
              <a:schemeClr val="accent4">
                <a:lumMod val="60000"/>
                <a:lumOff val="40000"/>
              </a:schemeClr>
            </a:solidFill>
          </p:spPr>
          <p:txBody>
            <a:bodyPr wrap="none" rtlCol="0">
              <a:spAutoFit/>
            </a:bodyPr>
            <a:lstStyle/>
            <a:p>
              <a:pPr algn="ctr"/>
              <a:r>
                <a:rPr lang="en-US" sz="1350" dirty="0"/>
                <a:t>Nominal</a:t>
              </a:r>
            </a:p>
          </p:txBody>
        </p:sp>
        <p:sp>
          <p:nvSpPr>
            <p:cNvPr id="10" name="TextBox 9"/>
            <p:cNvSpPr txBox="1"/>
            <p:nvPr/>
          </p:nvSpPr>
          <p:spPr>
            <a:xfrm>
              <a:off x="4685458" y="1989077"/>
              <a:ext cx="939831" cy="400109"/>
            </a:xfrm>
            <a:prstGeom prst="rect">
              <a:avLst/>
            </a:prstGeom>
            <a:solidFill>
              <a:schemeClr val="accent4">
                <a:lumMod val="60000"/>
                <a:lumOff val="40000"/>
              </a:schemeClr>
            </a:solidFill>
          </p:spPr>
          <p:txBody>
            <a:bodyPr wrap="none" rtlCol="0">
              <a:spAutoFit/>
            </a:bodyPr>
            <a:lstStyle/>
            <a:p>
              <a:pPr algn="ctr"/>
              <a:r>
                <a:rPr lang="en-US" sz="1350" dirty="0"/>
                <a:t>Ordinal</a:t>
              </a:r>
            </a:p>
          </p:txBody>
        </p:sp>
        <p:sp>
          <p:nvSpPr>
            <p:cNvPr id="11" name="TextBox 10"/>
            <p:cNvSpPr txBox="1"/>
            <p:nvPr/>
          </p:nvSpPr>
          <p:spPr>
            <a:xfrm>
              <a:off x="4607349" y="3173062"/>
              <a:ext cx="962742" cy="400109"/>
            </a:xfrm>
            <a:prstGeom prst="rect">
              <a:avLst/>
            </a:prstGeom>
            <a:solidFill>
              <a:schemeClr val="accent6">
                <a:lumMod val="40000"/>
                <a:lumOff val="60000"/>
              </a:schemeClr>
            </a:solidFill>
          </p:spPr>
          <p:txBody>
            <a:bodyPr wrap="none" rtlCol="0">
              <a:spAutoFit/>
            </a:bodyPr>
            <a:lstStyle/>
            <a:p>
              <a:pPr algn="ctr"/>
              <a:r>
                <a:rPr lang="en-US" sz="1350" dirty="0"/>
                <a:t>Interval</a:t>
              </a:r>
            </a:p>
          </p:txBody>
        </p:sp>
        <p:sp>
          <p:nvSpPr>
            <p:cNvPr id="12" name="TextBox 11"/>
            <p:cNvSpPr txBox="1"/>
            <p:nvPr/>
          </p:nvSpPr>
          <p:spPr>
            <a:xfrm>
              <a:off x="4873179" y="4292194"/>
              <a:ext cx="733534" cy="400109"/>
            </a:xfrm>
            <a:prstGeom prst="rect">
              <a:avLst/>
            </a:prstGeom>
            <a:solidFill>
              <a:schemeClr val="accent6">
                <a:lumMod val="40000"/>
                <a:lumOff val="60000"/>
              </a:schemeClr>
            </a:solidFill>
          </p:spPr>
          <p:txBody>
            <a:bodyPr wrap="none" rtlCol="0">
              <a:spAutoFit/>
            </a:bodyPr>
            <a:lstStyle/>
            <a:p>
              <a:pPr algn="ctr"/>
              <a:r>
                <a:rPr lang="en-US" sz="1350" dirty="0"/>
                <a:t>Ratio</a:t>
              </a:r>
            </a:p>
          </p:txBody>
        </p:sp>
        <p:cxnSp>
          <p:nvCxnSpPr>
            <p:cNvPr id="13" name="Straight Connector 12"/>
            <p:cNvCxnSpPr>
              <a:stCxn id="6" idx="3"/>
              <a:endCxn id="7" idx="1"/>
            </p:cNvCxnSpPr>
            <p:nvPr/>
          </p:nvCxnSpPr>
          <p:spPr>
            <a:xfrm flipV="1">
              <a:off x="1510260" y="2056716"/>
              <a:ext cx="817157" cy="605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3"/>
              <a:endCxn id="8" idx="1"/>
            </p:cNvCxnSpPr>
            <p:nvPr/>
          </p:nvCxnSpPr>
          <p:spPr>
            <a:xfrm>
              <a:off x="1510260" y="2662447"/>
              <a:ext cx="781707" cy="1021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3"/>
              <a:endCxn id="9" idx="1"/>
            </p:cNvCxnSpPr>
            <p:nvPr/>
          </p:nvCxnSpPr>
          <p:spPr>
            <a:xfrm flipV="1">
              <a:off x="3643034" y="1359090"/>
              <a:ext cx="971196" cy="697626"/>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3"/>
              <a:endCxn id="10" idx="1"/>
            </p:cNvCxnSpPr>
            <p:nvPr/>
          </p:nvCxnSpPr>
          <p:spPr>
            <a:xfrm>
              <a:off x="3643034" y="2056716"/>
              <a:ext cx="1075327" cy="117027"/>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3"/>
              <a:endCxn id="11" idx="1"/>
            </p:cNvCxnSpPr>
            <p:nvPr/>
          </p:nvCxnSpPr>
          <p:spPr>
            <a:xfrm flipV="1">
              <a:off x="3751341" y="3357728"/>
              <a:ext cx="888122" cy="32595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2" idx="1"/>
            </p:cNvCxnSpPr>
            <p:nvPr/>
          </p:nvCxnSpPr>
          <p:spPr>
            <a:xfrm>
              <a:off x="3752448" y="3999085"/>
              <a:ext cx="1152567" cy="477774"/>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4305393" y="3599304"/>
            <a:ext cx="4572000" cy="2273699"/>
          </a:xfrm>
          <a:prstGeom prst="rect">
            <a:avLst/>
          </a:prstGeom>
        </p:spPr>
        <p:txBody>
          <a:bodyPr>
            <a:spAutoFit/>
          </a:bodyPr>
          <a:lstStyle/>
          <a:p>
            <a:pPr algn="just">
              <a:lnSpc>
                <a:spcPct val="150000"/>
              </a:lnSpc>
              <a:buFont typeface="Wingdings" panose="05000000000000000000" pitchFamily="2" charset="2"/>
              <a:buChar char="Ø"/>
            </a:pPr>
            <a:r>
              <a:rPr lang="en-US" sz="1350" dirty="0">
                <a:latin typeface="Helvetica" panose="020B0604020202020204" pitchFamily="34" charset="0"/>
                <a:cs typeface="Helvetica" panose="020B0604020202020204" pitchFamily="34" charset="0"/>
              </a:rPr>
              <a:t>Interval values represent </a:t>
            </a:r>
            <a:r>
              <a:rPr lang="en-US" sz="1350" dirty="0">
                <a:solidFill>
                  <a:srgbClr val="FF0000"/>
                </a:solidFill>
                <a:latin typeface="Helvetica" panose="020B0604020202020204" pitchFamily="34" charset="0"/>
                <a:cs typeface="Helvetica" panose="020B0604020202020204" pitchFamily="34" charset="0"/>
              </a:rPr>
              <a:t>ordered units that have the same difference. </a:t>
            </a:r>
          </a:p>
          <a:p>
            <a:pPr algn="just">
              <a:lnSpc>
                <a:spcPct val="150000"/>
              </a:lnSpc>
            </a:pPr>
            <a:r>
              <a:rPr lang="en-US" sz="1350" dirty="0">
                <a:solidFill>
                  <a:srgbClr val="FF0000"/>
                </a:solidFill>
                <a:latin typeface="Helvetica" panose="020B0604020202020204" pitchFamily="34" charset="0"/>
                <a:cs typeface="Helvetica" panose="020B0604020202020204" pitchFamily="34" charset="0"/>
              </a:rPr>
              <a:t>   Ex: </a:t>
            </a:r>
            <a:r>
              <a:rPr lang="en-US" sz="1350" dirty="0">
                <a:latin typeface="Helvetica" panose="020B0604020202020204" pitchFamily="34" charset="0"/>
                <a:cs typeface="Helvetica" panose="020B0604020202020204" pitchFamily="34" charset="0"/>
              </a:rPr>
              <a:t>temperature of a given place</a:t>
            </a:r>
          </a:p>
          <a:p>
            <a:pPr algn="just">
              <a:lnSpc>
                <a:spcPct val="150000"/>
              </a:lnSpc>
              <a:buFont typeface="Wingdings" panose="05000000000000000000" pitchFamily="2" charset="2"/>
              <a:buChar char="Ø"/>
            </a:pPr>
            <a:r>
              <a:rPr lang="en-US" sz="1350" dirty="0">
                <a:latin typeface="Helvetica" panose="020B0604020202020204" pitchFamily="34" charset="0"/>
                <a:cs typeface="Helvetica" panose="020B0604020202020204" pitchFamily="34" charset="0"/>
              </a:rPr>
              <a:t>Ratio values represent </a:t>
            </a:r>
            <a:r>
              <a:rPr lang="en-US" sz="1350" dirty="0">
                <a:solidFill>
                  <a:srgbClr val="FF0000"/>
                </a:solidFill>
                <a:latin typeface="Helvetica" panose="020B0604020202020204" pitchFamily="34" charset="0"/>
                <a:cs typeface="Helvetica" panose="020B0604020202020204" pitchFamily="34" charset="0"/>
              </a:rPr>
              <a:t>ordered units that have the same difference. </a:t>
            </a:r>
            <a:r>
              <a:rPr lang="en-US" sz="1350" dirty="0">
                <a:latin typeface="Helvetica" panose="020B0604020202020204" pitchFamily="34" charset="0"/>
                <a:cs typeface="Helvetica" panose="020B0604020202020204" pitchFamily="34" charset="0"/>
              </a:rPr>
              <a:t>There’s a value that means “nothing/none.” </a:t>
            </a:r>
          </a:p>
          <a:p>
            <a:pPr algn="just">
              <a:lnSpc>
                <a:spcPct val="150000"/>
              </a:lnSpc>
            </a:pPr>
            <a:r>
              <a:rPr lang="en-US" sz="1350" dirty="0">
                <a:latin typeface="Helvetica" panose="020B0604020202020204" pitchFamily="34" charset="0"/>
                <a:cs typeface="Helvetica" panose="020B0604020202020204" pitchFamily="34" charset="0"/>
              </a:rPr>
              <a:t>    Ex: Age, weight, test score</a:t>
            </a:r>
            <a:endParaRPr lang="en-US" sz="1350" dirty="0">
              <a:solidFill>
                <a:srgbClr val="FF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8975769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When we look beyond research papers tackling specific issues, towards high-level attempts to synthesize a range of issues, we find many take similar approaches to grouping or categorizing these issues. For example, many similarities can be seen between the categories that DeepMind Ethics and Society (DMES) and the Partnership on AI (PAI) use to define their research areas:</a:t>
            </a:r>
          </a:p>
          <a:p>
            <a:endParaRPr lang="en-US" sz="1600" dirty="0"/>
          </a:p>
        </p:txBody>
      </p:sp>
      <p:sp>
        <p:nvSpPr>
          <p:cNvPr id="3" name="Content Placeholder 2"/>
          <p:cNvSpPr>
            <a:spLocks noGrp="1"/>
          </p:cNvSpPr>
          <p:nvPr>
            <p:ph sz="quarter" idx="10"/>
          </p:nvPr>
        </p:nvSpPr>
        <p:spPr/>
        <p:txBody>
          <a:bodyPr/>
          <a:lstStyle/>
          <a:p>
            <a:r>
              <a:rPr lang="en-US" dirty="0"/>
              <a:t>Identifying key concepts and concerns – Ethics </a:t>
            </a:r>
          </a:p>
        </p:txBody>
      </p:sp>
      <p:pic>
        <p:nvPicPr>
          <p:cNvPr id="4" name="Picture 3"/>
          <p:cNvPicPr>
            <a:picLocks noChangeAspect="1"/>
          </p:cNvPicPr>
          <p:nvPr/>
        </p:nvPicPr>
        <p:blipFill>
          <a:blip r:embed="rId2"/>
          <a:stretch>
            <a:fillRect/>
          </a:stretch>
        </p:blipFill>
        <p:spPr>
          <a:xfrm>
            <a:off x="1577760" y="2910840"/>
            <a:ext cx="5683680" cy="3947160"/>
          </a:xfrm>
          <a:prstGeom prst="rect">
            <a:avLst/>
          </a:prstGeom>
        </p:spPr>
      </p:pic>
    </p:spTree>
    <p:extLst>
      <p:ext uri="{BB962C8B-B14F-4D97-AF65-F5344CB8AC3E}">
        <p14:creationId xmlns:p14="http://schemas.microsoft.com/office/powerpoint/2010/main" val="1347794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buFont typeface="Arial" panose="020B0604020202020204" pitchFamily="34" charset="0"/>
              <a:buChar char="•"/>
            </a:pPr>
            <a:r>
              <a:rPr lang="en-US" b="1" dirty="0"/>
              <a:t>Quality of services versus privacy: </a:t>
            </a:r>
            <a:r>
              <a:rPr lang="en-US" dirty="0"/>
              <a:t>using personal data may improve public services by tailoring them based on personal characteristics or demographics, but compromise personal privacy because of high data demands.</a:t>
            </a:r>
          </a:p>
          <a:p>
            <a:pPr>
              <a:buFont typeface="Arial" panose="020B0604020202020204" pitchFamily="34" charset="0"/>
              <a:buChar char="•"/>
            </a:pPr>
            <a:r>
              <a:rPr lang="en-US" b="1" dirty="0"/>
              <a:t>Personalization versus solidarity: </a:t>
            </a:r>
            <a:r>
              <a:rPr lang="en-US" dirty="0"/>
              <a:t>increasing personalization of services and information may bring economic and individual benefits, but risks creating or furthering divisions and undermining community solidarity</a:t>
            </a:r>
          </a:p>
          <a:p>
            <a:pPr>
              <a:buFont typeface="Arial" panose="020B0604020202020204" pitchFamily="34" charset="0"/>
              <a:buChar char="•"/>
            </a:pPr>
            <a:r>
              <a:rPr lang="en-US" b="1" dirty="0"/>
              <a:t>Convenience versus dignity: </a:t>
            </a:r>
            <a:r>
              <a:rPr lang="en-US" dirty="0"/>
              <a:t>increasing automation and quantification could make lives more convenient, but risks undermining those unquantifiable values and skills that constitute human dignity and individuality.</a:t>
            </a:r>
          </a:p>
          <a:p>
            <a:endParaRPr lang="en-US" dirty="0"/>
          </a:p>
        </p:txBody>
      </p:sp>
      <p:sp>
        <p:nvSpPr>
          <p:cNvPr id="3" name="Content Placeholder 2"/>
          <p:cNvSpPr>
            <a:spLocks noGrp="1"/>
          </p:cNvSpPr>
          <p:nvPr>
            <p:ph sz="quarter" idx="10"/>
          </p:nvPr>
        </p:nvSpPr>
        <p:spPr/>
        <p:txBody>
          <a:bodyPr/>
          <a:lstStyle/>
          <a:p>
            <a:r>
              <a:rPr lang="en-US" dirty="0"/>
              <a:t>Examples of Tensions between values 1/</a:t>
            </a:r>
          </a:p>
        </p:txBody>
      </p:sp>
    </p:spTree>
    <p:extLst>
      <p:ext uri="{BB962C8B-B14F-4D97-AF65-F5344CB8AC3E}">
        <p14:creationId xmlns:p14="http://schemas.microsoft.com/office/powerpoint/2010/main" val="35437892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Autofit/>
          </a:bodyPr>
          <a:lstStyle/>
          <a:p>
            <a:pPr>
              <a:buFont typeface="Arial" panose="020B0604020202020204" pitchFamily="34" charset="0"/>
              <a:buChar char="•"/>
            </a:pPr>
            <a:r>
              <a:rPr lang="en-US" sz="2000" b="1" dirty="0"/>
              <a:t>Privacy versus transparency:</a:t>
            </a:r>
            <a:r>
              <a:rPr lang="en-US" sz="2000" dirty="0"/>
              <a:t> the need to respect privacy or intellectual property may make it difficult to provide fully satisfying information about an algorithm or the data on which it was trained.</a:t>
            </a:r>
          </a:p>
          <a:p>
            <a:pPr>
              <a:buFont typeface="Arial" panose="020B0604020202020204" pitchFamily="34" charset="0"/>
              <a:buChar char="•"/>
            </a:pPr>
            <a:r>
              <a:rPr lang="en-US" sz="2000" b="1" dirty="0"/>
              <a:t>Accuracy versus </a:t>
            </a:r>
            <a:r>
              <a:rPr lang="en-US" sz="2000" b="1" dirty="0" err="1"/>
              <a:t>explainability</a:t>
            </a:r>
            <a:r>
              <a:rPr lang="en-US" sz="2000" b="1" dirty="0"/>
              <a:t>: </a:t>
            </a:r>
            <a:r>
              <a:rPr lang="en-US" sz="2000" dirty="0"/>
              <a:t>the most accurate algorithms may be based on complex methods (such as deep learning), the internal logic of which its developers or users do not fully understand.</a:t>
            </a:r>
          </a:p>
          <a:p>
            <a:pPr>
              <a:buFont typeface="Arial" panose="020B0604020202020204" pitchFamily="34" charset="0"/>
              <a:buChar char="•"/>
            </a:pPr>
            <a:r>
              <a:rPr lang="en-US" sz="2000" b="1" dirty="0"/>
              <a:t>Accuracy versus fairness: </a:t>
            </a:r>
            <a:r>
              <a:rPr lang="en-US" sz="2000" dirty="0"/>
              <a:t>an algorithm which is most accurate on average may systematically discriminate against a specific minority. </a:t>
            </a:r>
          </a:p>
          <a:p>
            <a:pPr>
              <a:buFont typeface="Arial" panose="020B0604020202020204" pitchFamily="34" charset="0"/>
              <a:buChar char="•"/>
            </a:pPr>
            <a:r>
              <a:rPr lang="en-US" sz="2000" b="1" dirty="0"/>
              <a:t>Satisfaction of preferences versus equality: </a:t>
            </a:r>
            <a:r>
              <a:rPr lang="en-US" sz="2000" dirty="0"/>
              <a:t>automation and AI could invigorate industries and spearhead new technologies, but also exacerbate exclusion and poverty. </a:t>
            </a:r>
          </a:p>
          <a:p>
            <a:pPr>
              <a:buFont typeface="Arial" panose="020B0604020202020204" pitchFamily="34" charset="0"/>
              <a:buChar char="•"/>
            </a:pPr>
            <a:r>
              <a:rPr lang="en-US" sz="2000" b="1" dirty="0"/>
              <a:t>Efficiency versus safety and sustainability: </a:t>
            </a:r>
            <a:r>
              <a:rPr lang="en-US" sz="2000" dirty="0"/>
              <a:t>pursuing technological progress as quickly as possible may not leave enough time to ensure that developments are safe, robust and reliable.</a:t>
            </a:r>
          </a:p>
          <a:p>
            <a:pPr>
              <a:buFont typeface="Arial" panose="020B0604020202020204" pitchFamily="34" charset="0"/>
              <a:buChar char="•"/>
            </a:pPr>
            <a:endParaRPr lang="en-US" sz="2000" dirty="0"/>
          </a:p>
        </p:txBody>
      </p:sp>
      <p:sp>
        <p:nvSpPr>
          <p:cNvPr id="3" name="Content Placeholder 2"/>
          <p:cNvSpPr>
            <a:spLocks noGrp="1"/>
          </p:cNvSpPr>
          <p:nvPr>
            <p:ph sz="quarter" idx="10"/>
          </p:nvPr>
        </p:nvSpPr>
        <p:spPr/>
        <p:txBody>
          <a:bodyPr/>
          <a:lstStyle/>
          <a:p>
            <a:r>
              <a:rPr lang="en-US" dirty="0"/>
              <a:t>Examples of Tensions between values 2/</a:t>
            </a:r>
          </a:p>
        </p:txBody>
      </p:sp>
    </p:spTree>
    <p:extLst>
      <p:ext uri="{BB962C8B-B14F-4D97-AF65-F5344CB8AC3E}">
        <p14:creationId xmlns:p14="http://schemas.microsoft.com/office/powerpoint/2010/main" val="86356649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 y="1828800"/>
            <a:ext cx="9144000" cy="3702447"/>
          </a:xfrm>
          <a:prstGeom prst="rect">
            <a:avLst/>
          </a:prstGeom>
        </p:spPr>
      </p:pic>
      <p:sp>
        <p:nvSpPr>
          <p:cNvPr id="3" name="Content Placeholder 2"/>
          <p:cNvSpPr>
            <a:spLocks noGrp="1"/>
          </p:cNvSpPr>
          <p:nvPr>
            <p:ph sz="quarter" idx="10"/>
          </p:nvPr>
        </p:nvSpPr>
        <p:spPr/>
        <p:txBody>
          <a:bodyPr/>
          <a:lstStyle/>
          <a:p>
            <a:r>
              <a:rPr lang="en-US" dirty="0"/>
              <a:t>Conflicts with Societal and Individual Values</a:t>
            </a:r>
          </a:p>
        </p:txBody>
      </p:sp>
      <p:sp>
        <p:nvSpPr>
          <p:cNvPr id="5" name="TextBox 4"/>
          <p:cNvSpPr txBox="1"/>
          <p:nvPr/>
        </p:nvSpPr>
        <p:spPr>
          <a:xfrm>
            <a:off x="990600" y="5531247"/>
            <a:ext cx="7483019" cy="369332"/>
          </a:xfrm>
          <a:prstGeom prst="rect">
            <a:avLst/>
          </a:prstGeom>
          <a:noFill/>
        </p:spPr>
        <p:txBody>
          <a:bodyPr wrap="square" rtlCol="0">
            <a:spAutoFit/>
          </a:bodyPr>
          <a:lstStyle/>
          <a:p>
            <a:r>
              <a:rPr lang="en-US" b="1" dirty="0"/>
              <a:t>Note- ADA Technologies imply Algorithm, Data &amp; AI Based Technologies</a:t>
            </a:r>
          </a:p>
        </p:txBody>
      </p:sp>
    </p:spTree>
    <p:extLst>
      <p:ext uri="{BB962C8B-B14F-4D97-AF65-F5344CB8AC3E}">
        <p14:creationId xmlns:p14="http://schemas.microsoft.com/office/powerpoint/2010/main" val="29686273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b="1" dirty="0"/>
              <a:t>Informed Consent :</a:t>
            </a:r>
          </a:p>
          <a:p>
            <a:r>
              <a:rPr lang="en-US" sz="2000" spc="10" dirty="0">
                <a:latin typeface="Arial"/>
                <a:cs typeface="Arial"/>
              </a:rPr>
              <a:t>Human Subject must be- </a:t>
            </a:r>
          </a:p>
          <a:p>
            <a:r>
              <a:rPr lang="en-US" sz="2000" spc="10" dirty="0">
                <a:latin typeface="Arial"/>
                <a:cs typeface="Arial"/>
              </a:rPr>
              <a:t>	 Informed about the experiment</a:t>
            </a:r>
          </a:p>
          <a:p>
            <a:r>
              <a:rPr lang="en-US" sz="2000" spc="10" dirty="0">
                <a:latin typeface="Arial"/>
                <a:cs typeface="Arial"/>
              </a:rPr>
              <a:t>	 Must consent to the experiment voluntarily</a:t>
            </a:r>
          </a:p>
          <a:p>
            <a:r>
              <a:rPr lang="en-US" sz="2000" spc="10" dirty="0">
                <a:latin typeface="Arial"/>
                <a:cs typeface="Arial"/>
              </a:rPr>
              <a:t>	 Must have the right to withdraw consent at any time</a:t>
            </a:r>
          </a:p>
          <a:p>
            <a:endParaRPr lang="en-US" sz="2000" spc="10" dirty="0">
              <a:latin typeface="Arial"/>
              <a:cs typeface="Arial"/>
            </a:endParaRPr>
          </a:p>
          <a:p>
            <a:r>
              <a:rPr lang="en-US" sz="2000" b="1" dirty="0"/>
              <a:t>Impact on Society :</a:t>
            </a:r>
          </a:p>
          <a:p>
            <a:r>
              <a:rPr lang="en-US" sz="2000" b="1" dirty="0"/>
              <a:t>	</a:t>
            </a:r>
            <a:r>
              <a:rPr lang="en-US" sz="2000" dirty="0"/>
              <a:t>What is the outcome of the data science project, would it have a positive impact on society</a:t>
            </a:r>
          </a:p>
          <a:p>
            <a:r>
              <a:rPr lang="en-US" sz="2000" b="1" dirty="0"/>
              <a:t>	</a:t>
            </a:r>
            <a:r>
              <a:rPr lang="en-US" sz="2000" dirty="0"/>
              <a:t>Could it lead to taking up human jobs?</a:t>
            </a:r>
          </a:p>
          <a:p>
            <a:r>
              <a:rPr lang="en-US" sz="2000" b="1" dirty="0"/>
              <a:t>	</a:t>
            </a:r>
          </a:p>
          <a:p>
            <a:endParaRPr lang="en-US" sz="2000" dirty="0">
              <a:latin typeface="Arial"/>
              <a:cs typeface="Arial"/>
            </a:endParaRPr>
          </a:p>
          <a:p>
            <a:endParaRPr lang="en-US" sz="2000" dirty="0"/>
          </a:p>
        </p:txBody>
      </p:sp>
      <p:sp>
        <p:nvSpPr>
          <p:cNvPr id="3" name="Content Placeholder 2"/>
          <p:cNvSpPr>
            <a:spLocks noGrp="1"/>
          </p:cNvSpPr>
          <p:nvPr>
            <p:ph sz="quarter" idx="10"/>
          </p:nvPr>
        </p:nvSpPr>
        <p:spPr/>
        <p:txBody>
          <a:bodyPr/>
          <a:lstStyle/>
          <a:p>
            <a:r>
              <a:rPr lang="en-US" dirty="0"/>
              <a:t>Stage 1 – Business Scoping Ethics</a:t>
            </a:r>
          </a:p>
        </p:txBody>
      </p:sp>
    </p:spTree>
    <p:extLst>
      <p:ext uri="{BB962C8B-B14F-4D97-AF65-F5344CB8AC3E}">
        <p14:creationId xmlns:p14="http://schemas.microsoft.com/office/powerpoint/2010/main" val="330374668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AI and Data Science Technology is moving beyond increasing the odds of making a sale, to being used in higher-stakes decisions like medical diagnosis, loan approvals, hiring and crime prevention…</a:t>
            </a:r>
          </a:p>
          <a:p>
            <a:r>
              <a:rPr lang="en-US" spc="10" dirty="0">
                <a:solidFill>
                  <a:srgbClr val="895D1D"/>
                </a:solidFill>
                <a:latin typeface="Book Antiqua"/>
                <a:cs typeface="Book Antiqua"/>
              </a:rPr>
              <a:t>Example:  Personalized Healthcare </a:t>
            </a:r>
            <a:r>
              <a:rPr lang="en-US" i="1" spc="10" dirty="0">
                <a:solidFill>
                  <a:srgbClr val="895D1D"/>
                </a:solidFill>
                <a:latin typeface="Arial"/>
                <a:cs typeface="Arial"/>
              </a:rPr>
              <a:t>Digital Biomarkers</a:t>
            </a:r>
            <a:endParaRPr lang="en-US" dirty="0">
              <a:latin typeface="Book Antiqua"/>
              <a:cs typeface="Book Antiqua"/>
            </a:endParaRPr>
          </a:p>
          <a:p>
            <a:endParaRPr lang="en-US" dirty="0"/>
          </a:p>
        </p:txBody>
      </p:sp>
      <p:sp>
        <p:nvSpPr>
          <p:cNvPr id="3" name="Content Placeholder 2"/>
          <p:cNvSpPr>
            <a:spLocks noGrp="1"/>
          </p:cNvSpPr>
          <p:nvPr>
            <p:ph sz="quarter" idx="10"/>
          </p:nvPr>
        </p:nvSpPr>
        <p:spPr/>
        <p:txBody>
          <a:bodyPr/>
          <a:lstStyle/>
          <a:p>
            <a:r>
              <a:rPr lang="en-US" dirty="0"/>
              <a:t>Societal Consequences 1/</a:t>
            </a:r>
          </a:p>
        </p:txBody>
      </p:sp>
      <p:pic>
        <p:nvPicPr>
          <p:cNvPr id="4" name="Picture 3"/>
          <p:cNvPicPr>
            <a:picLocks noChangeAspect="1"/>
          </p:cNvPicPr>
          <p:nvPr/>
        </p:nvPicPr>
        <p:blipFill>
          <a:blip r:embed="rId2"/>
          <a:stretch>
            <a:fillRect/>
          </a:stretch>
        </p:blipFill>
        <p:spPr>
          <a:xfrm>
            <a:off x="304800" y="3581400"/>
            <a:ext cx="8077200" cy="2636837"/>
          </a:xfrm>
          <a:prstGeom prst="rect">
            <a:avLst/>
          </a:prstGeom>
        </p:spPr>
      </p:pic>
    </p:spTree>
    <p:extLst>
      <p:ext uri="{BB962C8B-B14F-4D97-AF65-F5344CB8AC3E}">
        <p14:creationId xmlns:p14="http://schemas.microsoft.com/office/powerpoint/2010/main" val="31381560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pc="10" dirty="0">
                <a:solidFill>
                  <a:srgbClr val="895D1D"/>
                </a:solidFill>
                <a:latin typeface="Book Antiqua"/>
                <a:cs typeface="Book Antiqua"/>
              </a:rPr>
              <a:t>Example: Transportation: </a:t>
            </a:r>
            <a:r>
              <a:rPr lang="en-US" i="1" spc="10" dirty="0" err="1">
                <a:solidFill>
                  <a:srgbClr val="895D1D"/>
                </a:solidFill>
                <a:latin typeface="Arial"/>
                <a:cs typeface="Arial"/>
              </a:rPr>
              <a:t>Railigent</a:t>
            </a:r>
            <a:r>
              <a:rPr lang="en-US" spc="10" dirty="0">
                <a:solidFill>
                  <a:srgbClr val="895D1D"/>
                </a:solidFill>
                <a:latin typeface="Book Antiqua"/>
                <a:cs typeface="Book Antiqua"/>
              </a:rPr>
              <a:t> </a:t>
            </a:r>
            <a:endParaRPr lang="en-US" dirty="0">
              <a:latin typeface="Book Antiqua"/>
              <a:cs typeface="Book Antiqua"/>
            </a:endParaRPr>
          </a:p>
          <a:p>
            <a:endParaRPr lang="en-US" dirty="0"/>
          </a:p>
        </p:txBody>
      </p:sp>
      <p:sp>
        <p:nvSpPr>
          <p:cNvPr id="3" name="Content Placeholder 2"/>
          <p:cNvSpPr>
            <a:spLocks noGrp="1"/>
          </p:cNvSpPr>
          <p:nvPr>
            <p:ph sz="quarter" idx="10"/>
          </p:nvPr>
        </p:nvSpPr>
        <p:spPr/>
        <p:txBody>
          <a:bodyPr/>
          <a:lstStyle/>
          <a:p>
            <a:r>
              <a:rPr lang="en-US" dirty="0"/>
              <a:t>Societal Consequences 2/</a:t>
            </a:r>
          </a:p>
        </p:txBody>
      </p:sp>
      <p:pic>
        <p:nvPicPr>
          <p:cNvPr id="5" name="Picture 4"/>
          <p:cNvPicPr>
            <a:picLocks noChangeAspect="1"/>
          </p:cNvPicPr>
          <p:nvPr/>
        </p:nvPicPr>
        <p:blipFill>
          <a:blip r:embed="rId2"/>
          <a:stretch>
            <a:fillRect/>
          </a:stretch>
        </p:blipFill>
        <p:spPr>
          <a:xfrm>
            <a:off x="304800" y="2057399"/>
            <a:ext cx="8229600" cy="3131403"/>
          </a:xfrm>
          <a:prstGeom prst="rect">
            <a:avLst/>
          </a:prstGeom>
        </p:spPr>
      </p:pic>
      <p:sp>
        <p:nvSpPr>
          <p:cNvPr id="6" name="Rectangle 5"/>
          <p:cNvSpPr/>
          <p:nvPr/>
        </p:nvSpPr>
        <p:spPr>
          <a:xfrm>
            <a:off x="335280" y="5188803"/>
            <a:ext cx="8351520" cy="1661993"/>
          </a:xfrm>
          <a:prstGeom prst="rect">
            <a:avLst/>
          </a:prstGeom>
        </p:spPr>
        <p:txBody>
          <a:bodyPr wrap="square">
            <a:spAutoFit/>
          </a:bodyPr>
          <a:lstStyle/>
          <a:p>
            <a:r>
              <a:rPr lang="en-US" b="1" spc="10" dirty="0">
                <a:solidFill>
                  <a:srgbClr val="895D1D"/>
                </a:solidFill>
                <a:latin typeface="Arial"/>
                <a:cs typeface="Arial"/>
              </a:rPr>
              <a:t>Automate</a:t>
            </a:r>
            <a:r>
              <a:rPr lang="en-US" spc="10" dirty="0">
                <a:solidFill>
                  <a:srgbClr val="895D1D"/>
                </a:solidFill>
                <a:latin typeface="Book Antiqua"/>
                <a:cs typeface="Book Antiqua"/>
              </a:rPr>
              <a:t> or </a:t>
            </a:r>
            <a:r>
              <a:rPr lang="en-US" b="1" spc="10" dirty="0">
                <a:solidFill>
                  <a:srgbClr val="895D1D"/>
                </a:solidFill>
                <a:latin typeface="Arial"/>
                <a:cs typeface="Arial"/>
              </a:rPr>
              <a:t>Augment</a:t>
            </a:r>
            <a:r>
              <a:rPr lang="en-US" spc="10" dirty="0">
                <a:solidFill>
                  <a:srgbClr val="895D1D"/>
                </a:solidFill>
                <a:latin typeface="Book Antiqua"/>
                <a:cs typeface="Book Antiqua"/>
              </a:rPr>
              <a:t> </a:t>
            </a:r>
            <a:r>
              <a:rPr lang="en-US" b="1" spc="10" dirty="0">
                <a:solidFill>
                  <a:srgbClr val="895D1D"/>
                </a:solidFill>
                <a:latin typeface="Arial"/>
                <a:cs typeface="Arial"/>
              </a:rPr>
              <a:t>humans</a:t>
            </a:r>
            <a:r>
              <a:rPr lang="en-US" spc="10" dirty="0">
                <a:solidFill>
                  <a:srgbClr val="895D1D"/>
                </a:solidFill>
                <a:latin typeface="Book Antiqua"/>
                <a:cs typeface="Book Antiqua"/>
              </a:rPr>
              <a:t>? </a:t>
            </a:r>
          </a:p>
          <a:p>
            <a:r>
              <a:rPr lang="en-US" sz="1400" spc="10" dirty="0">
                <a:solidFill>
                  <a:srgbClr val="262626"/>
                </a:solidFill>
                <a:latin typeface="Book Antiqua"/>
                <a:cs typeface="Book Antiqua"/>
              </a:rPr>
              <a:t>You can use AI technologies either to </a:t>
            </a:r>
            <a:r>
              <a:rPr lang="en-US" sz="1600" b="1" spc="10" dirty="0">
                <a:solidFill>
                  <a:srgbClr val="262626"/>
                </a:solidFill>
                <a:latin typeface="Arial"/>
                <a:cs typeface="Arial"/>
              </a:rPr>
              <a:t>automate</a:t>
            </a:r>
            <a:r>
              <a:rPr lang="en-US" sz="1600" spc="10" dirty="0">
                <a:solidFill>
                  <a:srgbClr val="262626"/>
                </a:solidFill>
                <a:latin typeface="Book Antiqua"/>
                <a:cs typeface="Book Antiqua"/>
              </a:rPr>
              <a:t> or to </a:t>
            </a:r>
            <a:r>
              <a:rPr lang="en-US" sz="1600" b="1" spc="10" dirty="0">
                <a:solidFill>
                  <a:srgbClr val="262626"/>
                </a:solidFill>
                <a:latin typeface="Arial"/>
                <a:cs typeface="Arial"/>
              </a:rPr>
              <a:t>augment</a:t>
            </a:r>
            <a:r>
              <a:rPr lang="en-US" sz="1600" spc="10" dirty="0">
                <a:solidFill>
                  <a:srgbClr val="262626"/>
                </a:solidFill>
                <a:latin typeface="Book Antiqua"/>
                <a:cs typeface="Book Antiqua"/>
              </a:rPr>
              <a:t> humans.</a:t>
            </a:r>
          </a:p>
          <a:p>
            <a:r>
              <a:rPr lang="en-US" sz="1600" spc="10" dirty="0">
                <a:solidFill>
                  <a:srgbClr val="262626"/>
                </a:solidFill>
                <a:latin typeface="Book Antiqua"/>
                <a:cs typeface="Book Antiqua"/>
              </a:rPr>
              <a:t>In the first case, machines replace people, in the second case machine complements people (at least in theory).</a:t>
            </a:r>
            <a:endParaRPr lang="en-US" sz="1600" dirty="0">
              <a:latin typeface="Book Antiqua"/>
              <a:cs typeface="Book Antiqua"/>
            </a:endParaRPr>
          </a:p>
          <a:p>
            <a:r>
              <a:rPr lang="en-US" sz="1600" spc="10" dirty="0">
                <a:solidFill>
                  <a:srgbClr val="262626"/>
                </a:solidFill>
                <a:latin typeface="Book Antiqua"/>
                <a:cs typeface="Book Antiqua"/>
              </a:rPr>
              <a:t> </a:t>
            </a:r>
            <a:endParaRPr lang="en-US" sz="1600" dirty="0">
              <a:latin typeface="Book Antiqua"/>
              <a:cs typeface="Book Antiqua"/>
            </a:endParaRPr>
          </a:p>
          <a:p>
            <a:endParaRPr lang="en-US" sz="2000" dirty="0">
              <a:latin typeface="Book Antiqua"/>
              <a:cs typeface="Book Antiqua"/>
            </a:endParaRPr>
          </a:p>
        </p:txBody>
      </p:sp>
    </p:spTree>
    <p:extLst>
      <p:ext uri="{BB962C8B-B14F-4D97-AF65-F5344CB8AC3E}">
        <p14:creationId xmlns:p14="http://schemas.microsoft.com/office/powerpoint/2010/main" val="40240562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pc="10" dirty="0">
                <a:solidFill>
                  <a:srgbClr val="895D1D"/>
                </a:solidFill>
                <a:latin typeface="Book Antiqua"/>
                <a:cs typeface="Book Antiqua"/>
              </a:rPr>
              <a:t>Implications</a:t>
            </a:r>
          </a:p>
          <a:p>
            <a:endParaRPr lang="en-US" spc="10" dirty="0">
              <a:solidFill>
                <a:srgbClr val="895D1D"/>
              </a:solidFill>
              <a:latin typeface="Book Antiqua"/>
              <a:cs typeface="Book Antiqua"/>
            </a:endParaRPr>
          </a:p>
          <a:p>
            <a:pPr>
              <a:buFont typeface="Arial" panose="020B0604020202020204" pitchFamily="34" charset="0"/>
              <a:buChar char="•"/>
            </a:pPr>
            <a:r>
              <a:rPr lang="en-US" spc="10" dirty="0">
                <a:solidFill>
                  <a:srgbClr val="262626"/>
                </a:solidFill>
                <a:latin typeface="Book Antiqua"/>
                <a:cs typeface="Book Antiqua"/>
              </a:rPr>
              <a:t>When we use Big Data in domains such as healthcare, decisions are practically and ethically very different then marketing and advertising. </a:t>
            </a:r>
          </a:p>
          <a:p>
            <a:pPr>
              <a:buFont typeface="Arial" panose="020B0604020202020204" pitchFamily="34" charset="0"/>
              <a:buChar char="•"/>
            </a:pPr>
            <a:r>
              <a:rPr lang="en-US" spc="10" dirty="0">
                <a:solidFill>
                  <a:srgbClr val="262626"/>
                </a:solidFill>
                <a:latin typeface="Book Antiqua"/>
                <a:cs typeface="Book Antiqua"/>
              </a:rPr>
              <a:t>These are crucial decisions about individual people’s lives. Better on average isn’t good enough.</a:t>
            </a:r>
          </a:p>
          <a:p>
            <a:pPr>
              <a:buFont typeface="Arial" panose="020B0604020202020204" pitchFamily="34" charset="0"/>
              <a:buChar char="•"/>
            </a:pPr>
            <a:r>
              <a:rPr lang="en-US" spc="10" dirty="0">
                <a:solidFill>
                  <a:srgbClr val="262626"/>
                </a:solidFill>
                <a:latin typeface="Book Antiqua"/>
                <a:cs typeface="Book Antiqua"/>
              </a:rPr>
              <a:t>For these kinds of decisions, issues of </a:t>
            </a:r>
            <a:r>
              <a:rPr lang="en-US" b="1" spc="10" dirty="0">
                <a:solidFill>
                  <a:srgbClr val="262626"/>
                </a:solidFill>
                <a:latin typeface="Book Antiqua"/>
                <a:cs typeface="Book Antiqua"/>
              </a:rPr>
              <a:t>accuracy</a:t>
            </a:r>
            <a:r>
              <a:rPr lang="en-US" spc="10" dirty="0">
                <a:solidFill>
                  <a:srgbClr val="262626"/>
                </a:solidFill>
                <a:latin typeface="Book Antiqua"/>
                <a:cs typeface="Book Antiqua"/>
              </a:rPr>
              <a:t>, </a:t>
            </a:r>
            <a:r>
              <a:rPr lang="en-US" b="1" spc="10" dirty="0">
                <a:solidFill>
                  <a:srgbClr val="262626"/>
                </a:solidFill>
                <a:latin typeface="Book Antiqua"/>
                <a:cs typeface="Book Antiqua"/>
              </a:rPr>
              <a:t>fairness</a:t>
            </a:r>
            <a:r>
              <a:rPr lang="en-US" spc="10" dirty="0">
                <a:solidFill>
                  <a:srgbClr val="262626"/>
                </a:solidFill>
                <a:latin typeface="Book Antiqua"/>
                <a:cs typeface="Book Antiqua"/>
              </a:rPr>
              <a:t> and </a:t>
            </a:r>
            <a:r>
              <a:rPr lang="en-US" b="1" spc="10" dirty="0">
                <a:solidFill>
                  <a:srgbClr val="262626"/>
                </a:solidFill>
                <a:latin typeface="Book Antiqua"/>
                <a:cs typeface="Book Antiqua"/>
              </a:rPr>
              <a:t>discrimination</a:t>
            </a:r>
            <a:r>
              <a:rPr lang="en-US" spc="10" dirty="0">
                <a:solidFill>
                  <a:srgbClr val="262626"/>
                </a:solidFill>
                <a:latin typeface="Book Antiqua"/>
                <a:cs typeface="Book Antiqua"/>
              </a:rPr>
              <a:t> come into play.</a:t>
            </a:r>
          </a:p>
          <a:p>
            <a:pPr marL="0">
              <a:buFont typeface="Arial" panose="020B0604020202020204" pitchFamily="34" charset="0"/>
              <a:buChar char="•"/>
            </a:pPr>
            <a:endParaRPr lang="en-US" spc="10" dirty="0">
              <a:solidFill>
                <a:srgbClr val="262626"/>
              </a:solidFill>
              <a:latin typeface="Book Antiqua"/>
              <a:cs typeface="Book Antiqua"/>
            </a:endParaRPr>
          </a:p>
          <a:p>
            <a:pPr marL="0"/>
            <a:endParaRPr lang="en-US" dirty="0">
              <a:latin typeface="Book Antiqua"/>
              <a:cs typeface="Book Antiqua"/>
            </a:endParaRPr>
          </a:p>
          <a:p>
            <a:endParaRPr lang="en-US" dirty="0"/>
          </a:p>
        </p:txBody>
      </p:sp>
      <p:sp>
        <p:nvSpPr>
          <p:cNvPr id="3" name="Content Placeholder 2"/>
          <p:cNvSpPr>
            <a:spLocks noGrp="1"/>
          </p:cNvSpPr>
          <p:nvPr>
            <p:ph sz="quarter" idx="10"/>
          </p:nvPr>
        </p:nvSpPr>
        <p:spPr/>
        <p:txBody>
          <a:bodyPr/>
          <a:lstStyle/>
          <a:p>
            <a:r>
              <a:rPr lang="en-US" dirty="0"/>
              <a:t>Societal Consequences 3/</a:t>
            </a:r>
          </a:p>
        </p:txBody>
      </p:sp>
    </p:spTree>
    <p:extLst>
      <p:ext uri="{BB962C8B-B14F-4D97-AF65-F5344CB8AC3E}">
        <p14:creationId xmlns:p14="http://schemas.microsoft.com/office/powerpoint/2010/main" val="5161531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85000" lnSpcReduction="10000"/>
          </a:bodyPr>
          <a:lstStyle/>
          <a:p>
            <a:r>
              <a:rPr lang="en-US" spc="10" dirty="0">
                <a:solidFill>
                  <a:srgbClr val="895D1D"/>
                </a:solidFill>
                <a:latin typeface="Book Antiqua"/>
                <a:cs typeface="Book Antiqua"/>
              </a:rPr>
              <a:t>New ethical and legal questions</a:t>
            </a:r>
          </a:p>
          <a:p>
            <a:endParaRPr lang="en-US" dirty="0">
              <a:latin typeface="Book Antiqua"/>
              <a:cs typeface="Book Antiqua"/>
            </a:endParaRPr>
          </a:p>
          <a:p>
            <a:pPr marL="0"/>
            <a:r>
              <a:rPr lang="en-US" spc="10" dirty="0">
                <a:solidFill>
                  <a:srgbClr val="262626"/>
                </a:solidFill>
                <a:latin typeface="Book Antiqua"/>
                <a:cs typeface="Book Antiqua"/>
              </a:rPr>
              <a:t>Some AI applications may raise new </a:t>
            </a:r>
            <a:r>
              <a:rPr lang="en-US" b="1" spc="10" dirty="0">
                <a:solidFill>
                  <a:srgbClr val="262626"/>
                </a:solidFill>
                <a:latin typeface="Arial"/>
                <a:cs typeface="Arial"/>
              </a:rPr>
              <a:t>ethical</a:t>
            </a:r>
            <a:r>
              <a:rPr lang="en-US" spc="10" dirty="0">
                <a:solidFill>
                  <a:srgbClr val="262626"/>
                </a:solidFill>
                <a:latin typeface="Book Antiqua"/>
                <a:cs typeface="Book Antiqua"/>
              </a:rPr>
              <a:t> and </a:t>
            </a:r>
            <a:r>
              <a:rPr lang="en-US" b="1" spc="10" dirty="0">
                <a:solidFill>
                  <a:srgbClr val="262626"/>
                </a:solidFill>
                <a:latin typeface="Arial"/>
                <a:cs typeface="Arial"/>
              </a:rPr>
              <a:t>legal </a:t>
            </a:r>
            <a:r>
              <a:rPr lang="en-US" spc="10" dirty="0">
                <a:solidFill>
                  <a:srgbClr val="262626"/>
                </a:solidFill>
                <a:latin typeface="Book Antiqua"/>
                <a:cs typeface="Book Antiqua"/>
              </a:rPr>
              <a:t>questions, for example related to liability or potentially biased decision-making.</a:t>
            </a:r>
            <a:endParaRPr lang="en-US" dirty="0">
              <a:latin typeface="Book Antiqua"/>
              <a:cs typeface="Book Antiqua"/>
            </a:endParaRPr>
          </a:p>
          <a:p>
            <a:endParaRPr lang="en-US" dirty="0"/>
          </a:p>
          <a:p>
            <a:pPr marL="0"/>
            <a:r>
              <a:rPr lang="en-US" spc="10" dirty="0">
                <a:solidFill>
                  <a:srgbClr val="262626"/>
                </a:solidFill>
                <a:latin typeface="Book Antiqua"/>
                <a:cs typeface="Book Antiqua"/>
              </a:rPr>
              <a:t>For example, algorithms are used to review loan applications, recruit new employees and assess potential customers, and </a:t>
            </a:r>
            <a:r>
              <a:rPr lang="en-US" b="1" spc="10" dirty="0">
                <a:solidFill>
                  <a:srgbClr val="262626"/>
                </a:solidFill>
                <a:latin typeface="Arial"/>
                <a:cs typeface="Arial"/>
              </a:rPr>
              <a:t>if the data are skewed </a:t>
            </a:r>
            <a:r>
              <a:rPr lang="en-US" spc="10" dirty="0">
                <a:solidFill>
                  <a:srgbClr val="262626"/>
                </a:solidFill>
                <a:latin typeface="Book Antiqua"/>
                <a:cs typeface="Book Antiqua"/>
              </a:rPr>
              <a:t>the </a:t>
            </a:r>
            <a:r>
              <a:rPr lang="en-US" sz="2340" spc="10" dirty="0">
                <a:solidFill>
                  <a:srgbClr val="262626"/>
                </a:solidFill>
                <a:latin typeface="Book Antiqua"/>
                <a:cs typeface="Book Antiqua"/>
              </a:rPr>
              <a:t>decisions recommended by </a:t>
            </a:r>
            <a:r>
              <a:rPr lang="en-US" sz="2340" b="1" spc="10" dirty="0">
                <a:solidFill>
                  <a:srgbClr val="262626"/>
                </a:solidFill>
                <a:latin typeface="Arial"/>
                <a:cs typeface="Arial"/>
              </a:rPr>
              <a:t>such algorithms may be</a:t>
            </a:r>
            <a:endParaRPr lang="en-US" sz="2300" dirty="0">
              <a:latin typeface="Arial"/>
              <a:cs typeface="Arial"/>
            </a:endParaRPr>
          </a:p>
          <a:p>
            <a:pPr marL="0"/>
            <a:r>
              <a:rPr lang="en-US" sz="2280" b="1" spc="10" dirty="0">
                <a:solidFill>
                  <a:srgbClr val="262626"/>
                </a:solidFill>
                <a:latin typeface="Arial"/>
                <a:cs typeface="Arial"/>
              </a:rPr>
              <a:t>discriminatory against certain categories or groups.</a:t>
            </a:r>
            <a:endParaRPr lang="en-US" sz="2200" dirty="0">
              <a:latin typeface="Arial"/>
              <a:cs typeface="Arial"/>
            </a:endParaRPr>
          </a:p>
          <a:p>
            <a:endParaRPr lang="en-US" dirty="0"/>
          </a:p>
          <a:p>
            <a:pPr marL="0"/>
            <a:r>
              <a:rPr lang="en-US" sz="3600" i="1" spc="10" dirty="0">
                <a:solidFill>
                  <a:srgbClr val="262626"/>
                </a:solidFill>
                <a:latin typeface="Arial"/>
                <a:cs typeface="Arial"/>
              </a:rPr>
              <a:t>“</a:t>
            </a:r>
            <a:r>
              <a:rPr lang="en-US" i="1" spc="10" dirty="0">
                <a:solidFill>
                  <a:srgbClr val="262626"/>
                </a:solidFill>
                <a:latin typeface="Arial"/>
                <a:cs typeface="Arial"/>
              </a:rPr>
              <a:t>What happens if my algorithm is wrong?</a:t>
            </a:r>
            <a:endParaRPr lang="en-US" dirty="0">
              <a:latin typeface="Arial"/>
              <a:cs typeface="Arial"/>
            </a:endParaRPr>
          </a:p>
          <a:p>
            <a:pPr marL="252313"/>
            <a:r>
              <a:rPr lang="en-US" i="1" spc="10" dirty="0">
                <a:solidFill>
                  <a:srgbClr val="262626"/>
                </a:solidFill>
                <a:latin typeface="Arial"/>
                <a:cs typeface="Arial"/>
              </a:rPr>
              <a:t>Someone sees the wrong ad.  What’s the</a:t>
            </a:r>
            <a:endParaRPr lang="en-US" sz="2100" dirty="0">
              <a:latin typeface="Arial"/>
              <a:cs typeface="Arial"/>
            </a:endParaRPr>
          </a:p>
          <a:p>
            <a:pPr marL="0"/>
            <a:r>
              <a:rPr lang="en-US" i="1" spc="10" dirty="0">
                <a:solidFill>
                  <a:srgbClr val="262626"/>
                </a:solidFill>
                <a:latin typeface="Arial"/>
                <a:cs typeface="Arial"/>
              </a:rPr>
              <a:t>harm? It’s not a false positive for breast cancer.” -- </a:t>
            </a:r>
            <a:r>
              <a:rPr lang="en-US" b="1" i="1" spc="10" dirty="0">
                <a:solidFill>
                  <a:srgbClr val="262626"/>
                </a:solidFill>
                <a:latin typeface="Arial"/>
                <a:cs typeface="Arial"/>
              </a:rPr>
              <a:t>Claudia </a:t>
            </a:r>
            <a:r>
              <a:rPr lang="en-US" b="1" i="1" spc="10" dirty="0" err="1">
                <a:solidFill>
                  <a:srgbClr val="262626"/>
                </a:solidFill>
                <a:latin typeface="Arial"/>
                <a:cs typeface="Arial"/>
              </a:rPr>
              <a:t>Perlich</a:t>
            </a:r>
            <a:r>
              <a:rPr lang="en-US" i="1" spc="10" dirty="0">
                <a:solidFill>
                  <a:srgbClr val="262626"/>
                </a:solidFill>
                <a:latin typeface="Arial"/>
                <a:cs typeface="Arial"/>
              </a:rPr>
              <a:t>, </a:t>
            </a:r>
            <a:r>
              <a:rPr lang="en-US" sz="2100" spc="10" dirty="0">
                <a:solidFill>
                  <a:srgbClr val="262626"/>
                </a:solidFill>
                <a:latin typeface="Book Antiqua"/>
                <a:cs typeface="Book Antiqua"/>
              </a:rPr>
              <a:t> Data Scientist</a:t>
            </a:r>
            <a:endParaRPr lang="en-US" dirty="0">
              <a:latin typeface="Arial"/>
              <a:cs typeface="Arial"/>
            </a:endParaRPr>
          </a:p>
          <a:p>
            <a:endParaRPr lang="en-US" dirty="0"/>
          </a:p>
        </p:txBody>
      </p:sp>
      <p:sp>
        <p:nvSpPr>
          <p:cNvPr id="3" name="Content Placeholder 2"/>
          <p:cNvSpPr>
            <a:spLocks noGrp="1"/>
          </p:cNvSpPr>
          <p:nvPr>
            <p:ph sz="quarter" idx="10"/>
          </p:nvPr>
        </p:nvSpPr>
        <p:spPr/>
        <p:txBody>
          <a:bodyPr/>
          <a:lstStyle/>
          <a:p>
            <a:r>
              <a:rPr lang="en-US" dirty="0"/>
              <a:t>Societal Consequences 4/</a:t>
            </a:r>
          </a:p>
        </p:txBody>
      </p:sp>
    </p:spTree>
    <p:extLst>
      <p:ext uri="{BB962C8B-B14F-4D97-AF65-F5344CB8AC3E}">
        <p14:creationId xmlns:p14="http://schemas.microsoft.com/office/powerpoint/2010/main" val="13990871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r>
              <a:rPr lang="en-US" dirty="0"/>
              <a:t>Societal Consequences 5/</a:t>
            </a:r>
          </a:p>
        </p:txBody>
      </p:sp>
      <p:pic>
        <p:nvPicPr>
          <p:cNvPr id="4" name="Picture 3"/>
          <p:cNvPicPr>
            <a:picLocks noChangeAspect="1"/>
          </p:cNvPicPr>
          <p:nvPr/>
        </p:nvPicPr>
        <p:blipFill>
          <a:blip r:embed="rId2"/>
          <a:stretch>
            <a:fillRect/>
          </a:stretch>
        </p:blipFill>
        <p:spPr>
          <a:xfrm>
            <a:off x="304800" y="1325880"/>
            <a:ext cx="8305799" cy="5105399"/>
          </a:xfrm>
          <a:prstGeom prst="rect">
            <a:avLst/>
          </a:prstGeom>
        </p:spPr>
      </p:pic>
    </p:spTree>
    <p:extLst>
      <p:ext uri="{BB962C8B-B14F-4D97-AF65-F5344CB8AC3E}">
        <p14:creationId xmlns:p14="http://schemas.microsoft.com/office/powerpoint/2010/main" val="2859944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99718" y="381000"/>
            <a:ext cx="7886700" cy="994172"/>
          </a:xfrm>
        </p:spPr>
        <p:txBody>
          <a:bodyPr>
            <a:normAutofit/>
          </a:bodyPr>
          <a:lstStyle/>
          <a:p>
            <a:pPr eaLnBrk="1" hangingPunct="1"/>
            <a:r>
              <a:rPr lang="en-US" altLang="en-US" b="1" dirty="0"/>
              <a:t>Incomplete (Missing) Data</a:t>
            </a:r>
          </a:p>
        </p:txBody>
      </p:sp>
      <p:sp>
        <p:nvSpPr>
          <p:cNvPr id="12292" name="Rectangle 3"/>
          <p:cNvSpPr>
            <a:spLocks noGrp="1" noChangeArrowheads="1"/>
          </p:cNvSpPr>
          <p:nvPr>
            <p:ph idx="1"/>
          </p:nvPr>
        </p:nvSpPr>
        <p:spPr>
          <a:xfrm>
            <a:off x="533400" y="1375171"/>
            <a:ext cx="7886700" cy="5117705"/>
          </a:xfrm>
        </p:spPr>
        <p:txBody>
          <a:bodyPr>
            <a:noAutofit/>
          </a:bodyPr>
          <a:lstStyle/>
          <a:p>
            <a:pPr eaLnBrk="1" hangingPunct="1">
              <a:lnSpc>
                <a:spcPct val="110000"/>
              </a:lnSpc>
            </a:pPr>
            <a:r>
              <a:rPr lang="en-US" altLang="en-US" sz="2400" dirty="0"/>
              <a:t>Data is not always available</a:t>
            </a:r>
          </a:p>
          <a:p>
            <a:pPr lvl="1" eaLnBrk="1" hangingPunct="1">
              <a:lnSpc>
                <a:spcPct val="110000"/>
              </a:lnSpc>
            </a:pPr>
            <a:r>
              <a:rPr lang="en-US" altLang="en-US" sz="2400" dirty="0"/>
              <a:t>E.g., many tuples have no recorded value for several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sz="2400" dirty="0"/>
              <a:t>equipment malfunction</a:t>
            </a:r>
          </a:p>
          <a:p>
            <a:pPr lvl="1" eaLnBrk="1" hangingPunct="1">
              <a:lnSpc>
                <a:spcPct val="110000"/>
              </a:lnSpc>
            </a:pPr>
            <a:r>
              <a:rPr lang="en-US" altLang="en-US" sz="2400" dirty="0"/>
              <a:t>inconsistent with other recorded data and thus deleted</a:t>
            </a:r>
          </a:p>
          <a:p>
            <a:pPr lvl="1" eaLnBrk="1" hangingPunct="1">
              <a:lnSpc>
                <a:spcPct val="110000"/>
              </a:lnSpc>
            </a:pPr>
            <a:r>
              <a:rPr lang="en-US" altLang="en-US" sz="2400" dirty="0"/>
              <a:t>data not entered due to misunderstanding</a:t>
            </a:r>
          </a:p>
          <a:p>
            <a:pPr lvl="1" eaLnBrk="1" hangingPunct="1">
              <a:lnSpc>
                <a:spcPct val="110000"/>
              </a:lnSpc>
            </a:pPr>
            <a:r>
              <a:rPr lang="en-US" altLang="en-US" sz="2400" dirty="0"/>
              <a:t>certain data may not be considered important at the time of entry</a:t>
            </a:r>
          </a:p>
          <a:p>
            <a:pPr lvl="1" eaLnBrk="1" hangingPunct="1">
              <a:lnSpc>
                <a:spcPct val="110000"/>
              </a:lnSpc>
            </a:pPr>
            <a:r>
              <a:rPr lang="en-US" altLang="en-US" sz="2400" dirty="0"/>
              <a:t>not register history or changes of the data</a:t>
            </a:r>
          </a:p>
          <a:p>
            <a:pPr eaLnBrk="1" hangingPunct="1">
              <a:lnSpc>
                <a:spcPct val="110000"/>
              </a:lnSpc>
            </a:pPr>
            <a:r>
              <a:rPr lang="en-US" altLang="en-US" sz="2400" dirty="0"/>
              <a:t>Missing data may need to be inferred</a:t>
            </a:r>
          </a:p>
        </p:txBody>
      </p:sp>
      <p:sp>
        <p:nvSpPr>
          <p:cNvPr id="12290"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81FAA9BD-C7F7-4869-9FAC-6F99018025E9}" type="slidenum">
              <a:rPr lang="en-US" altLang="en-US" sz="900">
                <a:solidFill>
                  <a:prstClr val="black"/>
                </a:solidFill>
              </a:rPr>
              <a:pPr defTabSz="685800" eaLnBrk="1" hangingPunct="1"/>
              <a:t>5</a:t>
            </a:fld>
            <a:endParaRPr lang="en-US" altLang="en-US" sz="900">
              <a:solidFill>
                <a:prstClr val="black"/>
              </a:solidFill>
            </a:endParaRPr>
          </a:p>
        </p:txBody>
      </p:sp>
    </p:spTree>
    <p:extLst>
      <p:ext uri="{BB962C8B-B14F-4D97-AF65-F5344CB8AC3E}">
        <p14:creationId xmlns:p14="http://schemas.microsoft.com/office/powerpoint/2010/main" val="62039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Flavors for Quantitative Attributes</a:t>
            </a:r>
          </a:p>
        </p:txBody>
      </p:sp>
      <p:sp>
        <p:nvSpPr>
          <p:cNvPr id="3" name="Text Placeholder 2"/>
          <p:cNvSpPr>
            <a:spLocks noGrp="1"/>
          </p:cNvSpPr>
          <p:nvPr>
            <p:ph type="body" sz="quarter" idx="13"/>
          </p:nvPr>
        </p:nvSpPr>
        <p:spPr>
          <a:xfrm>
            <a:off x="4914901" y="3600450"/>
            <a:ext cx="3672602" cy="2046685"/>
          </a:xfrm>
        </p:spPr>
        <p:txBody>
          <a:bodyPr/>
          <a:lstStyle/>
          <a:p>
            <a:pPr>
              <a:lnSpc>
                <a:spcPct val="150000"/>
              </a:lnSpc>
              <a:buFont typeface="Wingdings" panose="05000000000000000000" pitchFamily="2" charset="2"/>
              <a:buChar char="Ø"/>
            </a:pPr>
            <a:r>
              <a:rPr lang="en-US" dirty="0"/>
              <a:t>Has </a:t>
            </a:r>
            <a:r>
              <a:rPr lang="en-US" dirty="0">
                <a:solidFill>
                  <a:srgbClr val="FF0000"/>
                </a:solidFill>
              </a:rPr>
              <a:t>real numbers as attribute values</a:t>
            </a:r>
          </a:p>
          <a:p>
            <a:pPr>
              <a:lnSpc>
                <a:spcPct val="150000"/>
              </a:lnSpc>
              <a:buFont typeface="Wingdings" panose="05000000000000000000" pitchFamily="2" charset="2"/>
              <a:buChar char="Ø"/>
            </a:pPr>
            <a:r>
              <a:rPr lang="en-US" dirty="0"/>
              <a:t>Often </a:t>
            </a:r>
            <a:r>
              <a:rPr lang="en-US" dirty="0">
                <a:solidFill>
                  <a:srgbClr val="FF0000"/>
                </a:solidFill>
              </a:rPr>
              <a:t>real numbers </a:t>
            </a:r>
            <a:r>
              <a:rPr lang="en-US" dirty="0"/>
              <a:t>are used to denote the values</a:t>
            </a:r>
          </a:p>
          <a:p>
            <a:pPr>
              <a:lnSpc>
                <a:spcPct val="150000"/>
              </a:lnSpc>
              <a:buFont typeface="Wingdings" panose="05000000000000000000" pitchFamily="2" charset="2"/>
              <a:buChar char="Ø"/>
            </a:pPr>
            <a:r>
              <a:rPr lang="en-US" dirty="0"/>
              <a:t> Ex: height, Weight, Blood sugar levels</a:t>
            </a:r>
          </a:p>
        </p:txBody>
      </p:sp>
      <p:sp>
        <p:nvSpPr>
          <p:cNvPr id="5" name="Text Placeholder 2"/>
          <p:cNvSpPr txBox="1">
            <a:spLocks/>
          </p:cNvSpPr>
          <p:nvPr/>
        </p:nvSpPr>
        <p:spPr>
          <a:xfrm>
            <a:off x="742950" y="3600450"/>
            <a:ext cx="3014296" cy="2046685"/>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Wingdings" panose="05000000000000000000" pitchFamily="2" charset="2"/>
              <a:buChar char="Ø"/>
            </a:pPr>
            <a:r>
              <a:rPr lang="en-US" sz="1350" dirty="0"/>
              <a:t>Has a </a:t>
            </a:r>
            <a:r>
              <a:rPr lang="en-US" sz="1350" dirty="0">
                <a:solidFill>
                  <a:srgbClr val="FF0000"/>
                </a:solidFill>
              </a:rPr>
              <a:t>finite or countably infinite set of values</a:t>
            </a:r>
          </a:p>
          <a:p>
            <a:pPr algn="just">
              <a:lnSpc>
                <a:spcPct val="150000"/>
              </a:lnSpc>
              <a:buFont typeface="Wingdings" panose="05000000000000000000" pitchFamily="2" charset="2"/>
              <a:buChar char="Ø"/>
            </a:pPr>
            <a:r>
              <a:rPr lang="en-US" sz="1350" dirty="0"/>
              <a:t>Often </a:t>
            </a:r>
            <a:r>
              <a:rPr lang="en-US" sz="1350" dirty="0">
                <a:solidFill>
                  <a:srgbClr val="FF0000"/>
                </a:solidFill>
              </a:rPr>
              <a:t>integer values </a:t>
            </a:r>
            <a:r>
              <a:rPr lang="en-US" sz="1350" dirty="0"/>
              <a:t>are used to denote the values</a:t>
            </a:r>
          </a:p>
          <a:p>
            <a:pPr algn="just">
              <a:lnSpc>
                <a:spcPct val="150000"/>
              </a:lnSpc>
              <a:buFont typeface="Wingdings" panose="05000000000000000000" pitchFamily="2" charset="2"/>
              <a:buChar char="Ø"/>
            </a:pPr>
            <a:r>
              <a:rPr lang="en-US" sz="1350" dirty="0"/>
              <a:t>Ex: No of employees, set of words in a document collection</a:t>
            </a:r>
          </a:p>
          <a:p>
            <a:endParaRPr lang="en-IN" sz="1350" dirty="0"/>
          </a:p>
        </p:txBody>
      </p:sp>
      <p:sp>
        <p:nvSpPr>
          <p:cNvPr id="6" name="TextBox 5"/>
          <p:cNvSpPr txBox="1"/>
          <p:nvPr/>
        </p:nvSpPr>
        <p:spPr>
          <a:xfrm>
            <a:off x="3026462" y="2992525"/>
            <a:ext cx="859738" cy="300082"/>
          </a:xfrm>
          <a:prstGeom prst="rect">
            <a:avLst/>
          </a:prstGeom>
          <a:solidFill>
            <a:schemeClr val="accent6">
              <a:lumMod val="60000"/>
              <a:lumOff val="40000"/>
            </a:schemeClr>
          </a:solidFill>
        </p:spPr>
        <p:txBody>
          <a:bodyPr wrap="square" rtlCol="0">
            <a:spAutoFit/>
          </a:bodyPr>
          <a:lstStyle/>
          <a:p>
            <a:pPr algn="ctr"/>
            <a:r>
              <a:rPr lang="en-US" sz="1350" dirty="0"/>
              <a:t>Discrete</a:t>
            </a:r>
          </a:p>
        </p:txBody>
      </p:sp>
      <p:cxnSp>
        <p:nvCxnSpPr>
          <p:cNvPr id="7" name="Straight Connector 6"/>
          <p:cNvCxnSpPr>
            <a:stCxn id="6" idx="0"/>
            <a:endCxn id="9" idx="2"/>
          </p:cNvCxnSpPr>
          <p:nvPr/>
        </p:nvCxnSpPr>
        <p:spPr>
          <a:xfrm flipV="1">
            <a:off x="3456331" y="2598601"/>
            <a:ext cx="772769" cy="39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0" idx="0"/>
            <a:endCxn id="9" idx="2"/>
          </p:cNvCxnSpPr>
          <p:nvPr/>
        </p:nvCxnSpPr>
        <p:spPr>
          <a:xfrm flipH="1" flipV="1">
            <a:off x="4229101" y="2598601"/>
            <a:ext cx="558179" cy="393925"/>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27891" y="2321602"/>
            <a:ext cx="1802418" cy="300082"/>
          </a:xfrm>
          <a:prstGeom prst="rect">
            <a:avLst/>
          </a:prstGeom>
          <a:solidFill>
            <a:schemeClr val="accent1">
              <a:lumMod val="60000"/>
              <a:lumOff val="40000"/>
            </a:schemeClr>
          </a:solidFill>
        </p:spPr>
        <p:txBody>
          <a:bodyPr wrap="none" rtlCol="0">
            <a:spAutoFit/>
          </a:bodyPr>
          <a:lstStyle/>
          <a:p>
            <a:pPr algn="ctr"/>
            <a:r>
              <a:rPr lang="en-US" sz="1350" dirty="0"/>
              <a:t>Quantitative Attributes</a:t>
            </a:r>
          </a:p>
        </p:txBody>
      </p:sp>
      <p:sp>
        <p:nvSpPr>
          <p:cNvPr id="10" name="TextBox 9"/>
          <p:cNvSpPr txBox="1"/>
          <p:nvPr/>
        </p:nvSpPr>
        <p:spPr>
          <a:xfrm>
            <a:off x="4292592" y="2992525"/>
            <a:ext cx="989374" cy="300082"/>
          </a:xfrm>
          <a:prstGeom prst="rect">
            <a:avLst/>
          </a:prstGeom>
          <a:solidFill>
            <a:schemeClr val="accent6">
              <a:lumMod val="60000"/>
              <a:lumOff val="40000"/>
            </a:schemeClr>
          </a:solidFill>
        </p:spPr>
        <p:txBody>
          <a:bodyPr wrap="none" rtlCol="0">
            <a:spAutoFit/>
          </a:bodyPr>
          <a:lstStyle/>
          <a:p>
            <a:pPr algn="ctr"/>
            <a:r>
              <a:rPr lang="en-US" sz="1350" dirty="0"/>
              <a:t>Continuous</a:t>
            </a:r>
          </a:p>
        </p:txBody>
      </p:sp>
    </p:spTree>
    <p:extLst>
      <p:ext uri="{BB962C8B-B14F-4D97-AF65-F5344CB8AC3E}">
        <p14:creationId xmlns:p14="http://schemas.microsoft.com/office/powerpoint/2010/main" val="62476374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a:bodyPr>
          <a:lstStyle/>
          <a:p>
            <a:r>
              <a:rPr lang="en-US" i="1" spc="10" dirty="0">
                <a:solidFill>
                  <a:srgbClr val="895D1D"/>
                </a:solidFill>
                <a:latin typeface="Arial"/>
                <a:cs typeface="Arial"/>
              </a:rPr>
              <a:t>How to Understand Decisions?</a:t>
            </a:r>
            <a:endParaRPr lang="en-US" dirty="0">
              <a:latin typeface="Book Antiqua"/>
              <a:cs typeface="Book Antiqua"/>
            </a:endParaRPr>
          </a:p>
          <a:p>
            <a:pPr>
              <a:buFont typeface="Arial" panose="020B0604020202020204" pitchFamily="34" charset="0"/>
              <a:buChar char="•"/>
            </a:pPr>
            <a:r>
              <a:rPr lang="en-US" spc="10" dirty="0">
                <a:solidFill>
                  <a:srgbClr val="262626"/>
                </a:solidFill>
              </a:rPr>
              <a:t>At present we do not really understand how Advanced AI- techniques such as used in Deep learning (e.g. neural networks) really works. </a:t>
            </a:r>
          </a:p>
          <a:p>
            <a:pPr>
              <a:buFont typeface="Arial" panose="020B0604020202020204" pitchFamily="34" charset="0"/>
              <a:buChar char="•"/>
            </a:pPr>
            <a:endParaRPr lang="en-US" spc="10" dirty="0">
              <a:solidFill>
                <a:srgbClr val="262626"/>
              </a:solidFill>
            </a:endParaRPr>
          </a:p>
          <a:p>
            <a:pPr>
              <a:buFont typeface="Arial" panose="020B0604020202020204" pitchFamily="34" charset="0"/>
              <a:buChar char="•"/>
            </a:pPr>
            <a:r>
              <a:rPr lang="en-US" spc="10" dirty="0">
                <a:solidFill>
                  <a:srgbClr val="262626"/>
                </a:solidFill>
              </a:rPr>
              <a:t>This is due to the technical complexity of such advanced neural networks, which need huge amount of data to learn properly.</a:t>
            </a:r>
            <a:r>
              <a:rPr lang="en-US" b="1" spc="10" dirty="0">
                <a:solidFill>
                  <a:srgbClr val="262626"/>
                </a:solidFill>
              </a:rPr>
              <a:t> </a:t>
            </a:r>
            <a:r>
              <a:rPr lang="en-US" spc="10" dirty="0">
                <a:solidFill>
                  <a:srgbClr val="262626"/>
                </a:solidFill>
              </a:rPr>
              <a:t>It is a try and error. </a:t>
            </a:r>
          </a:p>
          <a:p>
            <a:pPr>
              <a:buFont typeface="Arial" panose="020B0604020202020204" pitchFamily="34" charset="0"/>
              <a:buChar char="•"/>
            </a:pPr>
            <a:endParaRPr lang="en-US" spc="10" dirty="0">
              <a:solidFill>
                <a:srgbClr val="262626"/>
              </a:solidFill>
            </a:endParaRPr>
          </a:p>
          <a:p>
            <a:pPr>
              <a:buFont typeface="Arial" panose="020B0604020202020204" pitchFamily="34" charset="0"/>
              <a:buChar char="•"/>
            </a:pPr>
            <a:r>
              <a:rPr lang="en-US" spc="10" dirty="0">
                <a:solidFill>
                  <a:srgbClr val="262626"/>
                </a:solidFill>
              </a:rPr>
              <a:t>This poses an ethical and societal problem:</a:t>
            </a:r>
          </a:p>
          <a:p>
            <a:pPr marL="400050" lvl="1"/>
            <a:r>
              <a:rPr lang="en-US" b="1" spc="10" dirty="0">
                <a:solidFill>
                  <a:srgbClr val="262626"/>
                </a:solidFill>
              </a:rPr>
              <a:t>What if the decision made using AI-driven algorithm harmed somebody, and you cannot explain how the decision was made?</a:t>
            </a:r>
            <a:endParaRPr lang="en-US" dirty="0"/>
          </a:p>
          <a:p>
            <a:pPr marL="0">
              <a:buFont typeface="Arial" panose="020B0604020202020204" pitchFamily="34" charset="0"/>
              <a:buChar char="•"/>
            </a:pPr>
            <a:endParaRPr lang="en-US" dirty="0">
              <a:latin typeface="Book Antiqua"/>
              <a:cs typeface="Book Antiqua"/>
            </a:endParaRPr>
          </a:p>
          <a:p>
            <a:pPr marL="0">
              <a:buFont typeface="Arial" panose="020B0604020202020204" pitchFamily="34" charset="0"/>
              <a:buChar char="•"/>
            </a:pPr>
            <a:endParaRPr lang="en-US" dirty="0">
              <a:latin typeface="Book Antiqua"/>
              <a:cs typeface="Book Antiqua"/>
            </a:endParaRPr>
          </a:p>
          <a:p>
            <a:endParaRPr lang="en-US" dirty="0"/>
          </a:p>
        </p:txBody>
      </p:sp>
      <p:sp>
        <p:nvSpPr>
          <p:cNvPr id="3" name="Content Placeholder 2"/>
          <p:cNvSpPr>
            <a:spLocks noGrp="1"/>
          </p:cNvSpPr>
          <p:nvPr>
            <p:ph sz="quarter" idx="10"/>
          </p:nvPr>
        </p:nvSpPr>
        <p:spPr/>
        <p:txBody>
          <a:bodyPr/>
          <a:lstStyle/>
          <a:p>
            <a:r>
              <a:rPr lang="en-US" dirty="0"/>
              <a:t>Social Consequences 6/</a:t>
            </a:r>
          </a:p>
        </p:txBody>
      </p:sp>
    </p:spTree>
    <p:extLst>
      <p:ext uri="{BB962C8B-B14F-4D97-AF65-F5344CB8AC3E}">
        <p14:creationId xmlns:p14="http://schemas.microsoft.com/office/powerpoint/2010/main" val="13862603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92500" lnSpcReduction="20000"/>
          </a:bodyPr>
          <a:lstStyle/>
          <a:p>
            <a:pPr>
              <a:lnSpc>
                <a:spcPct val="120000"/>
              </a:lnSpc>
            </a:pPr>
            <a:r>
              <a:rPr lang="en-US" sz="2600" i="1" spc="10" dirty="0">
                <a:solidFill>
                  <a:srgbClr val="895D1D"/>
                </a:solidFill>
                <a:latin typeface="Arial"/>
                <a:cs typeface="Arial"/>
              </a:rPr>
              <a:t>Automated decision-making</a:t>
            </a:r>
          </a:p>
          <a:p>
            <a:pPr>
              <a:buFont typeface="Arial" panose="020B0604020202020204" pitchFamily="34" charset="0"/>
              <a:buChar char="•"/>
            </a:pPr>
            <a:r>
              <a:rPr lang="en-US" i="1" dirty="0"/>
              <a:t>The ability to conscientiously take decisions among alternative possibilities has long been a viewed as a condition that separates man (or at least the living) from machines</a:t>
            </a:r>
            <a:r>
              <a:rPr lang="en-US" dirty="0"/>
              <a:t>. As innovations in data science progress in algorithmic trading, self-driving cars, and robotics, the distinction between human and artificial intelligence is becoming increasing difficult to distinguish. Current applications of machine learning </a:t>
            </a:r>
            <a:r>
              <a:rPr lang="en-US" b="1" dirty="0"/>
              <a:t>cross the threshold </a:t>
            </a:r>
            <a:r>
              <a:rPr lang="en-US" dirty="0"/>
              <a:t>of </a:t>
            </a:r>
            <a:r>
              <a:rPr lang="en-US" b="1" dirty="0"/>
              <a:t>decision support systems </a:t>
            </a:r>
            <a:r>
              <a:rPr lang="en-US" dirty="0"/>
              <a:t>and enter the realm of artificial intelligence where sophisticated algorithms are designed to replace human decision-making. Crossing this threshold introduces several ethical considerations.</a:t>
            </a:r>
          </a:p>
          <a:p>
            <a:pPr lvl="1">
              <a:buFont typeface="Arial" panose="020B0604020202020204" pitchFamily="34" charset="0"/>
              <a:buChar char="•"/>
            </a:pPr>
            <a:r>
              <a:rPr lang="en-US" dirty="0"/>
              <a:t>Can economic and/or social organizations rely on increasingly complex methodologies in which many understand neither the assumptions nor the limits of the underlying models? Are we willing to accept that these applications, which by their very nature, learn from our experience — making us prisoners of our past and limiting our potential for growth and diversity? Do we understand that the inherent logic of these platforms can be gamed — which creates opportunities to “cheat” the system? Last and but not least, who is legally responsible for the implicit bias inherent in automated decision -making?</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Content Placeholder 2"/>
          <p:cNvSpPr>
            <a:spLocks noGrp="1"/>
          </p:cNvSpPr>
          <p:nvPr>
            <p:ph sz="quarter" idx="10"/>
          </p:nvPr>
        </p:nvSpPr>
        <p:spPr/>
        <p:txBody>
          <a:bodyPr/>
          <a:lstStyle/>
          <a:p>
            <a:r>
              <a:rPr lang="en-US" dirty="0"/>
              <a:t>Social Consequences 7/</a:t>
            </a:r>
          </a:p>
        </p:txBody>
      </p:sp>
    </p:spTree>
    <p:extLst>
      <p:ext uri="{BB962C8B-B14F-4D97-AF65-F5344CB8AC3E}">
        <p14:creationId xmlns:p14="http://schemas.microsoft.com/office/powerpoint/2010/main" val="18174549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spc="10" dirty="0">
                <a:solidFill>
                  <a:srgbClr val="262626"/>
                </a:solidFill>
                <a:latin typeface="Book Antiqua"/>
                <a:cs typeface="Book Antiqua"/>
              </a:rPr>
              <a:t>How much </a:t>
            </a:r>
            <a:r>
              <a:rPr lang="en-US" b="1" spc="10" dirty="0">
                <a:solidFill>
                  <a:srgbClr val="262626"/>
                </a:solidFill>
                <a:latin typeface="Arial"/>
                <a:cs typeface="Arial"/>
              </a:rPr>
              <a:t>Transparency </a:t>
            </a:r>
            <a:r>
              <a:rPr lang="en-US" spc="10" dirty="0">
                <a:solidFill>
                  <a:srgbClr val="262626"/>
                </a:solidFill>
                <a:latin typeface="Book Antiqua"/>
                <a:cs typeface="Book Antiqua"/>
              </a:rPr>
              <a:t>is desired/ possible?</a:t>
            </a:r>
          </a:p>
          <a:p>
            <a:pPr>
              <a:buFont typeface="Arial" panose="020B0604020202020204" pitchFamily="34" charset="0"/>
              <a:buChar char="•"/>
            </a:pPr>
            <a:r>
              <a:rPr lang="en-US" spc="10" dirty="0">
                <a:solidFill>
                  <a:srgbClr val="262626"/>
                </a:solidFill>
                <a:latin typeface="Book Antiqua"/>
                <a:cs typeface="Book Antiqua"/>
              </a:rPr>
              <a:t>Do we wish </a:t>
            </a:r>
            <a:r>
              <a:rPr lang="en-US" b="1" spc="10" dirty="0">
                <a:solidFill>
                  <a:srgbClr val="262626"/>
                </a:solidFill>
                <a:latin typeface="Arial"/>
                <a:cs typeface="Arial"/>
              </a:rPr>
              <a:t>“Human in the loop” </a:t>
            </a:r>
            <a:r>
              <a:rPr lang="en-US" spc="10" dirty="0">
                <a:solidFill>
                  <a:srgbClr val="262626"/>
                </a:solidFill>
                <a:latin typeface="Book Antiqua"/>
                <a:cs typeface="Book Antiqua"/>
              </a:rPr>
              <a:t>for most of these kinds      of decisions for the foreseeable future?</a:t>
            </a:r>
          </a:p>
          <a:p>
            <a:pPr>
              <a:buFont typeface="Arial" panose="020B0604020202020204" pitchFamily="34" charset="0"/>
              <a:buChar char="•"/>
            </a:pPr>
            <a:r>
              <a:rPr lang="en-US" spc="10" dirty="0">
                <a:solidFill>
                  <a:srgbClr val="262626"/>
                </a:solidFill>
                <a:latin typeface="Book Antiqua"/>
                <a:cs typeface="Book Antiqua"/>
              </a:rPr>
              <a:t>How is it possible to define incentives for using an ethical approach to software development, especially in the area of AI?</a:t>
            </a:r>
          </a:p>
          <a:p>
            <a:pPr marL="0"/>
            <a:endParaRPr lang="en-US" dirty="0">
              <a:latin typeface="Book Antiqua"/>
              <a:cs typeface="Book Antiqua"/>
            </a:endParaRPr>
          </a:p>
          <a:p>
            <a:pPr marL="0"/>
            <a:endParaRPr lang="en-US" dirty="0">
              <a:latin typeface="Book Antiqua"/>
              <a:cs typeface="Book Antiqua"/>
            </a:endParaRPr>
          </a:p>
          <a:p>
            <a:endParaRPr lang="en-US" dirty="0"/>
          </a:p>
        </p:txBody>
      </p:sp>
      <p:sp>
        <p:nvSpPr>
          <p:cNvPr id="3" name="Content Placeholder 2"/>
          <p:cNvSpPr>
            <a:spLocks noGrp="1"/>
          </p:cNvSpPr>
          <p:nvPr>
            <p:ph sz="quarter" idx="10"/>
          </p:nvPr>
        </p:nvSpPr>
        <p:spPr/>
        <p:txBody>
          <a:bodyPr>
            <a:normAutofit/>
          </a:bodyPr>
          <a:lstStyle/>
          <a:p>
            <a:r>
              <a:rPr lang="en-US" dirty="0"/>
              <a:t>Accountable AI?</a:t>
            </a:r>
          </a:p>
        </p:txBody>
      </p:sp>
    </p:spTree>
    <p:extLst>
      <p:ext uri="{BB962C8B-B14F-4D97-AF65-F5344CB8AC3E}">
        <p14:creationId xmlns:p14="http://schemas.microsoft.com/office/powerpoint/2010/main" val="426764855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49115739"/>
              </p:ext>
            </p:extLst>
          </p:nvPr>
        </p:nvGraphicFramePr>
        <p:xfrm>
          <a:off x="304800" y="14938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sz="quarter" idx="10"/>
          </p:nvPr>
        </p:nvSpPr>
        <p:spPr/>
        <p:txBody>
          <a:bodyPr/>
          <a:lstStyle/>
          <a:p>
            <a:r>
              <a:rPr lang="en-US" dirty="0"/>
              <a:t>Stage2 -Data Collection Ethical Concerns</a:t>
            </a:r>
          </a:p>
        </p:txBody>
      </p:sp>
    </p:spTree>
    <p:extLst>
      <p:ext uri="{BB962C8B-B14F-4D97-AF65-F5344CB8AC3E}">
        <p14:creationId xmlns:p14="http://schemas.microsoft.com/office/powerpoint/2010/main" val="325054767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Font typeface="Arial" panose="020B0604020202020204" pitchFamily="34" charset="0"/>
              <a:buChar char="•"/>
            </a:pPr>
            <a:r>
              <a:rPr lang="en-US" spc="7" dirty="0">
                <a:latin typeface="Arial"/>
                <a:cs typeface="Arial"/>
              </a:rPr>
              <a:t>Privacy, of course is the ﬁrst concern that comes to so many minds when we talk about Big Data. </a:t>
            </a:r>
            <a:endParaRPr lang="en-US" dirty="0">
              <a:latin typeface="Arial"/>
              <a:cs typeface="Arial"/>
            </a:endParaRPr>
          </a:p>
          <a:p>
            <a:pPr>
              <a:buFont typeface="Arial" panose="020B0604020202020204" pitchFamily="34" charset="0"/>
              <a:buChar char="•"/>
            </a:pPr>
            <a:r>
              <a:rPr lang="en-US" spc="10" dirty="0">
                <a:latin typeface="Arial"/>
                <a:cs typeface="Arial"/>
              </a:rPr>
              <a:t>Many app asks for far more permissions that they need</a:t>
            </a:r>
            <a:endParaRPr lang="en-US" dirty="0">
              <a:latin typeface="Arial"/>
              <a:cs typeface="Arial"/>
            </a:endParaRPr>
          </a:p>
          <a:p>
            <a:pPr>
              <a:buFont typeface="Arial" panose="020B0604020202020204" pitchFamily="34" charset="0"/>
              <a:buChar char="•"/>
            </a:pPr>
            <a:r>
              <a:rPr lang="en-US" spc="7" dirty="0">
                <a:latin typeface="Arial"/>
                <a:cs typeface="Arial"/>
              </a:rPr>
              <a:t>How do we get the value we would like by collecting, linking, and analyzing data, while at the same time avoiding the harms that can occur due to data about us being collected, linked, analyzed, and propagated?</a:t>
            </a:r>
            <a:endParaRPr lang="en-US" dirty="0">
              <a:latin typeface="Arial"/>
              <a:cs typeface="Arial"/>
            </a:endParaRPr>
          </a:p>
          <a:p>
            <a:pPr>
              <a:buFont typeface="Arial" panose="020B0604020202020204" pitchFamily="34" charset="0"/>
              <a:buChar char="•"/>
            </a:pPr>
            <a:r>
              <a:rPr lang="en-US" spc="7" dirty="0">
                <a:latin typeface="Arial"/>
                <a:cs typeface="Arial"/>
              </a:rPr>
              <a:t>Can we deﬁne reasonable rules that all would agree to? </a:t>
            </a:r>
            <a:endParaRPr lang="en-US" dirty="0">
              <a:latin typeface="Arial"/>
              <a:cs typeface="Arial"/>
            </a:endParaRPr>
          </a:p>
          <a:p>
            <a:pPr>
              <a:buFont typeface="Arial" panose="020B0604020202020204" pitchFamily="34" charset="0"/>
              <a:buChar char="•"/>
            </a:pPr>
            <a:r>
              <a:rPr lang="en-US" spc="7" dirty="0">
                <a:latin typeface="Arial"/>
                <a:cs typeface="Arial"/>
              </a:rPr>
              <a:t>Can we make these tradeoffs, knowing that maintaining anonymity is very hard?</a:t>
            </a:r>
            <a:endParaRPr lang="en-US" dirty="0">
              <a:latin typeface="Arial"/>
              <a:cs typeface="Arial"/>
            </a:endParaRPr>
          </a:p>
          <a:p>
            <a:pPr>
              <a:buFont typeface="Arial" panose="020B0604020202020204" pitchFamily="34" charset="0"/>
              <a:buChar char="•"/>
            </a:pPr>
            <a:r>
              <a:rPr lang="en-US" spc="7" dirty="0">
                <a:latin typeface="Arial"/>
                <a:cs typeface="Arial"/>
              </a:rPr>
              <a:t>People have different privacy boundaries. As society adapt to new technologies, attitude change</a:t>
            </a:r>
            <a:endParaRPr lang="en-US" dirty="0">
              <a:latin typeface="Arial"/>
              <a:cs typeface="Arial"/>
            </a:endParaRPr>
          </a:p>
          <a:p>
            <a:pPr>
              <a:buFont typeface="Arial" panose="020B0604020202020204" pitchFamily="34" charset="0"/>
              <a:buChar char="•"/>
            </a:pPr>
            <a:r>
              <a:rPr lang="en-US" spc="7" dirty="0">
                <a:latin typeface="Arial"/>
                <a:cs typeface="Arial"/>
              </a:rPr>
              <a:t>But different boundaries doesn’t mean no boundary</a:t>
            </a:r>
            <a:endParaRPr lang="en-US" dirty="0">
              <a:latin typeface="Arial"/>
              <a:cs typeface="Arial"/>
            </a:endParaRPr>
          </a:p>
          <a:p>
            <a:endParaRPr lang="en-US" dirty="0"/>
          </a:p>
        </p:txBody>
      </p:sp>
      <p:sp>
        <p:nvSpPr>
          <p:cNvPr id="3" name="Content Placeholder 2"/>
          <p:cNvSpPr>
            <a:spLocks noGrp="1"/>
          </p:cNvSpPr>
          <p:nvPr>
            <p:ph sz="quarter" idx="10"/>
          </p:nvPr>
        </p:nvSpPr>
        <p:spPr/>
        <p:txBody>
          <a:bodyPr/>
          <a:lstStyle/>
          <a:p>
            <a:r>
              <a:rPr lang="en-US" dirty="0"/>
              <a:t>Privacy</a:t>
            </a:r>
          </a:p>
        </p:txBody>
      </p:sp>
    </p:spTree>
    <p:extLst>
      <p:ext uri="{BB962C8B-B14F-4D97-AF65-F5344CB8AC3E}">
        <p14:creationId xmlns:p14="http://schemas.microsoft.com/office/powerpoint/2010/main" val="42606637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0" indent="-457200">
              <a:buFont typeface="+mj-lt"/>
              <a:buAutoNum type="arabicPeriod"/>
            </a:pPr>
            <a:r>
              <a:rPr lang="en-US" dirty="0"/>
              <a:t>Advancements in data science &amp; data exchange &amp; social changes … meet scholarly communication</a:t>
            </a:r>
          </a:p>
          <a:p>
            <a:pPr marL="457200" indent="-457200">
              <a:buFont typeface="+mj-lt"/>
              <a:buAutoNum type="arabicPeriod"/>
            </a:pPr>
            <a:r>
              <a:rPr lang="en-US" dirty="0"/>
              <a:t>Increased publication of data &amp; data deposit mandates</a:t>
            </a:r>
          </a:p>
          <a:p>
            <a:pPr marL="457200" indent="-457200">
              <a:buFont typeface="+mj-lt"/>
              <a:buAutoNum type="arabicPeriod"/>
            </a:pPr>
            <a:r>
              <a:rPr lang="en-US" dirty="0"/>
              <a:t>Privacy relevant in STM but concerns also present in HSS</a:t>
            </a:r>
          </a:p>
          <a:p>
            <a:pPr marL="457200" indent="-457200">
              <a:buFont typeface="+mj-lt"/>
              <a:buAutoNum type="arabicPeriod"/>
            </a:pPr>
            <a:r>
              <a:rPr lang="en-US" dirty="0"/>
              <a:t>Data does not contain PII but could if data set is combined with related data sets</a:t>
            </a:r>
          </a:p>
          <a:p>
            <a:pPr marL="457200" indent="-457200">
              <a:buFont typeface="+mj-lt"/>
              <a:buAutoNum type="arabicPeriod"/>
            </a:pPr>
            <a:r>
              <a:rPr lang="en-US" dirty="0"/>
              <a:t>Data that is historical in nature contains PII</a:t>
            </a:r>
          </a:p>
          <a:p>
            <a:pPr marL="457200" indent="-457200">
              <a:buFont typeface="+mj-lt"/>
              <a:buAutoNum type="arabicPeriod"/>
            </a:pPr>
            <a:r>
              <a:rPr lang="en-US" dirty="0"/>
              <a:t>Data from back-end usage of systems and policies regarding tracking of researcher behavior</a:t>
            </a:r>
          </a:p>
          <a:p>
            <a:pPr marL="457200" indent="-457200">
              <a:buFont typeface="+mj-lt"/>
              <a:buAutoNum type="arabicPeriod"/>
            </a:pPr>
            <a:r>
              <a:rPr lang="en-US" dirty="0"/>
              <a:t>Security of data replication and interaction with other systems</a:t>
            </a:r>
          </a:p>
          <a:p>
            <a:pPr marL="457200" indent="-457200">
              <a:buFont typeface="+mj-lt"/>
              <a:buAutoNum type="arabicPeriod"/>
            </a:pPr>
            <a:r>
              <a:rPr lang="en-US" dirty="0"/>
              <a:t>Privacy metadata about the data set</a:t>
            </a:r>
          </a:p>
          <a:p>
            <a:endParaRPr lang="en-US" dirty="0"/>
          </a:p>
        </p:txBody>
      </p:sp>
      <p:sp>
        <p:nvSpPr>
          <p:cNvPr id="3" name="Content Placeholder 2"/>
          <p:cNvSpPr>
            <a:spLocks noGrp="1"/>
          </p:cNvSpPr>
          <p:nvPr>
            <p:ph sz="quarter" idx="10"/>
          </p:nvPr>
        </p:nvSpPr>
        <p:spPr/>
        <p:txBody>
          <a:bodyPr/>
          <a:lstStyle/>
          <a:p>
            <a:r>
              <a:rPr lang="en-US" b="0" dirty="0">
                <a:latin typeface="Franklin Gothic Medium" charset="0"/>
                <a:ea typeface="Franklin Gothic Medium" charset="0"/>
                <a:cs typeface="Franklin Gothic Medium" charset="0"/>
              </a:rPr>
              <a:t>Privacy in Research Data</a:t>
            </a:r>
            <a:endParaRPr lang="en-US" b="0" dirty="0"/>
          </a:p>
        </p:txBody>
      </p:sp>
    </p:spTree>
    <p:extLst>
      <p:ext uri="{BB962C8B-B14F-4D97-AF65-F5344CB8AC3E}">
        <p14:creationId xmlns:p14="http://schemas.microsoft.com/office/powerpoint/2010/main" val="34378406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When is privacy about a community, not just an individual?</a:t>
            </a:r>
          </a:p>
          <a:p>
            <a:pPr>
              <a:buFont typeface="Arial" panose="020B0604020202020204" pitchFamily="34" charset="0"/>
              <a:buChar char="•"/>
            </a:pPr>
            <a:r>
              <a:rPr lang="en-US" dirty="0"/>
              <a:t>Replication is not being evaluated</a:t>
            </a:r>
          </a:p>
          <a:p>
            <a:pPr>
              <a:buFont typeface="Arial" panose="020B0604020202020204" pitchFamily="34" charset="0"/>
              <a:buChar char="•"/>
            </a:pPr>
            <a:r>
              <a:rPr lang="en-US" dirty="0"/>
              <a:t>Reuse restrictions</a:t>
            </a:r>
          </a:p>
          <a:p>
            <a:pPr>
              <a:buFont typeface="Arial" panose="020B0604020202020204" pitchFamily="34" charset="0"/>
              <a:buChar char="•"/>
            </a:pPr>
            <a:r>
              <a:rPr lang="en-US" dirty="0"/>
              <a:t>Longitudinal consent</a:t>
            </a:r>
          </a:p>
          <a:p>
            <a:pPr>
              <a:buFont typeface="Arial" panose="020B0604020202020204" pitchFamily="34" charset="0"/>
              <a:buChar char="•"/>
            </a:pPr>
            <a:r>
              <a:rPr lang="en-US" dirty="0"/>
              <a:t>Ethical but not legal responsibilities</a:t>
            </a:r>
          </a:p>
          <a:p>
            <a:pPr>
              <a:buFont typeface="Arial" panose="020B0604020202020204" pitchFamily="34" charset="0"/>
              <a:buChar char="•"/>
            </a:pPr>
            <a:r>
              <a:rPr lang="en-US" dirty="0"/>
              <a:t>Library repositories will not take PII</a:t>
            </a:r>
          </a:p>
          <a:p>
            <a:pPr marL="0" indent="0"/>
            <a:r>
              <a:rPr lang="en-US" dirty="0"/>
              <a:t>“Privacy is a footnote in the policy world and OA Movement. It’s being left to the local community”</a:t>
            </a:r>
          </a:p>
          <a:p>
            <a:endParaRPr lang="en-US" dirty="0"/>
          </a:p>
        </p:txBody>
      </p:sp>
      <p:sp>
        <p:nvSpPr>
          <p:cNvPr id="3" name="Content Placeholder 2"/>
          <p:cNvSpPr>
            <a:spLocks noGrp="1"/>
          </p:cNvSpPr>
          <p:nvPr>
            <p:ph sz="quarter" idx="10"/>
          </p:nvPr>
        </p:nvSpPr>
        <p:spPr/>
        <p:txBody>
          <a:bodyPr/>
          <a:lstStyle/>
          <a:p>
            <a:r>
              <a:rPr lang="en-US" dirty="0"/>
              <a:t>Privacy – More Issues</a:t>
            </a:r>
          </a:p>
        </p:txBody>
      </p:sp>
    </p:spTree>
    <p:extLst>
      <p:ext uri="{BB962C8B-B14F-4D97-AF65-F5344CB8AC3E}">
        <p14:creationId xmlns:p14="http://schemas.microsoft.com/office/powerpoint/2010/main" val="404326548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pc="10">
                <a:latin typeface="Arial"/>
                <a:cs typeface="Arial"/>
              </a:rPr>
              <a:t>On the internet, nobody knows you are a dog</a:t>
            </a:r>
          </a:p>
          <a:p>
            <a:endParaRPr lang="en-US" dirty="0"/>
          </a:p>
        </p:txBody>
      </p:sp>
      <p:sp>
        <p:nvSpPr>
          <p:cNvPr id="3" name="Content Placeholder 2"/>
          <p:cNvSpPr>
            <a:spLocks noGrp="1"/>
          </p:cNvSpPr>
          <p:nvPr>
            <p:ph sz="quarter" idx="10"/>
          </p:nvPr>
        </p:nvSpPr>
        <p:spPr/>
        <p:txBody>
          <a:bodyPr/>
          <a:lstStyle/>
          <a:p>
            <a:r>
              <a:rPr lang="en-US" dirty="0"/>
              <a:t>Anonymity</a:t>
            </a:r>
          </a:p>
        </p:txBody>
      </p:sp>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33600"/>
            <a:ext cx="4372354" cy="4343400"/>
          </a:xfrm>
          <a:prstGeom prst="rect">
            <a:avLst/>
          </a:prstGeom>
        </p:spPr>
      </p:pic>
      <p:sp>
        <p:nvSpPr>
          <p:cNvPr id="6" name="Rectangle 5"/>
          <p:cNvSpPr/>
          <p:nvPr/>
        </p:nvSpPr>
        <p:spPr>
          <a:xfrm>
            <a:off x="5010687" y="2085833"/>
            <a:ext cx="3828513" cy="2246769"/>
          </a:xfrm>
          <a:prstGeom prst="rect">
            <a:avLst/>
          </a:prstGeom>
        </p:spPr>
        <p:txBody>
          <a:bodyPr wrap="square">
            <a:spAutoFit/>
          </a:bodyPr>
          <a:lstStyle/>
          <a:p>
            <a:r>
              <a:rPr lang="en-US" sz="2000" spc="10" dirty="0">
                <a:latin typeface="Arial"/>
                <a:cs typeface="Arial"/>
              </a:rPr>
              <a:t>You can say whoever you are?</a:t>
            </a:r>
          </a:p>
          <a:p>
            <a:r>
              <a:rPr lang="en-US" sz="2000" spc="10" dirty="0">
                <a:latin typeface="Arial"/>
                <a:cs typeface="Arial"/>
              </a:rPr>
              <a:t>You can say whatever you are</a:t>
            </a:r>
            <a:r>
              <a:rPr lang="en-US" sz="2000" dirty="0"/>
              <a:t>?</a:t>
            </a:r>
          </a:p>
          <a:p>
            <a:r>
              <a:rPr lang="en-US" sz="2000" spc="10" dirty="0">
                <a:latin typeface="Arial"/>
                <a:cs typeface="Arial"/>
              </a:rPr>
              <a:t>You can make up a persona?</a:t>
            </a:r>
          </a:p>
          <a:p>
            <a:endParaRPr lang="en-US" sz="2000" spc="10" dirty="0">
              <a:latin typeface="Arial"/>
              <a:cs typeface="Arial"/>
            </a:endParaRPr>
          </a:p>
          <a:p>
            <a:r>
              <a:rPr lang="en-US" sz="2000" spc="10" dirty="0">
                <a:latin typeface="Arial"/>
                <a:cs typeface="Arial"/>
              </a:rPr>
              <a:t>But today, we ﬁnd it less and less true</a:t>
            </a:r>
            <a:endParaRPr lang="en-US" sz="2000" dirty="0">
              <a:latin typeface="Arial"/>
              <a:cs typeface="Arial"/>
            </a:endParaRPr>
          </a:p>
          <a:p>
            <a:endParaRPr lang="en-US" sz="2000" dirty="0">
              <a:latin typeface="Arial"/>
              <a:cs typeface="Arial"/>
            </a:endParaRPr>
          </a:p>
        </p:txBody>
      </p:sp>
    </p:spTree>
    <p:extLst>
      <p:ext uri="{BB962C8B-B14F-4D97-AF65-F5344CB8AC3E}">
        <p14:creationId xmlns:p14="http://schemas.microsoft.com/office/powerpoint/2010/main" val="14450238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763000" cy="4983163"/>
          </a:xfrm>
        </p:spPr>
        <p:txBody>
          <a:bodyPr>
            <a:noAutofit/>
          </a:bodyPr>
          <a:lstStyle/>
          <a:p>
            <a:r>
              <a:rPr lang="en-US" sz="1400" b="1" spc="10" dirty="0">
                <a:latin typeface="Arial"/>
                <a:cs typeface="Arial"/>
              </a:rPr>
              <a:t>Many transactions need ID</a:t>
            </a:r>
          </a:p>
          <a:p>
            <a:pPr>
              <a:buFont typeface="Arial" panose="020B0604020202020204" pitchFamily="34" charset="0"/>
              <a:buChar char="•"/>
            </a:pPr>
            <a:r>
              <a:rPr lang="en-US" sz="1400" spc="10" dirty="0">
                <a:latin typeface="Arial"/>
                <a:cs typeface="Arial"/>
              </a:rPr>
              <a:t>You must provide an address to receive goods</a:t>
            </a:r>
          </a:p>
          <a:p>
            <a:pPr>
              <a:buFont typeface="Arial" panose="020B0604020202020204" pitchFamily="34" charset="0"/>
              <a:buChar char="•"/>
            </a:pPr>
            <a:r>
              <a:rPr lang="en-US" sz="1400" spc="10" dirty="0">
                <a:latin typeface="Arial"/>
                <a:cs typeface="Arial"/>
              </a:rPr>
              <a:t>You must give your name for travel booking </a:t>
            </a:r>
            <a:endParaRPr lang="en-US" sz="1400" dirty="0">
              <a:latin typeface="Arial"/>
              <a:cs typeface="Arial"/>
            </a:endParaRPr>
          </a:p>
          <a:p>
            <a:pPr>
              <a:buFont typeface="Arial" panose="020B0604020202020204" pitchFamily="34" charset="0"/>
              <a:buChar char="•"/>
            </a:pPr>
            <a:r>
              <a:rPr lang="en-US" sz="1400" spc="10" dirty="0">
                <a:latin typeface="Arial"/>
                <a:cs typeface="Arial"/>
              </a:rPr>
              <a:t>You must reveal your location to get cellular service</a:t>
            </a:r>
          </a:p>
          <a:p>
            <a:pPr>
              <a:buFont typeface="Arial" panose="020B0604020202020204" pitchFamily="34" charset="0"/>
              <a:buChar char="•"/>
            </a:pPr>
            <a:r>
              <a:rPr lang="en-US" sz="1400" spc="10" dirty="0">
                <a:latin typeface="Arial"/>
                <a:cs typeface="Arial"/>
              </a:rPr>
              <a:t>You must disclose intimate details of your health care and lifestyle to get effective medical care</a:t>
            </a:r>
          </a:p>
          <a:p>
            <a:pPr marL="0" indent="0"/>
            <a:r>
              <a:rPr lang="en-US" sz="1400" b="1" spc="10" dirty="0">
                <a:latin typeface="Arial"/>
                <a:cs typeface="Arial"/>
              </a:rPr>
              <a:t>Facebook real name policy</a:t>
            </a:r>
            <a:endParaRPr lang="en-US" sz="1400" b="1" dirty="0">
              <a:latin typeface="Arial"/>
              <a:cs typeface="Arial"/>
            </a:endParaRPr>
          </a:p>
          <a:p>
            <a:pPr marL="0" indent="0"/>
            <a:r>
              <a:rPr lang="en-US" sz="1400" b="1" spc="10" dirty="0">
                <a:latin typeface="Arial"/>
                <a:cs typeface="Arial"/>
              </a:rPr>
              <a:t>Enough history tells all</a:t>
            </a:r>
            <a:endParaRPr lang="en-US" sz="1400" b="1" dirty="0">
              <a:latin typeface="Arial"/>
              <a:cs typeface="Arial"/>
            </a:endParaRPr>
          </a:p>
          <a:p>
            <a:pPr>
              <a:buFont typeface="Arial" panose="020B0604020202020204" pitchFamily="34" charset="0"/>
              <a:buChar char="•"/>
            </a:pPr>
            <a:r>
              <a:rPr lang="en-US" sz="1400" spc="10" dirty="0">
                <a:latin typeface="Arial"/>
                <a:cs typeface="Arial"/>
              </a:rPr>
              <a:t>Search pattern for person can reveal your identity</a:t>
            </a:r>
          </a:p>
          <a:p>
            <a:pPr>
              <a:buFont typeface="Arial" panose="020B0604020202020204" pitchFamily="34" charset="0"/>
              <a:buChar char="•"/>
            </a:pPr>
            <a:r>
              <a:rPr lang="en-US" sz="1400" spc="10" dirty="0">
                <a:latin typeface="Arial"/>
                <a:cs typeface="Arial"/>
              </a:rPr>
              <a:t>If we have a log of all your web searches over some period, we can form a very good idea of who you are, and quite likely identify you</a:t>
            </a:r>
            <a:endParaRPr lang="en-US" sz="1400" dirty="0">
              <a:latin typeface="Arial"/>
              <a:cs typeface="Arial"/>
            </a:endParaRPr>
          </a:p>
          <a:p>
            <a:pPr marL="0" indent="0"/>
            <a:r>
              <a:rPr lang="en-US" sz="1400" b="1" spc="10" dirty="0">
                <a:latin typeface="Arial"/>
                <a:cs typeface="Arial"/>
              </a:rPr>
              <a:t>De-identiﬁcation</a:t>
            </a:r>
            <a:endParaRPr lang="en-US" sz="1400" b="1" dirty="0">
              <a:latin typeface="Arial"/>
              <a:cs typeface="Arial"/>
            </a:endParaRPr>
          </a:p>
          <a:p>
            <a:pPr marL="0">
              <a:buFont typeface="Arial" panose="020B0604020202020204" pitchFamily="34" charset="0"/>
              <a:buChar char="•"/>
            </a:pPr>
            <a:r>
              <a:rPr lang="en-US" sz="1400" spc="10" dirty="0">
                <a:latin typeface="Arial"/>
                <a:cs typeface="Arial"/>
              </a:rPr>
              <a:t>Given zip code, birth date and sex, about 87% of Social Security Numbers can be determined uniquely</a:t>
            </a:r>
          </a:p>
          <a:p>
            <a:pPr marL="0">
              <a:buFont typeface="Arial" panose="020B0604020202020204" pitchFamily="34" charset="0"/>
              <a:buChar char="•"/>
            </a:pPr>
            <a:r>
              <a:rPr lang="en-US" sz="1400" spc="10" dirty="0">
                <a:latin typeface="Arial"/>
                <a:cs typeface="Arial"/>
              </a:rPr>
              <a:t>Those three ﬁelds are usually not considered PII (Personally Identiﬁable Information)</a:t>
            </a:r>
            <a:endParaRPr lang="en-US" sz="1400" dirty="0">
              <a:latin typeface="Arial"/>
              <a:cs typeface="Arial"/>
            </a:endParaRPr>
          </a:p>
          <a:p>
            <a:pPr marL="0" indent="0"/>
            <a:r>
              <a:rPr lang="en-US" sz="1400" b="1" spc="10" dirty="0">
                <a:latin typeface="Arial"/>
                <a:cs typeface="Arial"/>
              </a:rPr>
              <a:t>Netﬂix Prize</a:t>
            </a:r>
          </a:p>
          <a:p>
            <a:pPr>
              <a:buFont typeface="Arial" panose="020B0604020202020204" pitchFamily="34" charset="0"/>
              <a:buChar char="•"/>
            </a:pPr>
            <a:r>
              <a:rPr lang="en-US" sz="1400" spc="10" dirty="0" err="1">
                <a:latin typeface="Arial"/>
                <a:cs typeface="Arial"/>
              </a:rPr>
              <a:t>User_ID</a:t>
            </a:r>
            <a:r>
              <a:rPr lang="en-US" sz="1400" spc="10" dirty="0">
                <a:latin typeface="Arial"/>
                <a:cs typeface="Arial"/>
              </a:rPr>
              <a:t>, Movie, Ratings, Date</a:t>
            </a:r>
          </a:p>
          <a:p>
            <a:pPr>
              <a:buFont typeface="Arial" panose="020B0604020202020204" pitchFamily="34" charset="0"/>
              <a:buChar char="•"/>
            </a:pPr>
            <a:r>
              <a:rPr lang="en-US" sz="1400" spc="10" dirty="0">
                <a:latin typeface="Arial"/>
                <a:cs typeface="Arial"/>
              </a:rPr>
              <a:t>Merge with data from IMDb</a:t>
            </a:r>
          </a:p>
          <a:p>
            <a:pPr>
              <a:buFont typeface="Arial" panose="020B0604020202020204" pitchFamily="34" charset="0"/>
              <a:buChar char="•"/>
            </a:pPr>
            <a:r>
              <a:rPr lang="en-US" sz="1400" spc="10" dirty="0">
                <a:latin typeface="Arial"/>
                <a:cs typeface="Arial"/>
              </a:rPr>
              <a:t>With only a few ratings, user could be linked across the two systems</a:t>
            </a:r>
          </a:p>
          <a:p>
            <a:pPr>
              <a:buFont typeface="Arial" panose="020B0604020202020204" pitchFamily="34" charset="0"/>
              <a:buChar char="•"/>
            </a:pPr>
            <a:r>
              <a:rPr lang="en-US" sz="1400" spc="10" dirty="0">
                <a:latin typeface="Arial"/>
                <a:cs typeface="Arial"/>
              </a:rPr>
              <a:t>Their movie choices could be used to determined sexual orientation, even if all their IMDb reviews revealed no such information</a:t>
            </a:r>
          </a:p>
          <a:p>
            <a:pPr>
              <a:buFont typeface="Arial" panose="020B0604020202020204" pitchFamily="34" charset="0"/>
              <a:buChar char="•"/>
            </a:pPr>
            <a:r>
              <a:rPr lang="en-US" sz="1400" spc="10" dirty="0">
                <a:latin typeface="Arial"/>
                <a:cs typeface="Arial"/>
              </a:rPr>
              <a:t>Bad already for only movie recommendation, so what about medical records</a:t>
            </a:r>
            <a:endParaRPr lang="en-US" sz="1400" dirty="0">
              <a:latin typeface="Arial"/>
              <a:cs typeface="Arial"/>
            </a:endParaRPr>
          </a:p>
          <a:p>
            <a:pPr>
              <a:buFont typeface="Arial" panose="020B0604020202020204" pitchFamily="34" charset="0"/>
              <a:buChar char="•"/>
            </a:pPr>
            <a:endParaRPr lang="en-US" sz="1400" dirty="0">
              <a:latin typeface="Arial"/>
              <a:cs typeface="Arial"/>
            </a:endParaRPr>
          </a:p>
          <a:p>
            <a:pPr>
              <a:buFont typeface="Arial" panose="020B0604020202020204" pitchFamily="34" charset="0"/>
              <a:buChar char="•"/>
            </a:pPr>
            <a:endParaRPr lang="en-US" sz="1400" dirty="0">
              <a:latin typeface="Arial"/>
              <a:cs typeface="Arial"/>
            </a:endParaRPr>
          </a:p>
          <a:p>
            <a:pPr marL="0" indent="0"/>
            <a:endParaRPr lang="en-US" sz="1400" dirty="0">
              <a:latin typeface="Arial"/>
              <a:cs typeface="Arial"/>
            </a:endParaRPr>
          </a:p>
          <a:p>
            <a:pPr marL="0">
              <a:buFont typeface="Arial" panose="020B0604020202020204" pitchFamily="34" charset="0"/>
              <a:buChar char="•"/>
            </a:pPr>
            <a:endParaRPr lang="en-US" sz="1400" dirty="0">
              <a:latin typeface="Arial"/>
              <a:cs typeface="Arial"/>
            </a:endParaRPr>
          </a:p>
          <a:p>
            <a:pPr>
              <a:buFont typeface="Arial" panose="020B0604020202020204" pitchFamily="34" charset="0"/>
              <a:buChar char="•"/>
            </a:pPr>
            <a:endParaRPr lang="en-US" sz="1400" dirty="0">
              <a:latin typeface="Arial"/>
              <a:cs typeface="Arial"/>
            </a:endParaRPr>
          </a:p>
          <a:p>
            <a:pPr>
              <a:buFont typeface="Arial" panose="020B0604020202020204" pitchFamily="34" charset="0"/>
              <a:buChar char="•"/>
            </a:pPr>
            <a:endParaRPr lang="en-US" sz="1400" dirty="0">
              <a:latin typeface="Arial"/>
              <a:cs typeface="Arial"/>
            </a:endParaRPr>
          </a:p>
          <a:p>
            <a:endParaRPr lang="en-US" sz="1400" b="1" dirty="0">
              <a:latin typeface="Arial"/>
              <a:cs typeface="Arial"/>
            </a:endParaRPr>
          </a:p>
          <a:p>
            <a:endParaRPr lang="en-US" sz="1400" dirty="0"/>
          </a:p>
        </p:txBody>
      </p:sp>
      <p:sp>
        <p:nvSpPr>
          <p:cNvPr id="3" name="Content Placeholder 2"/>
          <p:cNvSpPr>
            <a:spLocks noGrp="1"/>
          </p:cNvSpPr>
          <p:nvPr>
            <p:ph sz="quarter" idx="10"/>
          </p:nvPr>
        </p:nvSpPr>
        <p:spPr/>
        <p:txBody>
          <a:bodyPr/>
          <a:lstStyle/>
          <a:p>
            <a:r>
              <a:rPr lang="en-US" dirty="0"/>
              <a:t>Anonymity Breaches</a:t>
            </a:r>
          </a:p>
        </p:txBody>
      </p:sp>
    </p:spTree>
    <p:extLst>
      <p:ext uri="{BB962C8B-B14F-4D97-AF65-F5344CB8AC3E}">
        <p14:creationId xmlns:p14="http://schemas.microsoft.com/office/powerpoint/2010/main" val="15015285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77500" lnSpcReduction="20000"/>
          </a:bodyPr>
          <a:lstStyle/>
          <a:p>
            <a:r>
              <a:rPr lang="en-US" b="1" spc="10" dirty="0">
                <a:latin typeface="Arial"/>
                <a:cs typeface="Arial"/>
              </a:rPr>
              <a:t>Four Types of Leakage</a:t>
            </a:r>
            <a:endParaRPr lang="en-US" b="1" dirty="0">
              <a:latin typeface="Arial"/>
              <a:cs typeface="Arial"/>
            </a:endParaRPr>
          </a:p>
          <a:p>
            <a:pPr>
              <a:buFont typeface="Arial" panose="020B0604020202020204" pitchFamily="34" charset="0"/>
              <a:buChar char="•"/>
            </a:pPr>
            <a:r>
              <a:rPr lang="en-US" spc="10" dirty="0">
                <a:latin typeface="Arial"/>
                <a:cs typeface="Arial"/>
              </a:rPr>
              <a:t>Reveal identity</a:t>
            </a:r>
            <a:endParaRPr lang="en-US" dirty="0">
              <a:latin typeface="Arial"/>
              <a:cs typeface="Arial"/>
            </a:endParaRPr>
          </a:p>
          <a:p>
            <a:pPr>
              <a:buFont typeface="Arial" panose="020B0604020202020204" pitchFamily="34" charset="0"/>
              <a:buChar char="•"/>
            </a:pPr>
            <a:r>
              <a:rPr lang="en-US" spc="10" dirty="0">
                <a:latin typeface="Arial"/>
                <a:cs typeface="Arial"/>
              </a:rPr>
              <a:t>Reveal value hidden attribute</a:t>
            </a:r>
            <a:endParaRPr lang="en-US" dirty="0">
              <a:latin typeface="Arial"/>
              <a:cs typeface="Arial"/>
            </a:endParaRPr>
          </a:p>
          <a:p>
            <a:pPr>
              <a:buFont typeface="Arial" panose="020B0604020202020204" pitchFamily="34" charset="0"/>
              <a:buChar char="•"/>
            </a:pPr>
            <a:r>
              <a:rPr lang="en-US" spc="10" dirty="0">
                <a:latin typeface="Arial"/>
                <a:cs typeface="Arial"/>
              </a:rPr>
              <a:t>Reveal link between two entities</a:t>
            </a:r>
          </a:p>
          <a:p>
            <a:pPr>
              <a:buFont typeface="Arial" panose="020B0604020202020204" pitchFamily="34" charset="0"/>
              <a:buChar char="•"/>
            </a:pPr>
            <a:r>
              <a:rPr lang="en-US" spc="10" dirty="0">
                <a:latin typeface="Arial"/>
                <a:cs typeface="Arial"/>
              </a:rPr>
              <a:t>Reveal group membership</a:t>
            </a:r>
          </a:p>
          <a:p>
            <a:pPr marL="0" indent="0"/>
            <a:r>
              <a:rPr lang="en-US" b="1" spc="10" dirty="0">
                <a:latin typeface="Arial"/>
                <a:cs typeface="Arial"/>
              </a:rPr>
              <a:t>Anonymity is Impossible</a:t>
            </a:r>
            <a:endParaRPr lang="en-US" b="1" dirty="0">
              <a:latin typeface="Arial"/>
              <a:cs typeface="Arial"/>
            </a:endParaRPr>
          </a:p>
          <a:p>
            <a:pPr marL="0">
              <a:buFont typeface="Arial" panose="020B0604020202020204" pitchFamily="34" charset="0"/>
              <a:buChar char="•"/>
            </a:pPr>
            <a:r>
              <a:rPr lang="en-US" spc="10" dirty="0">
                <a:latin typeface="Arial"/>
                <a:cs typeface="Arial"/>
              </a:rPr>
              <a:t>Anonymity is virtually impossible, with enough other data</a:t>
            </a:r>
            <a:endParaRPr lang="en-US" dirty="0">
              <a:latin typeface="Arial"/>
              <a:cs typeface="Arial"/>
            </a:endParaRPr>
          </a:p>
          <a:p>
            <a:pPr marL="800100" lvl="2"/>
            <a:r>
              <a:rPr lang="en-US" sz="2200" spc="10" dirty="0">
                <a:latin typeface="Arial"/>
                <a:cs typeface="Arial"/>
              </a:rPr>
              <a:t>Diversity of entity sets can be eliminated through joining external data</a:t>
            </a:r>
            <a:endParaRPr lang="en-US" sz="2200" dirty="0">
              <a:latin typeface="Arial"/>
              <a:cs typeface="Arial"/>
            </a:endParaRPr>
          </a:p>
          <a:p>
            <a:pPr marL="800100" lvl="2"/>
            <a:r>
              <a:rPr lang="en-US" sz="2200" spc="10" dirty="0">
                <a:latin typeface="Arial"/>
                <a:cs typeface="Arial"/>
              </a:rPr>
              <a:t>Aggregation works only if there is no known structure among entities aggregated</a:t>
            </a:r>
          </a:p>
          <a:p>
            <a:pPr>
              <a:buFont typeface="Arial" panose="020B0604020202020204" pitchFamily="34" charset="0"/>
              <a:buChar char="•"/>
            </a:pPr>
            <a:r>
              <a:rPr lang="en-US" spc="10" dirty="0">
                <a:latin typeface="Arial"/>
                <a:cs typeface="Arial"/>
              </a:rPr>
              <a:t>Face can be recognized in image data</a:t>
            </a:r>
            <a:endParaRPr lang="en-US" dirty="0">
              <a:latin typeface="Arial"/>
              <a:cs typeface="Arial"/>
            </a:endParaRPr>
          </a:p>
          <a:p>
            <a:pPr marL="0"/>
            <a:r>
              <a:rPr lang="en-US" b="1" spc="10" dirty="0">
                <a:latin typeface="Arial"/>
                <a:cs typeface="Arial"/>
              </a:rPr>
              <a:t>Should we prevent sharing </a:t>
            </a:r>
            <a:r>
              <a:rPr lang="en-US" sz="3600" b="1" spc="10" dirty="0">
                <a:latin typeface="Arial"/>
                <a:cs typeface="Arial"/>
              </a:rPr>
              <a:t>data ?</a:t>
            </a:r>
            <a:endParaRPr lang="en-US" sz="4400" b="1" dirty="0">
              <a:latin typeface="Arial"/>
              <a:cs typeface="Arial"/>
            </a:endParaRPr>
          </a:p>
          <a:p>
            <a:pPr>
              <a:buFont typeface="Arial" panose="020B0604020202020204" pitchFamily="34" charset="0"/>
              <a:buChar char="•"/>
            </a:pPr>
            <a:r>
              <a:rPr lang="en-US" spc="10" dirty="0">
                <a:latin typeface="Arial"/>
                <a:cs typeface="Arial"/>
              </a:rPr>
              <a:t>If anonymity is not possible, the simplest way to prevent misuse is not to publish the dataset</a:t>
            </a:r>
          </a:p>
          <a:p>
            <a:pPr lvl="1">
              <a:buFont typeface="Arial" panose="020B0604020202020204" pitchFamily="34" charset="0"/>
              <a:buChar char="•"/>
            </a:pPr>
            <a:r>
              <a:rPr lang="en-US" sz="2100" spc="10" dirty="0">
                <a:latin typeface="Arial"/>
                <a:cs typeface="Arial"/>
              </a:rPr>
              <a:t>E.g. government agencies should not make public</a:t>
            </a:r>
            <a:endParaRPr lang="en-US" sz="2100" dirty="0">
              <a:latin typeface="Arial"/>
              <a:cs typeface="Arial"/>
            </a:endParaRPr>
          </a:p>
          <a:p>
            <a:pPr>
              <a:buFont typeface="Arial" panose="020B0604020202020204" pitchFamily="34" charset="0"/>
              <a:buChar char="•"/>
            </a:pPr>
            <a:r>
              <a:rPr lang="en-US" spc="10" dirty="0">
                <a:latin typeface="Arial"/>
                <a:cs typeface="Arial"/>
              </a:rPr>
              <a:t>Yes access to data is crucial for many desirable purposes – Medical data, Public watchdog</a:t>
            </a:r>
            <a:endParaRPr lang="en-US" dirty="0"/>
          </a:p>
        </p:txBody>
      </p:sp>
      <p:sp>
        <p:nvSpPr>
          <p:cNvPr id="3" name="Content Placeholder 2"/>
          <p:cNvSpPr>
            <a:spLocks noGrp="1"/>
          </p:cNvSpPr>
          <p:nvPr>
            <p:ph sz="quarter" idx="10"/>
          </p:nvPr>
        </p:nvSpPr>
        <p:spPr/>
        <p:txBody>
          <a:bodyPr/>
          <a:lstStyle/>
          <a:p>
            <a:r>
              <a:rPr lang="en-US" dirty="0">
                <a:latin typeface="Arial"/>
                <a:cs typeface="Arial"/>
              </a:rPr>
              <a:t>Anonymity - Concerns</a:t>
            </a:r>
          </a:p>
        </p:txBody>
      </p:sp>
    </p:spTree>
    <p:extLst>
      <p:ext uri="{BB962C8B-B14F-4D97-AF65-F5344CB8AC3E}">
        <p14:creationId xmlns:p14="http://schemas.microsoft.com/office/powerpoint/2010/main" val="1177797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Text Placeholder 2"/>
          <p:cNvSpPr>
            <a:spLocks noGrp="1"/>
          </p:cNvSpPr>
          <p:nvPr>
            <p:ph type="body" sz="quarter" idx="13"/>
          </p:nvPr>
        </p:nvSpPr>
        <p:spPr>
          <a:xfrm>
            <a:off x="514350" y="1828800"/>
            <a:ext cx="8343900" cy="4000500"/>
          </a:xfrm>
        </p:spPr>
        <p:txBody>
          <a:bodyPr>
            <a:noAutofit/>
          </a:bodyPr>
          <a:lstStyle/>
          <a:p>
            <a:pPr>
              <a:lnSpc>
                <a:spcPct val="150000"/>
              </a:lnSpc>
              <a:buFont typeface="Wingdings" panose="05000000000000000000" pitchFamily="2" charset="2"/>
              <a:buChar char="Ø"/>
            </a:pPr>
            <a:r>
              <a:rPr lang="en-US" sz="1800" dirty="0"/>
              <a:t>Y = W</a:t>
            </a:r>
            <a:r>
              <a:rPr lang="en-US" sz="1800" baseline="-25000" dirty="0"/>
              <a:t>0</a:t>
            </a:r>
            <a:r>
              <a:rPr lang="en-US" sz="1800" dirty="0"/>
              <a:t>+W</a:t>
            </a:r>
            <a:r>
              <a:rPr lang="en-US" sz="1800" baseline="-25000" dirty="0"/>
              <a:t>1</a:t>
            </a:r>
            <a:r>
              <a:rPr lang="en-US" sz="1800" dirty="0"/>
              <a:t> X</a:t>
            </a:r>
          </a:p>
          <a:p>
            <a:pPr marL="342900" lvl="1" indent="0">
              <a:lnSpc>
                <a:spcPct val="150000"/>
              </a:lnSpc>
              <a:buNone/>
            </a:pPr>
            <a:r>
              <a:rPr lang="en-US" sz="1650" dirty="0"/>
              <a:t>W indicates the change in Y per unit change of X</a:t>
            </a:r>
          </a:p>
          <a:p>
            <a:pPr>
              <a:lnSpc>
                <a:spcPct val="150000"/>
              </a:lnSpc>
              <a:buFont typeface="Wingdings" panose="05000000000000000000" pitchFamily="2" charset="2"/>
              <a:buChar char="Ø"/>
            </a:pPr>
            <a:r>
              <a:rPr lang="en-US" sz="1800" dirty="0"/>
              <a:t>If X changes scale, W will change its value</a:t>
            </a:r>
          </a:p>
          <a:p>
            <a:pPr>
              <a:lnSpc>
                <a:spcPct val="150000"/>
              </a:lnSpc>
              <a:buFont typeface="Wingdings" panose="05000000000000000000" pitchFamily="2" charset="2"/>
              <a:buChar char="Ø"/>
            </a:pPr>
            <a:r>
              <a:rPr lang="en-US" sz="1800" dirty="0"/>
              <a:t>Regression coefficients depend on the magnitude of the variable</a:t>
            </a:r>
          </a:p>
          <a:p>
            <a:pPr>
              <a:lnSpc>
                <a:spcPct val="150000"/>
              </a:lnSpc>
              <a:buFont typeface="Wingdings" panose="05000000000000000000" pitchFamily="2" charset="2"/>
              <a:buChar char="Ø"/>
            </a:pPr>
            <a:r>
              <a:rPr lang="en-US" sz="1800" dirty="0"/>
              <a:t>Features with bigger magnitude dominate over the features with smaller magnitudes</a:t>
            </a:r>
          </a:p>
          <a:p>
            <a:pPr>
              <a:lnSpc>
                <a:spcPct val="150000"/>
              </a:lnSpc>
              <a:buFont typeface="Wingdings" panose="05000000000000000000" pitchFamily="2" charset="2"/>
              <a:buChar char="Ø"/>
            </a:pPr>
            <a:r>
              <a:rPr lang="en-US" sz="1800" dirty="0"/>
              <a:t>Euclidian distances are sensitive to feature magnitude</a:t>
            </a:r>
          </a:p>
          <a:p>
            <a:pPr>
              <a:lnSpc>
                <a:spcPct val="150000"/>
              </a:lnSpc>
              <a:buFont typeface="Wingdings" panose="05000000000000000000" pitchFamily="2" charset="2"/>
              <a:buChar char="Ø"/>
            </a:pPr>
            <a:r>
              <a:rPr lang="en-US" sz="1800" dirty="0">
                <a:solidFill>
                  <a:srgbClr val="FF0000"/>
                </a:solidFill>
              </a:rPr>
              <a:t>Hence it is a good practice to have all variables within a similar scale.</a:t>
            </a:r>
          </a:p>
        </p:txBody>
      </p:sp>
    </p:spTree>
    <p:extLst>
      <p:ext uri="{BB962C8B-B14F-4D97-AF65-F5344CB8AC3E}">
        <p14:creationId xmlns:p14="http://schemas.microsoft.com/office/powerpoint/2010/main" val="394627198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spc="7" dirty="0">
                <a:latin typeface="Arial"/>
                <a:cs typeface="Arial"/>
              </a:rPr>
              <a:t>Most of the time you don’t own the data about you. The data belongs to the company who collected it?</a:t>
            </a:r>
          </a:p>
          <a:p>
            <a:pPr>
              <a:buFont typeface="Arial" panose="020B0604020202020204" pitchFamily="34" charset="0"/>
              <a:buChar char="•"/>
            </a:pPr>
            <a:r>
              <a:rPr lang="en-US" spc="7" dirty="0">
                <a:latin typeface="Arial"/>
                <a:cs typeface="Arial"/>
              </a:rPr>
              <a:t>Nevertheless we might have some control over these data that aren’t ours because they are about us</a:t>
            </a:r>
          </a:p>
          <a:p>
            <a:pPr>
              <a:buFont typeface="Arial" panose="020B0604020202020204" pitchFamily="34" charset="0"/>
              <a:buChar char="•"/>
            </a:pPr>
            <a:r>
              <a:rPr lang="en-US" spc="7" dirty="0">
                <a:latin typeface="Arial"/>
                <a:cs typeface="Arial"/>
              </a:rPr>
              <a:t>We need to create the principle to reason about this control and that’s the main concern of a discussion about the right to privacy</a:t>
            </a:r>
          </a:p>
          <a:p>
            <a:pPr>
              <a:buFont typeface="Arial" panose="020B0604020202020204" pitchFamily="34" charset="0"/>
              <a:buChar char="•"/>
            </a:pPr>
            <a:r>
              <a:rPr lang="en-US" spc="7" dirty="0">
                <a:latin typeface="Arial"/>
                <a:cs typeface="Arial"/>
              </a:rPr>
              <a:t>If the company goes bankrupt, the company buying it should keep the same privacy</a:t>
            </a:r>
            <a:endParaRPr lang="en-US" dirty="0">
              <a:latin typeface="Arial"/>
              <a:cs typeface="Arial"/>
            </a:endParaRPr>
          </a:p>
          <a:p>
            <a:pPr>
              <a:buFont typeface="Arial" panose="020B0604020202020204" pitchFamily="34" charset="0"/>
              <a:buChar char="•"/>
            </a:pPr>
            <a:endParaRPr lang="en-US" dirty="0">
              <a:latin typeface="Arial"/>
              <a:cs typeface="Arial"/>
            </a:endParaRP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Data Ownership</a:t>
            </a:r>
          </a:p>
        </p:txBody>
      </p:sp>
    </p:spTree>
    <p:extLst>
      <p:ext uri="{BB962C8B-B14F-4D97-AF65-F5344CB8AC3E}">
        <p14:creationId xmlns:p14="http://schemas.microsoft.com/office/powerpoint/2010/main" val="410495412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Autofit/>
          </a:bodyPr>
          <a:lstStyle/>
          <a:p>
            <a:r>
              <a:rPr lang="en-US" sz="1800" b="1" dirty="0"/>
              <a:t>The Ethical Scraper: </a:t>
            </a:r>
            <a:r>
              <a:rPr lang="en-US" sz="1800" dirty="0"/>
              <a:t>will live by the following principles:</a:t>
            </a:r>
          </a:p>
          <a:p>
            <a:pPr>
              <a:buFont typeface="Arial" panose="020B0604020202020204" pitchFamily="34" charset="0"/>
              <a:buChar char="•"/>
            </a:pPr>
            <a:r>
              <a:rPr lang="en-US" sz="1800" dirty="0"/>
              <a:t>If you have a public API that provides the data I’m looking for, I’ll use it and avoid scraping all together.</a:t>
            </a:r>
          </a:p>
          <a:p>
            <a:pPr>
              <a:buFont typeface="Arial" panose="020B0604020202020204" pitchFamily="34" charset="0"/>
              <a:buChar char="•"/>
            </a:pPr>
            <a:r>
              <a:rPr lang="en-US" sz="1800" dirty="0"/>
              <a:t>I will always provide a User Agent string that makes my intentions clear and provides a way for you to contact me with questions or concerns.</a:t>
            </a:r>
          </a:p>
          <a:p>
            <a:pPr>
              <a:buFont typeface="Arial" panose="020B0604020202020204" pitchFamily="34" charset="0"/>
              <a:buChar char="•"/>
            </a:pPr>
            <a:r>
              <a:rPr lang="en-US" sz="1800" dirty="0"/>
              <a:t>I will request data at a reasonable rate. I will strive to never be confused for a </a:t>
            </a:r>
            <a:r>
              <a:rPr lang="en-US" sz="1800" dirty="0" err="1"/>
              <a:t>DDoS</a:t>
            </a:r>
            <a:r>
              <a:rPr lang="en-US" sz="1800" dirty="0"/>
              <a:t> attack.</a:t>
            </a:r>
          </a:p>
          <a:p>
            <a:pPr>
              <a:buFont typeface="Arial" panose="020B0604020202020204" pitchFamily="34" charset="0"/>
              <a:buChar char="•"/>
            </a:pPr>
            <a:r>
              <a:rPr lang="en-US" sz="1800" dirty="0"/>
              <a:t>I will only save the data I absolutely need from your page. If all I need it </a:t>
            </a:r>
            <a:r>
              <a:rPr lang="en-US" sz="1800" dirty="0" err="1"/>
              <a:t>OpenGraph</a:t>
            </a:r>
            <a:r>
              <a:rPr lang="en-US" sz="1800" dirty="0"/>
              <a:t> meta-data, that’s all I’ll keep.</a:t>
            </a:r>
          </a:p>
          <a:p>
            <a:pPr>
              <a:buFont typeface="Arial" panose="020B0604020202020204" pitchFamily="34" charset="0"/>
              <a:buChar char="•"/>
            </a:pPr>
            <a:r>
              <a:rPr lang="en-US" sz="1800" dirty="0"/>
              <a:t>I will respect any content I do keep. I’ll never pass it off as my own.</a:t>
            </a:r>
          </a:p>
          <a:p>
            <a:pPr>
              <a:buFont typeface="Arial" panose="020B0604020202020204" pitchFamily="34" charset="0"/>
              <a:buChar char="•"/>
            </a:pPr>
            <a:r>
              <a:rPr lang="en-US" sz="1800" dirty="0"/>
              <a:t>I will look for ways to return value to you. Maybe I can drive some (real) traffic to your site or credit you in an article or post.</a:t>
            </a:r>
          </a:p>
          <a:p>
            <a:pPr>
              <a:buFont typeface="Arial" panose="020B0604020202020204" pitchFamily="34" charset="0"/>
              <a:buChar char="•"/>
            </a:pPr>
            <a:r>
              <a:rPr lang="en-US" sz="1800" dirty="0"/>
              <a:t>I will respond in a timely fashion to your outreach and work with you towards a resolution.</a:t>
            </a:r>
          </a:p>
          <a:p>
            <a:pPr>
              <a:buFont typeface="Arial" panose="020B0604020202020204" pitchFamily="34" charset="0"/>
              <a:buChar char="•"/>
            </a:pPr>
            <a:r>
              <a:rPr lang="en-US" sz="1800" dirty="0"/>
              <a:t>I will scrape for the</a:t>
            </a:r>
            <a:r>
              <a:rPr lang="en-US" sz="1800" b="1" dirty="0"/>
              <a:t> purpose of creating new value from the data</a:t>
            </a:r>
            <a:r>
              <a:rPr lang="en-US" sz="1800" dirty="0"/>
              <a:t>, not to duplicate it.</a:t>
            </a:r>
          </a:p>
          <a:p>
            <a:endParaRPr lang="en-US" sz="1800" dirty="0"/>
          </a:p>
        </p:txBody>
      </p:sp>
      <p:sp>
        <p:nvSpPr>
          <p:cNvPr id="3" name="Content Placeholder 2"/>
          <p:cNvSpPr>
            <a:spLocks noGrp="1"/>
          </p:cNvSpPr>
          <p:nvPr>
            <p:ph sz="quarter" idx="10"/>
          </p:nvPr>
        </p:nvSpPr>
        <p:spPr/>
        <p:txBody>
          <a:bodyPr/>
          <a:lstStyle/>
          <a:p>
            <a:r>
              <a:rPr lang="en-US" dirty="0"/>
              <a:t>Ethics implications of Web Scraping</a:t>
            </a:r>
          </a:p>
        </p:txBody>
      </p:sp>
    </p:spTree>
    <p:extLst>
      <p:ext uri="{BB962C8B-B14F-4D97-AF65-F5344CB8AC3E}">
        <p14:creationId xmlns:p14="http://schemas.microsoft.com/office/powerpoint/2010/main" val="422099986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I, the site owner will live by the following principles:</a:t>
            </a:r>
          </a:p>
          <a:p>
            <a:pPr>
              <a:buFont typeface="Arial" panose="020B0604020202020204" pitchFamily="34" charset="0"/>
              <a:buChar char="•"/>
            </a:pPr>
            <a:r>
              <a:rPr lang="en-US" dirty="0"/>
              <a:t>I will allow ethical scrapers to access my site as long as they are not a burden on my site’s performance.</a:t>
            </a:r>
          </a:p>
          <a:p>
            <a:pPr>
              <a:buFont typeface="Arial" panose="020B0604020202020204" pitchFamily="34" charset="0"/>
              <a:buChar char="•"/>
            </a:pPr>
            <a:r>
              <a:rPr lang="en-US" dirty="0"/>
              <a:t>I will respect transparent User Agent strings rather than blocking them and encouraging use of scrapers masked as human visitors.</a:t>
            </a:r>
          </a:p>
          <a:p>
            <a:pPr>
              <a:buFont typeface="Arial" panose="020B0604020202020204" pitchFamily="34" charset="0"/>
              <a:buChar char="•"/>
            </a:pPr>
            <a:r>
              <a:rPr lang="en-US" dirty="0"/>
              <a:t>I will reach out to the owner of the scraper (thanks to their ethical User Agent string) before blocking permanently. A temporary block is acceptable in the case of site performance or ethical concerns.</a:t>
            </a:r>
          </a:p>
          <a:p>
            <a:pPr>
              <a:buFont typeface="Arial" panose="020B0604020202020204" pitchFamily="34" charset="0"/>
              <a:buChar char="•"/>
            </a:pPr>
            <a:r>
              <a:rPr lang="en-US" dirty="0"/>
              <a:t>I understand that scrapers are a reality of the open web.</a:t>
            </a:r>
          </a:p>
          <a:p>
            <a:pPr>
              <a:buFont typeface="Arial" panose="020B0604020202020204" pitchFamily="34" charset="0"/>
              <a:buChar char="•"/>
            </a:pPr>
            <a:r>
              <a:rPr lang="en-US" dirty="0"/>
              <a:t>I will consider public APIs to provide data as an alternative to scrapers.</a:t>
            </a:r>
          </a:p>
          <a:p>
            <a:endParaRPr lang="en-US" dirty="0"/>
          </a:p>
        </p:txBody>
      </p:sp>
      <p:sp>
        <p:nvSpPr>
          <p:cNvPr id="3" name="Content Placeholder 2"/>
          <p:cNvSpPr>
            <a:spLocks noGrp="1"/>
          </p:cNvSpPr>
          <p:nvPr>
            <p:ph sz="quarter" idx="10"/>
          </p:nvPr>
        </p:nvSpPr>
        <p:spPr/>
        <p:txBody>
          <a:bodyPr/>
          <a:lstStyle/>
          <a:p>
            <a:r>
              <a:rPr lang="en-US" dirty="0"/>
              <a:t>The Ethical Site Owner</a:t>
            </a:r>
          </a:p>
          <a:p>
            <a:r>
              <a:rPr lang="en-US" dirty="0"/>
              <a:t>- For Web Scrapping</a:t>
            </a:r>
          </a:p>
        </p:txBody>
      </p:sp>
    </p:spTree>
    <p:extLst>
      <p:ext uri="{BB962C8B-B14F-4D97-AF65-F5344CB8AC3E}">
        <p14:creationId xmlns:p14="http://schemas.microsoft.com/office/powerpoint/2010/main" val="203556181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983163"/>
          </a:xfrm>
        </p:spPr>
        <p:txBody>
          <a:bodyPr>
            <a:normAutofit fontScale="77500" lnSpcReduction="20000"/>
          </a:bodyPr>
          <a:lstStyle/>
          <a:p>
            <a:r>
              <a:rPr lang="en-US" b="1" dirty="0">
                <a:solidFill>
                  <a:schemeClr val="accent1"/>
                </a:solidFill>
              </a:rPr>
              <a:t>Data citizens</a:t>
            </a:r>
          </a:p>
          <a:p>
            <a:pPr>
              <a:buFont typeface="Arial" panose="020B0604020202020204" pitchFamily="34" charset="0"/>
              <a:buChar char="•"/>
            </a:pPr>
            <a:r>
              <a:rPr lang="en-US" dirty="0"/>
              <a:t>Perhaps no area of ethics in data science has received more attention today than the protection of personal data. </a:t>
            </a:r>
            <a:r>
              <a:rPr lang="en-US" i="1" dirty="0"/>
              <a:t>The digital transformation of our interactions with social and economics communities reveals who we are, what we think, and what we do</a:t>
            </a:r>
            <a:r>
              <a:rPr lang="en-US" dirty="0"/>
              <a:t>. </a:t>
            </a:r>
          </a:p>
          <a:p>
            <a:pPr>
              <a:buFont typeface="Arial" panose="020B0604020202020204" pitchFamily="34" charset="0"/>
              <a:buChar char="•"/>
            </a:pPr>
            <a:r>
              <a:rPr lang="en-US" dirty="0"/>
              <a:t>The recent introduction of legislation in Europe (GDPR), India (the Personal Data Protection Act, 2018)., and California (the California Consumer Privacy Act of 2018) specifically recognize the rights of digital citizens, and implicitly address the dangers of the commercial use of personal and personally identifiable data. </a:t>
            </a:r>
          </a:p>
          <a:p>
            <a:pPr>
              <a:buFont typeface="Arial" panose="020B0604020202020204" pitchFamily="34" charset="0"/>
              <a:buChar char="•"/>
            </a:pPr>
            <a:r>
              <a:rPr lang="en-US" dirty="0"/>
              <a:t>These legal frameworks try to rebalance the inequitable relationships of power and influence between organizations and individuals in codifying ethical benchmarks including the right to be informed, the right to object, the right of access, the right to rectification, and the right to be forgotten.</a:t>
            </a:r>
          </a:p>
          <a:p>
            <a:pPr>
              <a:buFont typeface="Arial" panose="020B0604020202020204" pitchFamily="34" charset="0"/>
              <a:buChar char="•"/>
            </a:pPr>
            <a:r>
              <a:rPr lang="en-US" dirty="0"/>
              <a:t>The attention given to this legislation extends far beyond concerns for data protection. These attempts to define proper and illicit data practices respond to a number of ethical questions. As data become the new currency of the world economy, the lines between public and private, between individuals and society, and between the resource rich and the resource poor are being redrawn. </a:t>
            </a:r>
          </a:p>
        </p:txBody>
      </p:sp>
      <p:sp>
        <p:nvSpPr>
          <p:cNvPr id="3" name="Content Placeholder 2"/>
          <p:cNvSpPr>
            <a:spLocks noGrp="1"/>
          </p:cNvSpPr>
          <p:nvPr>
            <p:ph sz="quarter" idx="10"/>
          </p:nvPr>
        </p:nvSpPr>
        <p:spPr/>
        <p:txBody>
          <a:bodyPr/>
          <a:lstStyle/>
          <a:p>
            <a:r>
              <a:rPr lang="en-US" dirty="0"/>
              <a:t>Ethics Measures in Data Collection &amp; Storage</a:t>
            </a:r>
          </a:p>
        </p:txBody>
      </p:sp>
    </p:spTree>
    <p:extLst>
      <p:ext uri="{BB962C8B-B14F-4D97-AF65-F5344CB8AC3E}">
        <p14:creationId xmlns:p14="http://schemas.microsoft.com/office/powerpoint/2010/main" val="142236019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accent1"/>
                </a:solidFill>
              </a:rPr>
              <a:t>Distributed ledgers</a:t>
            </a:r>
          </a:p>
          <a:p>
            <a:pPr>
              <a:buFont typeface="Arial" panose="020B0604020202020204" pitchFamily="34" charset="0"/>
              <a:buChar char="•"/>
            </a:pPr>
            <a:r>
              <a:rPr lang="en-US" dirty="0"/>
              <a:t>Distributed ledger technologies in general, and blockchain technologies in particular, offer their share of hope both for a more transparent and traceable source of information. Yet this vision of an Internet of Value is partially clouded by the potential societal challenges of relatively untested technologies. Can technology in and of itself be the standard for both truth and trust? </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Ethics Measures in Data Collection &amp; Storage contd..</a:t>
            </a:r>
          </a:p>
        </p:txBody>
      </p:sp>
    </p:spTree>
    <p:extLst>
      <p:ext uri="{BB962C8B-B14F-4D97-AF65-F5344CB8AC3E}">
        <p14:creationId xmlns:p14="http://schemas.microsoft.com/office/powerpoint/2010/main" val="2647549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lnSpcReduction="10000"/>
          </a:bodyPr>
          <a:lstStyle/>
          <a:p>
            <a:pPr>
              <a:buFont typeface="Arial" panose="020B0604020202020204" pitchFamily="34" charset="0"/>
              <a:buChar char="•"/>
            </a:pPr>
            <a:r>
              <a:rPr lang="en-US" spc="10" dirty="0">
                <a:latin typeface="Arial"/>
                <a:cs typeface="Arial"/>
              </a:rPr>
              <a:t>Bad Data and Bad Models lead to bad decisions</a:t>
            </a:r>
            <a:endParaRPr lang="en-US" dirty="0">
              <a:latin typeface="Arial"/>
              <a:cs typeface="Arial"/>
            </a:endParaRPr>
          </a:p>
          <a:p>
            <a:pPr marL="0">
              <a:buFont typeface="Arial" panose="020B0604020202020204" pitchFamily="34" charset="0"/>
              <a:buChar char="•"/>
            </a:pPr>
            <a:r>
              <a:rPr lang="en-US" spc="10" dirty="0">
                <a:latin typeface="Arial"/>
                <a:cs typeface="Arial"/>
              </a:rPr>
              <a:t>If decision making is opaque, results can be bad in the aggregate, and catastrophic for an individual</a:t>
            </a:r>
          </a:p>
          <a:p>
            <a:pPr marL="0">
              <a:buFont typeface="Arial" panose="020B0604020202020204" pitchFamily="34" charset="0"/>
              <a:buChar char="•"/>
            </a:pPr>
            <a:r>
              <a:rPr lang="en-US" spc="10" dirty="0">
                <a:latin typeface="Arial"/>
                <a:cs typeface="Arial"/>
              </a:rPr>
              <a:t>What if someone has a loan denied because of an error in the data analyzed</a:t>
            </a:r>
          </a:p>
          <a:p>
            <a:pPr marL="0" indent="0"/>
            <a:r>
              <a:rPr lang="en-US" b="1" spc="10" dirty="0">
                <a:latin typeface="Arial"/>
                <a:cs typeface="Arial"/>
              </a:rPr>
              <a:t>Sources of Error</a:t>
            </a:r>
            <a:endParaRPr lang="en-US" b="1" dirty="0">
              <a:latin typeface="Arial"/>
              <a:cs typeface="Arial"/>
            </a:endParaRPr>
          </a:p>
          <a:p>
            <a:pPr marL="0">
              <a:buFont typeface="Arial" panose="020B0604020202020204" pitchFamily="34" charset="0"/>
              <a:buChar char="•"/>
            </a:pPr>
            <a:r>
              <a:rPr lang="en-US" spc="10" dirty="0">
                <a:latin typeface="Arial"/>
                <a:cs typeface="Arial"/>
              </a:rPr>
              <a:t>Choice of representative sample</a:t>
            </a:r>
            <a:endParaRPr lang="en-US" dirty="0">
              <a:latin typeface="Arial"/>
              <a:cs typeface="Arial"/>
            </a:endParaRPr>
          </a:p>
          <a:p>
            <a:pPr marL="0">
              <a:buFont typeface="Arial" panose="020B0604020202020204" pitchFamily="34" charset="0"/>
              <a:buChar char="•"/>
            </a:pPr>
            <a:r>
              <a:rPr lang="en-US" spc="10" dirty="0">
                <a:latin typeface="Arial"/>
                <a:cs typeface="Arial"/>
              </a:rPr>
              <a:t>Choice of attributes and measures</a:t>
            </a:r>
            <a:endParaRPr lang="en-US" dirty="0">
              <a:latin typeface="Arial"/>
              <a:cs typeface="Arial"/>
            </a:endParaRPr>
          </a:p>
          <a:p>
            <a:pPr>
              <a:buFont typeface="Arial" panose="020B0604020202020204" pitchFamily="34" charset="0"/>
              <a:buChar char="•"/>
            </a:pPr>
            <a:r>
              <a:rPr lang="en-US" spc="10" dirty="0">
                <a:latin typeface="Arial"/>
                <a:cs typeface="Arial"/>
              </a:rPr>
              <a:t>Errors in the Data</a:t>
            </a:r>
            <a:endParaRPr lang="en-US" dirty="0">
              <a:latin typeface="Arial"/>
              <a:cs typeface="Arial"/>
            </a:endParaRPr>
          </a:p>
          <a:p>
            <a:pPr>
              <a:buFont typeface="Arial" panose="020B0604020202020204" pitchFamily="34" charset="0"/>
              <a:buChar char="•"/>
            </a:pPr>
            <a:r>
              <a:rPr lang="en-US" spc="10" dirty="0">
                <a:latin typeface="Arial"/>
                <a:cs typeface="Arial"/>
              </a:rPr>
              <a:t>Errors in Model Design</a:t>
            </a:r>
          </a:p>
          <a:p>
            <a:pPr>
              <a:buFont typeface="Arial" panose="020B0604020202020204" pitchFamily="34" charset="0"/>
              <a:buChar char="•"/>
            </a:pPr>
            <a:r>
              <a:rPr lang="en-US" spc="10" dirty="0">
                <a:latin typeface="Arial"/>
                <a:cs typeface="Arial"/>
              </a:rPr>
              <a:t>Errors in Data Processing</a:t>
            </a:r>
            <a:endParaRPr lang="en-US" dirty="0">
              <a:latin typeface="Arial"/>
              <a:cs typeface="Arial"/>
            </a:endParaRPr>
          </a:p>
          <a:p>
            <a:pPr>
              <a:buFont typeface="Arial" panose="020B0604020202020204" pitchFamily="34" charset="0"/>
              <a:buChar char="•"/>
            </a:pPr>
            <a:r>
              <a:rPr lang="en-US" spc="10" dirty="0">
                <a:latin typeface="Arial"/>
                <a:cs typeface="Arial"/>
              </a:rPr>
              <a:t>Managing change</a:t>
            </a:r>
            <a:endParaRPr lang="en-US" dirty="0">
              <a:latin typeface="Arial"/>
              <a:cs typeface="Arial"/>
            </a:endParaRPr>
          </a:p>
        </p:txBody>
      </p:sp>
      <p:sp>
        <p:nvSpPr>
          <p:cNvPr id="3" name="Content Placeholder 2"/>
          <p:cNvSpPr>
            <a:spLocks noGrp="1"/>
          </p:cNvSpPr>
          <p:nvPr>
            <p:ph sz="quarter" idx="10"/>
          </p:nvPr>
        </p:nvSpPr>
        <p:spPr/>
        <p:txBody>
          <a:bodyPr/>
          <a:lstStyle/>
          <a:p>
            <a:r>
              <a:rPr lang="en-US" dirty="0"/>
              <a:t>Stage 3 – Data Preparation Ethic Concerns - Data Validity</a:t>
            </a:r>
          </a:p>
        </p:txBody>
      </p:sp>
    </p:spTree>
    <p:extLst>
      <p:ext uri="{BB962C8B-B14F-4D97-AF65-F5344CB8AC3E}">
        <p14:creationId xmlns:p14="http://schemas.microsoft.com/office/powerpoint/2010/main" val="38506844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spc="10" dirty="0">
                <a:latin typeface="Arial"/>
                <a:cs typeface="Arial"/>
              </a:rPr>
              <a:t>Data Processing Errors</a:t>
            </a:r>
          </a:p>
          <a:p>
            <a:pPr>
              <a:buFont typeface="Arial" panose="020B0604020202020204" pitchFamily="34" charset="0"/>
              <a:buChar char="•"/>
            </a:pPr>
            <a:r>
              <a:rPr lang="en-US" spc="10" dirty="0">
                <a:latin typeface="Arial"/>
                <a:cs typeface="Arial"/>
              </a:rPr>
              <a:t>Wrong entry for example</a:t>
            </a:r>
          </a:p>
          <a:p>
            <a:pPr>
              <a:buFont typeface="Arial" panose="020B0604020202020204" pitchFamily="34" charset="0"/>
              <a:buChar char="•"/>
            </a:pPr>
            <a:r>
              <a:rPr lang="en-US" spc="10" dirty="0">
                <a:latin typeface="Arial"/>
                <a:cs typeface="Arial"/>
              </a:rPr>
              <a:t>Bug in code</a:t>
            </a:r>
          </a:p>
          <a:p>
            <a:pPr marL="0" indent="0"/>
            <a:r>
              <a:rPr lang="en-US" b="1" spc="10" dirty="0">
                <a:latin typeface="Arial"/>
                <a:cs typeface="Arial"/>
              </a:rPr>
              <a:t>Managing Change</a:t>
            </a:r>
          </a:p>
          <a:p>
            <a:pPr>
              <a:buFont typeface="Arial" panose="020B0604020202020204" pitchFamily="34" charset="0"/>
              <a:buChar char="•"/>
            </a:pPr>
            <a:r>
              <a:rPr lang="en-US" spc="10" dirty="0">
                <a:latin typeface="Arial"/>
                <a:cs typeface="Arial"/>
              </a:rPr>
              <a:t>System change continuously</a:t>
            </a:r>
            <a:endParaRPr lang="en-US" dirty="0">
              <a:latin typeface="Arial"/>
              <a:cs typeface="Arial"/>
            </a:endParaRPr>
          </a:p>
          <a:p>
            <a:pPr>
              <a:buFont typeface="Arial" panose="020B0604020202020204" pitchFamily="34" charset="0"/>
              <a:buChar char="•"/>
            </a:pPr>
            <a:r>
              <a:rPr lang="en-US" spc="10" dirty="0">
                <a:latin typeface="Arial"/>
                <a:cs typeface="Arial"/>
              </a:rPr>
              <a:t>Is analysis still valid?</a:t>
            </a:r>
            <a:endParaRPr lang="en-US" dirty="0">
              <a:latin typeface="Arial"/>
              <a:cs typeface="Arial"/>
            </a:endParaRPr>
          </a:p>
          <a:p>
            <a:pPr>
              <a:buFont typeface="Arial" panose="020B0604020202020204" pitchFamily="34" charset="0"/>
              <a:buChar char="•"/>
            </a:pPr>
            <a:r>
              <a:rPr lang="en-US" spc="10" dirty="0">
                <a:latin typeface="Arial"/>
                <a:cs typeface="Arial"/>
              </a:rPr>
              <a:t>Most changes may not impact analysis</a:t>
            </a:r>
            <a:endParaRPr lang="en-US" dirty="0">
              <a:latin typeface="Arial"/>
              <a:cs typeface="Arial"/>
            </a:endParaRPr>
          </a:p>
          <a:p>
            <a:pPr>
              <a:buFont typeface="Arial" panose="020B0604020202020204" pitchFamily="34" charset="0"/>
              <a:buChar char="•"/>
            </a:pPr>
            <a:r>
              <a:rPr lang="en-US" spc="10" dirty="0">
                <a:latin typeface="Arial"/>
                <a:cs typeface="Arial"/>
              </a:rPr>
              <a:t>But some do and we might not know which one</a:t>
            </a:r>
          </a:p>
          <a:p>
            <a:pPr>
              <a:buFont typeface="Arial" panose="020B0604020202020204" pitchFamily="34" charset="0"/>
              <a:buChar char="•"/>
            </a:pPr>
            <a:r>
              <a:rPr lang="en-US" spc="10" dirty="0">
                <a:latin typeface="Arial"/>
                <a:cs typeface="Arial"/>
              </a:rPr>
              <a:t>Famous case of “Google Flu”</a:t>
            </a:r>
            <a:endParaRPr lang="en-US" dirty="0">
              <a:latin typeface="Arial"/>
              <a:cs typeface="Arial"/>
            </a:endParaRPr>
          </a:p>
          <a:p>
            <a:pPr marL="400050" lvl="1" indent="0"/>
            <a:r>
              <a:rPr lang="en-US" spc="10" dirty="0">
                <a:latin typeface="Arial"/>
                <a:cs typeface="Arial"/>
              </a:rPr>
              <a:t>Predictor worked beautifully for a while</a:t>
            </a:r>
            <a:endParaRPr lang="en-US" dirty="0">
              <a:latin typeface="Arial"/>
              <a:cs typeface="Arial"/>
            </a:endParaRPr>
          </a:p>
          <a:p>
            <a:pPr marL="400050" lvl="1" indent="0"/>
            <a:r>
              <a:rPr lang="en-US" spc="10" dirty="0">
                <a:latin typeface="Arial"/>
                <a:cs typeface="Arial"/>
              </a:rPr>
              <a:t>Then crashed</a:t>
            </a:r>
            <a:endParaRPr lang="en-US" dirty="0">
              <a:latin typeface="Arial"/>
              <a:cs typeface="Arial"/>
            </a:endParaRPr>
          </a:p>
          <a:p>
            <a:endParaRPr lang="en-US" dirty="0"/>
          </a:p>
        </p:txBody>
      </p:sp>
      <p:sp>
        <p:nvSpPr>
          <p:cNvPr id="3" name="Content Placeholder 2"/>
          <p:cNvSpPr>
            <a:spLocks noGrp="1"/>
          </p:cNvSpPr>
          <p:nvPr>
            <p:ph sz="quarter" idx="10"/>
          </p:nvPr>
        </p:nvSpPr>
        <p:spPr/>
        <p:txBody>
          <a:bodyPr/>
          <a:lstStyle/>
          <a:p>
            <a:r>
              <a:rPr lang="en-US" dirty="0"/>
              <a:t>Data Processing</a:t>
            </a:r>
          </a:p>
        </p:txBody>
      </p:sp>
    </p:spTree>
    <p:extLst>
      <p:ext uri="{BB962C8B-B14F-4D97-AF65-F5344CB8AC3E}">
        <p14:creationId xmlns:p14="http://schemas.microsoft.com/office/powerpoint/2010/main" val="21564712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457200" y="1981200"/>
            <a:ext cx="8167991" cy="3824785"/>
          </a:xfrm>
          <a:prstGeom prst="rect">
            <a:avLst/>
          </a:prstGeom>
        </p:spPr>
      </p:pic>
      <p:sp>
        <p:nvSpPr>
          <p:cNvPr id="3" name="Content Placeholder 2"/>
          <p:cNvSpPr>
            <a:spLocks noGrp="1"/>
          </p:cNvSpPr>
          <p:nvPr>
            <p:ph sz="quarter" idx="10"/>
          </p:nvPr>
        </p:nvSpPr>
        <p:spPr/>
        <p:txBody>
          <a:bodyPr/>
          <a:lstStyle/>
          <a:p>
            <a:r>
              <a:rPr lang="en-US" dirty="0"/>
              <a:t>Stage 4 – Data Science Algorithms – Ethical Issues</a:t>
            </a:r>
          </a:p>
        </p:txBody>
      </p:sp>
    </p:spTree>
    <p:extLst>
      <p:ext uri="{BB962C8B-B14F-4D97-AF65-F5344CB8AC3E}">
        <p14:creationId xmlns:p14="http://schemas.microsoft.com/office/powerpoint/2010/main" val="32258625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b="1" dirty="0"/>
              <a:t>Statistical bias</a:t>
            </a:r>
            <a:r>
              <a:rPr lang="en-US" sz="2000" dirty="0"/>
              <a:t> is a feature of a </a:t>
            </a:r>
            <a:r>
              <a:rPr lang="en-US" sz="2000" dirty="0">
                <a:hlinkClick r:id="rId2" tooltip="Statistics"/>
              </a:rPr>
              <a:t>statistical</a:t>
            </a:r>
            <a:r>
              <a:rPr lang="en-US" sz="2000" dirty="0"/>
              <a:t> technique or of its results whereby the </a:t>
            </a:r>
            <a:r>
              <a:rPr lang="en-US" sz="2000" dirty="0">
                <a:hlinkClick r:id="rId3" tooltip="Expected value"/>
              </a:rPr>
              <a:t>expected value</a:t>
            </a:r>
            <a:r>
              <a:rPr lang="en-US" sz="2000" dirty="0"/>
              <a:t> of the results differs from the true underlying quantitative </a:t>
            </a:r>
            <a:r>
              <a:rPr lang="en-US" sz="2000" dirty="0">
                <a:hlinkClick r:id="rId4" tooltip="Parameter"/>
              </a:rPr>
              <a:t>parameter</a:t>
            </a:r>
            <a:r>
              <a:rPr lang="en-US" sz="2000" dirty="0"/>
              <a:t> being </a:t>
            </a:r>
            <a:r>
              <a:rPr lang="en-US" sz="2000" dirty="0">
                <a:hlinkClick r:id="rId5" tooltip="Estimation theory"/>
              </a:rPr>
              <a:t>estimated</a:t>
            </a:r>
            <a:r>
              <a:rPr lang="en-US" sz="2000" dirty="0"/>
              <a:t>. The bias of an estimator of a parameter should not be confused with its degree of precision as the degree of precision is a measure of the sampling error.</a:t>
            </a:r>
          </a:p>
          <a:p>
            <a:endParaRPr lang="en-US" sz="2000" dirty="0"/>
          </a:p>
          <a:p>
            <a:endParaRPr lang="en-US" sz="2000" dirty="0"/>
          </a:p>
          <a:p>
            <a:endParaRPr lang="en-US" sz="2000" dirty="0"/>
          </a:p>
          <a:p>
            <a:r>
              <a:rPr lang="en-US" sz="2000" dirty="0"/>
              <a:t>Types –</a:t>
            </a:r>
          </a:p>
          <a:p>
            <a:pPr marL="457200" indent="-457200">
              <a:buAutoNum type="arabicPeriod"/>
            </a:pPr>
            <a:r>
              <a:rPr lang="en-US" sz="2000" dirty="0"/>
              <a:t>Selection Bias</a:t>
            </a:r>
          </a:p>
          <a:p>
            <a:pPr marL="457200" indent="-457200">
              <a:buAutoNum type="arabicPeriod"/>
            </a:pPr>
            <a:r>
              <a:rPr lang="en-US" sz="2000" dirty="0"/>
              <a:t>Reporting Bias</a:t>
            </a:r>
          </a:p>
          <a:p>
            <a:pPr marL="457200" indent="-457200">
              <a:buAutoNum type="arabicPeriod"/>
            </a:pPr>
            <a:r>
              <a:rPr lang="en-US" sz="2000" dirty="0"/>
              <a:t>Exclusion Bias</a:t>
            </a:r>
          </a:p>
          <a:p>
            <a:endParaRPr lang="en-US" sz="2000" dirty="0"/>
          </a:p>
        </p:txBody>
      </p:sp>
      <p:sp>
        <p:nvSpPr>
          <p:cNvPr id="3" name="Content Placeholder 2"/>
          <p:cNvSpPr>
            <a:spLocks noGrp="1"/>
          </p:cNvSpPr>
          <p:nvPr>
            <p:ph sz="quarter" idx="10"/>
          </p:nvPr>
        </p:nvSpPr>
        <p:spPr/>
        <p:txBody>
          <a:bodyPr/>
          <a:lstStyle/>
          <a:p>
            <a:r>
              <a:rPr lang="en-US" dirty="0"/>
              <a:t>Bias</a:t>
            </a:r>
          </a:p>
        </p:txBody>
      </p:sp>
      <p:pic>
        <p:nvPicPr>
          <p:cNvPr id="28" name="Picture 27"/>
          <p:cNvPicPr>
            <a:picLocks noChangeAspect="1"/>
          </p:cNvPicPr>
          <p:nvPr/>
        </p:nvPicPr>
        <p:blipFill>
          <a:blip r:embed="rId6"/>
          <a:stretch>
            <a:fillRect/>
          </a:stretch>
        </p:blipFill>
        <p:spPr>
          <a:xfrm>
            <a:off x="304800" y="3352800"/>
            <a:ext cx="8458200" cy="914400"/>
          </a:xfrm>
          <a:prstGeom prst="rect">
            <a:avLst/>
          </a:prstGeom>
        </p:spPr>
      </p:pic>
    </p:spTree>
    <p:extLst>
      <p:ext uri="{BB962C8B-B14F-4D97-AF65-F5344CB8AC3E}">
        <p14:creationId xmlns:p14="http://schemas.microsoft.com/office/powerpoint/2010/main" val="74925956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a:r>
              <a:rPr lang="en-US" spc="10" dirty="0">
                <a:latin typeface="Arial"/>
                <a:cs typeface="Arial"/>
              </a:rPr>
              <a:t>Ending up with invalid conclusions even with perfect</a:t>
            </a:r>
            <a:endParaRPr lang="en-US" dirty="0">
              <a:latin typeface="Arial"/>
              <a:cs typeface="Arial"/>
            </a:endParaRPr>
          </a:p>
          <a:p>
            <a:pPr marL="419100"/>
            <a:r>
              <a:rPr lang="en-US" spc="10" dirty="0">
                <a:latin typeface="Arial"/>
                <a:cs typeface="Arial"/>
              </a:rPr>
              <a:t>inputs, perfect data going in…</a:t>
            </a:r>
            <a:endParaRPr lang="en-US" dirty="0">
              <a:latin typeface="Arial"/>
              <a:cs typeface="Arial"/>
            </a:endParaRPr>
          </a:p>
          <a:p>
            <a:r>
              <a:rPr lang="en-US" spc="10" dirty="0">
                <a:latin typeface="Arial"/>
                <a:cs typeface="Arial"/>
              </a:rPr>
              <a:t>1. Many ways model could be incorrect</a:t>
            </a:r>
            <a:endParaRPr lang="en-US" dirty="0">
              <a:latin typeface="Arial"/>
              <a:cs typeface="Arial"/>
            </a:endParaRPr>
          </a:p>
          <a:p>
            <a:pPr lvl="1"/>
            <a:r>
              <a:rPr lang="en-US" spc="10" dirty="0">
                <a:latin typeface="Arial"/>
                <a:cs typeface="Arial"/>
              </a:rPr>
              <a:t>Model structure and Extrapolation</a:t>
            </a:r>
            <a:endParaRPr lang="en-US" dirty="0">
              <a:latin typeface="Arial"/>
              <a:cs typeface="Arial"/>
            </a:endParaRPr>
          </a:p>
          <a:p>
            <a:pPr lvl="1"/>
            <a:r>
              <a:rPr lang="en-US" spc="10" dirty="0">
                <a:latin typeface="Arial"/>
                <a:cs typeface="Arial"/>
              </a:rPr>
              <a:t>Feature Selection</a:t>
            </a:r>
          </a:p>
          <a:p>
            <a:pPr lvl="1"/>
            <a:r>
              <a:rPr lang="en-US" spc="10" dirty="0">
                <a:latin typeface="Arial"/>
                <a:cs typeface="Arial"/>
              </a:rPr>
              <a:t>Ecological Fallacy</a:t>
            </a:r>
          </a:p>
          <a:p>
            <a:pPr lvl="1"/>
            <a:r>
              <a:rPr lang="en-US" spc="10" dirty="0">
                <a:latin typeface="Arial"/>
                <a:cs typeface="Arial"/>
              </a:rPr>
              <a:t>Simpson’s Paradox</a:t>
            </a:r>
            <a:endParaRPr lang="en-US" dirty="0"/>
          </a:p>
          <a:p>
            <a:pPr>
              <a:lnSpc>
                <a:spcPct val="110000"/>
              </a:lnSpc>
            </a:pPr>
            <a:r>
              <a:rPr lang="en-US" spc="10" dirty="0">
                <a:latin typeface="Arial"/>
                <a:cs typeface="Arial"/>
              </a:rPr>
              <a:t>2. Model Structure and Extrapolation</a:t>
            </a:r>
          </a:p>
          <a:p>
            <a:pPr lvl="1"/>
            <a:r>
              <a:rPr lang="en-US" spc="10" dirty="0">
                <a:latin typeface="Arial"/>
                <a:cs typeface="Arial"/>
              </a:rPr>
              <a:t>Most machine learning model just estimates parameters to ﬁt a pre-determined model</a:t>
            </a:r>
          </a:p>
          <a:p>
            <a:pPr lvl="1"/>
            <a:r>
              <a:rPr lang="en-US" spc="10" dirty="0">
                <a:latin typeface="Arial"/>
                <a:cs typeface="Arial"/>
              </a:rPr>
              <a:t>Do you know the model is appropriate ?</a:t>
            </a:r>
          </a:p>
          <a:p>
            <a:pPr lvl="1"/>
            <a:r>
              <a:rPr lang="en-US" spc="10" dirty="0">
                <a:latin typeface="Arial"/>
                <a:cs typeface="Arial"/>
              </a:rPr>
              <a:t>Are you trying to ﬁt a linear model to a complex non-linear reality ? Or the opposite ?</a:t>
            </a:r>
          </a:p>
          <a:p>
            <a:pPr lvl="1"/>
            <a:endParaRPr lang="en-US" spc="10" dirty="0">
              <a:latin typeface="Arial"/>
              <a:cs typeface="Arial"/>
            </a:endParaRPr>
          </a:p>
          <a:p>
            <a:pPr>
              <a:lnSpc>
                <a:spcPct val="110000"/>
              </a:lnSpc>
            </a:pPr>
            <a:endParaRPr lang="en-US" spc="10" dirty="0">
              <a:latin typeface="Arial"/>
              <a:cs typeface="Arial"/>
            </a:endParaRPr>
          </a:p>
          <a:p>
            <a:pPr marL="457200" lvl="1" indent="0">
              <a:buNone/>
            </a:pPr>
            <a:endParaRPr lang="en-US" spc="10" dirty="0">
              <a:latin typeface="Arial"/>
              <a:cs typeface="Arial"/>
            </a:endParaRPr>
          </a:p>
        </p:txBody>
      </p:sp>
      <p:sp>
        <p:nvSpPr>
          <p:cNvPr id="3" name="Content Placeholder 2"/>
          <p:cNvSpPr>
            <a:spLocks noGrp="1"/>
          </p:cNvSpPr>
          <p:nvPr>
            <p:ph sz="quarter" idx="10"/>
          </p:nvPr>
        </p:nvSpPr>
        <p:spPr/>
        <p:txBody>
          <a:bodyPr/>
          <a:lstStyle/>
          <a:p>
            <a:r>
              <a:rPr lang="en-US" dirty="0"/>
              <a:t>Stage 4 – Data Model Design Errors</a:t>
            </a:r>
          </a:p>
        </p:txBody>
      </p:sp>
    </p:spTree>
    <p:extLst>
      <p:ext uri="{BB962C8B-B14F-4D97-AF65-F5344CB8AC3E}">
        <p14:creationId xmlns:p14="http://schemas.microsoft.com/office/powerpoint/2010/main" val="259161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Algorithms that are sensitive to feature magnitude</a:t>
            </a:r>
          </a:p>
        </p:txBody>
      </p:sp>
      <p:sp>
        <p:nvSpPr>
          <p:cNvPr id="3" name="Text Placeholder 2"/>
          <p:cNvSpPr>
            <a:spLocks noGrp="1"/>
          </p:cNvSpPr>
          <p:nvPr>
            <p:ph type="body" sz="quarter" idx="13"/>
          </p:nvPr>
        </p:nvSpPr>
        <p:spPr>
          <a:xfrm>
            <a:off x="643304" y="2057401"/>
            <a:ext cx="7620000" cy="2971799"/>
          </a:xfrm>
        </p:spPr>
        <p:txBody>
          <a:bodyPr>
            <a:normAutofit fontScale="85000" lnSpcReduction="10000"/>
          </a:bodyPr>
          <a:lstStyle/>
          <a:p>
            <a:pPr>
              <a:lnSpc>
                <a:spcPct val="150000"/>
              </a:lnSpc>
              <a:buFont typeface="Wingdings" panose="05000000000000000000" pitchFamily="2" charset="2"/>
              <a:buChar char="Ø"/>
            </a:pPr>
            <a:r>
              <a:rPr lang="en-US" sz="1800" dirty="0"/>
              <a:t>Linear and Logistic Regression</a:t>
            </a:r>
          </a:p>
          <a:p>
            <a:pPr>
              <a:lnSpc>
                <a:spcPct val="150000"/>
              </a:lnSpc>
              <a:buFont typeface="Wingdings" panose="05000000000000000000" pitchFamily="2" charset="2"/>
              <a:buChar char="Ø"/>
            </a:pPr>
            <a:r>
              <a:rPr lang="en-US" sz="1800" dirty="0"/>
              <a:t>Neural Networks</a:t>
            </a:r>
          </a:p>
          <a:p>
            <a:pPr>
              <a:lnSpc>
                <a:spcPct val="150000"/>
              </a:lnSpc>
              <a:buFont typeface="Wingdings" panose="05000000000000000000" pitchFamily="2" charset="2"/>
              <a:buChar char="Ø"/>
            </a:pPr>
            <a:r>
              <a:rPr lang="en-US" sz="1800" dirty="0"/>
              <a:t>Support Vector Machines</a:t>
            </a:r>
          </a:p>
          <a:p>
            <a:pPr>
              <a:lnSpc>
                <a:spcPct val="150000"/>
              </a:lnSpc>
              <a:buFont typeface="Wingdings" panose="05000000000000000000" pitchFamily="2" charset="2"/>
              <a:buChar char="Ø"/>
            </a:pPr>
            <a:r>
              <a:rPr lang="en-US" sz="1800" dirty="0"/>
              <a:t>KNN</a:t>
            </a:r>
          </a:p>
          <a:p>
            <a:pPr>
              <a:lnSpc>
                <a:spcPct val="150000"/>
              </a:lnSpc>
              <a:buFont typeface="Wingdings" panose="05000000000000000000" pitchFamily="2" charset="2"/>
              <a:buChar char="Ø"/>
            </a:pPr>
            <a:r>
              <a:rPr lang="en-US" sz="1800" dirty="0"/>
              <a:t>K-Means Clustering</a:t>
            </a:r>
          </a:p>
          <a:p>
            <a:pPr>
              <a:lnSpc>
                <a:spcPct val="150000"/>
              </a:lnSpc>
              <a:buFont typeface="Wingdings" panose="05000000000000000000" pitchFamily="2" charset="2"/>
              <a:buChar char="Ø"/>
            </a:pPr>
            <a:r>
              <a:rPr lang="en-US" sz="1800" dirty="0"/>
              <a:t>Linear Discriminant Analysis (LDA)</a:t>
            </a:r>
          </a:p>
          <a:p>
            <a:pPr>
              <a:lnSpc>
                <a:spcPct val="150000"/>
              </a:lnSpc>
              <a:buFont typeface="Wingdings" panose="05000000000000000000" pitchFamily="2" charset="2"/>
              <a:buChar char="Ø"/>
            </a:pPr>
            <a:r>
              <a:rPr lang="en-US" sz="1800" dirty="0"/>
              <a:t>Principal Component Analysis (PCA)</a:t>
            </a:r>
          </a:p>
          <a:p>
            <a:endParaRPr lang="en-US" dirty="0"/>
          </a:p>
        </p:txBody>
      </p:sp>
    </p:spTree>
    <p:extLst>
      <p:ext uri="{BB962C8B-B14F-4D97-AF65-F5344CB8AC3E}">
        <p14:creationId xmlns:p14="http://schemas.microsoft.com/office/powerpoint/2010/main" val="252025496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Feature selection</a:t>
            </a:r>
          </a:p>
          <a:p>
            <a:pPr marL="0"/>
            <a:r>
              <a:rPr lang="en-US" spc="10" dirty="0">
                <a:latin typeface="Arial"/>
                <a:cs typeface="Arial"/>
              </a:rPr>
              <a:t>Did you know that taller people are more likely to</a:t>
            </a:r>
            <a:endParaRPr lang="en-US" dirty="0">
              <a:latin typeface="Arial"/>
              <a:cs typeface="Arial"/>
            </a:endParaRPr>
          </a:p>
          <a:p>
            <a:pPr marL="444500"/>
            <a:r>
              <a:rPr lang="en-US" spc="10" dirty="0">
                <a:latin typeface="Arial"/>
                <a:cs typeface="Arial"/>
              </a:rPr>
              <a:t>grow beards?</a:t>
            </a:r>
            <a:endParaRPr lang="en-US" dirty="0">
              <a:latin typeface="Arial"/>
              <a:cs typeface="Arial"/>
            </a:endParaRPr>
          </a:p>
          <a:p>
            <a:r>
              <a:rPr lang="en-US" spc="10" dirty="0">
                <a:latin typeface="Arial"/>
                <a:cs typeface="Arial"/>
              </a:rPr>
              <a:t>Women are generally shorter, They don’t grow beards</a:t>
            </a:r>
            <a:endParaRPr lang="en-US" dirty="0">
              <a:latin typeface="Arial"/>
              <a:cs typeface="Arial"/>
            </a:endParaRPr>
          </a:p>
          <a:p>
            <a:r>
              <a:rPr lang="en-US" b="1" spc="10" dirty="0">
                <a:latin typeface="Arial"/>
                <a:cs typeface="Arial"/>
              </a:rPr>
              <a:t>Ecological Fallacy</a:t>
            </a:r>
            <a:endParaRPr lang="en-US" b="1" dirty="0">
              <a:latin typeface="Arial"/>
              <a:cs typeface="Arial"/>
            </a:endParaRPr>
          </a:p>
          <a:p>
            <a:pPr marL="0"/>
            <a:r>
              <a:rPr lang="en-US" spc="10" dirty="0">
                <a:latin typeface="Arial"/>
                <a:cs typeface="Arial"/>
              </a:rPr>
              <a:t>Analyzing results for a group and assign results to individual</a:t>
            </a:r>
          </a:p>
          <a:p>
            <a:pPr marL="0"/>
            <a:r>
              <a:rPr lang="en-US" spc="10" dirty="0">
                <a:latin typeface="Arial"/>
                <a:cs typeface="Arial"/>
              </a:rPr>
              <a:t>Districts with higher income have lower crime rates</a:t>
            </a:r>
          </a:p>
          <a:p>
            <a:pPr marL="0"/>
            <a:r>
              <a:rPr lang="en-US" spc="10" dirty="0">
                <a:latin typeface="Arial"/>
                <a:cs typeface="Arial"/>
              </a:rPr>
              <a:t>=&gt; richer individual less likely to be a criminal</a:t>
            </a:r>
            <a:endParaRPr lang="en-US" dirty="0">
              <a:latin typeface="Arial"/>
              <a:cs typeface="Arial"/>
            </a:endParaRPr>
          </a:p>
          <a:p>
            <a:pPr marL="0"/>
            <a:endParaRPr lang="en-US" dirty="0">
              <a:latin typeface="Arial"/>
              <a:cs typeface="Arial"/>
            </a:endParaRPr>
          </a:p>
          <a:p>
            <a:endParaRPr lang="en-US" dirty="0">
              <a:latin typeface="Arial"/>
              <a:cs typeface="Arial"/>
            </a:endParaRPr>
          </a:p>
          <a:p>
            <a:endParaRPr lang="en-US" dirty="0"/>
          </a:p>
        </p:txBody>
      </p:sp>
      <p:sp>
        <p:nvSpPr>
          <p:cNvPr id="3" name="Content Placeholder 2"/>
          <p:cNvSpPr>
            <a:spLocks noGrp="1"/>
          </p:cNvSpPr>
          <p:nvPr>
            <p:ph sz="quarter" idx="10"/>
          </p:nvPr>
        </p:nvSpPr>
        <p:spPr/>
        <p:txBody>
          <a:bodyPr/>
          <a:lstStyle/>
          <a:p>
            <a:r>
              <a:rPr lang="en-US" dirty="0"/>
              <a:t>Stage 4 – Data Model Design Errors</a:t>
            </a:r>
          </a:p>
        </p:txBody>
      </p:sp>
    </p:spTree>
    <p:extLst>
      <p:ext uri="{BB962C8B-B14F-4D97-AF65-F5344CB8AC3E}">
        <p14:creationId xmlns:p14="http://schemas.microsoft.com/office/powerpoint/2010/main" val="1488233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pc="10" dirty="0">
                <a:latin typeface="Arial"/>
                <a:cs typeface="Arial"/>
              </a:rPr>
              <a:t>Can algorithm be biased?</a:t>
            </a:r>
            <a:endParaRPr lang="en-US" dirty="0">
              <a:latin typeface="Arial"/>
              <a:cs typeface="Arial"/>
            </a:endParaRPr>
          </a:p>
          <a:p>
            <a:r>
              <a:rPr lang="en-US" spc="10" dirty="0">
                <a:latin typeface="Arial"/>
                <a:cs typeface="Arial"/>
              </a:rPr>
              <a:t>Can we make algorithms unbiased?</a:t>
            </a:r>
            <a:endParaRPr lang="en-US" dirty="0">
              <a:latin typeface="Arial"/>
              <a:cs typeface="Arial"/>
            </a:endParaRPr>
          </a:p>
          <a:p>
            <a:pPr>
              <a:buFont typeface="Arial" panose="020B0604020202020204" pitchFamily="34" charset="0"/>
              <a:buChar char="•"/>
            </a:pPr>
            <a:r>
              <a:rPr lang="en-US" spc="10" dirty="0">
                <a:latin typeface="Arial"/>
                <a:cs typeface="Arial"/>
              </a:rPr>
              <a:t>Is training data set representative of the population?</a:t>
            </a:r>
            <a:endParaRPr lang="en-US" dirty="0">
              <a:latin typeface="Arial"/>
              <a:cs typeface="Arial"/>
            </a:endParaRPr>
          </a:p>
          <a:p>
            <a:pPr>
              <a:buFont typeface="Arial" panose="020B0604020202020204" pitchFamily="34" charset="0"/>
              <a:buChar char="•"/>
            </a:pPr>
            <a:r>
              <a:rPr lang="en-US" spc="10" dirty="0">
                <a:latin typeface="Arial"/>
                <a:cs typeface="Arial"/>
              </a:rPr>
              <a:t>Is past population representative of future population?</a:t>
            </a:r>
            <a:endParaRPr lang="en-US" dirty="0">
              <a:latin typeface="Arial"/>
              <a:cs typeface="Arial"/>
            </a:endParaRPr>
          </a:p>
          <a:p>
            <a:pPr>
              <a:buFont typeface="Arial" panose="020B0604020202020204" pitchFamily="34" charset="0"/>
              <a:buChar char="•"/>
            </a:pPr>
            <a:r>
              <a:rPr lang="en-US" spc="10" dirty="0">
                <a:latin typeface="Arial"/>
                <a:cs typeface="Arial"/>
              </a:rPr>
              <a:t>Are observed correlations due to confounding processes?</a:t>
            </a:r>
            <a:endParaRPr lang="en-US" dirty="0">
              <a:latin typeface="Arial"/>
              <a:cs typeface="Arial"/>
            </a:endParaRPr>
          </a:p>
          <a:p>
            <a:endParaRPr lang="en-US" dirty="0"/>
          </a:p>
        </p:txBody>
      </p:sp>
      <p:sp>
        <p:nvSpPr>
          <p:cNvPr id="3" name="Content Placeholder 2"/>
          <p:cNvSpPr>
            <a:spLocks noGrp="1"/>
          </p:cNvSpPr>
          <p:nvPr>
            <p:ph sz="quarter" idx="10"/>
          </p:nvPr>
        </p:nvSpPr>
        <p:spPr/>
        <p:txBody>
          <a:bodyPr/>
          <a:lstStyle/>
          <a:p>
            <a:r>
              <a:rPr lang="en-US" dirty="0"/>
              <a:t>Algorithmic Fairness</a:t>
            </a:r>
          </a:p>
        </p:txBody>
      </p:sp>
    </p:spTree>
    <p:extLst>
      <p:ext uri="{BB962C8B-B14F-4D97-AF65-F5344CB8AC3E}">
        <p14:creationId xmlns:p14="http://schemas.microsoft.com/office/powerpoint/2010/main" val="21597942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bject 72"/>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18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1723430" y="475559"/>
            <a:ext cx="4897495" cy="1352358"/>
          </a:xfrm>
          <a:prstGeom prst="rect">
            <a:avLst/>
          </a:prstGeom>
        </p:spPr>
        <p:txBody>
          <a:bodyPr vert="horz" wrap="none" lIns="0" tIns="0" rIns="0" bIns="0" rtlCol="0">
            <a:spAutoFit/>
          </a:bodyPr>
          <a:lstStyle/>
          <a:p>
            <a:r>
              <a:rPr sz="4077" spc="7" dirty="0">
                <a:latin typeface="Arial"/>
                <a:cs typeface="Arial"/>
              </a:rPr>
              <a:t>Example: Algorithmic</a:t>
            </a:r>
            <a:endParaRPr sz="4008" dirty="0">
              <a:latin typeface="Arial"/>
              <a:cs typeface="Arial"/>
            </a:endParaRPr>
          </a:p>
          <a:p>
            <a:pPr marL="1035807"/>
            <a:r>
              <a:rPr sz="4711" spc="7" dirty="0">
                <a:latin typeface="Arial"/>
                <a:cs typeface="Arial"/>
              </a:rPr>
              <a:t>Vicious Cycle</a:t>
            </a:r>
            <a:endParaRPr sz="4711" dirty="0">
              <a:latin typeface="Arial"/>
              <a:cs typeface="Arial"/>
            </a:endParaRPr>
          </a:p>
        </p:txBody>
      </p:sp>
      <p:sp>
        <p:nvSpPr>
          <p:cNvPr id="3" name="text 1"/>
          <p:cNvSpPr txBox="1"/>
          <p:nvPr/>
        </p:nvSpPr>
        <p:spPr>
          <a:xfrm>
            <a:off x="705446" y="2199204"/>
            <a:ext cx="6487097"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Company has only 10% women employees</a:t>
            </a:r>
            <a:endParaRPr sz="2531">
              <a:latin typeface="Arial"/>
              <a:cs typeface="Arial"/>
            </a:endParaRPr>
          </a:p>
        </p:txBody>
      </p:sp>
      <p:sp>
        <p:nvSpPr>
          <p:cNvPr id="4" name="text 1"/>
          <p:cNvSpPr txBox="1"/>
          <p:nvPr/>
        </p:nvSpPr>
        <p:spPr>
          <a:xfrm>
            <a:off x="705446" y="2958227"/>
            <a:ext cx="7073218" cy="778931"/>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Company has “‘boys’ club culture” that makes it</a:t>
            </a:r>
            <a:endParaRPr sz="2531">
              <a:latin typeface="Arial"/>
              <a:cs typeface="Arial"/>
            </a:endParaRPr>
          </a:p>
          <a:p>
            <a:pPr marL="312528"/>
            <a:r>
              <a:rPr sz="2531" spc="7" dirty="0">
                <a:latin typeface="Arial"/>
                <a:cs typeface="Arial"/>
              </a:rPr>
              <a:t>difﬁcult for women to succeed</a:t>
            </a:r>
            <a:endParaRPr sz="2531">
              <a:latin typeface="Arial"/>
              <a:cs typeface="Arial"/>
            </a:endParaRPr>
          </a:p>
        </p:txBody>
      </p:sp>
      <p:sp>
        <p:nvSpPr>
          <p:cNvPr id="5" name="text 1"/>
          <p:cNvSpPr txBox="1"/>
          <p:nvPr/>
        </p:nvSpPr>
        <p:spPr>
          <a:xfrm>
            <a:off x="705446" y="4101227"/>
            <a:ext cx="7418185" cy="1168397"/>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Hiring algorithm trained on current data, based on</a:t>
            </a:r>
            <a:endParaRPr sz="2531">
              <a:latin typeface="Arial"/>
              <a:cs typeface="Arial"/>
            </a:endParaRPr>
          </a:p>
          <a:p>
            <a:pPr marL="312528"/>
            <a:r>
              <a:rPr sz="2531" spc="7" dirty="0">
                <a:latin typeface="Arial"/>
                <a:cs typeface="Arial"/>
              </a:rPr>
              <a:t>current employee success, scores women</a:t>
            </a:r>
            <a:endParaRPr sz="2531">
              <a:latin typeface="Arial"/>
              <a:cs typeface="Arial"/>
            </a:endParaRPr>
          </a:p>
          <a:p>
            <a:r>
              <a:rPr sz="2531" spc="7" dirty="0">
                <a:latin typeface="Arial"/>
                <a:cs typeface="Arial"/>
              </a:rPr>
              <a:t>candidates lower</a:t>
            </a:r>
            <a:endParaRPr sz="2531">
              <a:latin typeface="Arial"/>
              <a:cs typeface="Arial"/>
            </a:endParaRPr>
          </a:p>
        </p:txBody>
      </p:sp>
      <p:sp>
        <p:nvSpPr>
          <p:cNvPr id="6" name="text 1"/>
          <p:cNvSpPr txBox="1"/>
          <p:nvPr/>
        </p:nvSpPr>
        <p:spPr>
          <a:xfrm>
            <a:off x="705445" y="5628204"/>
            <a:ext cx="5797613"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Company ends up hiring fewer women</a:t>
            </a:r>
            <a:endParaRPr sz="2531">
              <a:latin typeface="Arial"/>
              <a:cs typeface="Arial"/>
            </a:endParaRPr>
          </a:p>
        </p:txBody>
      </p:sp>
      <p:sp>
        <p:nvSpPr>
          <p:cNvPr id="7"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72</a:t>
            </a:r>
            <a:endParaRPr sz="1266">
              <a:latin typeface="Arial"/>
              <a:cs typeface="Arial"/>
            </a:endParaRPr>
          </a:p>
        </p:txBody>
      </p:sp>
    </p:spTree>
    <p:extLst>
      <p:ext uri="{BB962C8B-B14F-4D97-AF65-F5344CB8AC3E}">
        <p14:creationId xmlns:p14="http://schemas.microsoft.com/office/powerpoint/2010/main" val="30747054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object 74"/>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19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1214438" y="789385"/>
            <a:ext cx="6751464" cy="865622"/>
          </a:xfrm>
          <a:prstGeom prst="rect">
            <a:avLst/>
          </a:prstGeom>
        </p:spPr>
        <p:txBody>
          <a:bodyPr vert="horz" wrap="none" lIns="0" tIns="0" rIns="0" bIns="0" rtlCol="0">
            <a:spAutoFit/>
          </a:bodyPr>
          <a:lstStyle/>
          <a:p>
            <a:r>
              <a:rPr sz="5625" spc="7" dirty="0">
                <a:latin typeface="Arial"/>
                <a:cs typeface="Arial"/>
              </a:rPr>
              <a:t>Racial Discrimination</a:t>
            </a:r>
            <a:endParaRPr sz="5625" dirty="0">
              <a:latin typeface="Arial"/>
              <a:cs typeface="Arial"/>
            </a:endParaRPr>
          </a:p>
        </p:txBody>
      </p:sp>
      <p:sp>
        <p:nvSpPr>
          <p:cNvPr id="3" name="text 1"/>
          <p:cNvSpPr txBox="1"/>
          <p:nvPr/>
        </p:nvSpPr>
        <p:spPr>
          <a:xfrm>
            <a:off x="705446" y="2011680"/>
            <a:ext cx="6960239" cy="778931"/>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Universities prohibited by law from considering</a:t>
            </a:r>
            <a:endParaRPr sz="2531">
              <a:latin typeface="Arial"/>
              <a:cs typeface="Arial"/>
            </a:endParaRPr>
          </a:p>
          <a:p>
            <a:pPr marL="312528"/>
            <a:r>
              <a:rPr sz="2531" spc="7" dirty="0">
                <a:latin typeface="Arial"/>
                <a:cs typeface="Arial"/>
              </a:rPr>
              <a:t>race in admission</a:t>
            </a:r>
            <a:endParaRPr sz="2531">
              <a:latin typeface="Arial"/>
              <a:cs typeface="Arial"/>
            </a:endParaRPr>
          </a:p>
        </p:txBody>
      </p:sp>
      <p:sp>
        <p:nvSpPr>
          <p:cNvPr id="4" name="text 1"/>
          <p:cNvSpPr txBox="1"/>
          <p:nvPr/>
        </p:nvSpPr>
        <p:spPr>
          <a:xfrm>
            <a:off x="1017985" y="3154680"/>
            <a:ext cx="7123745" cy="778931"/>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Can ﬁnd surrogate features that get them close,</a:t>
            </a:r>
            <a:endParaRPr sz="2531">
              <a:latin typeface="Arial"/>
              <a:cs typeface="Arial"/>
            </a:endParaRPr>
          </a:p>
          <a:p>
            <a:pPr marL="312528"/>
            <a:r>
              <a:rPr sz="2531" spc="7" dirty="0">
                <a:latin typeface="Arial"/>
                <a:cs typeface="Arial"/>
              </a:rPr>
              <a:t>without violating the law</a:t>
            </a:r>
            <a:endParaRPr sz="2531">
              <a:latin typeface="Arial"/>
              <a:cs typeface="Arial"/>
            </a:endParaRPr>
          </a:p>
        </p:txBody>
      </p:sp>
      <p:sp>
        <p:nvSpPr>
          <p:cNvPr id="5" name="text 1"/>
          <p:cNvSpPr txBox="1"/>
          <p:nvPr/>
        </p:nvSpPr>
        <p:spPr>
          <a:xfrm>
            <a:off x="705446" y="4297680"/>
            <a:ext cx="7037183"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Lender prohibited by law from redlining on race</a:t>
            </a:r>
            <a:endParaRPr sz="2531">
              <a:latin typeface="Arial"/>
              <a:cs typeface="Arial"/>
            </a:endParaRPr>
          </a:p>
        </p:txBody>
      </p:sp>
      <p:sp>
        <p:nvSpPr>
          <p:cNvPr id="6" name="text 1"/>
          <p:cNvSpPr txBox="1"/>
          <p:nvPr/>
        </p:nvSpPr>
        <p:spPr>
          <a:xfrm>
            <a:off x="1017984" y="5056704"/>
            <a:ext cx="4181016"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Can ﬁnd surrogate features</a:t>
            </a:r>
            <a:endParaRPr sz="2531">
              <a:latin typeface="Arial"/>
              <a:cs typeface="Arial"/>
            </a:endParaRPr>
          </a:p>
        </p:txBody>
      </p:sp>
      <p:sp>
        <p:nvSpPr>
          <p:cNvPr id="7" name="text 1"/>
          <p:cNvSpPr txBox="1"/>
          <p:nvPr/>
        </p:nvSpPr>
        <p:spPr>
          <a:xfrm>
            <a:off x="705446" y="5815727"/>
            <a:ext cx="4638257"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In general, proxy can be found</a:t>
            </a:r>
            <a:endParaRPr sz="2531">
              <a:latin typeface="Arial"/>
              <a:cs typeface="Arial"/>
            </a:endParaRPr>
          </a:p>
        </p:txBody>
      </p:sp>
      <p:sp>
        <p:nvSpPr>
          <p:cNvPr id="8"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74</a:t>
            </a:r>
            <a:endParaRPr sz="1266">
              <a:latin typeface="Arial"/>
              <a:cs typeface="Arial"/>
            </a:endParaRPr>
          </a:p>
        </p:txBody>
      </p:sp>
    </p:spTree>
    <p:extLst>
      <p:ext uri="{BB962C8B-B14F-4D97-AF65-F5344CB8AC3E}">
        <p14:creationId xmlns:p14="http://schemas.microsoft.com/office/powerpoint/2010/main" val="5126364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bject 75"/>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19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1312665" y="789385"/>
            <a:ext cx="6551089" cy="865622"/>
          </a:xfrm>
          <a:prstGeom prst="rect">
            <a:avLst/>
          </a:prstGeom>
        </p:spPr>
        <p:txBody>
          <a:bodyPr vert="horz" wrap="none" lIns="0" tIns="0" rIns="0" bIns="0" rtlCol="0">
            <a:spAutoFit/>
          </a:bodyPr>
          <a:lstStyle/>
          <a:p>
            <a:r>
              <a:rPr sz="5625" spc="7" dirty="0">
                <a:latin typeface="Arial"/>
                <a:cs typeface="Arial"/>
              </a:rPr>
              <a:t>Discrimination Intent</a:t>
            </a:r>
            <a:endParaRPr sz="5625">
              <a:latin typeface="Arial"/>
              <a:cs typeface="Arial"/>
            </a:endParaRPr>
          </a:p>
        </p:txBody>
      </p:sp>
      <p:sp>
        <p:nvSpPr>
          <p:cNvPr id="3" name="text 1"/>
          <p:cNvSpPr txBox="1"/>
          <p:nvPr/>
        </p:nvSpPr>
        <p:spPr>
          <a:xfrm>
            <a:off x="705445" y="2583180"/>
            <a:ext cx="7452746" cy="778931"/>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Big Data provides the technology to facilitate such</a:t>
            </a:r>
            <a:endParaRPr sz="2531">
              <a:latin typeface="Arial"/>
              <a:cs typeface="Arial"/>
            </a:endParaRPr>
          </a:p>
          <a:p>
            <a:pPr marL="312528"/>
            <a:r>
              <a:rPr sz="2531" spc="7" dirty="0">
                <a:latin typeface="Arial"/>
                <a:cs typeface="Arial"/>
              </a:rPr>
              <a:t>proxy discrimination</a:t>
            </a:r>
            <a:endParaRPr sz="2531">
              <a:latin typeface="Arial"/>
              <a:cs typeface="Arial"/>
            </a:endParaRPr>
          </a:p>
        </p:txBody>
      </p:sp>
      <p:sp>
        <p:nvSpPr>
          <p:cNvPr id="4" name="text 1"/>
          <p:cNvSpPr txBox="1"/>
          <p:nvPr/>
        </p:nvSpPr>
        <p:spPr>
          <a:xfrm>
            <a:off x="705445" y="3726180"/>
            <a:ext cx="7539821" cy="778931"/>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Whether this technology is used this way becomes</a:t>
            </a:r>
            <a:endParaRPr sz="2531">
              <a:latin typeface="Arial"/>
              <a:cs typeface="Arial"/>
            </a:endParaRPr>
          </a:p>
          <a:p>
            <a:pPr marL="312528"/>
            <a:r>
              <a:rPr sz="2531" spc="7" dirty="0">
                <a:latin typeface="Arial"/>
                <a:cs typeface="Arial"/>
              </a:rPr>
              <a:t>a matter of intent</a:t>
            </a:r>
            <a:endParaRPr sz="2531">
              <a:latin typeface="Arial"/>
              <a:cs typeface="Arial"/>
            </a:endParaRPr>
          </a:p>
        </p:txBody>
      </p:sp>
      <p:sp>
        <p:nvSpPr>
          <p:cNvPr id="5" name="text 1"/>
          <p:cNvSpPr txBox="1"/>
          <p:nvPr/>
        </p:nvSpPr>
        <p:spPr>
          <a:xfrm>
            <a:off x="705446" y="4869180"/>
            <a:ext cx="6618607" cy="778931"/>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It also provides the technology to detect and</a:t>
            </a:r>
            <a:endParaRPr sz="2531">
              <a:latin typeface="Arial"/>
              <a:cs typeface="Arial"/>
            </a:endParaRPr>
          </a:p>
          <a:p>
            <a:pPr marL="312528"/>
            <a:r>
              <a:rPr sz="2531" spc="7" dirty="0">
                <a:latin typeface="Arial"/>
                <a:cs typeface="Arial"/>
              </a:rPr>
              <a:t>address discrimination</a:t>
            </a:r>
            <a:endParaRPr sz="2531">
              <a:latin typeface="Arial"/>
              <a:cs typeface="Arial"/>
            </a:endParaRPr>
          </a:p>
        </p:txBody>
      </p:sp>
      <p:sp>
        <p:nvSpPr>
          <p:cNvPr id="6"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75</a:t>
            </a:r>
            <a:endParaRPr sz="1266">
              <a:latin typeface="Arial"/>
              <a:cs typeface="Arial"/>
            </a:endParaRPr>
          </a:p>
        </p:txBody>
      </p:sp>
    </p:spTree>
    <p:extLst>
      <p:ext uri="{BB962C8B-B14F-4D97-AF65-F5344CB8AC3E}">
        <p14:creationId xmlns:p14="http://schemas.microsoft.com/office/powerpoint/2010/main" val="4576203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bject 77"/>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19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750094" y="830675"/>
            <a:ext cx="7663445" cy="740074"/>
          </a:xfrm>
          <a:prstGeom prst="rect">
            <a:avLst/>
          </a:prstGeom>
        </p:spPr>
        <p:txBody>
          <a:bodyPr vert="horz" wrap="none" lIns="0" tIns="0" rIns="0" bIns="0" rtlCol="0">
            <a:spAutoFit/>
          </a:bodyPr>
          <a:lstStyle/>
          <a:p>
            <a:r>
              <a:rPr sz="4809" spc="7" dirty="0">
                <a:latin typeface="Arial"/>
                <a:cs typeface="Arial"/>
              </a:rPr>
              <a:t>Unintentional Discrimination</a:t>
            </a:r>
            <a:endParaRPr sz="4781">
              <a:latin typeface="Arial"/>
              <a:cs typeface="Arial"/>
            </a:endParaRPr>
          </a:p>
        </p:txBody>
      </p:sp>
      <p:sp>
        <p:nvSpPr>
          <p:cNvPr id="3"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77</a:t>
            </a:r>
            <a:endParaRPr sz="1266">
              <a:latin typeface="Arial"/>
              <a:cs typeface="Arial"/>
            </a:endParaRPr>
          </a:p>
        </p:txBody>
      </p:sp>
      <p:pic>
        <p:nvPicPr>
          <p:cNvPr id="19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7008"/>
            <a:ext cx="9144000" cy="2348508"/>
          </a:xfrm>
          <a:prstGeom prst="rect">
            <a:avLst/>
          </a:prstGeom>
        </p:spPr>
      </p:pic>
      <p:pic>
        <p:nvPicPr>
          <p:cNvPr id="19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79094"/>
            <a:ext cx="9144000" cy="2277070"/>
          </a:xfrm>
          <a:prstGeom prst="rect">
            <a:avLst/>
          </a:prstGeom>
        </p:spPr>
      </p:pic>
      <p:sp>
        <p:nvSpPr>
          <p:cNvPr id="4" name="text 1"/>
          <p:cNvSpPr txBox="1"/>
          <p:nvPr/>
        </p:nvSpPr>
        <p:spPr>
          <a:xfrm>
            <a:off x="5179219" y="6573500"/>
            <a:ext cx="3732560" cy="194797"/>
          </a:xfrm>
          <a:prstGeom prst="rect">
            <a:avLst/>
          </a:prstGeom>
        </p:spPr>
        <p:txBody>
          <a:bodyPr vert="horz" wrap="none" lIns="0" tIns="0" rIns="0" bIns="0" rtlCol="0">
            <a:spAutoFit/>
          </a:bodyPr>
          <a:lstStyle/>
          <a:p>
            <a:r>
              <a:rPr sz="1266" spc="7" dirty="0">
                <a:latin typeface="Arial"/>
                <a:cs typeface="Arial"/>
              </a:rPr>
              <a:t>https://www.youtube.com/watch?v=hDgXIUM3Rmw</a:t>
            </a:r>
            <a:endParaRPr sz="1266">
              <a:latin typeface="Arial"/>
              <a:cs typeface="Arial"/>
            </a:endParaRPr>
          </a:p>
        </p:txBody>
      </p:sp>
      <p:pic>
        <p:nvPicPr>
          <p:cNvPr id="200" name="Image">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1863" y="6708518"/>
            <a:ext cx="3704766" cy="8037"/>
          </a:xfrm>
          <a:prstGeom prst="rect">
            <a:avLst/>
          </a:prstGeom>
        </p:spPr>
      </p:pic>
    </p:spTree>
    <p:extLst>
      <p:ext uri="{BB962C8B-B14F-4D97-AF65-F5344CB8AC3E}">
        <p14:creationId xmlns:p14="http://schemas.microsoft.com/office/powerpoint/2010/main" val="363562441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bject 81"/>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20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750094" y="830675"/>
            <a:ext cx="7663445" cy="740074"/>
          </a:xfrm>
          <a:prstGeom prst="rect">
            <a:avLst/>
          </a:prstGeom>
        </p:spPr>
        <p:txBody>
          <a:bodyPr vert="horz" wrap="none" lIns="0" tIns="0" rIns="0" bIns="0" rtlCol="0">
            <a:spAutoFit/>
          </a:bodyPr>
          <a:lstStyle/>
          <a:p>
            <a:r>
              <a:rPr sz="4809" spc="7" dirty="0">
                <a:latin typeface="Arial"/>
                <a:cs typeface="Arial"/>
              </a:rPr>
              <a:t>Unintentional Discrimination</a:t>
            </a:r>
            <a:endParaRPr sz="4781">
              <a:latin typeface="Arial"/>
              <a:cs typeface="Arial"/>
            </a:endParaRPr>
          </a:p>
        </p:txBody>
      </p:sp>
      <p:sp>
        <p:nvSpPr>
          <p:cNvPr id="3"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81</a:t>
            </a:r>
            <a:endParaRPr sz="1266">
              <a:latin typeface="Arial"/>
              <a:cs typeface="Arial"/>
            </a:endParaRPr>
          </a:p>
        </p:txBody>
      </p:sp>
      <p:sp>
        <p:nvSpPr>
          <p:cNvPr id="4" name="text 1"/>
          <p:cNvSpPr txBox="1"/>
          <p:nvPr/>
        </p:nvSpPr>
        <p:spPr>
          <a:xfrm>
            <a:off x="1419821" y="6164075"/>
            <a:ext cx="7646389" cy="248851"/>
          </a:xfrm>
          <a:prstGeom prst="rect">
            <a:avLst/>
          </a:prstGeom>
        </p:spPr>
        <p:txBody>
          <a:bodyPr vert="horz" wrap="none" lIns="0" tIns="0" rIns="0" bIns="0" rtlCol="0">
            <a:spAutoFit/>
          </a:bodyPr>
          <a:lstStyle/>
          <a:p>
            <a:r>
              <a:rPr sz="1617" spc="7" dirty="0">
                <a:latin typeface="Arial"/>
                <a:cs typeface="Arial"/>
              </a:rPr>
              <a:t>https://blog.conceptnet.io/2017/07/13/how-to-make-a-racist-ai-without-really-trying/</a:t>
            </a:r>
            <a:endParaRPr sz="1617">
              <a:latin typeface="Arial"/>
              <a:cs typeface="Arial"/>
            </a:endParaRPr>
          </a:p>
        </p:txBody>
      </p:sp>
      <p:pic>
        <p:nvPicPr>
          <p:cNvPr id="20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016" y="1669851"/>
            <a:ext cx="6607969" cy="4036219"/>
          </a:xfrm>
          <a:prstGeom prst="rect">
            <a:avLst/>
          </a:prstGeom>
        </p:spPr>
      </p:pic>
    </p:spTree>
    <p:extLst>
      <p:ext uri="{BB962C8B-B14F-4D97-AF65-F5344CB8AC3E}">
        <p14:creationId xmlns:p14="http://schemas.microsoft.com/office/powerpoint/2010/main" val="385954434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object 97"/>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23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97</a:t>
            </a:r>
            <a:endParaRPr sz="1266">
              <a:latin typeface="Arial"/>
              <a:cs typeface="Arial"/>
            </a:endParaRPr>
          </a:p>
        </p:txBody>
      </p:sp>
      <p:sp>
        <p:nvSpPr>
          <p:cNvPr id="3" name="text 1"/>
          <p:cNvSpPr txBox="1"/>
          <p:nvPr/>
        </p:nvSpPr>
        <p:spPr>
          <a:xfrm>
            <a:off x="1660922" y="475559"/>
            <a:ext cx="4082464" cy="1229054"/>
          </a:xfrm>
          <a:prstGeom prst="rect">
            <a:avLst/>
          </a:prstGeom>
        </p:spPr>
        <p:txBody>
          <a:bodyPr vert="horz" wrap="none" lIns="0" tIns="0" rIns="0" bIns="0" rtlCol="0">
            <a:spAutoFit/>
          </a:bodyPr>
          <a:lstStyle/>
          <a:p>
            <a:r>
              <a:rPr sz="3276" spc="7" dirty="0">
                <a:latin typeface="Arial"/>
                <a:cs typeface="Arial"/>
              </a:rPr>
              <a:t>Diversity Suppression</a:t>
            </a:r>
            <a:endParaRPr sz="3234">
              <a:latin typeface="Arial"/>
              <a:cs typeface="Arial"/>
            </a:endParaRPr>
          </a:p>
          <a:p>
            <a:pPr marL="1910885"/>
            <a:r>
              <a:rPr sz="4711" spc="7" dirty="0">
                <a:latin typeface="Arial"/>
                <a:cs typeface="Arial"/>
              </a:rPr>
              <a:t>(Hiring)</a:t>
            </a:r>
            <a:endParaRPr sz="4711">
              <a:latin typeface="Arial"/>
              <a:cs typeface="Arial"/>
            </a:endParaRPr>
          </a:p>
        </p:txBody>
      </p:sp>
      <p:sp>
        <p:nvSpPr>
          <p:cNvPr id="4" name="text 1"/>
          <p:cNvSpPr txBox="1"/>
          <p:nvPr/>
        </p:nvSpPr>
        <p:spPr>
          <a:xfrm>
            <a:off x="705446" y="2779633"/>
            <a:ext cx="6830011"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Use Data Science to ﬁnd promising prospects</a:t>
            </a:r>
            <a:endParaRPr sz="2531">
              <a:latin typeface="Arial"/>
              <a:cs typeface="Arial"/>
            </a:endParaRPr>
          </a:p>
        </p:txBody>
      </p:sp>
      <p:sp>
        <p:nvSpPr>
          <p:cNvPr id="5" name="text 1"/>
          <p:cNvSpPr txBox="1"/>
          <p:nvPr/>
        </p:nvSpPr>
        <p:spPr>
          <a:xfrm>
            <a:off x="705445" y="3538657"/>
            <a:ext cx="5234446"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Criteria are tuned to ﬁt the majority</a:t>
            </a:r>
            <a:endParaRPr sz="2531">
              <a:latin typeface="Arial"/>
              <a:cs typeface="Arial"/>
            </a:endParaRPr>
          </a:p>
        </p:txBody>
      </p:sp>
      <p:sp>
        <p:nvSpPr>
          <p:cNvPr id="6" name="text 1"/>
          <p:cNvSpPr txBox="1"/>
          <p:nvPr/>
        </p:nvSpPr>
        <p:spPr>
          <a:xfrm>
            <a:off x="705446" y="4297680"/>
            <a:ext cx="7012241"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Algorithm performs poorly on (some) minorities</a:t>
            </a:r>
            <a:endParaRPr sz="2531">
              <a:latin typeface="Arial"/>
              <a:cs typeface="Arial"/>
            </a:endParaRPr>
          </a:p>
        </p:txBody>
      </p:sp>
      <p:sp>
        <p:nvSpPr>
          <p:cNvPr id="7" name="text 1"/>
          <p:cNvSpPr txBox="1"/>
          <p:nvPr/>
        </p:nvSpPr>
        <p:spPr>
          <a:xfrm>
            <a:off x="705446" y="5056704"/>
            <a:ext cx="5599225"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Best minority applicants are not hired</a:t>
            </a:r>
            <a:endParaRPr sz="2531">
              <a:latin typeface="Arial"/>
              <a:cs typeface="Arial"/>
            </a:endParaRPr>
          </a:p>
        </p:txBody>
      </p:sp>
    </p:spTree>
    <p:extLst>
      <p:ext uri="{BB962C8B-B14F-4D97-AF65-F5344CB8AC3E}">
        <p14:creationId xmlns:p14="http://schemas.microsoft.com/office/powerpoint/2010/main" val="20388548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bject 99"/>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24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1928813" y="789385"/>
            <a:ext cx="5329985" cy="865622"/>
          </a:xfrm>
          <a:prstGeom prst="rect">
            <a:avLst/>
          </a:prstGeom>
        </p:spPr>
        <p:txBody>
          <a:bodyPr vert="horz" wrap="none" lIns="0" tIns="0" rIns="0" bIns="0" rtlCol="0">
            <a:spAutoFit/>
          </a:bodyPr>
          <a:lstStyle/>
          <a:p>
            <a:r>
              <a:rPr sz="5625" spc="7" dirty="0">
                <a:latin typeface="Arial"/>
                <a:cs typeface="Arial"/>
              </a:rPr>
              <a:t>P-Value Hacking</a:t>
            </a:r>
            <a:endParaRPr sz="5625">
              <a:latin typeface="Arial"/>
              <a:cs typeface="Arial"/>
            </a:endParaRPr>
          </a:p>
        </p:txBody>
      </p:sp>
      <p:sp>
        <p:nvSpPr>
          <p:cNvPr id="3" name="text 1"/>
          <p:cNvSpPr txBox="1"/>
          <p:nvPr/>
        </p:nvSpPr>
        <p:spPr>
          <a:xfrm>
            <a:off x="750866" y="1991609"/>
            <a:ext cx="7236148" cy="1168397"/>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Please read extensively about it before reporting</a:t>
            </a:r>
            <a:endParaRPr sz="2531" dirty="0">
              <a:latin typeface="Arial"/>
              <a:cs typeface="Arial"/>
            </a:endParaRPr>
          </a:p>
          <a:p>
            <a:pPr marL="312528"/>
            <a:r>
              <a:rPr sz="2531" spc="7" dirty="0">
                <a:latin typeface="Arial"/>
                <a:cs typeface="Arial"/>
              </a:rPr>
              <a:t>any result saying that your experiment has a p</a:t>
            </a:r>
            <a:endParaRPr sz="2531" dirty="0">
              <a:latin typeface="Arial"/>
              <a:cs typeface="Arial"/>
            </a:endParaRPr>
          </a:p>
          <a:p>
            <a:r>
              <a:rPr sz="2531" spc="7" dirty="0">
                <a:latin typeface="Arial"/>
                <a:cs typeface="Arial"/>
              </a:rPr>
              <a:t>value &lt; 0.05</a:t>
            </a:r>
            <a:endParaRPr sz="2531" dirty="0">
              <a:latin typeface="Arial"/>
              <a:cs typeface="Arial"/>
            </a:endParaRPr>
          </a:p>
        </p:txBody>
      </p:sp>
      <p:sp>
        <p:nvSpPr>
          <p:cNvPr id="4" name="text 1"/>
          <p:cNvSpPr txBox="1"/>
          <p:nvPr/>
        </p:nvSpPr>
        <p:spPr>
          <a:xfrm>
            <a:off x="750866" y="3277546"/>
            <a:ext cx="7396961" cy="1557862"/>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Standard p-value mathematics was developed for</a:t>
            </a:r>
            <a:endParaRPr sz="2531" dirty="0">
              <a:latin typeface="Arial"/>
              <a:cs typeface="Arial"/>
            </a:endParaRPr>
          </a:p>
          <a:p>
            <a:pPr marL="312528"/>
            <a:r>
              <a:rPr sz="2531" spc="7" dirty="0">
                <a:latin typeface="Arial"/>
                <a:cs typeface="Arial"/>
              </a:rPr>
              <a:t>traditional experimental techniques where you</a:t>
            </a:r>
            <a:endParaRPr sz="2531" dirty="0">
              <a:latin typeface="Arial"/>
              <a:cs typeface="Arial"/>
            </a:endParaRPr>
          </a:p>
          <a:p>
            <a:r>
              <a:rPr sz="2531" spc="7" dirty="0">
                <a:latin typeface="Arial"/>
                <a:cs typeface="Arial"/>
              </a:rPr>
              <a:t>design the experiment </a:t>
            </a:r>
            <a:r>
              <a:rPr sz="2531" b="1" spc="7" dirty="0">
                <a:latin typeface="Arial"/>
                <a:cs typeface="Arial"/>
              </a:rPr>
              <a:t>ﬁrst </a:t>
            </a:r>
            <a:r>
              <a:rPr sz="2531" spc="7" dirty="0">
                <a:latin typeface="Arial"/>
                <a:cs typeface="Arial"/>
              </a:rPr>
              <a:t>and then collect the</a:t>
            </a:r>
            <a:endParaRPr sz="2531" dirty="0">
              <a:latin typeface="Arial"/>
              <a:cs typeface="Arial"/>
            </a:endParaRPr>
          </a:p>
          <a:p>
            <a:r>
              <a:rPr sz="2531" spc="7" dirty="0">
                <a:latin typeface="Arial"/>
                <a:cs typeface="Arial"/>
              </a:rPr>
              <a:t>data</a:t>
            </a:r>
            <a:endParaRPr sz="2531" dirty="0">
              <a:latin typeface="Arial"/>
              <a:cs typeface="Arial"/>
            </a:endParaRPr>
          </a:p>
        </p:txBody>
      </p:sp>
      <p:sp>
        <p:nvSpPr>
          <p:cNvPr id="5"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99</a:t>
            </a:r>
            <a:endParaRPr sz="1266">
              <a:latin typeface="Arial"/>
              <a:cs typeface="Arial"/>
            </a:endParaRPr>
          </a:p>
        </p:txBody>
      </p:sp>
    </p:spTree>
    <p:extLst>
      <p:ext uri="{BB962C8B-B14F-4D97-AF65-F5344CB8AC3E}">
        <p14:creationId xmlns:p14="http://schemas.microsoft.com/office/powerpoint/2010/main" val="13909645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object 100"/>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24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1830586" y="475559"/>
            <a:ext cx="4265911" cy="1287532"/>
          </a:xfrm>
          <a:prstGeom prst="rect">
            <a:avLst/>
          </a:prstGeom>
        </p:spPr>
        <p:txBody>
          <a:bodyPr vert="horz" wrap="none" lIns="0" tIns="0" rIns="0" bIns="0" rtlCol="0">
            <a:spAutoFit/>
          </a:bodyPr>
          <a:lstStyle/>
          <a:p>
            <a:r>
              <a:rPr sz="3656" spc="7" dirty="0">
                <a:latin typeface="Arial"/>
                <a:cs typeface="Arial"/>
              </a:rPr>
              <a:t>Algorithmic Fairness</a:t>
            </a:r>
            <a:endParaRPr sz="3656">
              <a:latin typeface="Arial"/>
              <a:cs typeface="Arial"/>
            </a:endParaRPr>
          </a:p>
          <a:p>
            <a:pPr marL="1410840"/>
            <a:r>
              <a:rPr sz="4711" spc="7" dirty="0">
                <a:latin typeface="Arial"/>
                <a:cs typeface="Arial"/>
              </a:rPr>
              <a:t>Conlusion</a:t>
            </a:r>
            <a:endParaRPr sz="4711">
              <a:latin typeface="Arial"/>
              <a:cs typeface="Arial"/>
            </a:endParaRPr>
          </a:p>
        </p:txBody>
      </p:sp>
      <p:sp>
        <p:nvSpPr>
          <p:cNvPr id="3" name="text 1"/>
          <p:cNvSpPr txBox="1"/>
          <p:nvPr/>
        </p:nvSpPr>
        <p:spPr>
          <a:xfrm>
            <a:off x="705445" y="2583180"/>
            <a:ext cx="3999493"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Human have many biases</a:t>
            </a:r>
            <a:endParaRPr sz="2531">
              <a:latin typeface="Arial"/>
              <a:cs typeface="Arial"/>
            </a:endParaRPr>
          </a:p>
        </p:txBody>
      </p:sp>
      <p:pic>
        <p:nvPicPr>
          <p:cNvPr id="24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84" y="3428107"/>
            <a:ext cx="144661" cy="144661"/>
          </a:xfrm>
          <a:prstGeom prst="rect">
            <a:avLst/>
          </a:prstGeom>
        </p:spPr>
      </p:pic>
      <p:sp>
        <p:nvSpPr>
          <p:cNvPr id="4" name="text 1"/>
          <p:cNvSpPr txBox="1"/>
          <p:nvPr/>
        </p:nvSpPr>
        <p:spPr>
          <a:xfrm>
            <a:off x="1330524" y="3342204"/>
            <a:ext cx="6791731" cy="1168397"/>
          </a:xfrm>
          <a:prstGeom prst="rect">
            <a:avLst/>
          </a:prstGeom>
        </p:spPr>
        <p:txBody>
          <a:bodyPr vert="horz" wrap="none" lIns="0" tIns="0" rIns="0" bIns="0" rtlCol="0">
            <a:spAutoFit/>
          </a:bodyPr>
          <a:lstStyle/>
          <a:p>
            <a:r>
              <a:rPr sz="2531" spc="7" dirty="0">
                <a:latin typeface="Arial"/>
                <a:cs typeface="Arial"/>
              </a:rPr>
              <a:t>No human is perfectly fair even with the best of</a:t>
            </a:r>
            <a:endParaRPr sz="2531">
              <a:latin typeface="Arial"/>
              <a:cs typeface="Arial"/>
            </a:endParaRPr>
          </a:p>
          <a:p>
            <a:r>
              <a:rPr sz="2531" spc="7" dirty="0">
                <a:latin typeface="Arial"/>
                <a:cs typeface="Arial"/>
              </a:rPr>
              <a:t>intentions and biases are hard to detect</a:t>
            </a:r>
            <a:endParaRPr sz="2531">
              <a:latin typeface="Arial"/>
              <a:cs typeface="Arial"/>
            </a:endParaRPr>
          </a:p>
          <a:p>
            <a:r>
              <a:rPr sz="2531" spc="7" dirty="0">
                <a:latin typeface="Arial"/>
                <a:cs typeface="Arial"/>
              </a:rPr>
              <a:t>sometime</a:t>
            </a:r>
            <a:endParaRPr sz="2531">
              <a:latin typeface="Arial"/>
              <a:cs typeface="Arial"/>
            </a:endParaRPr>
          </a:p>
        </p:txBody>
      </p:sp>
      <p:sp>
        <p:nvSpPr>
          <p:cNvPr id="5" name="text 1"/>
          <p:cNvSpPr txBox="1"/>
          <p:nvPr/>
        </p:nvSpPr>
        <p:spPr>
          <a:xfrm>
            <a:off x="705446" y="4869181"/>
            <a:ext cx="6934591" cy="772519"/>
          </a:xfrm>
          <a:prstGeom prst="rect">
            <a:avLst/>
          </a:prstGeom>
        </p:spPr>
        <p:txBody>
          <a:bodyPr vert="horz" wrap="none" lIns="0" tIns="0" rIns="0" bIns="0" rtlCol="0">
            <a:spAutoFit/>
          </a:bodyPr>
          <a:lstStyle/>
          <a:p>
            <a:r>
              <a:rPr sz="1856" spc="7" dirty="0">
                <a:latin typeface="Arial"/>
                <a:cs typeface="Arial"/>
              </a:rPr>
              <a:t>•  </a:t>
            </a:r>
            <a:r>
              <a:rPr sz="2489" spc="7" dirty="0">
                <a:latin typeface="Arial"/>
                <a:cs typeface="Arial"/>
              </a:rPr>
              <a:t>Biases in algorithms usually easier to measure,</a:t>
            </a:r>
            <a:endParaRPr sz="2461">
              <a:latin typeface="Arial"/>
              <a:cs typeface="Arial"/>
            </a:endParaRPr>
          </a:p>
          <a:p>
            <a:pPr marL="312528"/>
            <a:r>
              <a:rPr sz="2531" spc="7" dirty="0">
                <a:latin typeface="Arial"/>
                <a:cs typeface="Arial"/>
              </a:rPr>
              <a:t>even if outcome is no fairer</a:t>
            </a:r>
            <a:endParaRPr sz="2531">
              <a:latin typeface="Arial"/>
              <a:cs typeface="Arial"/>
            </a:endParaRPr>
          </a:p>
        </p:txBody>
      </p:sp>
      <p:sp>
        <p:nvSpPr>
          <p:cNvPr id="6" name="text 1"/>
          <p:cNvSpPr txBox="1"/>
          <p:nvPr/>
        </p:nvSpPr>
        <p:spPr>
          <a:xfrm>
            <a:off x="4429125" y="6573500"/>
            <a:ext cx="271998" cy="194797"/>
          </a:xfrm>
          <a:prstGeom prst="rect">
            <a:avLst/>
          </a:prstGeom>
        </p:spPr>
        <p:txBody>
          <a:bodyPr vert="horz" wrap="none" lIns="0" tIns="0" rIns="0" bIns="0" rtlCol="0">
            <a:spAutoFit/>
          </a:bodyPr>
          <a:lstStyle/>
          <a:p>
            <a:r>
              <a:rPr sz="1266" spc="7" dirty="0">
                <a:latin typeface="Arial"/>
                <a:cs typeface="Arial"/>
              </a:rPr>
              <a:t>100</a:t>
            </a:r>
            <a:endParaRPr sz="1266">
              <a:latin typeface="Arial"/>
              <a:cs typeface="Arial"/>
            </a:endParaRPr>
          </a:p>
        </p:txBody>
      </p:sp>
    </p:spTree>
    <p:extLst>
      <p:ext uri="{BB962C8B-B14F-4D97-AF65-F5344CB8AC3E}">
        <p14:creationId xmlns:p14="http://schemas.microsoft.com/office/powerpoint/2010/main" val="2112293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a:t>
            </a:r>
          </a:p>
        </p:txBody>
      </p:sp>
      <p:sp>
        <p:nvSpPr>
          <p:cNvPr id="3" name="Text Placeholder 2"/>
          <p:cNvSpPr>
            <a:spLocks noGrp="1"/>
          </p:cNvSpPr>
          <p:nvPr>
            <p:ph type="body" sz="quarter" idx="13"/>
          </p:nvPr>
        </p:nvSpPr>
        <p:spPr>
          <a:xfrm>
            <a:off x="457200" y="1771650"/>
            <a:ext cx="8115300" cy="3771900"/>
          </a:xfrm>
        </p:spPr>
        <p:txBody>
          <a:bodyPr>
            <a:noAutofit/>
          </a:bodyPr>
          <a:lstStyle/>
          <a:p>
            <a:pPr>
              <a:lnSpc>
                <a:spcPct val="150000"/>
              </a:lnSpc>
              <a:buFont typeface="Wingdings" panose="05000000000000000000" pitchFamily="2" charset="2"/>
              <a:buChar char="Ø"/>
            </a:pPr>
            <a:r>
              <a:rPr lang="en-US" sz="1800" b="1" dirty="0"/>
              <a:t>Data transformation tasks:</a:t>
            </a:r>
          </a:p>
          <a:p>
            <a:pPr lvl="1">
              <a:lnSpc>
                <a:spcPct val="150000"/>
              </a:lnSpc>
              <a:buFont typeface="Wingdings" panose="05000000000000000000" pitchFamily="2" charset="2"/>
              <a:buChar char="ü"/>
            </a:pPr>
            <a:r>
              <a:rPr lang="en-US" sz="1800" dirty="0"/>
              <a:t>Binarization</a:t>
            </a:r>
          </a:p>
          <a:p>
            <a:pPr lvl="1">
              <a:lnSpc>
                <a:spcPct val="150000"/>
              </a:lnSpc>
              <a:buFont typeface="Wingdings" panose="05000000000000000000" pitchFamily="2" charset="2"/>
              <a:buChar char="ü"/>
            </a:pPr>
            <a:r>
              <a:rPr lang="en-US" sz="1800" dirty="0"/>
              <a:t>Normalization</a:t>
            </a:r>
          </a:p>
          <a:p>
            <a:pPr lvl="1">
              <a:lnSpc>
                <a:spcPct val="150000"/>
              </a:lnSpc>
              <a:buFont typeface="Wingdings" panose="05000000000000000000" pitchFamily="2" charset="2"/>
              <a:buChar char="ü"/>
            </a:pPr>
            <a:r>
              <a:rPr lang="en-US" sz="1800" dirty="0"/>
              <a:t>Discretization</a:t>
            </a:r>
          </a:p>
          <a:p>
            <a:pPr lvl="1">
              <a:lnSpc>
                <a:spcPct val="150000"/>
              </a:lnSpc>
              <a:buFont typeface="Wingdings" panose="05000000000000000000" pitchFamily="2" charset="2"/>
              <a:buChar char="ü"/>
            </a:pPr>
            <a:r>
              <a:rPr lang="en-US" sz="1800" dirty="0"/>
              <a:t>Aggregation</a:t>
            </a:r>
          </a:p>
          <a:p>
            <a:pPr lvl="1">
              <a:lnSpc>
                <a:spcPct val="150000"/>
              </a:lnSpc>
              <a:buFont typeface="Wingdings" panose="05000000000000000000" pitchFamily="2" charset="2"/>
              <a:buChar char="ü"/>
            </a:pPr>
            <a:r>
              <a:rPr lang="en-US" sz="1800" dirty="0"/>
              <a:t>Attribute construction</a:t>
            </a:r>
          </a:p>
          <a:p>
            <a:pPr lvl="1">
              <a:lnSpc>
                <a:spcPct val="150000"/>
              </a:lnSpc>
              <a:buFont typeface="Wingdings" panose="05000000000000000000" pitchFamily="2" charset="2"/>
              <a:buChar char="ü"/>
            </a:pPr>
            <a:r>
              <a:rPr lang="en-US" sz="1800" dirty="0"/>
              <a:t>Attribute Subset Selection</a:t>
            </a:r>
          </a:p>
          <a:p>
            <a:pPr marL="342900" lvl="1" indent="0">
              <a:lnSpc>
                <a:spcPct val="150000"/>
              </a:lnSpc>
              <a:buNone/>
            </a:pPr>
            <a:endParaRPr lang="en-US" sz="1800" dirty="0"/>
          </a:p>
        </p:txBody>
      </p:sp>
    </p:spTree>
    <p:extLst>
      <p:ext uri="{BB962C8B-B14F-4D97-AF65-F5344CB8AC3E}">
        <p14:creationId xmlns:p14="http://schemas.microsoft.com/office/powerpoint/2010/main" val="264269822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Use uniform scale, zero for scale appropriately set</a:t>
            </a:r>
          </a:p>
          <a:p>
            <a:pPr>
              <a:buFont typeface="Arial" panose="020B0604020202020204" pitchFamily="34" charset="0"/>
              <a:buChar char="•"/>
            </a:pPr>
            <a:r>
              <a:rPr lang="en-US" dirty="0"/>
              <a:t>Use colors appropriately, if they indicate meaningful information</a:t>
            </a:r>
          </a:p>
          <a:p>
            <a:pPr>
              <a:buFont typeface="Arial" panose="020B0604020202020204" pitchFamily="34" charset="0"/>
              <a:buChar char="•"/>
            </a:pPr>
            <a:r>
              <a:rPr lang="en-US" dirty="0"/>
              <a:t>Direction and position of axis is important</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Stage 5 – Ethics in Data Visualization</a:t>
            </a:r>
          </a:p>
        </p:txBody>
      </p:sp>
    </p:spTree>
    <p:extLst>
      <p:ext uri="{BB962C8B-B14F-4D97-AF65-F5344CB8AC3E}">
        <p14:creationId xmlns:p14="http://schemas.microsoft.com/office/powerpoint/2010/main" val="39708128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89"/>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22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776883" y="475559"/>
            <a:ext cx="7646389" cy="1443280"/>
          </a:xfrm>
          <a:prstGeom prst="rect">
            <a:avLst/>
          </a:prstGeom>
        </p:spPr>
        <p:txBody>
          <a:bodyPr vert="horz" wrap="none" lIns="0" tIns="0" rIns="0" bIns="0" rtlCol="0">
            <a:spAutoFit/>
          </a:bodyPr>
          <a:lstStyle/>
          <a:p>
            <a:pPr marL="732208"/>
            <a:r>
              <a:rPr sz="4711" spc="7" dirty="0">
                <a:latin typeface="Arial"/>
                <a:cs typeface="Arial"/>
              </a:rPr>
              <a:t>Correct but Misleading</a:t>
            </a:r>
            <a:endParaRPr sz="4711">
              <a:latin typeface="Arial"/>
              <a:cs typeface="Arial"/>
            </a:endParaRPr>
          </a:p>
          <a:p>
            <a:r>
              <a:rPr sz="4668" spc="7" dirty="0">
                <a:latin typeface="Arial"/>
                <a:cs typeface="Arial"/>
              </a:rPr>
              <a:t>Results: Visualisation edition</a:t>
            </a:r>
            <a:endParaRPr sz="4640">
              <a:latin typeface="Arial"/>
              <a:cs typeface="Arial"/>
            </a:endParaRPr>
          </a:p>
        </p:txBody>
      </p:sp>
      <p:pic>
        <p:nvPicPr>
          <p:cNvPr id="22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69" y="1982390"/>
            <a:ext cx="8501063" cy="4643438"/>
          </a:xfrm>
          <a:prstGeom prst="rect">
            <a:avLst/>
          </a:prstGeom>
        </p:spPr>
      </p:pic>
      <p:sp>
        <p:nvSpPr>
          <p:cNvPr id="3"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89</a:t>
            </a:r>
            <a:endParaRPr sz="1266">
              <a:latin typeface="Arial"/>
              <a:cs typeface="Arial"/>
            </a:endParaRPr>
          </a:p>
        </p:txBody>
      </p:sp>
      <p:sp>
        <p:nvSpPr>
          <p:cNvPr id="4" name="text 1"/>
          <p:cNvSpPr txBox="1"/>
          <p:nvPr/>
        </p:nvSpPr>
        <p:spPr>
          <a:xfrm>
            <a:off x="7634883" y="6438126"/>
            <a:ext cx="1319913" cy="281295"/>
          </a:xfrm>
          <a:prstGeom prst="rect">
            <a:avLst/>
          </a:prstGeom>
        </p:spPr>
        <p:txBody>
          <a:bodyPr vert="horz" wrap="none" lIns="0" tIns="0" rIns="0" bIns="0" rtlCol="0">
            <a:spAutoFit/>
          </a:bodyPr>
          <a:lstStyle/>
          <a:p>
            <a:r>
              <a:rPr sz="1828" spc="7" dirty="0">
                <a:latin typeface="Arial"/>
                <a:cs typeface="Arial"/>
              </a:rPr>
              <a:t>http://viz.wtf/</a:t>
            </a:r>
            <a:endParaRPr sz="1828">
              <a:latin typeface="Arial"/>
              <a:cs typeface="Arial"/>
            </a:endParaRPr>
          </a:p>
        </p:txBody>
      </p:sp>
    </p:spTree>
    <p:extLst>
      <p:ext uri="{BB962C8B-B14F-4D97-AF65-F5344CB8AC3E}">
        <p14:creationId xmlns:p14="http://schemas.microsoft.com/office/powerpoint/2010/main" val="3545466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bject 90"/>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22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776883" y="475559"/>
            <a:ext cx="7646389" cy="1443280"/>
          </a:xfrm>
          <a:prstGeom prst="rect">
            <a:avLst/>
          </a:prstGeom>
        </p:spPr>
        <p:txBody>
          <a:bodyPr vert="horz" wrap="none" lIns="0" tIns="0" rIns="0" bIns="0" rtlCol="0">
            <a:spAutoFit/>
          </a:bodyPr>
          <a:lstStyle/>
          <a:p>
            <a:pPr marL="732208"/>
            <a:r>
              <a:rPr sz="4711" spc="7" dirty="0">
                <a:latin typeface="Arial"/>
                <a:cs typeface="Arial"/>
              </a:rPr>
              <a:t>Correct but Misleading</a:t>
            </a:r>
            <a:endParaRPr sz="4711">
              <a:latin typeface="Arial"/>
              <a:cs typeface="Arial"/>
            </a:endParaRPr>
          </a:p>
          <a:p>
            <a:r>
              <a:rPr sz="4668" spc="7" dirty="0">
                <a:latin typeface="Arial"/>
                <a:cs typeface="Arial"/>
              </a:rPr>
              <a:t>Results: Visualisation edition</a:t>
            </a:r>
            <a:endParaRPr sz="4640">
              <a:latin typeface="Arial"/>
              <a:cs typeface="Arial"/>
            </a:endParaRPr>
          </a:p>
        </p:txBody>
      </p:sp>
      <p:pic>
        <p:nvPicPr>
          <p:cNvPr id="22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617" y="1794867"/>
            <a:ext cx="4509492" cy="4500563"/>
          </a:xfrm>
          <a:prstGeom prst="rect">
            <a:avLst/>
          </a:prstGeom>
        </p:spPr>
      </p:pic>
      <p:sp>
        <p:nvSpPr>
          <p:cNvPr id="3"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90</a:t>
            </a:r>
            <a:endParaRPr sz="1266">
              <a:latin typeface="Arial"/>
              <a:cs typeface="Arial"/>
            </a:endParaRPr>
          </a:p>
        </p:txBody>
      </p:sp>
    </p:spTree>
    <p:extLst>
      <p:ext uri="{BB962C8B-B14F-4D97-AF65-F5344CB8AC3E}">
        <p14:creationId xmlns:p14="http://schemas.microsoft.com/office/powerpoint/2010/main" val="248758034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bject 88"/>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22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776883" y="475559"/>
            <a:ext cx="7646389" cy="1443280"/>
          </a:xfrm>
          <a:prstGeom prst="rect">
            <a:avLst/>
          </a:prstGeom>
        </p:spPr>
        <p:txBody>
          <a:bodyPr vert="horz" wrap="none" lIns="0" tIns="0" rIns="0" bIns="0" rtlCol="0">
            <a:spAutoFit/>
          </a:bodyPr>
          <a:lstStyle/>
          <a:p>
            <a:pPr marL="732208"/>
            <a:r>
              <a:rPr sz="4711" spc="7" dirty="0">
                <a:latin typeface="Arial"/>
                <a:cs typeface="Arial"/>
              </a:rPr>
              <a:t>Correct but Misleading</a:t>
            </a:r>
            <a:endParaRPr sz="4711">
              <a:latin typeface="Arial"/>
              <a:cs typeface="Arial"/>
            </a:endParaRPr>
          </a:p>
          <a:p>
            <a:r>
              <a:rPr sz="4668" spc="7" dirty="0">
                <a:latin typeface="Arial"/>
                <a:cs typeface="Arial"/>
              </a:rPr>
              <a:t>Results: Visualisation edition</a:t>
            </a:r>
            <a:endParaRPr sz="4640">
              <a:latin typeface="Arial"/>
              <a:cs typeface="Arial"/>
            </a:endParaRPr>
          </a:p>
        </p:txBody>
      </p:sp>
      <p:pic>
        <p:nvPicPr>
          <p:cNvPr id="22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60" y="1902023"/>
            <a:ext cx="7018734" cy="4830961"/>
          </a:xfrm>
          <a:prstGeom prst="rect">
            <a:avLst/>
          </a:prstGeom>
        </p:spPr>
      </p:pic>
      <p:sp>
        <p:nvSpPr>
          <p:cNvPr id="3"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88</a:t>
            </a:r>
            <a:endParaRPr sz="1266">
              <a:latin typeface="Arial"/>
              <a:cs typeface="Arial"/>
            </a:endParaRPr>
          </a:p>
        </p:txBody>
      </p:sp>
      <p:sp>
        <p:nvSpPr>
          <p:cNvPr id="4" name="text 1"/>
          <p:cNvSpPr txBox="1"/>
          <p:nvPr/>
        </p:nvSpPr>
        <p:spPr>
          <a:xfrm>
            <a:off x="7634883" y="6438126"/>
            <a:ext cx="1319913" cy="281295"/>
          </a:xfrm>
          <a:prstGeom prst="rect">
            <a:avLst/>
          </a:prstGeom>
        </p:spPr>
        <p:txBody>
          <a:bodyPr vert="horz" wrap="none" lIns="0" tIns="0" rIns="0" bIns="0" rtlCol="0">
            <a:spAutoFit/>
          </a:bodyPr>
          <a:lstStyle/>
          <a:p>
            <a:r>
              <a:rPr sz="1828" spc="7" dirty="0">
                <a:latin typeface="Arial"/>
                <a:cs typeface="Arial"/>
              </a:rPr>
              <a:t>http://viz.wtf/</a:t>
            </a:r>
            <a:endParaRPr sz="1828">
              <a:latin typeface="Arial"/>
              <a:cs typeface="Arial"/>
            </a:endParaRPr>
          </a:p>
        </p:txBody>
      </p:sp>
    </p:spTree>
    <p:extLst>
      <p:ext uri="{BB962C8B-B14F-4D97-AF65-F5344CB8AC3E}">
        <p14:creationId xmlns:p14="http://schemas.microsoft.com/office/powerpoint/2010/main" val="7295556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bject 86"/>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21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776883" y="475559"/>
            <a:ext cx="7646389" cy="1443280"/>
          </a:xfrm>
          <a:prstGeom prst="rect">
            <a:avLst/>
          </a:prstGeom>
        </p:spPr>
        <p:txBody>
          <a:bodyPr vert="horz" wrap="none" lIns="0" tIns="0" rIns="0" bIns="0" rtlCol="0">
            <a:spAutoFit/>
          </a:bodyPr>
          <a:lstStyle/>
          <a:p>
            <a:pPr marL="732208"/>
            <a:r>
              <a:rPr sz="4711" spc="7" dirty="0">
                <a:latin typeface="Arial"/>
                <a:cs typeface="Arial"/>
              </a:rPr>
              <a:t>Correct but Misleading</a:t>
            </a:r>
            <a:endParaRPr sz="4711">
              <a:latin typeface="Arial"/>
              <a:cs typeface="Arial"/>
            </a:endParaRPr>
          </a:p>
          <a:p>
            <a:r>
              <a:rPr sz="4668" spc="7" dirty="0">
                <a:latin typeface="Arial"/>
                <a:cs typeface="Arial"/>
              </a:rPr>
              <a:t>Results: Visualisation edition</a:t>
            </a:r>
            <a:endParaRPr sz="4640">
              <a:latin typeface="Arial"/>
              <a:cs typeface="Arial"/>
            </a:endParaRPr>
          </a:p>
        </p:txBody>
      </p:sp>
      <p:pic>
        <p:nvPicPr>
          <p:cNvPr id="22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25" y="1812727"/>
            <a:ext cx="6000750" cy="5045273"/>
          </a:xfrm>
          <a:prstGeom prst="rect">
            <a:avLst/>
          </a:prstGeom>
        </p:spPr>
      </p:pic>
      <p:sp>
        <p:nvSpPr>
          <p:cNvPr id="3" name="text 1"/>
          <p:cNvSpPr txBox="1"/>
          <p:nvPr/>
        </p:nvSpPr>
        <p:spPr>
          <a:xfrm>
            <a:off x="4473773" y="6573500"/>
            <a:ext cx="181332" cy="194797"/>
          </a:xfrm>
          <a:prstGeom prst="rect">
            <a:avLst/>
          </a:prstGeom>
        </p:spPr>
        <p:txBody>
          <a:bodyPr vert="horz" wrap="none" lIns="0" tIns="0" rIns="0" bIns="0" rtlCol="0">
            <a:spAutoFit/>
          </a:bodyPr>
          <a:lstStyle/>
          <a:p>
            <a:r>
              <a:rPr sz="1266" spc="7" dirty="0">
                <a:latin typeface="Arial"/>
                <a:cs typeface="Arial"/>
              </a:rPr>
              <a:t>86</a:t>
            </a:r>
            <a:endParaRPr sz="1266">
              <a:latin typeface="Arial"/>
              <a:cs typeface="Arial"/>
            </a:endParaRPr>
          </a:p>
        </p:txBody>
      </p:sp>
      <p:sp>
        <p:nvSpPr>
          <p:cNvPr id="4" name="text 1"/>
          <p:cNvSpPr txBox="1"/>
          <p:nvPr/>
        </p:nvSpPr>
        <p:spPr>
          <a:xfrm>
            <a:off x="7634883" y="6438126"/>
            <a:ext cx="1319913" cy="281295"/>
          </a:xfrm>
          <a:prstGeom prst="rect">
            <a:avLst/>
          </a:prstGeom>
        </p:spPr>
        <p:txBody>
          <a:bodyPr vert="horz" wrap="none" lIns="0" tIns="0" rIns="0" bIns="0" rtlCol="0">
            <a:spAutoFit/>
          </a:bodyPr>
          <a:lstStyle/>
          <a:p>
            <a:r>
              <a:rPr sz="1828" spc="7" dirty="0">
                <a:latin typeface="Arial"/>
                <a:cs typeface="Arial"/>
              </a:rPr>
              <a:t>http://viz.wtf/</a:t>
            </a:r>
            <a:endParaRPr sz="1828">
              <a:latin typeface="Arial"/>
              <a:cs typeface="Arial"/>
            </a:endParaRPr>
          </a:p>
        </p:txBody>
      </p:sp>
    </p:spTree>
    <p:extLst>
      <p:ext uri="{BB962C8B-B14F-4D97-AF65-F5344CB8AC3E}">
        <p14:creationId xmlns:p14="http://schemas.microsoft.com/office/powerpoint/2010/main" val="428700439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object 106"/>
          <p:cNvSpPr/>
          <p:nvPr/>
        </p:nvSpPr>
        <p:spPr>
          <a:xfrm>
            <a:off x="0" y="0"/>
            <a:ext cx="9144000" cy="6858000"/>
          </a:xfrm>
          <a:custGeom>
            <a:avLst/>
            <a:gdLst/>
            <a:ahLst/>
            <a:cxnLst/>
            <a:rect l="l" t="t" r="r" b="b"/>
            <a:pathLst>
              <a:path w="13004800" h="9753600">
                <a:moveTo>
                  <a:pt x="0" y="9753600"/>
                </a:moveTo>
                <a:lnTo>
                  <a:pt x="0" y="0"/>
                </a:lnTo>
                <a:lnTo>
                  <a:pt x="13004800" y="0"/>
                </a:lnTo>
                <a:lnTo>
                  <a:pt x="13004800" y="9753600"/>
                </a:lnTo>
                <a:lnTo>
                  <a:pt x="0" y="9753600"/>
                </a:lnTo>
                <a:close/>
              </a:path>
            </a:pathLst>
          </a:custGeom>
          <a:solidFill>
            <a:srgbClr val="FFFFFF"/>
          </a:solidFill>
        </p:spPr>
        <p:txBody>
          <a:bodyPr wrap="square" lIns="0" tIns="0" rIns="0" bIns="0" rtlCol="0">
            <a:noAutofit/>
          </a:bodyPr>
          <a:lstStyle/>
          <a:p>
            <a:endParaRPr sz="1266"/>
          </a:p>
        </p:txBody>
      </p:sp>
      <p:pic>
        <p:nvPicPr>
          <p:cNvPr id="24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1"/>
          <p:cNvSpPr txBox="1"/>
          <p:nvPr/>
        </p:nvSpPr>
        <p:spPr>
          <a:xfrm>
            <a:off x="705445" y="807959"/>
            <a:ext cx="7763344" cy="819007"/>
          </a:xfrm>
          <a:prstGeom prst="rect">
            <a:avLst/>
          </a:prstGeom>
        </p:spPr>
        <p:txBody>
          <a:bodyPr vert="horz" wrap="none" lIns="0" tIns="0" rIns="0" bIns="0" rtlCol="0">
            <a:spAutoFit/>
          </a:bodyPr>
          <a:lstStyle/>
          <a:p>
            <a:r>
              <a:rPr sz="5322" spc="7" dirty="0">
                <a:latin typeface="Arial"/>
                <a:cs typeface="Arial"/>
              </a:rPr>
              <a:t>Conclusion: Ethics Matter</a:t>
            </a:r>
            <a:endParaRPr sz="5273">
              <a:latin typeface="Arial"/>
              <a:cs typeface="Arial"/>
            </a:endParaRPr>
          </a:p>
        </p:txBody>
      </p:sp>
      <p:sp>
        <p:nvSpPr>
          <p:cNvPr id="3" name="text 1"/>
          <p:cNvSpPr txBox="1"/>
          <p:nvPr/>
        </p:nvSpPr>
        <p:spPr>
          <a:xfrm>
            <a:off x="705445" y="2199204"/>
            <a:ext cx="7665753" cy="389466"/>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Data Science has great power — to harm or to help</a:t>
            </a:r>
            <a:endParaRPr sz="2531">
              <a:latin typeface="Arial"/>
              <a:cs typeface="Arial"/>
            </a:endParaRPr>
          </a:p>
        </p:txBody>
      </p:sp>
      <p:sp>
        <p:nvSpPr>
          <p:cNvPr id="4" name="text 1"/>
          <p:cNvSpPr txBox="1"/>
          <p:nvPr/>
        </p:nvSpPr>
        <p:spPr>
          <a:xfrm>
            <a:off x="705445" y="2958227"/>
            <a:ext cx="7428508" cy="778931"/>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Data Scientists must care about how this power is</a:t>
            </a:r>
            <a:endParaRPr sz="2531">
              <a:latin typeface="Arial"/>
              <a:cs typeface="Arial"/>
            </a:endParaRPr>
          </a:p>
          <a:p>
            <a:pPr marL="312528"/>
            <a:r>
              <a:rPr sz="2531" spc="7" dirty="0">
                <a:latin typeface="Arial"/>
                <a:cs typeface="Arial"/>
              </a:rPr>
              <a:t>used </a:t>
            </a:r>
            <a:endParaRPr sz="2531">
              <a:latin typeface="Arial"/>
              <a:cs typeface="Arial"/>
            </a:endParaRPr>
          </a:p>
        </p:txBody>
      </p:sp>
      <p:sp>
        <p:nvSpPr>
          <p:cNvPr id="5" name="text 1"/>
          <p:cNvSpPr txBox="1"/>
          <p:nvPr/>
        </p:nvSpPr>
        <p:spPr>
          <a:xfrm>
            <a:off x="1017985" y="4101227"/>
            <a:ext cx="5748305" cy="778931"/>
          </a:xfrm>
          <a:prstGeom prst="rect">
            <a:avLst/>
          </a:prstGeom>
        </p:spPr>
        <p:txBody>
          <a:bodyPr vert="horz" wrap="none" lIns="0" tIns="0" rIns="0" bIns="0" rtlCol="0">
            <a:spAutoFit/>
          </a:bodyPr>
          <a:lstStyle/>
          <a:p>
            <a:r>
              <a:rPr sz="1898" spc="7" dirty="0">
                <a:latin typeface="Arial"/>
                <a:cs typeface="Arial"/>
              </a:rPr>
              <a:t>•  </a:t>
            </a:r>
            <a:r>
              <a:rPr sz="2531" spc="7" dirty="0">
                <a:latin typeface="Arial"/>
                <a:cs typeface="Arial"/>
              </a:rPr>
              <a:t>Cannot hide behind a claim of “neutral</a:t>
            </a:r>
            <a:endParaRPr sz="2531">
              <a:latin typeface="Arial"/>
              <a:cs typeface="Arial"/>
            </a:endParaRPr>
          </a:p>
          <a:p>
            <a:pPr marL="312528"/>
            <a:r>
              <a:rPr sz="2531" spc="7" dirty="0">
                <a:latin typeface="Arial"/>
                <a:cs typeface="Arial"/>
              </a:rPr>
              <a:t>technology”</a:t>
            </a:r>
            <a:endParaRPr sz="2531">
              <a:latin typeface="Arial"/>
              <a:cs typeface="Arial"/>
            </a:endParaRPr>
          </a:p>
        </p:txBody>
      </p:sp>
      <p:sp>
        <p:nvSpPr>
          <p:cNvPr id="6" name="text 1"/>
          <p:cNvSpPr txBox="1"/>
          <p:nvPr/>
        </p:nvSpPr>
        <p:spPr>
          <a:xfrm>
            <a:off x="705446" y="5244227"/>
            <a:ext cx="7221079" cy="772519"/>
          </a:xfrm>
          <a:prstGeom prst="rect">
            <a:avLst/>
          </a:prstGeom>
        </p:spPr>
        <p:txBody>
          <a:bodyPr vert="horz" wrap="none" lIns="0" tIns="0" rIns="0" bIns="0" rtlCol="0">
            <a:spAutoFit/>
          </a:bodyPr>
          <a:lstStyle/>
          <a:p>
            <a:r>
              <a:rPr sz="1856" spc="7" dirty="0">
                <a:latin typeface="Arial"/>
                <a:cs typeface="Arial"/>
              </a:rPr>
              <a:t>•  </a:t>
            </a:r>
            <a:r>
              <a:rPr sz="2489" spc="7" dirty="0">
                <a:latin typeface="Arial"/>
                <a:cs typeface="Arial"/>
              </a:rPr>
              <a:t>We are all better off if we voluntarily limit how this</a:t>
            </a:r>
            <a:endParaRPr sz="2461">
              <a:latin typeface="Arial"/>
              <a:cs typeface="Arial"/>
            </a:endParaRPr>
          </a:p>
          <a:p>
            <a:pPr marL="312528"/>
            <a:r>
              <a:rPr sz="2531" spc="7" dirty="0">
                <a:latin typeface="Arial"/>
                <a:cs typeface="Arial"/>
              </a:rPr>
              <a:t>power is used</a:t>
            </a:r>
            <a:endParaRPr sz="2531">
              <a:latin typeface="Arial"/>
              <a:cs typeface="Arial"/>
            </a:endParaRPr>
          </a:p>
        </p:txBody>
      </p:sp>
      <p:sp>
        <p:nvSpPr>
          <p:cNvPr id="7" name="text 1"/>
          <p:cNvSpPr txBox="1"/>
          <p:nvPr/>
        </p:nvSpPr>
        <p:spPr>
          <a:xfrm>
            <a:off x="4429125" y="6573500"/>
            <a:ext cx="271998" cy="194797"/>
          </a:xfrm>
          <a:prstGeom prst="rect">
            <a:avLst/>
          </a:prstGeom>
        </p:spPr>
        <p:txBody>
          <a:bodyPr vert="horz" wrap="none" lIns="0" tIns="0" rIns="0" bIns="0" rtlCol="0">
            <a:spAutoFit/>
          </a:bodyPr>
          <a:lstStyle/>
          <a:p>
            <a:r>
              <a:rPr sz="1266" spc="7" dirty="0">
                <a:latin typeface="Arial"/>
                <a:cs typeface="Arial"/>
              </a:rPr>
              <a:t>106</a:t>
            </a:r>
            <a:endParaRPr sz="1266">
              <a:latin typeface="Arial"/>
              <a:cs typeface="Arial"/>
            </a:endParaRPr>
          </a:p>
        </p:txBody>
      </p:sp>
    </p:spTree>
    <p:extLst>
      <p:ext uri="{BB962C8B-B14F-4D97-AF65-F5344CB8AC3E}">
        <p14:creationId xmlns:p14="http://schemas.microsoft.com/office/powerpoint/2010/main" val="30354474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77500" lnSpcReduction="20000"/>
          </a:bodyPr>
          <a:lstStyle/>
          <a:p>
            <a:pPr marL="457200" indent="-457200">
              <a:buAutoNum type="arabicPeriod"/>
            </a:pPr>
            <a:r>
              <a:rPr lang="en-US" dirty="0">
                <a:hlinkClick r:id="rId2"/>
              </a:rPr>
              <a:t>https://www.slideshare.net/HJvanVeen/ethics-in-data-science-and-machine-learning</a:t>
            </a:r>
            <a:endParaRPr lang="en-US" dirty="0"/>
          </a:p>
          <a:p>
            <a:pPr marL="457200" indent="-457200">
              <a:buAutoNum type="arabicPeriod"/>
            </a:pPr>
            <a:r>
              <a:rPr lang="en-US" dirty="0">
                <a:hlinkClick r:id="rId3"/>
              </a:rPr>
              <a:t>https://wiki.diglib.org/images/1/1a/ERN-Data-Ethics.pptx</a:t>
            </a:r>
            <a:endParaRPr lang="en-US" dirty="0"/>
          </a:p>
          <a:p>
            <a:pPr marL="457200" indent="-457200">
              <a:buAutoNum type="arabicPeriod"/>
            </a:pPr>
            <a:r>
              <a:rPr lang="en-US" dirty="0">
                <a:hlinkClick r:id="rId4"/>
              </a:rPr>
              <a:t>https://www.lynda.com/Big-Data-tutorials/Ethical-issues/420305/505117-4.html</a:t>
            </a:r>
            <a:endParaRPr lang="en-US" dirty="0"/>
          </a:p>
          <a:p>
            <a:pPr marL="457200" indent="-457200">
              <a:buAutoNum type="arabicPeriod"/>
            </a:pPr>
            <a:r>
              <a:rPr lang="en-US" dirty="0">
                <a:hlinkClick r:id="rId5"/>
              </a:rPr>
              <a:t>https://towardsdatascience.com/the-ethics-of-data-science-e3b1828affa2</a:t>
            </a:r>
            <a:endParaRPr lang="en-US" dirty="0"/>
          </a:p>
          <a:p>
            <a:pPr marL="457200" indent="-457200">
              <a:buAutoNum type="arabicPeriod"/>
            </a:pPr>
            <a:r>
              <a:rPr lang="en-US" dirty="0">
                <a:hlinkClick r:id="rId6"/>
              </a:rPr>
              <a:t>https://www.nuffieldfoundation.org/sites/default/files/files/Ethical-and-Societal-Implications-of-Data-and-AI-report-Nuffield-Foundat.pdf</a:t>
            </a:r>
            <a:endParaRPr lang="en-US" dirty="0"/>
          </a:p>
          <a:p>
            <a:pPr marL="457200" indent="-457200">
              <a:buAutoNum type="arabicPeriod"/>
            </a:pPr>
            <a:r>
              <a:rPr lang="en-US" dirty="0">
                <a:hlinkClick r:id="rId7"/>
              </a:rPr>
              <a:t>https://towardsdatascience.com/ethics-in-web-scraping-b96b18136f01</a:t>
            </a:r>
            <a:endParaRPr lang="en-US" dirty="0"/>
          </a:p>
          <a:p>
            <a:pPr marL="457200" indent="-457200">
              <a:buAutoNum type="arabicPeriod"/>
            </a:pPr>
            <a:r>
              <a:rPr lang="en-US" dirty="0">
                <a:hlinkClick r:id="rId8"/>
              </a:rPr>
              <a:t>https://www.researchgate.net/publication/324907302_Legality_and_Ethics_of_Web_Scraping</a:t>
            </a:r>
            <a:endParaRPr lang="en-US" dirty="0"/>
          </a:p>
          <a:p>
            <a:pPr marL="457200" indent="-457200">
              <a:buAutoNum type="arabicPeriod"/>
            </a:pPr>
            <a:r>
              <a:rPr lang="en-US" dirty="0"/>
              <a:t>Case Studies –</a:t>
            </a:r>
          </a:p>
          <a:p>
            <a:pPr marL="857250" lvl="1" indent="-457200">
              <a:buAutoNum type="arabicPeriod"/>
            </a:pPr>
            <a:r>
              <a:rPr lang="en-US" dirty="0">
                <a:hlinkClick r:id="rId9"/>
              </a:rPr>
              <a:t>https://datasociety.net/blog/2016/04/13/data-ethics-case-studies/</a:t>
            </a:r>
            <a:endParaRPr lang="en-US" dirty="0"/>
          </a:p>
          <a:p>
            <a:pPr marL="857250" lvl="1" indent="-457200">
              <a:buAutoNum type="arabicPeriod"/>
            </a:pPr>
            <a:r>
              <a:rPr lang="en-US" dirty="0">
                <a:hlinkClick r:id="rId10"/>
              </a:rPr>
              <a:t>https://www.oreilly.com/ideas/case-studies-in-data-ethics</a:t>
            </a:r>
            <a:endParaRPr lang="en-US" dirty="0"/>
          </a:p>
          <a:p>
            <a:pPr marL="857250" lvl="1" indent="-457200">
              <a:buAutoNum type="arabicPeriod"/>
            </a:pPr>
            <a:r>
              <a:rPr lang="en-US" dirty="0">
                <a:hlinkClick r:id="rId11"/>
              </a:rPr>
              <a:t>https://aiethics.princeton.edu/case-studies/</a:t>
            </a:r>
            <a:endParaRPr lang="en-US" dirty="0"/>
          </a:p>
          <a:p>
            <a:pPr marL="457200" indent="-457200">
              <a:buAutoNum type="arabicPeriod"/>
            </a:pPr>
            <a:r>
              <a:rPr lang="en-US" dirty="0"/>
              <a:t>Practice questions –</a:t>
            </a:r>
          </a:p>
          <a:p>
            <a:pPr marL="857250" lvl="1" indent="-457200">
              <a:buAutoNum type="arabicPeriod"/>
            </a:pPr>
            <a:r>
              <a:rPr lang="en-US" dirty="0">
                <a:hlinkClick r:id="rId12"/>
              </a:rPr>
              <a:t>https://towardsdatascience.com/notes-and-technical-questions-from-interviewing-as-a-data-scientist-in-2018-20e7e3ee4ab3</a:t>
            </a:r>
            <a:endParaRPr lang="en-US" dirty="0"/>
          </a:p>
          <a:p>
            <a:pPr marL="857250" lvl="1" indent="-457200">
              <a:buAutoNum type="arabicPeriod"/>
            </a:pPr>
            <a:r>
              <a:rPr lang="en-US" dirty="0">
                <a:hlinkClick r:id="rId13"/>
              </a:rPr>
              <a:t>https://www.dezyre.com/article/100-data-science-interview-questions-and-answers-general-for-2018/184</a:t>
            </a:r>
            <a:endParaRPr lang="en-US" dirty="0"/>
          </a:p>
        </p:txBody>
      </p:sp>
      <p:sp>
        <p:nvSpPr>
          <p:cNvPr id="3" name="Content Placeholder 2"/>
          <p:cNvSpPr>
            <a:spLocks noGrp="1"/>
          </p:cNvSpPr>
          <p:nvPr>
            <p:ph sz="quarter" idx="10"/>
          </p:nvPr>
        </p:nvSpPr>
        <p:spPr/>
        <p:txBody>
          <a:bodyPr/>
          <a:lstStyle/>
          <a:p>
            <a:r>
              <a:rPr lang="en-US" dirty="0"/>
              <a:t>References</a:t>
            </a:r>
          </a:p>
        </p:txBody>
      </p:sp>
    </p:spTree>
    <p:extLst>
      <p:ext uri="{BB962C8B-B14F-4D97-AF65-F5344CB8AC3E}">
        <p14:creationId xmlns:p14="http://schemas.microsoft.com/office/powerpoint/2010/main" val="36754925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P-Value?</a:t>
            </a:r>
          </a:p>
          <a:p>
            <a:r>
              <a:rPr lang="en-US" dirty="0"/>
              <a:t>The p-value is the level of marginal significance within a statistical hypothesis test representing the probability of the occurrence of a given event. The p-value is used as an alternative to rejection points to provide the smallest level of significance at which the </a:t>
            </a:r>
            <a:r>
              <a:rPr lang="en-US" u="sng" dirty="0">
                <a:hlinkClick r:id="rId2"/>
              </a:rPr>
              <a:t>null hypothesis</a:t>
            </a:r>
            <a:r>
              <a:rPr lang="en-US" dirty="0"/>
              <a:t> would be rejected. A smaller p-value means that there is stronger evidence in favor of the alternative hypothesis.</a:t>
            </a:r>
          </a:p>
          <a:p>
            <a:endParaRPr lang="en-US" dirty="0"/>
          </a:p>
        </p:txBody>
      </p:sp>
      <p:sp>
        <p:nvSpPr>
          <p:cNvPr id="3" name="Content Placeholder 2"/>
          <p:cNvSpPr>
            <a:spLocks noGrp="1"/>
          </p:cNvSpPr>
          <p:nvPr>
            <p:ph sz="quarter" idx="10"/>
          </p:nvPr>
        </p:nvSpPr>
        <p:spPr/>
        <p:txBody>
          <a:bodyPr/>
          <a:lstStyle/>
          <a:p>
            <a:r>
              <a:rPr lang="en-US" dirty="0"/>
              <a:t>P-Value</a:t>
            </a:r>
          </a:p>
        </p:txBody>
      </p:sp>
      <p:sp>
        <p:nvSpPr>
          <p:cNvPr id="4" name="Rectangle 3"/>
          <p:cNvSpPr/>
          <p:nvPr/>
        </p:nvSpPr>
        <p:spPr>
          <a:xfrm>
            <a:off x="578821" y="5662038"/>
            <a:ext cx="7408193" cy="369332"/>
          </a:xfrm>
          <a:prstGeom prst="rect">
            <a:avLst/>
          </a:prstGeom>
        </p:spPr>
        <p:txBody>
          <a:bodyPr wrap="square">
            <a:spAutoFit/>
          </a:bodyPr>
          <a:lstStyle/>
          <a:p>
            <a:r>
              <a:rPr lang="en-US" dirty="0">
                <a:hlinkClick r:id="rId3"/>
              </a:rPr>
              <a:t>https://www.investopedia.com/terms/p/p-value.asp</a:t>
            </a:r>
            <a:endParaRPr lang="en-US" dirty="0"/>
          </a:p>
        </p:txBody>
      </p:sp>
    </p:spTree>
    <p:extLst>
      <p:ext uri="{BB962C8B-B14F-4D97-AF65-F5344CB8AC3E}">
        <p14:creationId xmlns:p14="http://schemas.microsoft.com/office/powerpoint/2010/main" val="12611456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it-IT" dirty="0"/>
              <a:t>DSE ZG523 </a:t>
            </a:r>
            <a:r>
              <a:rPr lang="it-IT" dirty="0" smtClean="0"/>
              <a:t>Introduction </a:t>
            </a:r>
            <a:r>
              <a:rPr lang="it-IT" dirty="0"/>
              <a:t>to Data </a:t>
            </a:r>
            <a:r>
              <a:rPr lang="it-IT" dirty="0" smtClean="0"/>
              <a:t>Science</a:t>
            </a:r>
            <a:endParaRPr lang="en-US" dirty="0"/>
          </a:p>
        </p:txBody>
      </p:sp>
      <p:sp>
        <p:nvSpPr>
          <p:cNvPr id="7" name="Subtitle 6"/>
          <p:cNvSpPr>
            <a:spLocks noGrp="1"/>
          </p:cNvSpPr>
          <p:nvPr>
            <p:ph type="subTitle" idx="1"/>
          </p:nvPr>
        </p:nvSpPr>
        <p:spPr/>
        <p:txBody>
          <a:bodyPr/>
          <a:lstStyle/>
          <a:p>
            <a:r>
              <a:rPr lang="en-US" dirty="0" smtClean="0"/>
              <a:t>Lecture - 10</a:t>
            </a:r>
          </a:p>
          <a:p>
            <a:r>
              <a:rPr lang="en-US" dirty="0" smtClean="0"/>
              <a:t>Sumita Narang</a:t>
            </a:r>
            <a:endParaRPr lang="en-US" dirty="0"/>
          </a:p>
        </p:txBody>
      </p:sp>
    </p:spTree>
    <p:extLst>
      <p:ext uri="{BB962C8B-B14F-4D97-AF65-F5344CB8AC3E}">
        <p14:creationId xmlns:p14="http://schemas.microsoft.com/office/powerpoint/2010/main" val="2078248209"/>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sz="2000" dirty="0" smtClean="0"/>
              <a:t>Time Series Data Definition &amp; Examples</a:t>
            </a:r>
          </a:p>
          <a:p>
            <a:pPr>
              <a:buFont typeface="Arial" panose="020B0604020202020204" pitchFamily="34" charset="0"/>
              <a:buChar char="•"/>
            </a:pPr>
            <a:r>
              <a:rPr lang="en-US" sz="2000" dirty="0" smtClean="0"/>
              <a:t>How to store Time Series Data</a:t>
            </a:r>
          </a:p>
          <a:p>
            <a:pPr>
              <a:buFont typeface="Arial" panose="020B0604020202020204" pitchFamily="34" charset="0"/>
              <a:buChar char="•"/>
            </a:pPr>
            <a:r>
              <a:rPr lang="en-US" sz="2000" dirty="0" smtClean="0"/>
              <a:t>How to estimate missing values in time series data</a:t>
            </a:r>
          </a:p>
          <a:p>
            <a:pPr>
              <a:buFont typeface="Arial" panose="020B0604020202020204" pitchFamily="34" charset="0"/>
              <a:buChar char="•"/>
            </a:pPr>
            <a:r>
              <a:rPr lang="en-US" sz="2000" dirty="0" smtClean="0"/>
              <a:t>Data Preprocessing for Time Series Data</a:t>
            </a:r>
          </a:p>
          <a:p>
            <a:pPr lvl="1">
              <a:buFont typeface="Arial" panose="020B0604020202020204" pitchFamily="34" charset="0"/>
              <a:buChar char="•"/>
            </a:pPr>
            <a:r>
              <a:rPr lang="en-US" sz="1200" dirty="0" smtClean="0"/>
              <a:t>Finding Correlation in Time series data</a:t>
            </a:r>
          </a:p>
          <a:p>
            <a:pPr lvl="1">
              <a:buFont typeface="Arial" panose="020B0604020202020204" pitchFamily="34" charset="0"/>
              <a:buChar char="•"/>
            </a:pPr>
            <a:r>
              <a:rPr lang="en-US" sz="1200" dirty="0" smtClean="0"/>
              <a:t>Finding patterns in time series data</a:t>
            </a:r>
          </a:p>
          <a:p>
            <a:pPr lvl="1">
              <a:buFont typeface="Arial" panose="020B0604020202020204" pitchFamily="34" charset="0"/>
              <a:buChar char="•"/>
            </a:pPr>
            <a:r>
              <a:rPr lang="en-US" sz="1200" dirty="0" smtClean="0"/>
              <a:t>Measure of Similarity in time series data</a:t>
            </a:r>
          </a:p>
          <a:p>
            <a:pPr>
              <a:buFont typeface="Arial" panose="020B0604020202020204" pitchFamily="34" charset="0"/>
              <a:buChar char="•"/>
            </a:pPr>
            <a:r>
              <a:rPr lang="en-US" sz="2000" dirty="0" smtClean="0"/>
              <a:t>Data Visualization for time Series Data</a:t>
            </a:r>
          </a:p>
          <a:p>
            <a:pPr>
              <a:buFont typeface="Arial" panose="020B0604020202020204" pitchFamily="34" charset="0"/>
              <a:buChar char="•"/>
            </a:pPr>
            <a:r>
              <a:rPr lang="en-US" sz="2000" dirty="0" smtClean="0"/>
              <a:t>Time Series Data Modelling Techniques</a:t>
            </a:r>
            <a:endParaRPr lang="en-US" sz="2000" dirty="0"/>
          </a:p>
        </p:txBody>
      </p:sp>
      <p:sp>
        <p:nvSpPr>
          <p:cNvPr id="3" name="Content Placeholder 2"/>
          <p:cNvSpPr>
            <a:spLocks noGrp="1"/>
          </p:cNvSpPr>
          <p:nvPr>
            <p:ph sz="quarter" idx="10"/>
          </p:nvPr>
        </p:nvSpPr>
        <p:spPr/>
        <p:txBody>
          <a:bodyPr/>
          <a:lstStyle/>
          <a:p>
            <a:r>
              <a:rPr lang="en-US" dirty="0" smtClean="0"/>
              <a:t>Objectives</a:t>
            </a:r>
            <a:endParaRPr lang="en-US" dirty="0"/>
          </a:p>
        </p:txBody>
      </p:sp>
    </p:spTree>
    <p:extLst>
      <p:ext uri="{BB962C8B-B14F-4D97-AF65-F5344CB8AC3E}">
        <p14:creationId xmlns:p14="http://schemas.microsoft.com/office/powerpoint/2010/main" val="20661478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l"/>
            <a:r>
              <a:rPr lang="en-US" dirty="0"/>
              <a:t>Issues with Continuous Predictors 1/</a:t>
            </a:r>
          </a:p>
        </p:txBody>
      </p:sp>
      <p:sp>
        <p:nvSpPr>
          <p:cNvPr id="9" name="Text Placeholder 8"/>
          <p:cNvSpPr>
            <a:spLocks noGrp="1"/>
          </p:cNvSpPr>
          <p:nvPr>
            <p:ph type="body" sz="quarter" idx="14"/>
          </p:nvPr>
        </p:nvSpPr>
        <p:spPr>
          <a:xfrm>
            <a:off x="246935" y="1143002"/>
            <a:ext cx="8397717" cy="4495798"/>
          </a:xfrm>
        </p:spPr>
        <p:txBody>
          <a:bodyPr>
            <a:normAutofit/>
          </a:bodyPr>
          <a:lstStyle/>
          <a:p>
            <a:pPr marL="342900" indent="-342900">
              <a:buFont typeface="+mj-lt"/>
              <a:buAutoNum type="arabicPeriod"/>
            </a:pPr>
            <a:r>
              <a:rPr lang="en-US" sz="1800" b="0" dirty="0"/>
              <a:t>Predictors that are on a </a:t>
            </a:r>
            <a:r>
              <a:rPr lang="en-US" sz="1800" dirty="0"/>
              <a:t>continuous scale </a:t>
            </a:r>
            <a:r>
              <a:rPr lang="en-US" sz="1800" b="0" dirty="0"/>
              <a:t>are subject to a host of potential issues</a:t>
            </a:r>
          </a:p>
          <a:p>
            <a:pPr marL="1085850" lvl="1" indent="-342900">
              <a:buFont typeface="+mj-lt"/>
              <a:buAutoNum type="arabicPeriod"/>
            </a:pPr>
            <a:r>
              <a:rPr lang="en-US" sz="1600" b="0" dirty="0"/>
              <a:t>For example, models that construct relationships between the predictors and the response; are based on the rank of the predictors’ values rather than the actual value, e.g. trees are immune to predictor distributions that are skewed or to individual samples that have unusual values (i.e., outliers).</a:t>
            </a:r>
          </a:p>
          <a:p>
            <a:pPr marL="1085850" lvl="1" indent="-342900">
              <a:buFont typeface="+mj-lt"/>
              <a:buAutoNum type="arabicPeriod"/>
            </a:pPr>
            <a:r>
              <a:rPr lang="en-US" sz="1600" b="0" dirty="0"/>
              <a:t>Other models such as K-nearest neighbors and support vector machines are much more sensitive to predictors with skewed distributions or outliers. </a:t>
            </a:r>
          </a:p>
          <a:p>
            <a:pPr marL="342900" indent="-342900">
              <a:buFont typeface="+mj-lt"/>
              <a:buAutoNum type="arabicPeriod"/>
            </a:pPr>
            <a:r>
              <a:rPr lang="en-US" sz="1800" b="0" dirty="0"/>
              <a:t>Continuous predictors that are highly correlated with each other is another regularly occurring scenario that presents a problem for some models but not for others. </a:t>
            </a:r>
          </a:p>
          <a:p>
            <a:pPr marL="1085850" lvl="1" indent="-342900">
              <a:buFont typeface="+mj-lt"/>
              <a:buAutoNum type="arabicPeriod"/>
            </a:pPr>
            <a:r>
              <a:rPr lang="en-US" sz="1600" b="0" dirty="0"/>
              <a:t>Partial least squares, for instance, is specifically built to directly handle highly correlated predictors. </a:t>
            </a:r>
          </a:p>
          <a:p>
            <a:pPr marL="1085850" lvl="1" indent="-342900">
              <a:buFont typeface="+mj-lt"/>
              <a:buAutoNum type="arabicPeriod"/>
            </a:pPr>
            <a:r>
              <a:rPr lang="en-US" sz="1600" b="0" dirty="0"/>
              <a:t>But models like multiple linear regression or neural networks are adversely affected in this situation.</a:t>
            </a:r>
          </a:p>
          <a:p>
            <a:endParaRPr lang="en-US" sz="1800" b="0" dirty="0"/>
          </a:p>
        </p:txBody>
      </p:sp>
    </p:spTree>
    <p:extLst>
      <p:ext uri="{BB962C8B-B14F-4D97-AF65-F5344CB8AC3E}">
        <p14:creationId xmlns:p14="http://schemas.microsoft.com/office/powerpoint/2010/main" val="20257408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Definition &amp; Characteristics</a:t>
            </a:r>
            <a:endParaRPr lang="en-US" dirty="0"/>
          </a:p>
        </p:txBody>
      </p:sp>
      <p:sp>
        <p:nvSpPr>
          <p:cNvPr id="5" name="Text Placeholder 4"/>
          <p:cNvSpPr>
            <a:spLocks noGrp="1"/>
          </p:cNvSpPr>
          <p:nvPr>
            <p:ph type="body" idx="1"/>
          </p:nvPr>
        </p:nvSpPr>
        <p:spPr/>
        <p:txBody>
          <a:bodyPr/>
          <a:lstStyle/>
          <a:p>
            <a:r>
              <a:rPr lang="en-US" dirty="0" smtClean="0"/>
              <a:t>Time Series Data</a:t>
            </a:r>
            <a:endParaRPr lang="en-US" dirty="0"/>
          </a:p>
        </p:txBody>
      </p:sp>
    </p:spTree>
    <p:extLst>
      <p:ext uri="{BB962C8B-B14F-4D97-AF65-F5344CB8AC3E}">
        <p14:creationId xmlns:p14="http://schemas.microsoft.com/office/powerpoint/2010/main" val="1319579272"/>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1" y="1447800"/>
            <a:ext cx="8991599" cy="1970315"/>
          </a:xfrm>
        </p:spPr>
        <p:txBody>
          <a:bodyPr>
            <a:noAutofit/>
          </a:bodyPr>
          <a:lstStyle/>
          <a:p>
            <a:pPr>
              <a:buFont typeface="Arial" panose="020B0604020202020204" pitchFamily="34" charset="0"/>
              <a:buChar char="•"/>
            </a:pPr>
            <a:r>
              <a:rPr lang="en-US" sz="1800" dirty="0"/>
              <a:t>Time Series Data Time series data is a special type of sequential </a:t>
            </a:r>
            <a:r>
              <a:rPr lang="en-US" sz="1800" dirty="0" smtClean="0"/>
              <a:t>data in </a:t>
            </a:r>
            <a:r>
              <a:rPr lang="en-US" sz="1800" dirty="0"/>
              <a:t>which each record is a time series, i.e., a series of measurements </a:t>
            </a:r>
            <a:r>
              <a:rPr lang="en-US" sz="1800" dirty="0" smtClean="0"/>
              <a:t>taken over </a:t>
            </a:r>
            <a:r>
              <a:rPr lang="en-US" sz="1800" dirty="0"/>
              <a:t>time. </a:t>
            </a:r>
            <a:endParaRPr lang="en-US" sz="1800" dirty="0" smtClean="0"/>
          </a:p>
          <a:p>
            <a:pPr>
              <a:buFont typeface="Arial" panose="020B0604020202020204" pitchFamily="34" charset="0"/>
              <a:buChar char="•"/>
            </a:pPr>
            <a:r>
              <a:rPr lang="en-US" sz="1800" dirty="0"/>
              <a:t>Others may think of a series of numeric values, each paired with a timestamp, defined by a name and a set of labeled dimensions (or “tags”). This is perhaps one way to model time-series data, but not a definition of the data itself</a:t>
            </a:r>
            <a:r>
              <a:rPr lang="en-US" sz="1800" dirty="0" smtClean="0"/>
              <a:t>.</a:t>
            </a:r>
          </a:p>
          <a:p>
            <a:pPr>
              <a:buFont typeface="Arial" panose="020B0604020202020204" pitchFamily="34" charset="0"/>
              <a:buChar char="•"/>
            </a:pPr>
            <a:r>
              <a:rPr lang="en-US" sz="1800" b="1" dirty="0" smtClean="0"/>
              <a:t>Univariate Time Series – One variable, changing with time</a:t>
            </a:r>
            <a:endParaRPr lang="en-US" sz="1800" b="1" dirty="0"/>
          </a:p>
        </p:txBody>
      </p:sp>
      <p:sp>
        <p:nvSpPr>
          <p:cNvPr id="3" name="Content Placeholder 2"/>
          <p:cNvSpPr>
            <a:spLocks noGrp="1"/>
          </p:cNvSpPr>
          <p:nvPr>
            <p:ph sz="quarter" idx="10"/>
          </p:nvPr>
        </p:nvSpPr>
        <p:spPr/>
        <p:txBody>
          <a:bodyPr/>
          <a:lstStyle/>
          <a:p>
            <a:r>
              <a:rPr lang="en-US" dirty="0" smtClean="0"/>
              <a:t>Time Series Data</a:t>
            </a:r>
            <a:endParaRPr lang="en-US" dirty="0"/>
          </a:p>
        </p:txBody>
      </p:sp>
      <p:sp>
        <p:nvSpPr>
          <p:cNvPr id="7" name="TextBox 6"/>
          <p:cNvSpPr txBox="1"/>
          <p:nvPr/>
        </p:nvSpPr>
        <p:spPr>
          <a:xfrm>
            <a:off x="304800" y="5893341"/>
            <a:ext cx="3657599" cy="646331"/>
          </a:xfrm>
          <a:prstGeom prst="rect">
            <a:avLst/>
          </a:prstGeom>
          <a:noFill/>
        </p:spPr>
        <p:txBody>
          <a:bodyPr wrap="square" rtlCol="0">
            <a:spAutoFit/>
          </a:bodyPr>
          <a:lstStyle/>
          <a:p>
            <a:pPr algn="ctr"/>
            <a:r>
              <a:rPr lang="en-US" b="1" dirty="0" smtClean="0"/>
              <a:t>Sensors collecting data over time from different sources</a:t>
            </a:r>
            <a:endParaRPr lang="en-US" b="1" dirty="0"/>
          </a:p>
        </p:txBody>
      </p:sp>
      <p:pic>
        <p:nvPicPr>
          <p:cNvPr id="8" name="Picture 7"/>
          <p:cNvPicPr>
            <a:picLocks noChangeAspect="1"/>
          </p:cNvPicPr>
          <p:nvPr/>
        </p:nvPicPr>
        <p:blipFill>
          <a:blip r:embed="rId2"/>
          <a:stretch>
            <a:fillRect/>
          </a:stretch>
        </p:blipFill>
        <p:spPr>
          <a:xfrm>
            <a:off x="341810" y="3276600"/>
            <a:ext cx="3620589" cy="2616741"/>
          </a:xfrm>
          <a:prstGeom prst="rect">
            <a:avLst/>
          </a:prstGeom>
        </p:spPr>
      </p:pic>
      <p:pic>
        <p:nvPicPr>
          <p:cNvPr id="9" name="Picture 8"/>
          <p:cNvPicPr>
            <a:picLocks noChangeAspect="1"/>
          </p:cNvPicPr>
          <p:nvPr/>
        </p:nvPicPr>
        <p:blipFill>
          <a:blip r:embed="rId3"/>
          <a:stretch>
            <a:fillRect/>
          </a:stretch>
        </p:blipFill>
        <p:spPr>
          <a:xfrm>
            <a:off x="4013561" y="3429001"/>
            <a:ext cx="5016137" cy="2464340"/>
          </a:xfrm>
          <a:prstGeom prst="rect">
            <a:avLst/>
          </a:prstGeom>
        </p:spPr>
      </p:pic>
      <p:sp>
        <p:nvSpPr>
          <p:cNvPr id="11" name="TextBox 10"/>
          <p:cNvSpPr txBox="1"/>
          <p:nvPr/>
        </p:nvSpPr>
        <p:spPr>
          <a:xfrm>
            <a:off x="4127861" y="5904227"/>
            <a:ext cx="4787539" cy="646331"/>
          </a:xfrm>
          <a:prstGeom prst="rect">
            <a:avLst/>
          </a:prstGeom>
          <a:noFill/>
        </p:spPr>
        <p:txBody>
          <a:bodyPr wrap="square" rtlCol="0">
            <a:spAutoFit/>
          </a:bodyPr>
          <a:lstStyle/>
          <a:p>
            <a:pPr algn="ctr"/>
            <a:r>
              <a:rPr lang="en-US" b="1" dirty="0"/>
              <a:t>D</a:t>
            </a:r>
            <a:r>
              <a:rPr lang="en-US" b="1" dirty="0" smtClean="0"/>
              <a:t>ata </a:t>
            </a:r>
            <a:r>
              <a:rPr lang="en-US" b="1" dirty="0"/>
              <a:t>from </a:t>
            </a:r>
            <a:r>
              <a:rPr lang="en-US" b="1" dirty="0" smtClean="0"/>
              <a:t>New </a:t>
            </a:r>
            <a:r>
              <a:rPr lang="en-US" b="1" dirty="0"/>
              <a:t>York, showing taxicab rides for the first few seconds of 2018</a:t>
            </a:r>
          </a:p>
        </p:txBody>
      </p:sp>
    </p:spTree>
    <p:extLst>
      <p:ext uri="{BB962C8B-B14F-4D97-AF65-F5344CB8AC3E}">
        <p14:creationId xmlns:p14="http://schemas.microsoft.com/office/powerpoint/2010/main" val="2674931967"/>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0244" t="19186" r="42427" b="30306"/>
          <a:stretch/>
        </p:blipFill>
        <p:spPr>
          <a:xfrm>
            <a:off x="304800" y="1524000"/>
            <a:ext cx="8534400" cy="4800600"/>
          </a:xfrm>
          <a:prstGeom prst="rect">
            <a:avLst/>
          </a:prstGeom>
        </p:spPr>
      </p:pic>
      <p:sp>
        <p:nvSpPr>
          <p:cNvPr id="3" name="Content Placeholder 2"/>
          <p:cNvSpPr>
            <a:spLocks noGrp="1"/>
          </p:cNvSpPr>
          <p:nvPr>
            <p:ph sz="quarter" idx="10"/>
          </p:nvPr>
        </p:nvSpPr>
        <p:spPr/>
        <p:txBody>
          <a:bodyPr/>
          <a:lstStyle/>
          <a:p>
            <a:r>
              <a:rPr lang="en-US" dirty="0" smtClean="0"/>
              <a:t>Cross Sectional Data</a:t>
            </a:r>
            <a:endParaRPr lang="en-US" dirty="0"/>
          </a:p>
        </p:txBody>
      </p:sp>
    </p:spTree>
    <p:extLst>
      <p:ext uri="{BB962C8B-B14F-4D97-AF65-F5344CB8AC3E}">
        <p14:creationId xmlns:p14="http://schemas.microsoft.com/office/powerpoint/2010/main" val="3575594828"/>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fontAlgn="base">
              <a:buFont typeface="Arial" panose="020B0604020202020204" pitchFamily="34" charset="0"/>
              <a:buChar char="•"/>
            </a:pPr>
            <a:r>
              <a:rPr lang="en-US" dirty="0" smtClean="0"/>
              <a:t>A </a:t>
            </a:r>
            <a:r>
              <a:rPr lang="en-US" dirty="0"/>
              <a:t>financial data set might contain objects that are time series of the daily prices of various stocks</a:t>
            </a:r>
            <a:r>
              <a:rPr lang="en-US" dirty="0" smtClean="0"/>
              <a:t>.</a:t>
            </a:r>
          </a:p>
          <a:p>
            <a:pPr fontAlgn="base">
              <a:buFont typeface="Arial" panose="020B0604020202020204" pitchFamily="34" charset="0"/>
              <a:buChar char="•"/>
            </a:pPr>
            <a:r>
              <a:rPr lang="en-US" dirty="0" smtClean="0"/>
              <a:t>Time </a:t>
            </a:r>
            <a:r>
              <a:rPr lang="en-US" dirty="0"/>
              <a:t>series of the average monthly temperature for Minneapolis during the years 1982 to 1994</a:t>
            </a:r>
            <a:endParaRPr lang="en-US" dirty="0" smtClean="0"/>
          </a:p>
          <a:p>
            <a:pPr fontAlgn="base">
              <a:buFont typeface="Arial" panose="020B0604020202020204" pitchFamily="34" charset="0"/>
              <a:buChar char="•"/>
            </a:pPr>
            <a:r>
              <a:rPr lang="en-US" dirty="0" smtClean="0"/>
              <a:t>Self-driving </a:t>
            </a:r>
            <a:r>
              <a:rPr lang="en-US" dirty="0"/>
              <a:t>cars continuously collect data about how their local environment is changing around them.</a:t>
            </a:r>
          </a:p>
          <a:p>
            <a:pPr fontAlgn="base">
              <a:buFont typeface="Arial" panose="020B0604020202020204" pitchFamily="34" charset="0"/>
              <a:buChar char="•"/>
            </a:pPr>
            <a:r>
              <a:rPr lang="en-US" dirty="0"/>
              <a:t>Autonomous trading algorithms continuously collect data on how the markets are changing.</a:t>
            </a:r>
          </a:p>
          <a:p>
            <a:pPr fontAlgn="base">
              <a:buFont typeface="Arial" panose="020B0604020202020204" pitchFamily="34" charset="0"/>
              <a:buChar char="•"/>
            </a:pPr>
            <a:r>
              <a:rPr lang="en-US" dirty="0"/>
              <a:t>Our smart homes monitor what’s going on inside of them to regulate temperature, identify intruders, and respond to our beck-and-call (“Alexa, play some relaxing music”).</a:t>
            </a:r>
          </a:p>
          <a:p>
            <a:pPr fontAlgn="base">
              <a:buFont typeface="Arial" panose="020B0604020202020204" pitchFamily="34" charset="0"/>
              <a:buChar char="•"/>
            </a:pPr>
            <a:r>
              <a:rPr lang="en-US" dirty="0"/>
              <a:t>Our retail industry monitors how their assets are moving with such precision and efficiency that cheap same-day delivery is a luxury that many of us take for granted.</a:t>
            </a:r>
          </a:p>
          <a:p>
            <a:pPr fontAlgn="base">
              <a:buFont typeface="Arial" panose="020B0604020202020204" pitchFamily="34" charset="0"/>
              <a:buChar char="•"/>
            </a:pPr>
            <a:r>
              <a:rPr lang="en-US" dirty="0"/>
              <a:t>The NYPD tracks its vehicles to allow us to hold them more accountable (e.g., for analyzing </a:t>
            </a:r>
            <a:r>
              <a:rPr lang="en-US" dirty="0">
                <a:hlinkClick r:id="rId2"/>
              </a:rPr>
              <a:t>911 response times</a:t>
            </a:r>
            <a:r>
              <a:rPr lang="en-US" dirty="0" smtClean="0"/>
              <a:t>).</a:t>
            </a:r>
          </a:p>
          <a:p>
            <a:pPr fontAlgn="base">
              <a:buFont typeface="Arial" panose="020B0604020202020204" pitchFamily="34" charset="0"/>
              <a:buChar char="•"/>
            </a:pPr>
            <a:r>
              <a:rPr lang="en-US" dirty="0"/>
              <a:t>There are many other kinds of time-series data. To name a few: DevOps monitoring data, mobile/web application event streams, industrial machine data, scientific measurements.</a:t>
            </a:r>
          </a:p>
          <a:p>
            <a:endParaRPr lang="en-US" dirty="0"/>
          </a:p>
        </p:txBody>
      </p:sp>
      <p:sp>
        <p:nvSpPr>
          <p:cNvPr id="3" name="Content Placeholder 2"/>
          <p:cNvSpPr>
            <a:spLocks noGrp="1"/>
          </p:cNvSpPr>
          <p:nvPr>
            <p:ph sz="quarter" idx="10"/>
          </p:nvPr>
        </p:nvSpPr>
        <p:spPr/>
        <p:txBody>
          <a:bodyPr/>
          <a:lstStyle/>
          <a:p>
            <a:r>
              <a:rPr lang="en-US" dirty="0" smtClean="0"/>
              <a:t>Time Series Data Examples</a:t>
            </a:r>
            <a:endParaRPr lang="en-US" dirty="0"/>
          </a:p>
        </p:txBody>
      </p:sp>
    </p:spTree>
    <p:extLst>
      <p:ext uri="{BB962C8B-B14F-4D97-AF65-F5344CB8AC3E}">
        <p14:creationId xmlns:p14="http://schemas.microsoft.com/office/powerpoint/2010/main" val="940886251"/>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fontAlgn="base">
              <a:buFont typeface="Arial" panose="020B0604020202020204" pitchFamily="34" charset="0"/>
              <a:buChar char="•"/>
            </a:pPr>
            <a:r>
              <a:rPr lang="en-US" dirty="0"/>
              <a:t>Monitoring software systems: Virtual machines, containers, services, applications</a:t>
            </a:r>
          </a:p>
          <a:p>
            <a:pPr fontAlgn="base">
              <a:buFont typeface="Arial" panose="020B0604020202020204" pitchFamily="34" charset="0"/>
              <a:buChar char="•"/>
            </a:pPr>
            <a:r>
              <a:rPr lang="en-US" dirty="0"/>
              <a:t>Monitoring physical systems: Equipment, machinery, connected devices, the environment, our homes, our bodies</a:t>
            </a:r>
          </a:p>
          <a:p>
            <a:pPr fontAlgn="base">
              <a:buFont typeface="Arial" panose="020B0604020202020204" pitchFamily="34" charset="0"/>
              <a:buChar char="•"/>
            </a:pPr>
            <a:r>
              <a:rPr lang="en-US" dirty="0"/>
              <a:t>Asset tracking applications: Vehicles, trucks, physical containers, pallets</a:t>
            </a:r>
          </a:p>
          <a:p>
            <a:pPr fontAlgn="base">
              <a:buFont typeface="Arial" panose="020B0604020202020204" pitchFamily="34" charset="0"/>
              <a:buChar char="•"/>
            </a:pPr>
            <a:r>
              <a:rPr lang="en-US" dirty="0"/>
              <a:t>Financial trading systems: Classic securities, newer cryptocurrencies</a:t>
            </a:r>
          </a:p>
          <a:p>
            <a:pPr fontAlgn="base">
              <a:buFont typeface="Arial" panose="020B0604020202020204" pitchFamily="34" charset="0"/>
              <a:buChar char="•"/>
            </a:pPr>
            <a:r>
              <a:rPr lang="en-US" dirty="0" err="1"/>
              <a:t>Eventing</a:t>
            </a:r>
            <a:r>
              <a:rPr lang="en-US" dirty="0"/>
              <a:t> applications: Tracking user/customer interaction data</a:t>
            </a:r>
          </a:p>
          <a:p>
            <a:pPr fontAlgn="base">
              <a:buFont typeface="Arial" panose="020B0604020202020204" pitchFamily="34" charset="0"/>
              <a:buChar char="•"/>
            </a:pPr>
            <a:r>
              <a:rPr lang="en-US" dirty="0"/>
              <a:t>Business intelligence tools: Tracking key metrics and the overall health of the </a:t>
            </a:r>
            <a:r>
              <a:rPr lang="en-US" dirty="0" smtClean="0"/>
              <a:t>business(and </a:t>
            </a:r>
            <a:r>
              <a:rPr lang="en-US" dirty="0"/>
              <a:t>more)</a:t>
            </a:r>
          </a:p>
          <a:p>
            <a:endParaRPr lang="en-US" dirty="0"/>
          </a:p>
        </p:txBody>
      </p:sp>
      <p:sp>
        <p:nvSpPr>
          <p:cNvPr id="3" name="Content Placeholder 2"/>
          <p:cNvSpPr>
            <a:spLocks noGrp="1"/>
          </p:cNvSpPr>
          <p:nvPr>
            <p:ph sz="quarter" idx="10"/>
          </p:nvPr>
        </p:nvSpPr>
        <p:spPr/>
        <p:txBody>
          <a:bodyPr/>
          <a:lstStyle/>
          <a:p>
            <a:r>
              <a:rPr lang="en-US" dirty="0" smtClean="0"/>
              <a:t>Data Science Use Cases – Time Series Data</a:t>
            </a:r>
            <a:endParaRPr lang="en-US" dirty="0"/>
          </a:p>
        </p:txBody>
      </p:sp>
    </p:spTree>
    <p:extLst>
      <p:ext uri="{BB962C8B-B14F-4D97-AF65-F5344CB8AC3E}">
        <p14:creationId xmlns:p14="http://schemas.microsoft.com/office/powerpoint/2010/main" val="1060412890"/>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How time series Data becoming popular</a:t>
            </a:r>
            <a:endParaRPr lang="en-US" dirty="0"/>
          </a:p>
        </p:txBody>
      </p:sp>
      <p:pic>
        <p:nvPicPr>
          <p:cNvPr id="1026" name="Picture 2" descr="https://lh6.googleusercontent.com/3ilNt7AbjM0ahQd10tFn41s8ux_9rRIiDtVOUSUCKPqcvwc-5RZfKhA7SVD6RRlXVc2eMjncTtYliL1wIXHy1LNBN0HsDM4kSCHjbDXvvbgl7inygKEazHrf68gsEx-2eSzmqL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095" y="1676273"/>
            <a:ext cx="8837505" cy="4648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670749"/>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fontScale="77500" lnSpcReduction="20000"/>
          </a:bodyPr>
          <a:lstStyle/>
          <a:p>
            <a:pPr fontAlgn="base">
              <a:buFont typeface="Arial" panose="020B0604020202020204" pitchFamily="34" charset="0"/>
              <a:buChar char="•"/>
            </a:pPr>
            <a:r>
              <a:rPr lang="en-US" dirty="0"/>
              <a:t>The data that arrives is almost always recorded as a new entry</a:t>
            </a:r>
          </a:p>
          <a:p>
            <a:pPr fontAlgn="base">
              <a:buFont typeface="Arial" panose="020B0604020202020204" pitchFamily="34" charset="0"/>
              <a:buChar char="•"/>
            </a:pPr>
            <a:r>
              <a:rPr lang="en-US" dirty="0"/>
              <a:t>The data typically arrives in time order</a:t>
            </a:r>
          </a:p>
          <a:p>
            <a:pPr fontAlgn="base">
              <a:buFont typeface="Arial" panose="020B0604020202020204" pitchFamily="34" charset="0"/>
              <a:buChar char="•"/>
            </a:pPr>
            <a:r>
              <a:rPr lang="en-US" dirty="0"/>
              <a:t>Time is a primary axis (time-intervals can be either regular or irregular)</a:t>
            </a:r>
          </a:p>
          <a:p>
            <a:r>
              <a:rPr lang="en-US" dirty="0"/>
              <a:t>In other words, time-series data workloads are generally “append-only.” While they may need to correct erroneous data after the fact, or handle delayed or out-of-order data, these are exceptions, not the norm</a:t>
            </a:r>
            <a:r>
              <a:rPr lang="en-US" dirty="0" smtClean="0"/>
              <a:t>.</a:t>
            </a:r>
          </a:p>
          <a:p>
            <a:r>
              <a:rPr lang="en-US" dirty="0"/>
              <a:t>Simply put: time-series datasets track changes to the overall system as </a:t>
            </a:r>
            <a:r>
              <a:rPr lang="en-US" b="1" dirty="0"/>
              <a:t>INSERTs</a:t>
            </a:r>
            <a:r>
              <a:rPr lang="en-US" dirty="0"/>
              <a:t>, not </a:t>
            </a:r>
            <a:r>
              <a:rPr lang="en-US" b="1" dirty="0"/>
              <a:t>UPDATEs</a:t>
            </a:r>
            <a:r>
              <a:rPr lang="en-US" dirty="0" smtClean="0"/>
              <a:t>.</a:t>
            </a:r>
          </a:p>
          <a:p>
            <a:r>
              <a:rPr lang="en-US" dirty="0"/>
              <a:t>This practice of recording each and every change to the system as a new, different row is what makes time-series data so powerful. It allows us to measure change: analyze how something changed in the past, monitor how something is changing in the present, predict how it may change in the future</a:t>
            </a:r>
            <a:r>
              <a:rPr lang="en-US" dirty="0" smtClean="0"/>
              <a:t>.</a:t>
            </a:r>
          </a:p>
          <a:p>
            <a:endParaRPr lang="en-US" dirty="0" smtClean="0"/>
          </a:p>
          <a:p>
            <a:r>
              <a:rPr lang="en-US" b="1" dirty="0"/>
              <a:t>Unlike the analyses of random samples of observations that are discussed in the context of most other statistics, the analysis of time series is based on the assumption </a:t>
            </a:r>
            <a:r>
              <a:rPr lang="en-US" b="1" u="sng" dirty="0"/>
              <a:t>that successive values in the data file represent consecutive measurements taken at equally spaced time intervals</a:t>
            </a:r>
            <a:r>
              <a:rPr lang="en-US" b="1" dirty="0"/>
              <a:t>.</a:t>
            </a:r>
          </a:p>
        </p:txBody>
      </p:sp>
      <p:sp>
        <p:nvSpPr>
          <p:cNvPr id="3" name="Content Placeholder 2"/>
          <p:cNvSpPr>
            <a:spLocks noGrp="1"/>
          </p:cNvSpPr>
          <p:nvPr>
            <p:ph sz="quarter" idx="10"/>
          </p:nvPr>
        </p:nvSpPr>
        <p:spPr/>
        <p:txBody>
          <a:bodyPr/>
          <a:lstStyle/>
          <a:p>
            <a:r>
              <a:rPr lang="en-US" dirty="0" smtClean="0"/>
              <a:t>Characteristics of Time Series Data 1/</a:t>
            </a:r>
            <a:endParaRPr lang="en-US" dirty="0"/>
          </a:p>
        </p:txBody>
      </p:sp>
    </p:spTree>
    <p:extLst>
      <p:ext uri="{BB962C8B-B14F-4D97-AF65-F5344CB8AC3E}">
        <p14:creationId xmlns:p14="http://schemas.microsoft.com/office/powerpoint/2010/main" val="541249501"/>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4953000" cy="4525963"/>
          </a:xfrm>
        </p:spPr>
        <p:txBody>
          <a:bodyPr>
            <a:normAutofit fontScale="70000" lnSpcReduction="20000"/>
          </a:bodyPr>
          <a:lstStyle/>
          <a:p>
            <a:r>
              <a:rPr lang="en-US" b="1" u="sng" dirty="0" smtClean="0"/>
              <a:t>Stationarity in TS Data</a:t>
            </a:r>
          </a:p>
          <a:p>
            <a:r>
              <a:rPr lang="en-US" dirty="0" smtClean="0"/>
              <a:t>Stationarity </a:t>
            </a:r>
            <a:r>
              <a:rPr lang="en-US" dirty="0"/>
              <a:t>means that the statistical properties of a process generating a time series do not change over time. It does not mean that the series does not change over time, just that the </a:t>
            </a:r>
            <a:r>
              <a:rPr lang="en-US" b="1" i="1" dirty="0"/>
              <a:t>way</a:t>
            </a:r>
            <a:r>
              <a:rPr lang="en-US" b="1" dirty="0"/>
              <a:t> it changes </a:t>
            </a:r>
            <a:r>
              <a:rPr lang="en-US" dirty="0"/>
              <a:t>does not itself change over time. The algebraic equivalent is thus a linear function, perhaps, and not a constant one; the value of a linear function changes as 𝒙 grows, but the </a:t>
            </a:r>
            <a:r>
              <a:rPr lang="en-US" i="1" dirty="0"/>
              <a:t>way</a:t>
            </a:r>
            <a:r>
              <a:rPr lang="en-US" dirty="0"/>
              <a:t> it changes remains constant — it has a constant </a:t>
            </a:r>
            <a:r>
              <a:rPr lang="en-US" dirty="0" smtClean="0"/>
              <a:t>slope</a:t>
            </a:r>
            <a:r>
              <a:rPr lang="en-US" dirty="0"/>
              <a:t>; </a:t>
            </a:r>
            <a:r>
              <a:rPr lang="en-US" b="1" dirty="0"/>
              <a:t>one value that captures that rate of change</a:t>
            </a:r>
            <a:r>
              <a:rPr lang="en-US" dirty="0" smtClean="0"/>
              <a:t>.</a:t>
            </a:r>
          </a:p>
          <a:p>
            <a:r>
              <a:rPr lang="en-US" dirty="0" smtClean="0"/>
              <a:t>Stationary </a:t>
            </a:r>
            <a:r>
              <a:rPr lang="en-US" dirty="0"/>
              <a:t>processes are easier to analyze. </a:t>
            </a:r>
            <a:endParaRPr lang="en-US" dirty="0" smtClean="0"/>
          </a:p>
          <a:p>
            <a:endParaRPr lang="en-US" dirty="0" smtClean="0"/>
          </a:p>
          <a:p>
            <a:r>
              <a:rPr lang="en-US" dirty="0">
                <a:hlinkClick r:id="rId2"/>
              </a:rPr>
              <a:t>https://</a:t>
            </a:r>
            <a:r>
              <a:rPr lang="en-US" dirty="0" smtClean="0">
                <a:hlinkClick r:id="rId2"/>
              </a:rPr>
              <a:t>www.youtube.com/watch?v=xbzJp78kOiI</a:t>
            </a:r>
            <a:endParaRPr lang="en-US" dirty="0" smtClean="0"/>
          </a:p>
          <a:p>
            <a:r>
              <a:rPr lang="en-US" dirty="0" smtClean="0"/>
              <a:t>Joint Probability Distribution of series does not change over time i.e. mean and variance remain constant over time.</a:t>
            </a:r>
            <a:endParaRPr lang="en-US" dirty="0"/>
          </a:p>
        </p:txBody>
      </p:sp>
      <p:sp>
        <p:nvSpPr>
          <p:cNvPr id="3" name="Content Placeholder 2"/>
          <p:cNvSpPr>
            <a:spLocks noGrp="1"/>
          </p:cNvSpPr>
          <p:nvPr>
            <p:ph sz="quarter" idx="10"/>
          </p:nvPr>
        </p:nvSpPr>
        <p:spPr/>
        <p:txBody>
          <a:bodyPr/>
          <a:lstStyle/>
          <a:p>
            <a:r>
              <a:rPr lang="en-US" dirty="0"/>
              <a:t>Characteristics of Time Series </a:t>
            </a:r>
            <a:r>
              <a:rPr lang="en-US" dirty="0" smtClean="0"/>
              <a:t>Data 2/</a:t>
            </a:r>
            <a:endParaRPr lang="en-US" dirty="0"/>
          </a:p>
        </p:txBody>
      </p:sp>
      <p:pic>
        <p:nvPicPr>
          <p:cNvPr id="1026" name="Picture 2" descr="https://miro.medium.com/max/390/0*3XXCQed3bPHrD1l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676400"/>
            <a:ext cx="41148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060519"/>
      </p:ext>
    </p:extLst>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0244" t="19186" r="42427" b="30306"/>
          <a:stretch/>
        </p:blipFill>
        <p:spPr>
          <a:xfrm>
            <a:off x="152401" y="1295400"/>
            <a:ext cx="8763000" cy="2501705"/>
          </a:xfrm>
          <a:prstGeom prst="rect">
            <a:avLst/>
          </a:prstGeom>
        </p:spPr>
      </p:pic>
      <p:sp>
        <p:nvSpPr>
          <p:cNvPr id="3" name="Content Placeholder 2"/>
          <p:cNvSpPr>
            <a:spLocks noGrp="1"/>
          </p:cNvSpPr>
          <p:nvPr>
            <p:ph sz="quarter" idx="10"/>
          </p:nvPr>
        </p:nvSpPr>
        <p:spPr/>
        <p:txBody>
          <a:bodyPr/>
          <a:lstStyle/>
          <a:p>
            <a:r>
              <a:rPr lang="en-US" dirty="0" smtClean="0"/>
              <a:t>Stationarity Measures</a:t>
            </a:r>
            <a:endParaRPr lang="en-US" dirty="0"/>
          </a:p>
        </p:txBody>
      </p:sp>
      <p:pic>
        <p:nvPicPr>
          <p:cNvPr id="4" name="Picture 4" descr="https://miro.medium.com/max/1290/1*tkx0_wwQ2JT7pSlTeg4yz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3800622"/>
            <a:ext cx="8763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336372"/>
      </p:ext>
    </p:extLst>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470" t="21354" r="47292" b="31676"/>
          <a:stretch/>
        </p:blipFill>
        <p:spPr>
          <a:xfrm>
            <a:off x="228600" y="604911"/>
            <a:ext cx="8610600" cy="3276600"/>
          </a:xfrm>
          <a:prstGeom prst="rect">
            <a:avLst/>
          </a:prstGeom>
        </p:spPr>
      </p:pic>
      <p:pic>
        <p:nvPicPr>
          <p:cNvPr id="5" name="Picture 4"/>
          <p:cNvPicPr>
            <a:picLocks noChangeAspect="1"/>
          </p:cNvPicPr>
          <p:nvPr/>
        </p:nvPicPr>
        <p:blipFill rotWithShape="1">
          <a:blip r:embed="rId3"/>
          <a:srcRect l="14641" t="23958" r="46706" b="36252"/>
          <a:stretch/>
        </p:blipFill>
        <p:spPr>
          <a:xfrm>
            <a:off x="152400" y="3881511"/>
            <a:ext cx="8763000" cy="2910682"/>
          </a:xfrm>
          <a:prstGeom prst="rect">
            <a:avLst/>
          </a:prstGeom>
        </p:spPr>
      </p:pic>
      <p:sp>
        <p:nvSpPr>
          <p:cNvPr id="6" name="Rectangle 5"/>
          <p:cNvSpPr/>
          <p:nvPr/>
        </p:nvSpPr>
        <p:spPr>
          <a:xfrm>
            <a:off x="309489" y="240268"/>
            <a:ext cx="3006208" cy="461665"/>
          </a:xfrm>
          <a:prstGeom prst="rect">
            <a:avLst/>
          </a:prstGeom>
        </p:spPr>
        <p:txBody>
          <a:bodyPr wrap="none">
            <a:spAutoFit/>
          </a:bodyPr>
          <a:lstStyle/>
          <a:p>
            <a:r>
              <a:rPr lang="en-US" sz="2400" b="1" dirty="0">
                <a:solidFill>
                  <a:schemeClr val="accent1"/>
                </a:solidFill>
              </a:rPr>
              <a:t>Stationarity Measures</a:t>
            </a:r>
          </a:p>
        </p:txBody>
      </p:sp>
    </p:spTree>
    <p:extLst>
      <p:ext uri="{BB962C8B-B14F-4D97-AF65-F5344CB8AC3E}">
        <p14:creationId xmlns:p14="http://schemas.microsoft.com/office/powerpoint/2010/main" val="10944277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dirty="0"/>
              <a:t>Issues with Continuous Predictors 2/</a:t>
            </a:r>
          </a:p>
        </p:txBody>
      </p:sp>
      <p:sp>
        <p:nvSpPr>
          <p:cNvPr id="5" name="Text Placeholder 4"/>
          <p:cNvSpPr>
            <a:spLocks noGrp="1"/>
          </p:cNvSpPr>
          <p:nvPr>
            <p:ph type="body" sz="quarter" idx="13"/>
          </p:nvPr>
        </p:nvSpPr>
        <p:spPr>
          <a:xfrm>
            <a:off x="628650" y="1606735"/>
            <a:ext cx="7620000" cy="4190998"/>
          </a:xfrm>
        </p:spPr>
        <p:txBody>
          <a:bodyPr>
            <a:normAutofit/>
          </a:bodyPr>
          <a:lstStyle/>
          <a:p>
            <a:r>
              <a:rPr lang="en-US" sz="1600" dirty="0"/>
              <a:t>be on vastly different scales.</a:t>
            </a:r>
          </a:p>
          <a:p>
            <a:r>
              <a:rPr lang="en-US" sz="1600" dirty="0"/>
              <a:t>follow a skewed distribution where a small proportion of samples are orders of magnitude larger than the majority of the data (i.e., skewness).</a:t>
            </a:r>
          </a:p>
          <a:p>
            <a:r>
              <a:rPr lang="en-US" sz="1600" dirty="0"/>
              <a:t>contain a small number of extreme values.</a:t>
            </a:r>
          </a:p>
          <a:p>
            <a:r>
              <a:rPr lang="en-US" sz="1600" dirty="0"/>
              <a:t>be censored on the low and/or high end of the range.</a:t>
            </a:r>
            <a:br>
              <a:rPr lang="en-US" sz="1600" dirty="0"/>
            </a:br>
            <a:r>
              <a:rPr lang="en-US" sz="1600" dirty="0"/>
              <a:t>have a complex relationship with the response and is truly predictive but cannot be adequately represented with a simple function or extracted by sophisticated models.</a:t>
            </a:r>
          </a:p>
          <a:p>
            <a:r>
              <a:rPr lang="en-US" sz="1600" dirty="0"/>
              <a:t>contain relevant and overly redundant information. That is, the information collected could be more effectively and efficiently represented with a smaller, consolidated number of new predictors while still preserving or enhancing the new predictors’ relationship with the response.</a:t>
            </a:r>
          </a:p>
          <a:p>
            <a:endParaRPr lang="en-US" sz="1600" dirty="0"/>
          </a:p>
        </p:txBody>
      </p:sp>
      <p:sp>
        <p:nvSpPr>
          <p:cNvPr id="6" name="Text Placeholder 5"/>
          <p:cNvSpPr>
            <a:spLocks noGrp="1"/>
          </p:cNvSpPr>
          <p:nvPr>
            <p:ph type="body" sz="quarter" idx="14"/>
          </p:nvPr>
        </p:nvSpPr>
        <p:spPr>
          <a:xfrm>
            <a:off x="246935" y="1143002"/>
            <a:ext cx="8397717" cy="457200"/>
          </a:xfrm>
        </p:spPr>
        <p:txBody>
          <a:bodyPr>
            <a:noAutofit/>
          </a:bodyPr>
          <a:lstStyle/>
          <a:p>
            <a:r>
              <a:rPr lang="en-US" sz="1400" dirty="0"/>
              <a:t>Illustrate how to handle continuous predictors with commonly occurring issues. The predictors may:</a:t>
            </a:r>
          </a:p>
        </p:txBody>
      </p:sp>
    </p:spTree>
    <p:extLst>
      <p:ext uri="{BB962C8B-B14F-4D97-AF65-F5344CB8AC3E}">
        <p14:creationId xmlns:p14="http://schemas.microsoft.com/office/powerpoint/2010/main" val="118932621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315" y="1388805"/>
            <a:ext cx="5641975" cy="5257800"/>
          </a:xfrm>
        </p:spPr>
        <p:txBody>
          <a:bodyPr>
            <a:noAutofit/>
          </a:bodyPr>
          <a:lstStyle/>
          <a:p>
            <a:pPr fontAlgn="base"/>
            <a:r>
              <a:rPr lang="en-US" sz="1200" b="1" u="sng" dirty="0"/>
              <a:t>Time Series Components</a:t>
            </a:r>
          </a:p>
          <a:p>
            <a:pPr fontAlgn="base"/>
            <a:r>
              <a:rPr lang="en-US" sz="1200" dirty="0"/>
              <a:t>A useful abstraction for selecting forecasting methods is to break a time series down into systematic and unsystematic components.</a:t>
            </a:r>
          </a:p>
          <a:p>
            <a:pPr fontAlgn="base"/>
            <a:r>
              <a:rPr lang="en-US" sz="1200" b="1" dirty="0"/>
              <a:t>Systematic</a:t>
            </a:r>
            <a:r>
              <a:rPr lang="en-US" sz="1200" dirty="0"/>
              <a:t>: Components of the time series that have consistency or recurrence and can be described and modeled.</a:t>
            </a:r>
          </a:p>
          <a:p>
            <a:pPr fontAlgn="base"/>
            <a:r>
              <a:rPr lang="en-US" sz="1200" b="1" dirty="0"/>
              <a:t>Non-Systematic</a:t>
            </a:r>
            <a:r>
              <a:rPr lang="en-US" sz="1200" dirty="0"/>
              <a:t>: Components of the time series that cannot be directly modeled.</a:t>
            </a:r>
          </a:p>
          <a:p>
            <a:pPr fontAlgn="base"/>
            <a:r>
              <a:rPr lang="en-US" sz="1200" dirty="0" smtClean="0"/>
              <a:t>A </a:t>
            </a:r>
            <a:r>
              <a:rPr lang="en-US" sz="1200" dirty="0"/>
              <a:t>given time series is thought to consist of </a:t>
            </a:r>
            <a:r>
              <a:rPr lang="en-US" sz="1200" b="1" dirty="0"/>
              <a:t>three systematic components including level, trend, </a:t>
            </a:r>
            <a:r>
              <a:rPr lang="en-US" sz="1200" b="1" dirty="0" smtClean="0"/>
              <a:t>seasonality, cyclical</a:t>
            </a:r>
            <a:r>
              <a:rPr lang="en-US" sz="1200" dirty="0" smtClean="0"/>
              <a:t>, </a:t>
            </a:r>
            <a:r>
              <a:rPr lang="en-US" sz="1200" dirty="0"/>
              <a:t>and one </a:t>
            </a:r>
            <a:r>
              <a:rPr lang="en-US" sz="1200" b="1" dirty="0"/>
              <a:t>non-systematic component called noise.</a:t>
            </a:r>
          </a:p>
          <a:p>
            <a:pPr fontAlgn="base"/>
            <a:r>
              <a:rPr lang="en-US" sz="1200" dirty="0"/>
              <a:t>These components are defined as follows:</a:t>
            </a:r>
          </a:p>
          <a:p>
            <a:pPr fontAlgn="base">
              <a:buFont typeface="Arial" panose="020B0604020202020204" pitchFamily="34" charset="0"/>
              <a:buChar char="•"/>
            </a:pPr>
            <a:r>
              <a:rPr lang="en-US" sz="1200" b="1" dirty="0"/>
              <a:t>Level</a:t>
            </a:r>
            <a:r>
              <a:rPr lang="en-US" sz="1200" dirty="0"/>
              <a:t>: The average value in the series.</a:t>
            </a:r>
          </a:p>
          <a:p>
            <a:pPr fontAlgn="base">
              <a:buFont typeface="Arial" panose="020B0604020202020204" pitchFamily="34" charset="0"/>
              <a:buChar char="•"/>
            </a:pPr>
            <a:r>
              <a:rPr lang="en-US" sz="1200" b="1" dirty="0"/>
              <a:t>Trend</a:t>
            </a:r>
            <a:r>
              <a:rPr lang="en-US" sz="1200" dirty="0"/>
              <a:t>: The increasing or decreasing value in the series</a:t>
            </a:r>
            <a:r>
              <a:rPr lang="en-US" sz="1200" dirty="0" smtClean="0"/>
              <a:t>.</a:t>
            </a:r>
            <a:r>
              <a:rPr lang="en-US" sz="1200" dirty="0"/>
              <a:t> </a:t>
            </a:r>
            <a:r>
              <a:rPr lang="en-US" sz="1200" dirty="0" smtClean="0"/>
              <a:t>Trend represents </a:t>
            </a:r>
            <a:r>
              <a:rPr lang="en-US" sz="1200" dirty="0"/>
              <a:t>a general systematic linear or (most often) nonlinear component that changes over time and does not repeat or at least does not repeat within the time range captured by our data (e.g., a plateau followed by a period of exponential growth). </a:t>
            </a:r>
            <a:endParaRPr lang="en-US" sz="1200" dirty="0" smtClean="0"/>
          </a:p>
          <a:p>
            <a:pPr fontAlgn="base">
              <a:buFont typeface="Arial" panose="020B0604020202020204" pitchFamily="34" charset="0"/>
              <a:buChar char="•"/>
            </a:pPr>
            <a:r>
              <a:rPr lang="en-US" sz="1200" b="1" dirty="0" smtClean="0"/>
              <a:t>Seasonality</a:t>
            </a:r>
            <a:r>
              <a:rPr lang="en-US" sz="1200" dirty="0"/>
              <a:t>: The repeating short-term cycle in the series</a:t>
            </a:r>
            <a:r>
              <a:rPr lang="en-US" sz="1200" dirty="0" smtClean="0"/>
              <a:t>. Seasonality </a:t>
            </a:r>
            <a:r>
              <a:rPr lang="en-US" sz="1200" dirty="0"/>
              <a:t>repeats itself in systematic intervals over time. </a:t>
            </a:r>
            <a:r>
              <a:rPr lang="en-US" sz="1200" dirty="0" smtClean="0"/>
              <a:t>Trend and Seasonality time </a:t>
            </a:r>
            <a:r>
              <a:rPr lang="en-US" sz="1200" dirty="0"/>
              <a:t>series components may coexist in real-life data. For example, sales of a company can rapidly grow over years but they still follow consistent seasonal patterns (e.g., as much as 25% of yearly sales each year are made in December, whereas only 4% in August</a:t>
            </a:r>
            <a:r>
              <a:rPr lang="en-US" sz="1200" dirty="0" smtClean="0"/>
              <a:t>).</a:t>
            </a:r>
          </a:p>
          <a:p>
            <a:pPr fontAlgn="base">
              <a:buFont typeface="Arial" panose="020B0604020202020204" pitchFamily="34" charset="0"/>
              <a:buChar char="•"/>
            </a:pPr>
            <a:r>
              <a:rPr lang="en-US" sz="1200" b="1" dirty="0" smtClean="0"/>
              <a:t>Cyclical</a:t>
            </a:r>
            <a:r>
              <a:rPr lang="en-US" sz="1200" dirty="0" smtClean="0"/>
              <a:t>: The repeated pattern that appears in TS Data over long time periods</a:t>
            </a:r>
            <a:endParaRPr lang="en-US" sz="1200" dirty="0"/>
          </a:p>
          <a:p>
            <a:pPr fontAlgn="base">
              <a:buFont typeface="Arial" panose="020B0604020202020204" pitchFamily="34" charset="0"/>
              <a:buChar char="•"/>
            </a:pPr>
            <a:r>
              <a:rPr lang="en-US" sz="1200" b="1" dirty="0"/>
              <a:t>Noise</a:t>
            </a:r>
            <a:r>
              <a:rPr lang="en-US" sz="1200" dirty="0"/>
              <a:t>: The random variation in the series</a:t>
            </a:r>
            <a:r>
              <a:rPr lang="en-US" sz="1200" dirty="0" smtClean="0"/>
              <a:t>.</a:t>
            </a:r>
            <a:r>
              <a:rPr lang="en-US" sz="1200" dirty="0"/>
              <a:t/>
            </a:r>
            <a:br>
              <a:rPr lang="en-US" sz="1200" dirty="0"/>
            </a:br>
            <a:endParaRPr lang="en-US" sz="1200" dirty="0"/>
          </a:p>
        </p:txBody>
      </p:sp>
      <p:sp>
        <p:nvSpPr>
          <p:cNvPr id="3" name="Content Placeholder 2"/>
          <p:cNvSpPr>
            <a:spLocks noGrp="1"/>
          </p:cNvSpPr>
          <p:nvPr>
            <p:ph sz="quarter" idx="10"/>
          </p:nvPr>
        </p:nvSpPr>
        <p:spPr/>
        <p:txBody>
          <a:bodyPr/>
          <a:lstStyle/>
          <a:p>
            <a:r>
              <a:rPr lang="en-US" dirty="0"/>
              <a:t>Characteristics of Time Series Data </a:t>
            </a:r>
            <a:r>
              <a:rPr lang="en-US" dirty="0" smtClean="0"/>
              <a:t>3/</a:t>
            </a:r>
            <a:endParaRPr lang="en-US" dirty="0"/>
          </a:p>
        </p:txBody>
      </p:sp>
      <p:pic>
        <p:nvPicPr>
          <p:cNvPr id="5" name="Picture 2" descr="time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290" y="1528310"/>
            <a:ext cx="3422710" cy="2438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22462" y="4285978"/>
            <a:ext cx="3270310" cy="2031325"/>
          </a:xfrm>
          <a:prstGeom prst="rect">
            <a:avLst/>
          </a:prstGeom>
        </p:spPr>
        <p:txBody>
          <a:bodyPr wrap="square">
            <a:spAutoFit/>
          </a:bodyPr>
          <a:lstStyle/>
          <a:p>
            <a:r>
              <a:rPr lang="en-US" dirty="0">
                <a:hlinkClick r:id="rId3"/>
              </a:rPr>
              <a:t>https://</a:t>
            </a:r>
            <a:r>
              <a:rPr lang="en-US" dirty="0" smtClean="0">
                <a:hlinkClick r:id="rId3"/>
              </a:rPr>
              <a:t>www.youtube.com/watch?v=IAFxMLmR-so</a:t>
            </a:r>
            <a:endParaRPr lang="en-US" dirty="0" smtClean="0"/>
          </a:p>
          <a:p>
            <a:endParaRPr lang="en-US" dirty="0"/>
          </a:p>
          <a:p>
            <a:r>
              <a:rPr lang="en-US" dirty="0" smtClean="0"/>
              <a:t>Additive Seasonality – constant magnitude</a:t>
            </a:r>
          </a:p>
          <a:p>
            <a:r>
              <a:rPr lang="en-US" dirty="0" smtClean="0"/>
              <a:t>Multiplicative Seasonality –increasing magnitude</a:t>
            </a:r>
            <a:endParaRPr lang="en-US" dirty="0"/>
          </a:p>
        </p:txBody>
      </p:sp>
    </p:spTree>
    <p:extLst>
      <p:ext uri="{BB962C8B-B14F-4D97-AF65-F5344CB8AC3E}">
        <p14:creationId xmlns:p14="http://schemas.microsoft.com/office/powerpoint/2010/main" val="1284339350"/>
      </p:ext>
    </p:extLst>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Trend component</a:t>
            </a:r>
            <a:endParaRPr lang="en-US" dirty="0"/>
          </a:p>
        </p:txBody>
      </p:sp>
      <p:pic>
        <p:nvPicPr>
          <p:cNvPr id="4" name="Picture 3"/>
          <p:cNvPicPr>
            <a:picLocks noChangeAspect="1"/>
          </p:cNvPicPr>
          <p:nvPr/>
        </p:nvPicPr>
        <p:blipFill rotWithShape="1">
          <a:blip r:embed="rId2"/>
          <a:srcRect l="2563" t="16666" r="34773" b="17709"/>
          <a:stretch/>
        </p:blipFill>
        <p:spPr>
          <a:xfrm>
            <a:off x="283698" y="1295400"/>
            <a:ext cx="8699695" cy="5059363"/>
          </a:xfrm>
          <a:prstGeom prst="rect">
            <a:avLst/>
          </a:prstGeom>
        </p:spPr>
      </p:pic>
    </p:spTree>
    <p:extLst>
      <p:ext uri="{BB962C8B-B14F-4D97-AF65-F5344CB8AC3E}">
        <p14:creationId xmlns:p14="http://schemas.microsoft.com/office/powerpoint/2010/main" val="1110936376"/>
      </p:ext>
    </p:extLst>
  </p:cSld>
  <p:clrMapOvr>
    <a:masterClrMapping/>
  </p:clrMapOvr>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17503" r="33908" b="16836"/>
          <a:stretch/>
        </p:blipFill>
        <p:spPr>
          <a:xfrm>
            <a:off x="152400" y="1524000"/>
            <a:ext cx="8883381" cy="4961925"/>
          </a:xfrm>
          <a:prstGeom prst="rect">
            <a:avLst/>
          </a:prstGeom>
        </p:spPr>
      </p:pic>
      <p:sp>
        <p:nvSpPr>
          <p:cNvPr id="3" name="Content Placeholder 2"/>
          <p:cNvSpPr>
            <a:spLocks noGrp="1"/>
          </p:cNvSpPr>
          <p:nvPr>
            <p:ph sz="quarter" idx="10"/>
          </p:nvPr>
        </p:nvSpPr>
        <p:spPr/>
        <p:txBody>
          <a:bodyPr/>
          <a:lstStyle/>
          <a:p>
            <a:r>
              <a:rPr lang="en-US" dirty="0" smtClean="0"/>
              <a:t>Seasonal component</a:t>
            </a:r>
            <a:endParaRPr lang="en-US" dirty="0"/>
          </a:p>
        </p:txBody>
      </p:sp>
    </p:spTree>
    <p:extLst>
      <p:ext uri="{BB962C8B-B14F-4D97-AF65-F5344CB8AC3E}">
        <p14:creationId xmlns:p14="http://schemas.microsoft.com/office/powerpoint/2010/main" val="633987323"/>
      </p:ext>
    </p:extLst>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19186" r="33908" b="16836"/>
          <a:stretch/>
        </p:blipFill>
        <p:spPr>
          <a:xfrm>
            <a:off x="304801" y="1524000"/>
            <a:ext cx="8985520" cy="4890284"/>
          </a:xfrm>
          <a:prstGeom prst="rect">
            <a:avLst/>
          </a:prstGeom>
        </p:spPr>
      </p:pic>
      <p:sp>
        <p:nvSpPr>
          <p:cNvPr id="3" name="Content Placeholder 2"/>
          <p:cNvSpPr>
            <a:spLocks noGrp="1"/>
          </p:cNvSpPr>
          <p:nvPr>
            <p:ph sz="quarter" idx="10"/>
          </p:nvPr>
        </p:nvSpPr>
        <p:spPr/>
        <p:txBody>
          <a:bodyPr/>
          <a:lstStyle/>
          <a:p>
            <a:r>
              <a:rPr lang="en-US" dirty="0" smtClean="0"/>
              <a:t>Noise Component</a:t>
            </a:r>
            <a:endParaRPr lang="en-US" dirty="0"/>
          </a:p>
        </p:txBody>
      </p:sp>
    </p:spTree>
    <p:extLst>
      <p:ext uri="{BB962C8B-B14F-4D97-AF65-F5344CB8AC3E}">
        <p14:creationId xmlns:p14="http://schemas.microsoft.com/office/powerpoint/2010/main" val="2789148839"/>
      </p:ext>
    </p:extLst>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rotWithShape="1">
          <a:blip r:embed="rId2"/>
          <a:srcRect t="18718" r="34187" b="17741"/>
          <a:stretch/>
        </p:blipFill>
        <p:spPr>
          <a:xfrm>
            <a:off x="29308" y="152400"/>
            <a:ext cx="8962292" cy="6172200"/>
          </a:xfrm>
          <a:prstGeom prst="rect">
            <a:avLst/>
          </a:prstGeom>
        </p:spPr>
      </p:pic>
    </p:spTree>
    <p:extLst>
      <p:ext uri="{BB962C8B-B14F-4D97-AF65-F5344CB8AC3E}">
        <p14:creationId xmlns:p14="http://schemas.microsoft.com/office/powerpoint/2010/main" val="3647022222"/>
      </p:ext>
    </p:extLst>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pic>
        <p:nvPicPr>
          <p:cNvPr id="4" name="Picture 3"/>
          <p:cNvPicPr>
            <a:picLocks noChangeAspect="1"/>
          </p:cNvPicPr>
          <p:nvPr/>
        </p:nvPicPr>
        <p:blipFill rotWithShape="1">
          <a:blip r:embed="rId3"/>
          <a:srcRect l="2928" t="19380" r="34993" b="17908"/>
          <a:stretch/>
        </p:blipFill>
        <p:spPr>
          <a:xfrm>
            <a:off x="21102" y="205816"/>
            <a:ext cx="8970498" cy="6194984"/>
          </a:xfrm>
          <a:prstGeom prst="rect">
            <a:avLst/>
          </a:prstGeom>
        </p:spPr>
      </p:pic>
    </p:spTree>
    <p:extLst>
      <p:ext uri="{BB962C8B-B14F-4D97-AF65-F5344CB8AC3E}">
        <p14:creationId xmlns:p14="http://schemas.microsoft.com/office/powerpoint/2010/main" val="3699310223"/>
      </p:ext>
    </p:extLst>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Storage, Pre-processing</a:t>
            </a:r>
            <a:endParaRPr lang="en-US" dirty="0"/>
          </a:p>
        </p:txBody>
      </p:sp>
      <p:sp>
        <p:nvSpPr>
          <p:cNvPr id="5" name="Text Placeholder 4"/>
          <p:cNvSpPr>
            <a:spLocks noGrp="1"/>
          </p:cNvSpPr>
          <p:nvPr>
            <p:ph type="body" idx="1"/>
          </p:nvPr>
        </p:nvSpPr>
        <p:spPr/>
        <p:txBody>
          <a:bodyPr/>
          <a:lstStyle/>
          <a:p>
            <a:r>
              <a:rPr lang="en-US" dirty="0" smtClean="0"/>
              <a:t>Time Series Data</a:t>
            </a:r>
            <a:endParaRPr lang="en-US" dirty="0"/>
          </a:p>
        </p:txBody>
      </p:sp>
    </p:spTree>
    <p:extLst>
      <p:ext uri="{BB962C8B-B14F-4D97-AF65-F5344CB8AC3E}">
        <p14:creationId xmlns:p14="http://schemas.microsoft.com/office/powerpoint/2010/main" val="1444113685"/>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86800" cy="4983163"/>
          </a:xfrm>
        </p:spPr>
        <p:txBody>
          <a:bodyPr>
            <a:normAutofit fontScale="62500" lnSpcReduction="20000"/>
          </a:bodyPr>
          <a:lstStyle/>
          <a:p>
            <a:r>
              <a:rPr lang="en-US" dirty="0"/>
              <a:t>Why can’t I just use a “normal” (i.e., non-time-series) database</a:t>
            </a:r>
            <a:r>
              <a:rPr lang="en-US" dirty="0" smtClean="0"/>
              <a:t>?</a:t>
            </a:r>
          </a:p>
          <a:p>
            <a:r>
              <a:rPr lang="en-US" dirty="0"/>
              <a:t>The truth is that you can, and some people do. Yet why are TSDBs the fastest growing category of databases today? Two reasons: (1) scale and (2) usability</a:t>
            </a:r>
            <a:r>
              <a:rPr lang="en-US" dirty="0" smtClean="0"/>
              <a:t>.</a:t>
            </a:r>
          </a:p>
          <a:p>
            <a:pPr fontAlgn="base"/>
            <a:r>
              <a:rPr lang="en-US" b="1" dirty="0" smtClean="0"/>
              <a:t>Scale</a:t>
            </a:r>
            <a:r>
              <a:rPr lang="en-US" b="1" dirty="0"/>
              <a:t>: </a:t>
            </a:r>
            <a:r>
              <a:rPr lang="en-US" dirty="0"/>
              <a:t>Time-series data accumulates very quickly. (For example, a single connected car will collect </a:t>
            </a:r>
            <a:r>
              <a:rPr lang="en-US" dirty="0">
                <a:hlinkClick r:id="rId2"/>
              </a:rPr>
              <a:t>4,000 GB of data per day</a:t>
            </a:r>
            <a:r>
              <a:rPr lang="en-US" dirty="0"/>
              <a:t>.) And normal databases are not designed to handle that scale. Relational databases fare poorly with very large datasets; NoSQL databases fare better at scale, but can still be outperformed by a database fine-tuned for time-series data. In contrast, time-series databases (which can be based on relational or NoSQL databases) handle scale by introducing efficiencies that are only possible when you treat time as a first class citizen. These efficiencies result in performance improvements, including higher ingest rates, faster queries at scale (although some support more queries than others), and better data compression</a:t>
            </a:r>
            <a:r>
              <a:rPr lang="en-US" dirty="0" smtClean="0"/>
              <a:t>.</a:t>
            </a:r>
          </a:p>
          <a:p>
            <a:pPr fontAlgn="base"/>
            <a:endParaRPr lang="en-US" b="1" dirty="0" smtClean="0"/>
          </a:p>
          <a:p>
            <a:pPr fontAlgn="base"/>
            <a:r>
              <a:rPr lang="en-US" b="1" dirty="0" smtClean="0"/>
              <a:t>Usability</a:t>
            </a:r>
            <a:r>
              <a:rPr lang="en-US" b="1" dirty="0"/>
              <a:t>: </a:t>
            </a:r>
            <a:r>
              <a:rPr lang="en-US" dirty="0"/>
              <a:t>TSDBs also typically include functions and operations common to time-series data analysis such as data retention policies, continuous queries, flexible time aggregations, etc. Even if scale it not a concern at the moment (e.g., if you are just starting to collect data), these features can still provide a better user experience and make your life easier</a:t>
            </a:r>
            <a:r>
              <a:rPr lang="en-US" dirty="0" smtClean="0"/>
              <a:t>.</a:t>
            </a:r>
          </a:p>
          <a:p>
            <a:pPr fontAlgn="base"/>
            <a:endParaRPr lang="en-US" b="1" dirty="0" smtClean="0"/>
          </a:p>
          <a:p>
            <a:pPr fontAlgn="base"/>
            <a:r>
              <a:rPr lang="en-US" b="1" dirty="0" smtClean="0"/>
              <a:t>More about TSDBs -</a:t>
            </a:r>
            <a:endParaRPr lang="en-US" b="1" dirty="0"/>
          </a:p>
          <a:p>
            <a:pPr fontAlgn="base"/>
            <a:r>
              <a:rPr lang="en-US" dirty="0">
                <a:hlinkClick r:id="rId3"/>
              </a:rPr>
              <a:t>https://www.influxdata.com/time-series-database</a:t>
            </a:r>
            <a:r>
              <a:rPr lang="en-US" dirty="0" smtClean="0">
                <a:hlinkClick r:id="rId3"/>
              </a:rPr>
              <a:t>/</a:t>
            </a:r>
            <a:endParaRPr lang="en-US" dirty="0" smtClean="0"/>
          </a:p>
          <a:p>
            <a:pPr fontAlgn="base"/>
            <a:r>
              <a:rPr lang="en-US" dirty="0">
                <a:hlinkClick r:id="rId4"/>
              </a:rPr>
              <a:t>https://</a:t>
            </a:r>
            <a:r>
              <a:rPr lang="en-US" dirty="0" smtClean="0">
                <a:hlinkClick r:id="rId4"/>
              </a:rPr>
              <a:t>www.datastax.com/dev/blog/advanced-time-series-data-modelling</a:t>
            </a:r>
            <a:r>
              <a:rPr lang="en-US" dirty="0" smtClean="0"/>
              <a:t> (ease to store offset, value)</a:t>
            </a:r>
            <a:endParaRPr lang="en-US" dirty="0"/>
          </a:p>
          <a:p>
            <a:pPr fontAlgn="base"/>
            <a:endParaRPr lang="en-US" dirty="0"/>
          </a:p>
        </p:txBody>
      </p:sp>
      <p:sp>
        <p:nvSpPr>
          <p:cNvPr id="3" name="Content Placeholder 2"/>
          <p:cNvSpPr>
            <a:spLocks noGrp="1"/>
          </p:cNvSpPr>
          <p:nvPr>
            <p:ph sz="quarter" idx="10"/>
          </p:nvPr>
        </p:nvSpPr>
        <p:spPr/>
        <p:txBody>
          <a:bodyPr/>
          <a:lstStyle/>
          <a:p>
            <a:r>
              <a:rPr lang="en-US" dirty="0" smtClean="0"/>
              <a:t>How to store Time Series Data</a:t>
            </a:r>
            <a:endParaRPr lang="en-US" dirty="0"/>
          </a:p>
        </p:txBody>
      </p:sp>
    </p:spTree>
    <p:extLst>
      <p:ext uri="{BB962C8B-B14F-4D97-AF65-F5344CB8AC3E}">
        <p14:creationId xmlns:p14="http://schemas.microsoft.com/office/powerpoint/2010/main" val="3968022723"/>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smtClean="0"/>
              <a:t>Sometimes </a:t>
            </a:r>
            <a:r>
              <a:rPr lang="en-US" dirty="0"/>
              <a:t>missing data can be reliably estimated</a:t>
            </a:r>
            <a:r>
              <a:rPr lang="en-US" dirty="0" smtClean="0"/>
              <a:t>.</a:t>
            </a:r>
          </a:p>
          <a:p>
            <a:endParaRPr lang="en-US" dirty="0"/>
          </a:p>
          <a:p>
            <a:r>
              <a:rPr lang="en-US" dirty="0"/>
              <a:t>For example, </a:t>
            </a:r>
            <a:r>
              <a:rPr lang="en-US" b="1" dirty="0"/>
              <a:t>consider a time series that changes in a reasonably</a:t>
            </a:r>
          </a:p>
          <a:p>
            <a:r>
              <a:rPr lang="en-US" b="1" dirty="0"/>
              <a:t>smooth fashion, </a:t>
            </a:r>
            <a:r>
              <a:rPr lang="en-US" dirty="0"/>
              <a:t>but has a few, widely scattered missing values. In such cases,</a:t>
            </a:r>
          </a:p>
          <a:p>
            <a:r>
              <a:rPr lang="en-US" dirty="0"/>
              <a:t>the missing values can be estimated </a:t>
            </a:r>
            <a:r>
              <a:rPr lang="en-US" b="1" dirty="0"/>
              <a:t>(interpolated) </a:t>
            </a:r>
            <a:r>
              <a:rPr lang="en-US" b="1" dirty="0" err="1"/>
              <a:t>bV</a:t>
            </a:r>
            <a:r>
              <a:rPr lang="en-US" dirty="0"/>
              <a:t> using the remaining</a:t>
            </a:r>
          </a:p>
          <a:p>
            <a:r>
              <a:rPr lang="en-US" dirty="0"/>
              <a:t>values. </a:t>
            </a:r>
            <a:endParaRPr lang="en-US" dirty="0" smtClean="0"/>
          </a:p>
          <a:p>
            <a:pPr>
              <a:buFont typeface="Arial" panose="020B0604020202020204" pitchFamily="34" charset="0"/>
              <a:buChar char="•"/>
            </a:pPr>
            <a:r>
              <a:rPr lang="en-US" dirty="0" smtClean="0"/>
              <a:t>As </a:t>
            </a:r>
            <a:r>
              <a:rPr lang="en-US" dirty="0"/>
              <a:t>another example, consider a data set that has many similar </a:t>
            </a:r>
            <a:r>
              <a:rPr lang="en-US" dirty="0" smtClean="0"/>
              <a:t>data points</a:t>
            </a:r>
            <a:r>
              <a:rPr lang="en-US" dirty="0"/>
              <a:t>. In this situation, the attribute values of the points closest to the </a:t>
            </a:r>
            <a:r>
              <a:rPr lang="en-US" dirty="0" smtClean="0"/>
              <a:t>point with </a:t>
            </a:r>
            <a:r>
              <a:rPr lang="en-US" dirty="0"/>
              <a:t>the missing value are often used to estimate the missing value. </a:t>
            </a:r>
            <a:endParaRPr lang="en-US" dirty="0" smtClean="0"/>
          </a:p>
          <a:p>
            <a:pPr>
              <a:buFont typeface="Arial" panose="020B0604020202020204" pitchFamily="34" charset="0"/>
              <a:buChar char="•"/>
            </a:pPr>
            <a:r>
              <a:rPr lang="en-US" dirty="0" smtClean="0"/>
              <a:t>If the attribute </a:t>
            </a:r>
            <a:r>
              <a:rPr lang="en-US" dirty="0"/>
              <a:t>is continuous, then the </a:t>
            </a:r>
            <a:r>
              <a:rPr lang="en-US" b="1" dirty="0"/>
              <a:t>average attribute value </a:t>
            </a:r>
            <a:r>
              <a:rPr lang="en-US" dirty="0"/>
              <a:t>of the nearest </a:t>
            </a:r>
            <a:r>
              <a:rPr lang="en-US" dirty="0" smtClean="0"/>
              <a:t>neighbors is </a:t>
            </a:r>
            <a:r>
              <a:rPr lang="en-US" dirty="0"/>
              <a:t>used; </a:t>
            </a:r>
            <a:endParaRPr lang="en-US" dirty="0" smtClean="0"/>
          </a:p>
          <a:p>
            <a:pPr>
              <a:buFont typeface="Arial" panose="020B0604020202020204" pitchFamily="34" charset="0"/>
              <a:buChar char="•"/>
            </a:pPr>
            <a:r>
              <a:rPr lang="en-US" dirty="0" smtClean="0"/>
              <a:t>if </a:t>
            </a:r>
            <a:r>
              <a:rPr lang="en-US" dirty="0"/>
              <a:t>the attribute is categorical, then the most commonly </a:t>
            </a:r>
            <a:r>
              <a:rPr lang="en-US" dirty="0" smtClean="0"/>
              <a:t>occurring attribute </a:t>
            </a:r>
            <a:r>
              <a:rPr lang="en-US" dirty="0"/>
              <a:t>value can be taken. </a:t>
            </a:r>
            <a:endParaRPr lang="en-US" dirty="0" smtClean="0"/>
          </a:p>
          <a:p>
            <a:pPr marL="0" indent="0"/>
            <a:r>
              <a:rPr lang="en-US" dirty="0" smtClean="0"/>
              <a:t>For </a:t>
            </a:r>
            <a:r>
              <a:rPr lang="en-US" dirty="0"/>
              <a:t>a concrete illustration, consider </a:t>
            </a:r>
            <a:r>
              <a:rPr lang="en-US" dirty="0" smtClean="0"/>
              <a:t>precipitation measurements </a:t>
            </a:r>
            <a:r>
              <a:rPr lang="en-US" dirty="0"/>
              <a:t>that are recorded by ground stations. For areas not </a:t>
            </a:r>
            <a:r>
              <a:rPr lang="en-US" dirty="0" smtClean="0"/>
              <a:t>containing a </a:t>
            </a:r>
            <a:r>
              <a:rPr lang="en-US" dirty="0"/>
              <a:t>ground station, the precipitation can be estimated using values observed </a:t>
            </a:r>
            <a:r>
              <a:rPr lang="en-US" dirty="0" smtClean="0"/>
              <a:t>at nearby </a:t>
            </a:r>
            <a:r>
              <a:rPr lang="en-US" dirty="0"/>
              <a:t>ground stations.</a:t>
            </a:r>
          </a:p>
        </p:txBody>
      </p:sp>
      <p:sp>
        <p:nvSpPr>
          <p:cNvPr id="3" name="Content Placeholder 2"/>
          <p:cNvSpPr>
            <a:spLocks noGrp="1"/>
          </p:cNvSpPr>
          <p:nvPr>
            <p:ph sz="quarter" idx="10"/>
          </p:nvPr>
        </p:nvSpPr>
        <p:spPr/>
        <p:txBody>
          <a:bodyPr/>
          <a:lstStyle/>
          <a:p>
            <a:r>
              <a:rPr lang="en-US" dirty="0"/>
              <a:t>Estimate Missing </a:t>
            </a:r>
            <a:r>
              <a:rPr lang="en-US" dirty="0" smtClean="0"/>
              <a:t>Values – time series data</a:t>
            </a:r>
            <a:endParaRPr lang="en-US" dirty="0"/>
          </a:p>
        </p:txBody>
      </p:sp>
    </p:spTree>
    <p:extLst>
      <p:ext uri="{BB962C8B-B14F-4D97-AF65-F5344CB8AC3E}">
        <p14:creationId xmlns:p14="http://schemas.microsoft.com/office/powerpoint/2010/main" val="2089800819"/>
      </p:ext>
    </p:extLst>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Identifying Patterns in TS Data</a:t>
            </a:r>
            <a:endParaRPr lang="en-US" dirty="0"/>
          </a:p>
        </p:txBody>
      </p:sp>
      <p:sp>
        <p:nvSpPr>
          <p:cNvPr id="5" name="Text Placeholder 4"/>
          <p:cNvSpPr>
            <a:spLocks noGrp="1"/>
          </p:cNvSpPr>
          <p:nvPr>
            <p:ph type="body" idx="1"/>
          </p:nvPr>
        </p:nvSpPr>
        <p:spPr/>
        <p:txBody>
          <a:bodyPr/>
          <a:lstStyle/>
          <a:p>
            <a:r>
              <a:rPr lang="en-US" dirty="0" smtClean="0"/>
              <a:t>Data Visualization Techniques</a:t>
            </a:r>
          </a:p>
          <a:p>
            <a:r>
              <a:rPr lang="en-US" dirty="0" smtClean="0"/>
              <a:t>Finding TS Data Components</a:t>
            </a:r>
            <a:endParaRPr lang="en-US" dirty="0"/>
          </a:p>
        </p:txBody>
      </p:sp>
    </p:spTree>
    <p:extLst>
      <p:ext uri="{BB962C8B-B14F-4D97-AF65-F5344CB8AC3E}">
        <p14:creationId xmlns:p14="http://schemas.microsoft.com/office/powerpoint/2010/main" val="14047970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Binarization</a:t>
            </a:r>
          </a:p>
        </p:txBody>
      </p:sp>
      <p:sp>
        <p:nvSpPr>
          <p:cNvPr id="4" name="Text Placeholder 3"/>
          <p:cNvSpPr>
            <a:spLocks noGrp="1"/>
          </p:cNvSpPr>
          <p:nvPr>
            <p:ph type="body" sz="quarter" idx="14"/>
          </p:nvPr>
        </p:nvSpPr>
        <p:spPr>
          <a:xfrm>
            <a:off x="242045" y="1548934"/>
            <a:ext cx="8382715" cy="1428749"/>
          </a:xfrm>
        </p:spPr>
        <p:txBody>
          <a:bodyPr>
            <a:noAutofit/>
          </a:bodyPr>
          <a:lstStyle/>
          <a:p>
            <a:pPr marL="257175" indent="-257175">
              <a:lnSpc>
                <a:spcPct val="150000"/>
              </a:lnSpc>
              <a:buFont typeface="Wingdings" panose="05000000000000000000" pitchFamily="2" charset="2"/>
              <a:buChar char="Ø"/>
            </a:pPr>
            <a:r>
              <a:rPr lang="en-US" sz="1800" dirty="0">
                <a:solidFill>
                  <a:schemeClr val="tx1"/>
                </a:solidFill>
              </a:rPr>
              <a:t>Echo Nest Taste Profile Dataset:</a:t>
            </a:r>
          </a:p>
          <a:p>
            <a:pPr marL="771525" lvl="1" indent="-257175">
              <a:lnSpc>
                <a:spcPct val="150000"/>
              </a:lnSpc>
              <a:buFont typeface="Wingdings" panose="05000000000000000000" pitchFamily="2" charset="2"/>
              <a:buChar char="Ø"/>
            </a:pPr>
            <a:r>
              <a:rPr lang="en-US" sz="1350" dirty="0">
                <a:solidFill>
                  <a:schemeClr val="tx1"/>
                </a:solidFill>
              </a:rPr>
              <a:t>There are more than 48 million triplets of user ID, song ID, and listen count. </a:t>
            </a:r>
          </a:p>
          <a:p>
            <a:pPr marL="771525" lvl="1" indent="-257175">
              <a:lnSpc>
                <a:spcPct val="150000"/>
              </a:lnSpc>
              <a:buFont typeface="Wingdings" panose="05000000000000000000" pitchFamily="2" charset="2"/>
              <a:buChar char="Ø"/>
            </a:pPr>
            <a:r>
              <a:rPr lang="en-US" sz="1350" dirty="0">
                <a:solidFill>
                  <a:schemeClr val="tx1"/>
                </a:solidFill>
              </a:rPr>
              <a:t>The full dataset contains 1,019,318 unique users and 384,546 unique songs.</a:t>
            </a:r>
          </a:p>
        </p:txBody>
      </p:sp>
      <p:sp>
        <p:nvSpPr>
          <p:cNvPr id="5" name="Text Placeholder 2"/>
          <p:cNvSpPr>
            <a:spLocks noGrp="1"/>
          </p:cNvSpPr>
          <p:nvPr>
            <p:ph type="body" sz="quarter" idx="13"/>
          </p:nvPr>
        </p:nvSpPr>
        <p:spPr>
          <a:xfrm>
            <a:off x="287368" y="2656047"/>
            <a:ext cx="8572500" cy="1085849"/>
          </a:xfrm>
        </p:spPr>
        <p:txBody>
          <a:bodyPr>
            <a:noAutofit/>
          </a:bodyPr>
          <a:lstStyle/>
          <a:p>
            <a:pPr>
              <a:lnSpc>
                <a:spcPct val="150000"/>
              </a:lnSpc>
              <a:buFont typeface="Wingdings" panose="05000000000000000000" pitchFamily="2" charset="2"/>
              <a:buChar char="Ø"/>
            </a:pPr>
            <a:r>
              <a:rPr lang="en-US" sz="1800" dirty="0"/>
              <a:t>Build a recommender system to recommend songs to users.  </a:t>
            </a:r>
          </a:p>
        </p:txBody>
      </p:sp>
      <p:pic>
        <p:nvPicPr>
          <p:cNvPr id="6" name="Picture 5"/>
          <p:cNvPicPr>
            <a:picLocks noChangeAspect="1"/>
          </p:cNvPicPr>
          <p:nvPr/>
        </p:nvPicPr>
        <p:blipFill>
          <a:blip r:embed="rId3"/>
          <a:stretch>
            <a:fillRect/>
          </a:stretch>
        </p:blipFill>
        <p:spPr>
          <a:xfrm>
            <a:off x="4914900" y="3143251"/>
            <a:ext cx="3014663" cy="2078831"/>
          </a:xfrm>
          <a:prstGeom prst="rect">
            <a:avLst/>
          </a:prstGeom>
        </p:spPr>
      </p:pic>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 y="3271835"/>
            <a:ext cx="1428750" cy="1785939"/>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p:cNvSpPr/>
          <p:nvPr/>
        </p:nvSpPr>
        <p:spPr>
          <a:xfrm>
            <a:off x="2401918" y="3143250"/>
            <a:ext cx="2171700" cy="1057276"/>
          </a:xfrm>
          <a:prstGeom prst="wedgeEllipseCallout">
            <a:avLst>
              <a:gd name="adj1" fmla="val -62541"/>
              <a:gd name="adj2" fmla="val -37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Helvetica" panose="020B0604020202020204" pitchFamily="34" charset="0"/>
                <a:cs typeface="Helvetica" panose="020B0604020202020204" pitchFamily="34" charset="0"/>
              </a:rPr>
              <a:t>Larger count means the user really likes the song ?</a:t>
            </a:r>
          </a:p>
        </p:txBody>
      </p:sp>
      <p:sp>
        <p:nvSpPr>
          <p:cNvPr id="8" name="Rectangle 7"/>
          <p:cNvSpPr/>
          <p:nvPr/>
        </p:nvSpPr>
        <p:spPr>
          <a:xfrm>
            <a:off x="4942936" y="5145290"/>
            <a:ext cx="3223959" cy="300082"/>
          </a:xfrm>
          <a:prstGeom prst="rect">
            <a:avLst/>
          </a:prstGeom>
        </p:spPr>
        <p:txBody>
          <a:bodyPr wrap="none">
            <a:spAutoFit/>
          </a:bodyPr>
          <a:lstStyle/>
          <a:p>
            <a:r>
              <a:rPr lang="en-US" sz="1350" dirty="0">
                <a:solidFill>
                  <a:srgbClr val="FF0000"/>
                </a:solidFill>
                <a:latin typeface="Helvetica" panose="020B0604020202020204" pitchFamily="34" charset="0"/>
                <a:cs typeface="Helvetica" panose="020B0604020202020204" pitchFamily="34" charset="0"/>
              </a:rPr>
              <a:t>99% of the listen counts are 24 or lower</a:t>
            </a:r>
          </a:p>
        </p:txBody>
      </p:sp>
      <p:sp>
        <p:nvSpPr>
          <p:cNvPr id="9" name="Rectangle 8"/>
          <p:cNvSpPr/>
          <p:nvPr/>
        </p:nvSpPr>
        <p:spPr>
          <a:xfrm>
            <a:off x="628650" y="5516234"/>
            <a:ext cx="5729454" cy="369332"/>
          </a:xfrm>
          <a:prstGeom prst="rect">
            <a:avLst/>
          </a:prstGeom>
        </p:spPr>
        <p:txBody>
          <a:bodyPr wrap="none">
            <a:spAutoFit/>
          </a:bodyPr>
          <a:lstStyle/>
          <a:p>
            <a:r>
              <a:rPr lang="en-US" dirty="0">
                <a:solidFill>
                  <a:srgbClr val="FF0000"/>
                </a:solidFill>
                <a:latin typeface="Helvetica" panose="020B0604020202020204" pitchFamily="34" charset="0"/>
                <a:cs typeface="Helvetica" panose="020B0604020202020204" pitchFamily="34" charset="0"/>
              </a:rPr>
              <a:t>Raw listen count is not a robust measure of user taste</a:t>
            </a:r>
            <a:r>
              <a:rPr lang="en-US" sz="1350" dirty="0">
                <a:solidFill>
                  <a:srgbClr val="FF0000"/>
                </a:solidFill>
              </a:rPr>
              <a:t>.</a:t>
            </a:r>
          </a:p>
        </p:txBody>
      </p:sp>
    </p:spTree>
    <p:extLst>
      <p:ext uri="{BB962C8B-B14F-4D97-AF65-F5344CB8AC3E}">
        <p14:creationId xmlns:p14="http://schemas.microsoft.com/office/powerpoint/2010/main" val="157352450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83163"/>
          </a:xfrm>
        </p:spPr>
        <p:txBody>
          <a:bodyPr>
            <a:normAutofit fontScale="92500" lnSpcReduction="20000"/>
          </a:bodyPr>
          <a:lstStyle/>
          <a:p>
            <a:r>
              <a:rPr lang="en-US" dirty="0"/>
              <a:t>There are two main goals of time series analysis: </a:t>
            </a:r>
            <a:endParaRPr lang="en-US" dirty="0" smtClean="0"/>
          </a:p>
          <a:p>
            <a:pPr marL="457200" indent="-457200">
              <a:buAutoNum type="alphaLcParenBoth"/>
            </a:pPr>
            <a:r>
              <a:rPr lang="en-US" dirty="0" smtClean="0"/>
              <a:t>identifying </a:t>
            </a:r>
            <a:r>
              <a:rPr lang="en-US" dirty="0"/>
              <a:t>the nature of the phenomenon represented by the sequence of observations, and </a:t>
            </a:r>
            <a:endParaRPr lang="en-US" dirty="0" smtClean="0"/>
          </a:p>
          <a:p>
            <a:pPr marL="457200" indent="-457200">
              <a:buAutoNum type="alphaLcParenBoth"/>
            </a:pPr>
            <a:r>
              <a:rPr lang="en-US" dirty="0" smtClean="0"/>
              <a:t>forecasting </a:t>
            </a:r>
            <a:r>
              <a:rPr lang="en-US" dirty="0"/>
              <a:t>(predicting future values of the time series variable). </a:t>
            </a:r>
            <a:endParaRPr lang="en-US" dirty="0" smtClean="0"/>
          </a:p>
          <a:p>
            <a:pPr marL="0" indent="0"/>
            <a:r>
              <a:rPr lang="en-US" dirty="0" smtClean="0"/>
              <a:t>Both </a:t>
            </a:r>
            <a:r>
              <a:rPr lang="en-US" dirty="0"/>
              <a:t>of these goals require that the pattern of observed time series data is identified and more or less formally described. Once the pattern is established, we can interpret and integrate it with other data (i.e., use it in our theory of the investigated phenomenon, e.g., seasonal commodity prices</a:t>
            </a:r>
            <a:r>
              <a:rPr lang="en-US" dirty="0" smtClean="0"/>
              <a:t>).</a:t>
            </a:r>
          </a:p>
          <a:p>
            <a:pPr marL="0" indent="0"/>
            <a:r>
              <a:rPr lang="en-US" dirty="0" smtClean="0"/>
              <a:t> </a:t>
            </a:r>
            <a:r>
              <a:rPr lang="en-US" b="1" u="sng" dirty="0" smtClean="0"/>
              <a:t>Steps in Pattern analysis of TS Data</a:t>
            </a:r>
          </a:p>
          <a:p>
            <a:pPr marL="457200" indent="-457200">
              <a:buAutoNum type="arabicPeriod"/>
            </a:pPr>
            <a:r>
              <a:rPr lang="en-US" dirty="0" smtClean="0"/>
              <a:t>Time Series Data analysis via Plots, Data visualization techniques</a:t>
            </a:r>
          </a:p>
          <a:p>
            <a:pPr marL="457200" indent="-457200">
              <a:buAutoNum type="arabicPeriod"/>
            </a:pPr>
            <a:r>
              <a:rPr lang="en-US" dirty="0"/>
              <a:t>Decompose time series data into 4 components – Level, Trend, Seasonality and Noise.</a:t>
            </a:r>
          </a:p>
          <a:p>
            <a:pPr marL="457200" indent="-457200">
              <a:buAutoNum type="arabicPeriod"/>
            </a:pPr>
            <a:r>
              <a:rPr lang="en-US" dirty="0"/>
              <a:t>Measure of Stationarity in TS Data</a:t>
            </a:r>
          </a:p>
          <a:p>
            <a:pPr marL="0" indent="0"/>
            <a:endParaRPr lang="en-US" dirty="0" smtClean="0"/>
          </a:p>
        </p:txBody>
      </p:sp>
      <p:sp>
        <p:nvSpPr>
          <p:cNvPr id="3" name="Content Placeholder 2"/>
          <p:cNvSpPr>
            <a:spLocks noGrp="1"/>
          </p:cNvSpPr>
          <p:nvPr>
            <p:ph sz="quarter" idx="10"/>
          </p:nvPr>
        </p:nvSpPr>
        <p:spPr/>
        <p:txBody>
          <a:bodyPr/>
          <a:lstStyle/>
          <a:p>
            <a:r>
              <a:rPr lang="en-US" dirty="0" smtClean="0"/>
              <a:t>Pattern Analysis in TS Data</a:t>
            </a:r>
            <a:endParaRPr lang="en-US" dirty="0"/>
          </a:p>
        </p:txBody>
      </p:sp>
    </p:spTree>
    <p:extLst>
      <p:ext uri="{BB962C8B-B14F-4D97-AF65-F5344CB8AC3E}">
        <p14:creationId xmlns:p14="http://schemas.microsoft.com/office/powerpoint/2010/main" val="3845382325"/>
      </p:ext>
    </p:extLst>
  </p:cSld>
  <p:clrMapOvr>
    <a:masterClrMapping/>
  </p:clrMapOvr>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smtClean="0">
                <a:hlinkClick r:id="rId2"/>
              </a:rPr>
              <a:t>https</a:t>
            </a:r>
            <a:r>
              <a:rPr lang="en-US" sz="2000" dirty="0">
                <a:hlinkClick r:id="rId2"/>
              </a:rPr>
              <a:t>://</a:t>
            </a:r>
            <a:r>
              <a:rPr lang="en-US" sz="2000" dirty="0" smtClean="0">
                <a:hlinkClick r:id="rId2"/>
              </a:rPr>
              <a:t>www.youtube.com/watch?v=wCQa6phqhSw</a:t>
            </a:r>
            <a:endParaRPr lang="en-US" sz="2000" dirty="0" smtClean="0"/>
          </a:p>
          <a:p>
            <a:pPr>
              <a:buAutoNum type="arabicPeriod"/>
            </a:pPr>
            <a:r>
              <a:rPr lang="en-US" sz="2000" dirty="0" smtClean="0"/>
              <a:t>Time Series Plot</a:t>
            </a:r>
          </a:p>
          <a:p>
            <a:pPr>
              <a:buAutoNum type="arabicPeriod"/>
            </a:pPr>
            <a:r>
              <a:rPr lang="en-US" sz="2000" dirty="0" smtClean="0"/>
              <a:t>Lag Plot</a:t>
            </a:r>
          </a:p>
          <a:p>
            <a:pPr>
              <a:buAutoNum type="arabicPeriod"/>
            </a:pPr>
            <a:r>
              <a:rPr lang="en-US" sz="2000" dirty="0" smtClean="0"/>
              <a:t>Autocorrelation Plot/ </a:t>
            </a:r>
            <a:r>
              <a:rPr lang="en-US" sz="2000" dirty="0" err="1" smtClean="0"/>
              <a:t>Correlogram</a:t>
            </a:r>
            <a:endParaRPr lang="en-US" sz="2000" dirty="0" smtClean="0"/>
          </a:p>
          <a:p>
            <a:pPr>
              <a:buAutoNum type="arabicPeriod"/>
            </a:pPr>
            <a:endParaRPr lang="en-US" sz="2000" dirty="0"/>
          </a:p>
        </p:txBody>
      </p:sp>
      <p:sp>
        <p:nvSpPr>
          <p:cNvPr id="3" name="Content Placeholder 2"/>
          <p:cNvSpPr>
            <a:spLocks noGrp="1"/>
          </p:cNvSpPr>
          <p:nvPr>
            <p:ph sz="quarter" idx="10"/>
          </p:nvPr>
        </p:nvSpPr>
        <p:spPr/>
        <p:txBody>
          <a:bodyPr/>
          <a:lstStyle/>
          <a:p>
            <a:r>
              <a:rPr lang="en-US" dirty="0" smtClean="0"/>
              <a:t>Time Series Data visualization</a:t>
            </a:r>
            <a:endParaRPr lang="en-US" dirty="0"/>
          </a:p>
        </p:txBody>
      </p:sp>
    </p:spTree>
    <p:extLst>
      <p:ext uri="{BB962C8B-B14F-4D97-AF65-F5344CB8AC3E}">
        <p14:creationId xmlns:p14="http://schemas.microsoft.com/office/powerpoint/2010/main" val="446078009"/>
      </p:ext>
    </p:extLst>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563" t="18750" r="35359" b="22917"/>
          <a:stretch/>
        </p:blipFill>
        <p:spPr>
          <a:xfrm>
            <a:off x="305972" y="152400"/>
            <a:ext cx="8654144" cy="6172200"/>
          </a:xfrm>
          <a:prstGeom prst="rect">
            <a:avLst/>
          </a:prstGeom>
        </p:spPr>
      </p:pic>
    </p:spTree>
    <p:extLst>
      <p:ext uri="{BB962C8B-B14F-4D97-AF65-F5344CB8AC3E}">
        <p14:creationId xmlns:p14="http://schemas.microsoft.com/office/powerpoint/2010/main" val="1813246536"/>
      </p:ext>
    </p:extLst>
  </p:cSld>
  <p:clrMapOvr>
    <a:masterClrMapping/>
  </p:clrMapOvr>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srcRect l="2672" t="17503" r="33908" b="21887"/>
          <a:stretch/>
        </p:blipFill>
        <p:spPr>
          <a:xfrm>
            <a:off x="457200" y="0"/>
            <a:ext cx="8381999" cy="3124200"/>
          </a:xfrm>
          <a:prstGeom prst="rect">
            <a:avLst/>
          </a:prstGeom>
        </p:spPr>
      </p:pic>
      <p:pic>
        <p:nvPicPr>
          <p:cNvPr id="5" name="Picture 4"/>
          <p:cNvPicPr>
            <a:picLocks noChangeAspect="1"/>
          </p:cNvPicPr>
          <p:nvPr/>
        </p:nvPicPr>
        <p:blipFill rotWithShape="1">
          <a:blip r:embed="rId3"/>
          <a:srcRect l="5856" t="18749" r="37921" b="17709"/>
          <a:stretch/>
        </p:blipFill>
        <p:spPr>
          <a:xfrm>
            <a:off x="337624" y="2971800"/>
            <a:ext cx="8501575" cy="3733800"/>
          </a:xfrm>
          <a:prstGeom prst="rect">
            <a:avLst/>
          </a:prstGeom>
        </p:spPr>
      </p:pic>
    </p:spTree>
    <p:extLst>
      <p:ext uri="{BB962C8B-B14F-4D97-AF65-F5344CB8AC3E}">
        <p14:creationId xmlns:p14="http://schemas.microsoft.com/office/powerpoint/2010/main" val="2456782557"/>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28" t="17980" r="34992" b="17436"/>
          <a:stretch/>
        </p:blipFill>
        <p:spPr>
          <a:xfrm>
            <a:off x="609600" y="914400"/>
            <a:ext cx="8077200" cy="4724401"/>
          </a:xfrm>
          <a:prstGeom prst="rect">
            <a:avLst/>
          </a:prstGeom>
        </p:spPr>
      </p:pic>
    </p:spTree>
    <p:extLst>
      <p:ext uri="{BB962C8B-B14F-4D97-AF65-F5344CB8AC3E}">
        <p14:creationId xmlns:p14="http://schemas.microsoft.com/office/powerpoint/2010/main" val="3441225778"/>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342" t="18750" r="34993" b="22917"/>
          <a:stretch/>
        </p:blipFill>
        <p:spPr>
          <a:xfrm>
            <a:off x="152400" y="228600"/>
            <a:ext cx="8839200" cy="3429000"/>
          </a:xfrm>
          <a:prstGeom prst="rect">
            <a:avLst/>
          </a:prstGeom>
        </p:spPr>
      </p:pic>
      <p:pic>
        <p:nvPicPr>
          <p:cNvPr id="3" name="Picture 2"/>
          <p:cNvPicPr>
            <a:picLocks noChangeAspect="1"/>
          </p:cNvPicPr>
          <p:nvPr/>
        </p:nvPicPr>
        <p:blipFill rotWithShape="1">
          <a:blip r:embed="rId4"/>
          <a:srcRect l="14056" t="19793" r="46120" b="39534"/>
          <a:stretch/>
        </p:blipFill>
        <p:spPr>
          <a:xfrm>
            <a:off x="152400" y="3675185"/>
            <a:ext cx="8839200" cy="2975317"/>
          </a:xfrm>
          <a:prstGeom prst="rect">
            <a:avLst/>
          </a:prstGeom>
        </p:spPr>
      </p:pic>
    </p:spTree>
    <p:extLst>
      <p:ext uri="{BB962C8B-B14F-4D97-AF65-F5344CB8AC3E}">
        <p14:creationId xmlns:p14="http://schemas.microsoft.com/office/powerpoint/2010/main" val="1174544774"/>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42" t="16586" r="34407" b="17788"/>
          <a:stretch/>
        </p:blipFill>
        <p:spPr>
          <a:xfrm>
            <a:off x="381000" y="762000"/>
            <a:ext cx="8360229" cy="5715000"/>
          </a:xfrm>
          <a:prstGeom prst="rect">
            <a:avLst/>
          </a:prstGeom>
        </p:spPr>
      </p:pic>
    </p:spTree>
    <p:extLst>
      <p:ext uri="{BB962C8B-B14F-4D97-AF65-F5344CB8AC3E}">
        <p14:creationId xmlns:p14="http://schemas.microsoft.com/office/powerpoint/2010/main" val="703794221"/>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00" t="18809" r="36608" b="23958"/>
          <a:stretch/>
        </p:blipFill>
        <p:spPr>
          <a:xfrm>
            <a:off x="304800" y="76200"/>
            <a:ext cx="8382000" cy="3962400"/>
          </a:xfrm>
          <a:prstGeom prst="rect">
            <a:avLst/>
          </a:prstGeom>
        </p:spPr>
      </p:pic>
      <p:pic>
        <p:nvPicPr>
          <p:cNvPr id="3" name="Picture 2"/>
          <p:cNvPicPr>
            <a:picLocks noChangeAspect="1"/>
          </p:cNvPicPr>
          <p:nvPr/>
        </p:nvPicPr>
        <p:blipFill rotWithShape="1">
          <a:blip r:embed="rId3"/>
          <a:srcRect l="3733" t="18749" r="37116" b="17709"/>
          <a:stretch/>
        </p:blipFill>
        <p:spPr>
          <a:xfrm>
            <a:off x="313006" y="3868029"/>
            <a:ext cx="8373794" cy="2989971"/>
          </a:xfrm>
          <a:prstGeom prst="rect">
            <a:avLst/>
          </a:prstGeom>
        </p:spPr>
      </p:pic>
    </p:spTree>
    <p:extLst>
      <p:ext uri="{BB962C8B-B14F-4D97-AF65-F5344CB8AC3E}">
        <p14:creationId xmlns:p14="http://schemas.microsoft.com/office/powerpoint/2010/main" val="2872264433"/>
      </p:ext>
    </p:extLst>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28" t="19792" r="34993" b="17708"/>
          <a:stretch/>
        </p:blipFill>
        <p:spPr>
          <a:xfrm>
            <a:off x="152400" y="152400"/>
            <a:ext cx="8831072" cy="6400800"/>
          </a:xfrm>
          <a:prstGeom prst="rect">
            <a:avLst/>
          </a:prstGeom>
        </p:spPr>
      </p:pic>
    </p:spTree>
    <p:extLst>
      <p:ext uri="{BB962C8B-B14F-4D97-AF65-F5344CB8AC3E}">
        <p14:creationId xmlns:p14="http://schemas.microsoft.com/office/powerpoint/2010/main" val="3976900306"/>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1600" y="4800600"/>
            <a:ext cx="3960055" cy="1200329"/>
          </a:xfrm>
          <a:prstGeom prst="rect">
            <a:avLst/>
          </a:prstGeom>
        </p:spPr>
        <p:txBody>
          <a:bodyPr wrap="square">
            <a:spAutoFit/>
          </a:bodyPr>
          <a:lstStyle/>
          <a:p>
            <a:r>
              <a:rPr lang="en-US" dirty="0">
                <a:hlinkClick r:id="rId3"/>
              </a:rPr>
              <a:t>https://</a:t>
            </a:r>
            <a:r>
              <a:rPr lang="en-US" dirty="0" smtClean="0">
                <a:hlinkClick r:id="rId3"/>
              </a:rPr>
              <a:t>www.youtube.com/watch?v=R-oWTWdS1Jg</a:t>
            </a:r>
            <a:endParaRPr lang="en-US" dirty="0" smtClean="0"/>
          </a:p>
          <a:p>
            <a:r>
              <a:rPr lang="en-US" dirty="0">
                <a:hlinkClick r:id="rId4"/>
              </a:rPr>
              <a:t>https://www.youtube.com/watch?v=5Q5p6eVM7zM</a:t>
            </a:r>
            <a:r>
              <a:rPr lang="en-US" dirty="0" smtClean="0"/>
              <a:t> </a:t>
            </a:r>
            <a:endParaRPr lang="en-US" dirty="0"/>
          </a:p>
        </p:txBody>
      </p:sp>
      <p:sp>
        <p:nvSpPr>
          <p:cNvPr id="4" name="Rectangle 3"/>
          <p:cNvSpPr/>
          <p:nvPr/>
        </p:nvSpPr>
        <p:spPr>
          <a:xfrm>
            <a:off x="381000" y="71735"/>
            <a:ext cx="3745091" cy="923330"/>
          </a:xfrm>
          <a:prstGeom prst="rect">
            <a:avLst/>
          </a:prstGeom>
          <a:noFill/>
        </p:spPr>
        <p:txBody>
          <a:bodyPr wrap="squar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ACF vs PACF</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rotWithShape="1">
          <a:blip r:embed="rId5"/>
          <a:srcRect l="7613" t="21875" r="40264" b="25000"/>
          <a:stretch/>
        </p:blipFill>
        <p:spPr>
          <a:xfrm>
            <a:off x="381000" y="995065"/>
            <a:ext cx="8438271" cy="3576935"/>
          </a:xfrm>
          <a:prstGeom prst="rect">
            <a:avLst/>
          </a:prstGeom>
        </p:spPr>
      </p:pic>
      <p:pic>
        <p:nvPicPr>
          <p:cNvPr id="6" name="Picture 5"/>
          <p:cNvPicPr>
            <a:picLocks noChangeAspect="1"/>
          </p:cNvPicPr>
          <p:nvPr/>
        </p:nvPicPr>
        <p:blipFill rotWithShape="1">
          <a:blip r:embed="rId6"/>
          <a:srcRect l="14055" t="31250" r="47292" b="48958"/>
          <a:stretch/>
        </p:blipFill>
        <p:spPr>
          <a:xfrm>
            <a:off x="152400" y="4763086"/>
            <a:ext cx="5029200" cy="1447800"/>
          </a:xfrm>
          <a:prstGeom prst="rect">
            <a:avLst/>
          </a:prstGeom>
        </p:spPr>
      </p:pic>
    </p:spTree>
    <p:extLst>
      <p:ext uri="{BB962C8B-B14F-4D97-AF65-F5344CB8AC3E}">
        <p14:creationId xmlns:p14="http://schemas.microsoft.com/office/powerpoint/2010/main" val="5260430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Binarization</a:t>
            </a:r>
          </a:p>
        </p:txBody>
      </p:sp>
      <p:sp>
        <p:nvSpPr>
          <p:cNvPr id="3" name="Text Placeholder 2"/>
          <p:cNvSpPr>
            <a:spLocks noGrp="1"/>
          </p:cNvSpPr>
          <p:nvPr>
            <p:ph type="body" sz="quarter" idx="13"/>
          </p:nvPr>
        </p:nvSpPr>
        <p:spPr>
          <a:xfrm>
            <a:off x="342900" y="1714501"/>
            <a:ext cx="8572500" cy="1085849"/>
          </a:xfrm>
        </p:spPr>
        <p:txBody>
          <a:bodyPr>
            <a:noAutofit/>
          </a:bodyPr>
          <a:lstStyle/>
          <a:p>
            <a:pPr>
              <a:lnSpc>
                <a:spcPct val="150000"/>
              </a:lnSpc>
              <a:buFont typeface="Wingdings" panose="05000000000000000000" pitchFamily="2" charset="2"/>
              <a:buChar char="Ø"/>
            </a:pPr>
            <a:r>
              <a:rPr lang="en-US" sz="1800" dirty="0"/>
              <a:t>Binarization maps a continuous or categorical attribute into one or more binary variables.</a:t>
            </a:r>
          </a:p>
          <a:p>
            <a:pPr>
              <a:lnSpc>
                <a:spcPct val="150000"/>
              </a:lnSpc>
              <a:buFont typeface="Wingdings" panose="05000000000000000000" pitchFamily="2" charset="2"/>
              <a:buChar char="Ø"/>
            </a:pPr>
            <a:r>
              <a:rPr lang="en-US" sz="1800" dirty="0">
                <a:solidFill>
                  <a:srgbClr val="FF0000"/>
                </a:solidFill>
              </a:rPr>
              <a:t>Must maintain ordinal relationship</a:t>
            </a:r>
          </a:p>
          <a:p>
            <a:pPr lvl="1">
              <a:lnSpc>
                <a:spcPct val="150000"/>
              </a:lnSpc>
              <a:buFont typeface="Wingdings" panose="05000000000000000000" pitchFamily="2" charset="2"/>
              <a:buChar char="ü"/>
            </a:pPr>
            <a:r>
              <a:rPr lang="en-US" sz="1650" dirty="0"/>
              <a:t>Assume an ordinal attribute for representing service of a restaurant: ({</a:t>
            </a:r>
            <a:r>
              <a:rPr lang="en-US" sz="1650" dirty="0" err="1"/>
              <a:t>Awful,Poor,OK,Good,Great</a:t>
            </a:r>
            <a:r>
              <a:rPr lang="en-US" sz="1650" dirty="0"/>
              <a:t>})</a:t>
            </a:r>
          </a:p>
          <a:p>
            <a:endParaRPr lang="en-US" sz="1800" dirty="0"/>
          </a:p>
        </p:txBody>
      </p:sp>
      <p:graphicFrame>
        <p:nvGraphicFramePr>
          <p:cNvPr id="6" name="Table 5"/>
          <p:cNvGraphicFramePr>
            <a:graphicFrameLocks noGrp="1"/>
          </p:cNvGraphicFramePr>
          <p:nvPr/>
        </p:nvGraphicFramePr>
        <p:xfrm>
          <a:off x="866775" y="4092007"/>
          <a:ext cx="3257551" cy="1905000"/>
        </p:xfrm>
        <a:graphic>
          <a:graphicData uri="http://schemas.openxmlformats.org/drawingml/2006/table">
            <a:tbl>
              <a:tblPr firstRow="1" bandRow="1">
                <a:tableStyleId>{5C22544A-7EE6-4342-B048-85BDC9FD1C3A}</a:tableStyleId>
              </a:tblPr>
              <a:tblGrid>
                <a:gridCol w="968789">
                  <a:extLst>
                    <a:ext uri="{9D8B030D-6E8A-4147-A177-3AD203B41FA5}">
                      <a16:colId xmlns:a16="http://schemas.microsoft.com/office/drawing/2014/main" val="2519953723"/>
                    </a:ext>
                  </a:extLst>
                </a:gridCol>
                <a:gridCol w="974312">
                  <a:extLst>
                    <a:ext uri="{9D8B030D-6E8A-4147-A177-3AD203B41FA5}">
                      <a16:colId xmlns:a16="http://schemas.microsoft.com/office/drawing/2014/main" val="2876643617"/>
                    </a:ext>
                  </a:extLst>
                </a:gridCol>
                <a:gridCol w="457200">
                  <a:extLst>
                    <a:ext uri="{9D8B030D-6E8A-4147-A177-3AD203B41FA5}">
                      <a16:colId xmlns:a16="http://schemas.microsoft.com/office/drawing/2014/main" val="1937411483"/>
                    </a:ext>
                  </a:extLst>
                </a:gridCol>
                <a:gridCol w="457200">
                  <a:extLst>
                    <a:ext uri="{9D8B030D-6E8A-4147-A177-3AD203B41FA5}">
                      <a16:colId xmlns:a16="http://schemas.microsoft.com/office/drawing/2014/main" val="2570233365"/>
                    </a:ext>
                  </a:extLst>
                </a:gridCol>
                <a:gridCol w="400050">
                  <a:extLst>
                    <a:ext uri="{9D8B030D-6E8A-4147-A177-3AD203B41FA5}">
                      <a16:colId xmlns:a16="http://schemas.microsoft.com/office/drawing/2014/main" val="487270849"/>
                    </a:ext>
                  </a:extLst>
                </a:gridCol>
              </a:tblGrid>
              <a:tr h="480060">
                <a:tc>
                  <a:txBody>
                    <a:bodyPr/>
                    <a:lstStyle/>
                    <a:p>
                      <a:r>
                        <a:rPr lang="en-US" sz="1400" dirty="0"/>
                        <a:t>Service quality</a:t>
                      </a:r>
                    </a:p>
                  </a:txBody>
                  <a:tcPr marL="68580" marR="68580" marT="34290" marB="34290"/>
                </a:tc>
                <a:tc>
                  <a:txBody>
                    <a:bodyPr/>
                    <a:lstStyle/>
                    <a:p>
                      <a:r>
                        <a:rPr lang="en-US" sz="1400" dirty="0"/>
                        <a:t>Integer Value</a:t>
                      </a:r>
                    </a:p>
                  </a:txBody>
                  <a:tcPr marL="68580" marR="68580" marT="34290" marB="34290"/>
                </a:tc>
                <a:tc>
                  <a:txBody>
                    <a:bodyPr/>
                    <a:lstStyle/>
                    <a:p>
                      <a:r>
                        <a:rPr lang="en-US" sz="1400" dirty="0"/>
                        <a:t>X1</a:t>
                      </a:r>
                    </a:p>
                  </a:txBody>
                  <a:tcPr marL="68580" marR="68580" marT="34290" marB="34290"/>
                </a:tc>
                <a:tc>
                  <a:txBody>
                    <a:bodyPr/>
                    <a:lstStyle/>
                    <a:p>
                      <a:r>
                        <a:rPr lang="en-US" sz="1400" dirty="0"/>
                        <a:t>X2</a:t>
                      </a:r>
                    </a:p>
                  </a:txBody>
                  <a:tcPr marL="68580" marR="68580" marT="34290" marB="34290"/>
                </a:tc>
                <a:tc>
                  <a:txBody>
                    <a:bodyPr/>
                    <a:lstStyle/>
                    <a:p>
                      <a:r>
                        <a:rPr lang="en-US" sz="1400" dirty="0"/>
                        <a:t>X3</a:t>
                      </a:r>
                    </a:p>
                  </a:txBody>
                  <a:tcPr marL="68580" marR="68580" marT="34290" marB="34290"/>
                </a:tc>
                <a:extLst>
                  <a:ext uri="{0D108BD9-81ED-4DB2-BD59-A6C34878D82A}">
                    <a16:rowId xmlns:a16="http://schemas.microsoft.com/office/drawing/2014/main" val="3543097602"/>
                  </a:ext>
                </a:extLst>
              </a:tr>
              <a:tr h="278130">
                <a:tc>
                  <a:txBody>
                    <a:bodyPr/>
                    <a:lstStyle/>
                    <a:p>
                      <a:r>
                        <a:rPr lang="en-US" sz="1400" dirty="0"/>
                        <a:t>Awful</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644290560"/>
                  </a:ext>
                </a:extLst>
              </a:tr>
              <a:tr h="278130">
                <a:tc>
                  <a:txBody>
                    <a:bodyPr/>
                    <a:lstStyle/>
                    <a:p>
                      <a:r>
                        <a:rPr lang="en-US" sz="1400" dirty="0"/>
                        <a:t>Poor</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2698751340"/>
                  </a:ext>
                </a:extLst>
              </a:tr>
              <a:tr h="278130">
                <a:tc>
                  <a:txBody>
                    <a:bodyPr/>
                    <a:lstStyle/>
                    <a:p>
                      <a:r>
                        <a:rPr lang="en-US" sz="1400" dirty="0"/>
                        <a:t>Ok</a:t>
                      </a:r>
                    </a:p>
                  </a:txBody>
                  <a:tcPr marL="68580" marR="68580" marT="34290" marB="34290"/>
                </a:tc>
                <a:tc>
                  <a:txBody>
                    <a:bodyPr/>
                    <a:lstStyle/>
                    <a:p>
                      <a:r>
                        <a:rPr lang="en-US" sz="1400" dirty="0"/>
                        <a:t>2</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648458227"/>
                  </a:ext>
                </a:extLst>
              </a:tr>
              <a:tr h="278130">
                <a:tc>
                  <a:txBody>
                    <a:bodyPr/>
                    <a:lstStyle/>
                    <a:p>
                      <a:r>
                        <a:rPr lang="en-US" sz="1400" dirty="0"/>
                        <a:t>Good</a:t>
                      </a:r>
                    </a:p>
                  </a:txBody>
                  <a:tcPr marL="68580" marR="68580" marT="34290" marB="34290"/>
                </a:tc>
                <a:tc>
                  <a:txBody>
                    <a:bodyPr/>
                    <a:lstStyle/>
                    <a:p>
                      <a:r>
                        <a:rPr lang="en-US" sz="1400" dirty="0"/>
                        <a:t>3</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275567715"/>
                  </a:ext>
                </a:extLst>
              </a:tr>
              <a:tr h="278130">
                <a:tc>
                  <a:txBody>
                    <a:bodyPr/>
                    <a:lstStyle/>
                    <a:p>
                      <a:r>
                        <a:rPr lang="en-US" sz="1400" dirty="0"/>
                        <a:t>Great</a:t>
                      </a:r>
                    </a:p>
                  </a:txBody>
                  <a:tcPr marL="68580" marR="68580" marT="34290" marB="34290"/>
                </a:tc>
                <a:tc>
                  <a:txBody>
                    <a:bodyPr/>
                    <a:lstStyle/>
                    <a:p>
                      <a:r>
                        <a:rPr lang="en-US" sz="1400" dirty="0"/>
                        <a:t>4</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4008477086"/>
                  </a:ext>
                </a:extLst>
              </a:tr>
            </a:tbl>
          </a:graphicData>
        </a:graphic>
      </p:graphicFrame>
      <p:sp>
        <p:nvSpPr>
          <p:cNvPr id="7" name="Rectangle 6"/>
          <p:cNvSpPr/>
          <p:nvPr/>
        </p:nvSpPr>
        <p:spPr>
          <a:xfrm>
            <a:off x="4131820" y="4457701"/>
            <a:ext cx="4572000" cy="507831"/>
          </a:xfrm>
          <a:prstGeom prst="rect">
            <a:avLst/>
          </a:prstGeom>
        </p:spPr>
        <p:txBody>
          <a:bodyPr wrap="square">
            <a:spAutoFit/>
          </a:bodyPr>
          <a:lstStyle/>
          <a:p>
            <a:r>
              <a:rPr lang="en-US" sz="1350" dirty="0">
                <a:solidFill>
                  <a:srgbClr val="FF0000"/>
                </a:solidFill>
                <a:latin typeface="Helvetica" panose="020B0604020202020204" pitchFamily="34" charset="0"/>
                <a:cs typeface="Helvetica" panose="020B0604020202020204" pitchFamily="34" charset="0"/>
              </a:rPr>
              <a:t>Unintended relationships: X2 and X3 are now correlated because “good” is encoded using both attributes</a:t>
            </a:r>
          </a:p>
        </p:txBody>
      </p:sp>
    </p:spTree>
    <p:extLst>
      <p:ext uri="{BB962C8B-B14F-4D97-AF65-F5344CB8AC3E}">
        <p14:creationId xmlns:p14="http://schemas.microsoft.com/office/powerpoint/2010/main" val="7376266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104" t="22917" r="46486" b="35417"/>
          <a:stretch/>
        </p:blipFill>
        <p:spPr>
          <a:xfrm>
            <a:off x="381000" y="1143000"/>
            <a:ext cx="8170546" cy="5257800"/>
          </a:xfrm>
          <a:prstGeom prst="rect">
            <a:avLst/>
          </a:prstGeom>
        </p:spPr>
      </p:pic>
    </p:spTree>
    <p:extLst>
      <p:ext uri="{BB962C8B-B14F-4D97-AF65-F5344CB8AC3E}">
        <p14:creationId xmlns:p14="http://schemas.microsoft.com/office/powerpoint/2010/main" val="326697908"/>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time Series Data model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10600" cy="5334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152400"/>
            <a:ext cx="8610600" cy="923330"/>
          </a:xfrm>
          <a:prstGeom prst="rect">
            <a:avLst/>
          </a:prstGeom>
        </p:spPr>
        <p:txBody>
          <a:bodyPr wrap="square">
            <a:spAutoFit/>
          </a:bodyPr>
          <a:lstStyle/>
          <a:p>
            <a:r>
              <a:rPr lang="en-US" dirty="0"/>
              <a:t>Time series of the average monthly temperature for Minneapolis during the years 1982 to 1994</a:t>
            </a:r>
          </a:p>
          <a:p>
            <a:r>
              <a:rPr lang="en-US" dirty="0"/>
              <a:t>Refer T2, Ch 3 (exercise -3.6, Q-13)</a:t>
            </a:r>
          </a:p>
        </p:txBody>
      </p:sp>
    </p:spTree>
    <p:extLst>
      <p:ext uri="{BB962C8B-B14F-4D97-AF65-F5344CB8AC3E}">
        <p14:creationId xmlns:p14="http://schemas.microsoft.com/office/powerpoint/2010/main" val="2131954628"/>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28225"/>
            <a:ext cx="8991600" cy="5301175"/>
          </a:xfrm>
        </p:spPr>
        <p:txBody>
          <a:bodyPr>
            <a:noAutofit/>
          </a:bodyPr>
          <a:lstStyle/>
          <a:p>
            <a:pPr fontAlgn="base"/>
            <a:r>
              <a:rPr lang="en-US" sz="1400" dirty="0"/>
              <a:t>There are no proven "automatic" techniques to identify trend components in the time series data; however, as long as the trend is monotonous (consistently increasing or decreasing) that part of data analysis is typically not very difficult. If the time series data contain considerable error, then the first step in the process of trend identification is smoothing</a:t>
            </a:r>
            <a:r>
              <a:rPr lang="en-US" sz="1400" dirty="0" smtClean="0"/>
              <a:t>.</a:t>
            </a:r>
          </a:p>
          <a:p>
            <a:pPr fontAlgn="base"/>
            <a:r>
              <a:rPr lang="en-US" sz="1400" b="1" dirty="0" smtClean="0">
                <a:solidFill>
                  <a:schemeClr val="accent1"/>
                </a:solidFill>
              </a:rPr>
              <a:t>Smoothing</a:t>
            </a:r>
            <a:r>
              <a:rPr lang="en-US" sz="1400" b="1" dirty="0">
                <a:solidFill>
                  <a:schemeClr val="accent1"/>
                </a:solidFill>
              </a:rPr>
              <a:t>. </a:t>
            </a:r>
            <a:r>
              <a:rPr lang="en-US" sz="1400" i="1" u="sng" dirty="0">
                <a:solidFill>
                  <a:schemeClr val="accent1"/>
                </a:solidFill>
              </a:rPr>
              <a:t>Smoothing always involves some form of local averaging of data such that the nonsystematic components of individual observations cancel each other out. </a:t>
            </a:r>
            <a:endParaRPr lang="en-US" sz="1400" i="1" u="sng" dirty="0" smtClean="0">
              <a:solidFill>
                <a:schemeClr val="accent1"/>
              </a:solidFill>
            </a:endParaRPr>
          </a:p>
          <a:p>
            <a:pPr fontAlgn="base">
              <a:buFont typeface="Arial" panose="020B0604020202020204" pitchFamily="34" charset="0"/>
              <a:buChar char="•"/>
            </a:pPr>
            <a:r>
              <a:rPr lang="en-US" sz="1400" dirty="0" smtClean="0"/>
              <a:t>The </a:t>
            </a:r>
            <a:r>
              <a:rPr lang="en-US" sz="1400" dirty="0"/>
              <a:t>most common technique is </a:t>
            </a:r>
            <a:r>
              <a:rPr lang="en-US" sz="1400" b="1" i="1" dirty="0"/>
              <a:t>moving average</a:t>
            </a:r>
            <a:r>
              <a:rPr lang="en-US" sz="1400" b="1" dirty="0"/>
              <a:t> smoothing </a:t>
            </a:r>
            <a:r>
              <a:rPr lang="en-US" sz="1400" dirty="0"/>
              <a:t>which replaces each element of the series by either the simple or weighted average of </a:t>
            </a:r>
            <a:r>
              <a:rPr lang="en-US" sz="1400" i="1" dirty="0"/>
              <a:t>n</a:t>
            </a:r>
            <a:r>
              <a:rPr lang="en-US" sz="1400" dirty="0"/>
              <a:t> surrounding elements, where </a:t>
            </a:r>
            <a:r>
              <a:rPr lang="en-US" sz="1400" i="1" dirty="0"/>
              <a:t>n</a:t>
            </a:r>
            <a:r>
              <a:rPr lang="en-US" sz="1400" dirty="0"/>
              <a:t> is the width of the smoothing "</a:t>
            </a:r>
            <a:r>
              <a:rPr lang="en-US" sz="1400" dirty="0" smtClean="0"/>
              <a:t>window“. </a:t>
            </a:r>
          </a:p>
          <a:p>
            <a:pPr fontAlgn="base">
              <a:buFont typeface="Arial" panose="020B0604020202020204" pitchFamily="34" charset="0"/>
              <a:buChar char="•"/>
            </a:pPr>
            <a:r>
              <a:rPr lang="en-US" sz="1400" b="1" dirty="0" smtClean="0"/>
              <a:t>Medians </a:t>
            </a:r>
            <a:r>
              <a:rPr lang="en-US" sz="1400" dirty="0"/>
              <a:t>can be used instead of means. The main advantage of median as compared to moving average smoothing is that its results are less biased by outliers (within the smoothing window). Thus, if there are outliers in the data (e.g., due to measurement errors), median smoothing typically produces smoother or at least more "reliable" curves than moving average based on the same window width. The main disadvantage of median smoothing is that in the absence of clear outliers it may produce more "jagged" curves than moving average and it does not allow for </a:t>
            </a:r>
            <a:r>
              <a:rPr lang="en-US" sz="1400" dirty="0" smtClean="0"/>
              <a:t>weighting.</a:t>
            </a:r>
          </a:p>
          <a:p>
            <a:pPr fontAlgn="base">
              <a:buFont typeface="Arial" panose="020B0604020202020204" pitchFamily="34" charset="0"/>
              <a:buChar char="•"/>
            </a:pPr>
            <a:r>
              <a:rPr lang="en-US" sz="1400" dirty="0" smtClean="0"/>
              <a:t>In </a:t>
            </a:r>
            <a:r>
              <a:rPr lang="en-US" sz="1400" dirty="0"/>
              <a:t>the relatively less common cases (in time series data), when the measurement error is very large, the </a:t>
            </a:r>
            <a:r>
              <a:rPr lang="en-US" sz="1400" i="1" dirty="0"/>
              <a:t>distance weighted least squares smoothing</a:t>
            </a:r>
            <a:r>
              <a:rPr lang="en-US" sz="1400" dirty="0"/>
              <a:t> or </a:t>
            </a:r>
            <a:r>
              <a:rPr lang="en-US" sz="1400" i="1" dirty="0"/>
              <a:t>negative exponentially weighted smoothing</a:t>
            </a:r>
            <a:r>
              <a:rPr lang="en-US" sz="1400" dirty="0"/>
              <a:t> techniques can be used. All those methods will filter out the noise and convert the data into a smooth curve that is relatively unbiased by outliers (see the respective sections on each of those methods for more details). Series with relatively few and systematically distributed points can be smoothed with </a:t>
            </a:r>
            <a:r>
              <a:rPr lang="en-US" sz="1400" i="1" dirty="0" err="1"/>
              <a:t>bicubic</a:t>
            </a:r>
            <a:r>
              <a:rPr lang="en-US" sz="1400" i="1" dirty="0"/>
              <a:t> splines</a:t>
            </a:r>
            <a:r>
              <a:rPr lang="en-US" sz="1400" dirty="0" smtClean="0"/>
              <a:t>.</a:t>
            </a:r>
            <a:endParaRPr lang="en-US" sz="1400" b="1" dirty="0" smtClean="0"/>
          </a:p>
          <a:p>
            <a:pPr fontAlgn="base"/>
            <a:r>
              <a:rPr lang="en-US" sz="1400" b="1" dirty="0" smtClean="0">
                <a:solidFill>
                  <a:schemeClr val="accent1"/>
                </a:solidFill>
              </a:rPr>
              <a:t>Fitting </a:t>
            </a:r>
            <a:r>
              <a:rPr lang="en-US" sz="1400" b="1" dirty="0">
                <a:solidFill>
                  <a:schemeClr val="accent1"/>
                </a:solidFill>
              </a:rPr>
              <a:t>a function. </a:t>
            </a:r>
            <a:r>
              <a:rPr lang="en-US" sz="1400" dirty="0"/>
              <a:t>Many monotonous time series data can be adequately approximated by a linear function; if there is a clear monotonous nonlinear component, the data first need to be transformed to remove the nonlinearity. Usually a logarithmic, exponential, or (less often) polynomial function can be used.</a:t>
            </a:r>
          </a:p>
          <a:p>
            <a:endParaRPr lang="en-US" sz="1400" dirty="0"/>
          </a:p>
        </p:txBody>
      </p:sp>
      <p:sp>
        <p:nvSpPr>
          <p:cNvPr id="3" name="Content Placeholder 2"/>
          <p:cNvSpPr>
            <a:spLocks noGrp="1"/>
          </p:cNvSpPr>
          <p:nvPr>
            <p:ph sz="quarter" idx="10"/>
          </p:nvPr>
        </p:nvSpPr>
        <p:spPr/>
        <p:txBody>
          <a:bodyPr/>
          <a:lstStyle/>
          <a:p>
            <a:r>
              <a:rPr lang="en-US" dirty="0" smtClean="0"/>
              <a:t>Trend Analysis in TS Data</a:t>
            </a:r>
            <a:endParaRPr lang="en-US" dirty="0"/>
          </a:p>
        </p:txBody>
      </p:sp>
    </p:spTree>
    <p:extLst>
      <p:ext uri="{BB962C8B-B14F-4D97-AF65-F5344CB8AC3E}">
        <p14:creationId xmlns:p14="http://schemas.microsoft.com/office/powerpoint/2010/main" val="542040514"/>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15646"/>
            <a:ext cx="5410200" cy="4983163"/>
          </a:xfrm>
        </p:spPr>
        <p:txBody>
          <a:bodyPr>
            <a:noAutofit/>
          </a:bodyPr>
          <a:lstStyle/>
          <a:p>
            <a:r>
              <a:rPr lang="en-US" sz="1600" dirty="0"/>
              <a:t>Seasonal dependency (seasonality) is another general component of the time series pattern. The concept was illustrated in the example of the airline passengers </a:t>
            </a:r>
            <a:r>
              <a:rPr lang="en-US" sz="1600" dirty="0" smtClean="0"/>
              <a:t>data. </a:t>
            </a:r>
            <a:r>
              <a:rPr lang="en-US" sz="1600" dirty="0"/>
              <a:t>For example, sales of a company can rapidly grow over years but they still follow consistent seasonal patterns (e.g., as much as 25% of yearly sales each year are made in December, whereas only 4% in August</a:t>
            </a:r>
            <a:r>
              <a:rPr lang="en-US" sz="1600" dirty="0" smtClean="0"/>
              <a:t>).</a:t>
            </a:r>
          </a:p>
          <a:p>
            <a:r>
              <a:rPr lang="en-US" sz="1600" dirty="0" smtClean="0"/>
              <a:t> </a:t>
            </a:r>
            <a:r>
              <a:rPr lang="en-US" sz="1600" dirty="0"/>
              <a:t>It is formally defined as </a:t>
            </a:r>
            <a:r>
              <a:rPr lang="en-US" sz="1600" b="1" dirty="0"/>
              <a:t>correlational dependency of order </a:t>
            </a:r>
            <a:r>
              <a:rPr lang="en-US" sz="1600" b="1" i="1" dirty="0"/>
              <a:t>k</a:t>
            </a:r>
            <a:r>
              <a:rPr lang="en-US" sz="1600" b="1" dirty="0"/>
              <a:t> </a:t>
            </a:r>
            <a:r>
              <a:rPr lang="en-US" sz="1600" dirty="0"/>
              <a:t>between each </a:t>
            </a:r>
            <a:r>
              <a:rPr lang="en-US" sz="1600" i="1" dirty="0" err="1"/>
              <a:t>i</a:t>
            </a:r>
            <a:r>
              <a:rPr lang="en-US" sz="1600" dirty="0" err="1"/>
              <a:t>'th</a:t>
            </a:r>
            <a:r>
              <a:rPr lang="en-US" sz="1600" dirty="0"/>
              <a:t> element of the series and the (</a:t>
            </a:r>
            <a:r>
              <a:rPr lang="en-US" sz="1600" i="1" dirty="0" err="1"/>
              <a:t>i</a:t>
            </a:r>
            <a:r>
              <a:rPr lang="en-US" sz="1600" i="1" dirty="0"/>
              <a:t>-k</a:t>
            </a:r>
            <a:r>
              <a:rPr lang="en-US" sz="1600" dirty="0"/>
              <a:t>)'</a:t>
            </a:r>
            <a:r>
              <a:rPr lang="en-US" sz="1600" dirty="0" err="1"/>
              <a:t>th</a:t>
            </a:r>
            <a:r>
              <a:rPr lang="en-US" sz="1600" dirty="0"/>
              <a:t> element (Kendall, 1976) and measured by autocorrelation (i.e., a correlation between the two terms); </a:t>
            </a:r>
            <a:r>
              <a:rPr lang="en-US" sz="1600" b="1" i="1" dirty="0"/>
              <a:t>k</a:t>
            </a:r>
            <a:r>
              <a:rPr lang="en-US" sz="1600" b="1" dirty="0"/>
              <a:t> is usually called the </a:t>
            </a:r>
            <a:r>
              <a:rPr lang="en-US" sz="1600" b="1" i="1" dirty="0"/>
              <a:t>lag</a:t>
            </a:r>
            <a:r>
              <a:rPr lang="en-US" sz="1600" dirty="0"/>
              <a:t>. If the measurement error is not too large, seasonality can be visually identified in the series as a pattern that repeats </a:t>
            </a:r>
            <a:r>
              <a:rPr lang="en-US" sz="1600" dirty="0" smtClean="0"/>
              <a:t>every</a:t>
            </a:r>
            <a:r>
              <a:rPr lang="en-US" sz="1600" dirty="0"/>
              <a:t> </a:t>
            </a:r>
            <a:r>
              <a:rPr lang="en-US" sz="1600" i="1" dirty="0"/>
              <a:t>k</a:t>
            </a:r>
            <a:r>
              <a:rPr lang="en-US" sz="1600" dirty="0"/>
              <a:t> elements</a:t>
            </a:r>
            <a:r>
              <a:rPr lang="en-US" sz="1600" dirty="0" smtClean="0"/>
              <a:t>.</a:t>
            </a:r>
          </a:p>
          <a:p>
            <a:r>
              <a:rPr lang="en-US" sz="1600" dirty="0">
                <a:solidFill>
                  <a:srgbClr val="333333"/>
                </a:solidFill>
                <a:latin typeface="Trebuchet MS" panose="020B0603020202020204" pitchFamily="34" charset="0"/>
              </a:rPr>
              <a:t>This general pattern is well illustrated in a "classic" </a:t>
            </a:r>
            <a:r>
              <a:rPr lang="en-US" sz="1600" i="1" dirty="0">
                <a:solidFill>
                  <a:srgbClr val="333333"/>
                </a:solidFill>
                <a:latin typeface="Trebuchet MS" panose="020B0603020202020204" pitchFamily="34" charset="0"/>
              </a:rPr>
              <a:t>Series G</a:t>
            </a:r>
            <a:r>
              <a:rPr lang="en-US" sz="1600" dirty="0">
                <a:solidFill>
                  <a:srgbClr val="333333"/>
                </a:solidFill>
                <a:latin typeface="Trebuchet MS" panose="020B0603020202020204" pitchFamily="34" charset="0"/>
              </a:rPr>
              <a:t> data set (Box and Jenkins, 1976, p. 531) representing monthly international airline passenger totals (measured in thousands) in twelve consecutive years from 1949 to </a:t>
            </a:r>
            <a:r>
              <a:rPr lang="en-US" sz="1600" dirty="0" smtClean="0">
                <a:solidFill>
                  <a:srgbClr val="333333"/>
                </a:solidFill>
                <a:latin typeface="Trebuchet MS" panose="020B0603020202020204" pitchFamily="34" charset="0"/>
              </a:rPr>
              <a:t>1960</a:t>
            </a:r>
            <a:endParaRPr lang="en-US" sz="1600" dirty="0">
              <a:solidFill>
                <a:srgbClr val="333333"/>
              </a:solidFill>
              <a:latin typeface="Trebuchet MS" panose="020B0603020202020204" pitchFamily="34" charset="0"/>
            </a:endParaRPr>
          </a:p>
        </p:txBody>
      </p:sp>
      <p:sp>
        <p:nvSpPr>
          <p:cNvPr id="3" name="Content Placeholder 2"/>
          <p:cNvSpPr>
            <a:spLocks noGrp="1"/>
          </p:cNvSpPr>
          <p:nvPr>
            <p:ph sz="quarter" idx="10"/>
          </p:nvPr>
        </p:nvSpPr>
        <p:spPr/>
        <p:txBody>
          <a:bodyPr/>
          <a:lstStyle/>
          <a:p>
            <a:r>
              <a:rPr lang="en-US" dirty="0" smtClean="0"/>
              <a:t>Seasonality analysis in TS Data 1/</a:t>
            </a:r>
            <a:endParaRPr lang="en-US" dirty="0"/>
          </a:p>
        </p:txBody>
      </p:sp>
      <p:pic>
        <p:nvPicPr>
          <p:cNvPr id="3074" name="Picture 2" descr="time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525489"/>
            <a:ext cx="3295650" cy="2076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410200" y="3601939"/>
            <a:ext cx="3657600" cy="2970044"/>
          </a:xfrm>
          <a:prstGeom prst="rect">
            <a:avLst/>
          </a:prstGeom>
        </p:spPr>
        <p:txBody>
          <a:bodyPr wrap="square">
            <a:spAutoFit/>
          </a:bodyPr>
          <a:lstStyle/>
          <a:p>
            <a:r>
              <a:rPr lang="en-US" sz="1100" dirty="0" smtClean="0">
                <a:solidFill>
                  <a:schemeClr val="tx2"/>
                </a:solidFill>
                <a:latin typeface="Trebuchet MS" panose="020B0603020202020204" pitchFamily="34" charset="0"/>
              </a:rPr>
              <a:t>If </a:t>
            </a:r>
            <a:r>
              <a:rPr lang="en-US" sz="1100" dirty="0">
                <a:solidFill>
                  <a:schemeClr val="tx2"/>
                </a:solidFill>
                <a:latin typeface="Trebuchet MS" panose="020B0603020202020204" pitchFamily="34" charset="0"/>
              </a:rPr>
              <a:t>you plot the successive observations (months) of airline passenger totals, a clear, almost linear trend emerges, indicating that the airline industry enjoyed a steady growth over the years (approximately 4 times more passengers traveled in 1960 than in 1949). At the same time, the monthly figures will follow an almost identical pattern each year (e.g., more people travel during holidays than during any other time of the year). This example data file also illustrates a very common general type of pattern in time series data</a:t>
            </a:r>
            <a:r>
              <a:rPr lang="en-US" sz="1100" b="1" dirty="0">
                <a:solidFill>
                  <a:schemeClr val="tx2"/>
                </a:solidFill>
                <a:latin typeface="Trebuchet MS" panose="020B0603020202020204" pitchFamily="34" charset="0"/>
              </a:rPr>
              <a:t>, where the amplitude of the seasonal changes increases with the overall trend </a:t>
            </a:r>
            <a:r>
              <a:rPr lang="en-US" sz="1100" dirty="0">
                <a:solidFill>
                  <a:schemeClr val="tx2"/>
                </a:solidFill>
                <a:latin typeface="Trebuchet MS" panose="020B0603020202020204" pitchFamily="34" charset="0"/>
              </a:rPr>
              <a:t>(i.e., the variance is correlated with the mean over the segments of the series). This pattern which is called </a:t>
            </a:r>
            <a:r>
              <a:rPr lang="en-US" sz="1100" b="1" i="1" dirty="0">
                <a:solidFill>
                  <a:schemeClr val="tx2"/>
                </a:solidFill>
                <a:latin typeface="Trebuchet MS" panose="020B0603020202020204" pitchFamily="34" charset="0"/>
              </a:rPr>
              <a:t>multiplicative seasonality</a:t>
            </a:r>
            <a:r>
              <a:rPr lang="en-US" sz="1100" dirty="0">
                <a:solidFill>
                  <a:schemeClr val="tx2"/>
                </a:solidFill>
                <a:latin typeface="Trebuchet MS" panose="020B0603020202020204" pitchFamily="34" charset="0"/>
              </a:rPr>
              <a:t> indicates that the relative amplitude of seasonal changes is constant over time, thus it is related to the trend.</a:t>
            </a:r>
            <a:endParaRPr lang="en-US" sz="1100" dirty="0">
              <a:solidFill>
                <a:schemeClr val="tx2"/>
              </a:solidFill>
            </a:endParaRPr>
          </a:p>
        </p:txBody>
      </p:sp>
    </p:spTree>
    <p:extLst>
      <p:ext uri="{BB962C8B-B14F-4D97-AF65-F5344CB8AC3E}">
        <p14:creationId xmlns:p14="http://schemas.microsoft.com/office/powerpoint/2010/main" val="3892295258"/>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600" b="1" dirty="0"/>
              <a:t>Autocorrelation </a:t>
            </a:r>
            <a:r>
              <a:rPr lang="en-US" sz="1600" b="1" dirty="0" err="1"/>
              <a:t>correlogram</a:t>
            </a:r>
            <a:r>
              <a:rPr lang="en-US" sz="1600" b="1" dirty="0"/>
              <a:t>. </a:t>
            </a:r>
            <a:r>
              <a:rPr lang="en-US" sz="1600" dirty="0"/>
              <a:t>Seasonal patterns of time series can be examined via </a:t>
            </a:r>
            <a:r>
              <a:rPr lang="en-US" sz="1600" dirty="0" err="1"/>
              <a:t>correlograms</a:t>
            </a:r>
            <a:r>
              <a:rPr lang="en-US" sz="1600" dirty="0"/>
              <a:t>. The </a:t>
            </a:r>
            <a:r>
              <a:rPr lang="en-US" sz="1600" dirty="0" err="1"/>
              <a:t>correlogram</a:t>
            </a:r>
            <a:r>
              <a:rPr lang="en-US" sz="1600" dirty="0"/>
              <a:t> (</a:t>
            </a:r>
            <a:r>
              <a:rPr lang="en-US" sz="1600" dirty="0" err="1"/>
              <a:t>autocorrelogram</a:t>
            </a:r>
            <a:r>
              <a:rPr lang="en-US" sz="1600" dirty="0"/>
              <a:t>) displays graphically and numerically the autocorrelation function (</a:t>
            </a:r>
            <a:r>
              <a:rPr lang="en-US" sz="1600" i="1" dirty="0"/>
              <a:t>ACF</a:t>
            </a:r>
            <a:r>
              <a:rPr lang="en-US" sz="1600" dirty="0"/>
              <a:t>), that is, serial correlation coefficients (and their standard errors) for consecutive lags in a specified range of lags (e.g., 1 through 30). Ranges of two standard errors for each lag are usually marked in </a:t>
            </a:r>
            <a:r>
              <a:rPr lang="en-US" sz="1600" dirty="0" err="1"/>
              <a:t>correlograms</a:t>
            </a:r>
            <a:r>
              <a:rPr lang="en-US" sz="1600" dirty="0"/>
              <a:t> but typically the size of auto correlation is of more interest than its reliability (see </a:t>
            </a:r>
            <a:r>
              <a:rPr lang="en-US" sz="1600" i="1" dirty="0">
                <a:hlinkClick r:id="rId2"/>
              </a:rPr>
              <a:t>Elementary Concepts</a:t>
            </a:r>
            <a:r>
              <a:rPr lang="en-US" sz="1600" dirty="0"/>
              <a:t>) because we are usually interested only in very strong (and thus highly significant) autocorrelations</a:t>
            </a:r>
            <a:r>
              <a:rPr lang="en-US" sz="1600" dirty="0" smtClean="0"/>
              <a:t>.</a:t>
            </a:r>
          </a:p>
          <a:p>
            <a:r>
              <a:rPr lang="en-US" sz="1600" b="1" dirty="0"/>
              <a:t>Partial autocorrelations. </a:t>
            </a:r>
            <a:r>
              <a:rPr lang="en-US" sz="1600" dirty="0"/>
              <a:t>Another useful method to examine serial dependencies is to examine the partial autocorrelation function (</a:t>
            </a:r>
            <a:r>
              <a:rPr lang="en-US" sz="1600" i="1" dirty="0"/>
              <a:t>PACF</a:t>
            </a:r>
            <a:r>
              <a:rPr lang="en-US" sz="1600" dirty="0"/>
              <a:t>) - an extension of autocorrelation, where the dependence on the intermediate elements (those </a:t>
            </a:r>
            <a:r>
              <a:rPr lang="en-US" sz="1600" i="1" dirty="0"/>
              <a:t>within</a:t>
            </a:r>
            <a:r>
              <a:rPr lang="en-US" sz="1600" dirty="0"/>
              <a:t> the lag) is removed. In other words the partial autocorrelation is similar to autocorrelation, except that when calculating it, the (auto) correlations with all the elements within the lag are </a:t>
            </a:r>
            <a:r>
              <a:rPr lang="en-US" sz="1600" dirty="0" err="1"/>
              <a:t>partialled</a:t>
            </a:r>
            <a:r>
              <a:rPr lang="en-US" sz="1600" dirty="0"/>
              <a:t> out (Box &amp; Jenkins, 1976; see also McDowall, </a:t>
            </a:r>
            <a:r>
              <a:rPr lang="en-US" sz="1600" dirty="0" err="1"/>
              <a:t>McCleary</a:t>
            </a:r>
            <a:r>
              <a:rPr lang="en-US" sz="1600" dirty="0"/>
              <a:t>, </a:t>
            </a:r>
            <a:r>
              <a:rPr lang="en-US" sz="1600" dirty="0" err="1"/>
              <a:t>Meidinger</a:t>
            </a:r>
            <a:r>
              <a:rPr lang="en-US" sz="1600" dirty="0"/>
              <a:t>, &amp; Hay, 1980). If a lag of 1 is specified (i.e., there are no intermediate elements within the lag), then the partial autocorrelation is equivalent to auto correlation. In a sense, the partial autocorrelation provides a "cleaner" picture of serial dependencies for individual lags (not confounded by other serial dependencies</a:t>
            </a:r>
            <a:r>
              <a:rPr lang="en-US" sz="1600" dirty="0" smtClean="0"/>
              <a:t>).</a:t>
            </a:r>
          </a:p>
          <a:p>
            <a:r>
              <a:rPr lang="en-US" sz="1600" dirty="0" smtClean="0">
                <a:hlinkClick r:id="rId3"/>
              </a:rPr>
              <a:t>https</a:t>
            </a:r>
            <a:r>
              <a:rPr lang="en-US" sz="1600" dirty="0">
                <a:hlinkClick r:id="rId3"/>
              </a:rPr>
              <a:t>://www.youtube.com/watch?v=R-oWTWdS1Jg</a:t>
            </a:r>
            <a:endParaRPr lang="en-US" sz="1600" dirty="0"/>
          </a:p>
          <a:p>
            <a:r>
              <a:rPr lang="en-US" sz="1600" dirty="0">
                <a:hlinkClick r:id="rId4"/>
              </a:rPr>
              <a:t>https://www.youtube.com/watch?v=5Q5p6eVM7zM</a:t>
            </a:r>
            <a:r>
              <a:rPr lang="en-US" sz="1600" dirty="0"/>
              <a:t> </a:t>
            </a:r>
          </a:p>
          <a:p>
            <a:endParaRPr lang="en-US" sz="1600" dirty="0"/>
          </a:p>
        </p:txBody>
      </p:sp>
      <p:sp>
        <p:nvSpPr>
          <p:cNvPr id="3" name="Content Placeholder 2"/>
          <p:cNvSpPr>
            <a:spLocks noGrp="1"/>
          </p:cNvSpPr>
          <p:nvPr>
            <p:ph sz="quarter" idx="10"/>
          </p:nvPr>
        </p:nvSpPr>
        <p:spPr/>
        <p:txBody>
          <a:bodyPr/>
          <a:lstStyle/>
          <a:p>
            <a:r>
              <a:rPr lang="en-US" dirty="0"/>
              <a:t>Seasonality analysis in TS Data </a:t>
            </a:r>
            <a:r>
              <a:rPr lang="en-US" dirty="0" smtClean="0"/>
              <a:t>2/</a:t>
            </a:r>
            <a:endParaRPr lang="en-US" dirty="0"/>
          </a:p>
        </p:txBody>
      </p:sp>
    </p:spTree>
    <p:extLst>
      <p:ext uri="{BB962C8B-B14F-4D97-AF65-F5344CB8AC3E}">
        <p14:creationId xmlns:p14="http://schemas.microsoft.com/office/powerpoint/2010/main" val="1664760888"/>
      </p:ext>
    </p:extLst>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525963"/>
          </a:xfrm>
        </p:spPr>
        <p:txBody>
          <a:bodyPr>
            <a:noAutofit/>
          </a:bodyPr>
          <a:lstStyle/>
          <a:p>
            <a:pPr fontAlgn="base"/>
            <a:r>
              <a:rPr lang="en-US" sz="1600" b="1" dirty="0" smtClean="0"/>
              <a:t>Removing </a:t>
            </a:r>
            <a:r>
              <a:rPr lang="en-US" sz="1600" b="1" dirty="0"/>
              <a:t>serial dependency. </a:t>
            </a:r>
            <a:r>
              <a:rPr lang="en-US" sz="1600" dirty="0"/>
              <a:t>Serial dependency for a particular lag of </a:t>
            </a:r>
            <a:r>
              <a:rPr lang="en-US" sz="1600" i="1" dirty="0"/>
              <a:t>k</a:t>
            </a:r>
            <a:r>
              <a:rPr lang="en-US" sz="1600" dirty="0"/>
              <a:t> can be removed by differencing the series, that is converting each </a:t>
            </a:r>
            <a:r>
              <a:rPr lang="en-US" sz="1600" i="1" dirty="0" err="1"/>
              <a:t>i</a:t>
            </a:r>
            <a:r>
              <a:rPr lang="en-US" sz="1600" dirty="0" err="1"/>
              <a:t>'th</a:t>
            </a:r>
            <a:r>
              <a:rPr lang="en-US" sz="1600" dirty="0"/>
              <a:t> element of the series into its difference from the (</a:t>
            </a:r>
            <a:r>
              <a:rPr lang="en-US" sz="1600" i="1" dirty="0" err="1"/>
              <a:t>i</a:t>
            </a:r>
            <a:r>
              <a:rPr lang="en-US" sz="1600" i="1" dirty="0"/>
              <a:t>-k</a:t>
            </a:r>
            <a:r>
              <a:rPr lang="en-US" sz="1600" dirty="0"/>
              <a:t>)''</a:t>
            </a:r>
            <a:r>
              <a:rPr lang="en-US" sz="1600" dirty="0" err="1"/>
              <a:t>th</a:t>
            </a:r>
            <a:r>
              <a:rPr lang="en-US" sz="1600" dirty="0"/>
              <a:t> element. There are two major reasons for such transformations.</a:t>
            </a:r>
          </a:p>
          <a:p>
            <a:pPr fontAlgn="base"/>
            <a:r>
              <a:rPr lang="en-US" sz="1600" dirty="0"/>
              <a:t>First, we can identify the hidden nature of seasonal dependencies in the series. Remember that, as mentioned in the previous paragraph, autocorrelations for consecutive lags are interdependent. Therefore, removing some of the autocorrelations will change other auto correlations, that is, it may eliminate them or it may make some other </a:t>
            </a:r>
            <a:r>
              <a:rPr lang="en-US" sz="1600" dirty="0" err="1"/>
              <a:t>seasonalities</a:t>
            </a:r>
            <a:r>
              <a:rPr lang="en-US" sz="1600" dirty="0"/>
              <a:t> more apparent.</a:t>
            </a:r>
          </a:p>
          <a:p>
            <a:endParaRPr lang="en-US" sz="1600" dirty="0"/>
          </a:p>
        </p:txBody>
      </p:sp>
      <p:sp>
        <p:nvSpPr>
          <p:cNvPr id="3" name="Content Placeholder 2"/>
          <p:cNvSpPr>
            <a:spLocks noGrp="1"/>
          </p:cNvSpPr>
          <p:nvPr>
            <p:ph sz="quarter" idx="10"/>
          </p:nvPr>
        </p:nvSpPr>
        <p:spPr/>
        <p:txBody>
          <a:bodyPr/>
          <a:lstStyle/>
          <a:p>
            <a:r>
              <a:rPr lang="en-US" dirty="0"/>
              <a:t>Seasonality analysis in TS Data </a:t>
            </a:r>
            <a:r>
              <a:rPr lang="en-US" dirty="0" smtClean="0"/>
              <a:t>3/</a:t>
            </a:r>
            <a:endParaRPr lang="en-US" dirty="0"/>
          </a:p>
        </p:txBody>
      </p:sp>
      <p:pic>
        <p:nvPicPr>
          <p:cNvPr id="4" name="Picture 3"/>
          <p:cNvPicPr>
            <a:picLocks noChangeAspect="1"/>
          </p:cNvPicPr>
          <p:nvPr/>
        </p:nvPicPr>
        <p:blipFill rotWithShape="1">
          <a:blip r:embed="rId2"/>
          <a:srcRect l="11127" t="32704" r="44363" b="26671"/>
          <a:stretch/>
        </p:blipFill>
        <p:spPr>
          <a:xfrm>
            <a:off x="1862797" y="3657600"/>
            <a:ext cx="7010400" cy="2971801"/>
          </a:xfrm>
          <a:prstGeom prst="rect">
            <a:avLst/>
          </a:prstGeom>
        </p:spPr>
      </p:pic>
    </p:spTree>
    <p:extLst>
      <p:ext uri="{BB962C8B-B14F-4D97-AF65-F5344CB8AC3E}">
        <p14:creationId xmlns:p14="http://schemas.microsoft.com/office/powerpoint/2010/main" val="2917836354"/>
      </p:ext>
    </p:extLst>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85000" lnSpcReduction="20000"/>
          </a:bodyPr>
          <a:lstStyle/>
          <a:p>
            <a:pPr>
              <a:buFont typeface="Arial" panose="020B0604020202020204" pitchFamily="34" charset="0"/>
              <a:buChar char="•"/>
            </a:pPr>
            <a:r>
              <a:rPr lang="en-US" sz="1800" b="1" dirty="0" smtClean="0"/>
              <a:t>Proximity</a:t>
            </a:r>
            <a:r>
              <a:rPr lang="en-US" sz="1800" dirty="0" smtClean="0"/>
              <a:t> </a:t>
            </a:r>
            <a:r>
              <a:rPr lang="en-US" sz="1800" dirty="0"/>
              <a:t>is used to refer to either similarity or dissimilarity. </a:t>
            </a:r>
            <a:r>
              <a:rPr lang="en-US" sz="1800" dirty="0" smtClean="0"/>
              <a:t>Since the </a:t>
            </a:r>
            <a:r>
              <a:rPr lang="en-US" sz="1800" dirty="0"/>
              <a:t>proximity between two objects is a function of the proximity between </a:t>
            </a:r>
            <a:r>
              <a:rPr lang="en-US" sz="1800" dirty="0" smtClean="0"/>
              <a:t>the corresponding </a:t>
            </a:r>
            <a:r>
              <a:rPr lang="en-US" sz="1800" dirty="0"/>
              <a:t>attributes of the two objects, we first describe how to </a:t>
            </a:r>
            <a:r>
              <a:rPr lang="en-US" sz="1800" dirty="0" smtClean="0"/>
              <a:t>measure the </a:t>
            </a:r>
            <a:r>
              <a:rPr lang="en-US" sz="1800" dirty="0"/>
              <a:t>proximity between objects having only one simple attribute, and </a:t>
            </a:r>
            <a:r>
              <a:rPr lang="en-US" sz="1800" dirty="0" smtClean="0"/>
              <a:t>then consider </a:t>
            </a:r>
            <a:r>
              <a:rPr lang="en-US" sz="1800" dirty="0"/>
              <a:t>proximity measures for objects with multiple attributes. </a:t>
            </a:r>
            <a:endParaRPr lang="en-US" sz="1800" dirty="0" smtClean="0"/>
          </a:p>
          <a:p>
            <a:pPr lvl="1">
              <a:buFont typeface="Arial" panose="020B0604020202020204" pitchFamily="34" charset="0"/>
              <a:buChar char="•"/>
            </a:pPr>
            <a:r>
              <a:rPr lang="en-US" sz="1800" dirty="0" smtClean="0"/>
              <a:t>This includes measures </a:t>
            </a:r>
            <a:r>
              <a:rPr lang="en-US" sz="1800" dirty="0"/>
              <a:t>such as </a:t>
            </a:r>
            <a:r>
              <a:rPr lang="en-US" sz="1800" b="1" dirty="0"/>
              <a:t>correlation and Euclidean distance</a:t>
            </a:r>
            <a:r>
              <a:rPr lang="en-US" sz="1800" dirty="0"/>
              <a:t>, which are </a:t>
            </a:r>
            <a:r>
              <a:rPr lang="en-US" sz="1800" b="1" dirty="0" smtClean="0"/>
              <a:t>useful for </a:t>
            </a:r>
            <a:r>
              <a:rPr lang="en-US" sz="1800" b="1" dirty="0"/>
              <a:t>dense data</a:t>
            </a:r>
            <a:r>
              <a:rPr lang="en-US" sz="1800" dirty="0"/>
              <a:t> such as </a:t>
            </a:r>
            <a:r>
              <a:rPr lang="en-US" sz="1800" b="1" dirty="0"/>
              <a:t>time series or two-dimensional points</a:t>
            </a:r>
            <a:r>
              <a:rPr lang="en-US" sz="1800" dirty="0"/>
              <a:t>, as well as </a:t>
            </a:r>
            <a:r>
              <a:rPr lang="en-US" sz="1800" dirty="0" smtClean="0"/>
              <a:t>the </a:t>
            </a:r>
            <a:r>
              <a:rPr lang="en-US" sz="1800" b="1" dirty="0" err="1" smtClean="0"/>
              <a:t>Jaccard</a:t>
            </a:r>
            <a:r>
              <a:rPr lang="en-US" sz="1800" b="1" dirty="0" smtClean="0"/>
              <a:t> </a:t>
            </a:r>
            <a:r>
              <a:rPr lang="en-US" sz="1800" b="1" dirty="0"/>
              <a:t>and cosine similarity measures, which are useful for sparse data </a:t>
            </a:r>
            <a:r>
              <a:rPr lang="en-US" sz="1800" dirty="0" smtClean="0"/>
              <a:t>like documents.</a:t>
            </a:r>
          </a:p>
          <a:p>
            <a:pPr lvl="1">
              <a:buFont typeface="Arial" panose="020B0604020202020204" pitchFamily="34" charset="0"/>
              <a:buChar char="•"/>
            </a:pPr>
            <a:r>
              <a:rPr lang="en-US" sz="1800" dirty="0" smtClean="0"/>
              <a:t>Note – T2, Ch 2, Section 2.4</a:t>
            </a:r>
          </a:p>
          <a:p>
            <a:pPr>
              <a:buFont typeface="Arial" panose="020B0604020202020204" pitchFamily="34" charset="0"/>
              <a:buChar char="•"/>
            </a:pPr>
            <a:r>
              <a:rPr lang="en-US" sz="1800" b="1" dirty="0"/>
              <a:t>Selecting right measure for proximity</a:t>
            </a:r>
          </a:p>
          <a:p>
            <a:pPr lvl="1">
              <a:buFont typeface="Arial" panose="020B0604020202020204" pitchFamily="34" charset="0"/>
              <a:buChar char="•"/>
            </a:pPr>
            <a:r>
              <a:rPr lang="en-US" sz="1800" dirty="0"/>
              <a:t>Suppose, for example, that we are interested in comparing time series. If the magnitude of the time series is important (for example, each time series represent total sales of the same organization for a different year), then we could use </a:t>
            </a:r>
            <a:r>
              <a:rPr lang="en-US" sz="1800" b="1" dirty="0"/>
              <a:t>Euclidean</a:t>
            </a:r>
            <a:r>
              <a:rPr lang="en-US" sz="1800" dirty="0"/>
              <a:t> </a:t>
            </a:r>
            <a:r>
              <a:rPr lang="en-US" sz="1800" b="1" dirty="0"/>
              <a:t>distance</a:t>
            </a:r>
            <a:r>
              <a:rPr lang="en-US" sz="1800" dirty="0"/>
              <a:t>.</a:t>
            </a:r>
          </a:p>
          <a:p>
            <a:pPr lvl="1">
              <a:buFont typeface="Arial" panose="020B0604020202020204" pitchFamily="34" charset="0"/>
              <a:buChar char="•"/>
            </a:pPr>
            <a:r>
              <a:rPr lang="en-US" sz="1800" dirty="0"/>
              <a:t>If the time series represent different quantities (for example, blood pressure and oxygen consumption), then we usually want to determine if the time series have the same shape, not the same magnitude. </a:t>
            </a:r>
            <a:r>
              <a:rPr lang="en-US" sz="1800" b="1" dirty="0"/>
              <a:t>Correlation</a:t>
            </a:r>
            <a:r>
              <a:rPr lang="en-US" sz="1800" dirty="0"/>
              <a:t>, which uses a built-in normalization that accounts for differences in magnitude and level, would be more appropriate.</a:t>
            </a:r>
          </a:p>
          <a:p>
            <a:pPr lvl="1">
              <a:buFont typeface="Arial" panose="020B0604020202020204" pitchFamily="34" charset="0"/>
              <a:buChar char="•"/>
            </a:pPr>
            <a:r>
              <a:rPr lang="en-US" sz="1800" dirty="0"/>
              <a:t>In some cases, </a:t>
            </a:r>
            <a:r>
              <a:rPr lang="en-US" sz="1800" b="1" dirty="0"/>
              <a:t>transformation or normalization </a:t>
            </a:r>
            <a:r>
              <a:rPr lang="en-US" sz="1800" dirty="0"/>
              <a:t>of the data is important for obtaining a proper similarity measure since such transformations are not always present in proximity measures. For instance, time series may have trends or periodic patterns that significantly impact similarity. Also, a proper computation of similarity may require that time lags be taken into account.</a:t>
            </a:r>
          </a:p>
          <a:p>
            <a:pPr lvl="1">
              <a:buFont typeface="Arial" panose="020B0604020202020204" pitchFamily="34" charset="0"/>
              <a:buChar char="•"/>
            </a:pPr>
            <a:r>
              <a:rPr lang="en-US" sz="1800" dirty="0"/>
              <a:t>Finally, two time series may only be similar over specific periods of time. For example, there is a strong relationship between temperature and the use of natural gas, but only during the heating season</a:t>
            </a:r>
            <a:r>
              <a:rPr lang="en-US" sz="1800" dirty="0" smtClean="0"/>
              <a:t>.</a:t>
            </a:r>
            <a:endParaRPr lang="en-US" sz="1800" dirty="0"/>
          </a:p>
        </p:txBody>
      </p:sp>
      <p:sp>
        <p:nvSpPr>
          <p:cNvPr id="3" name="Content Placeholder 2"/>
          <p:cNvSpPr>
            <a:spLocks noGrp="1"/>
          </p:cNvSpPr>
          <p:nvPr>
            <p:ph sz="quarter" idx="10"/>
          </p:nvPr>
        </p:nvSpPr>
        <p:spPr/>
        <p:txBody>
          <a:bodyPr/>
          <a:lstStyle/>
          <a:p>
            <a:r>
              <a:rPr lang="en-US" dirty="0" smtClean="0"/>
              <a:t>Measure of Similarity – Time Series Data</a:t>
            </a:r>
            <a:endParaRPr lang="en-US" dirty="0"/>
          </a:p>
        </p:txBody>
      </p:sp>
    </p:spTree>
    <p:extLst>
      <p:ext uri="{BB962C8B-B14F-4D97-AF65-F5344CB8AC3E}">
        <p14:creationId xmlns:p14="http://schemas.microsoft.com/office/powerpoint/2010/main" val="1201973119"/>
      </p:ext>
    </p:extLst>
  </p:cSld>
  <p:clrMapOvr>
    <a:masterClrMapping/>
  </p:clrMapOvr>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smtClean="0"/>
              <a:t>This example illustrates </a:t>
            </a:r>
            <a:r>
              <a:rPr lang="en-US" dirty="0"/>
              <a:t>an inconsistency in actual time series data that measures the </a:t>
            </a:r>
            <a:r>
              <a:rPr lang="en-US" dirty="0" smtClean="0"/>
              <a:t>sea surface </a:t>
            </a:r>
            <a:r>
              <a:rPr lang="en-US" dirty="0"/>
              <a:t>temperature (SST) at various points on the ocean. SST data was </a:t>
            </a:r>
            <a:r>
              <a:rPr lang="en-US" dirty="0" smtClean="0"/>
              <a:t>originally collected </a:t>
            </a:r>
            <a:r>
              <a:rPr lang="en-US" dirty="0"/>
              <a:t>using ocean-based measurements from ships or buoys, but </a:t>
            </a:r>
            <a:r>
              <a:rPr lang="en-US" dirty="0" smtClean="0"/>
              <a:t>more recently</a:t>
            </a:r>
            <a:r>
              <a:rPr lang="en-US" dirty="0"/>
              <a:t>, satellites have been used to gather the data. To create a </a:t>
            </a:r>
            <a:r>
              <a:rPr lang="en-US" dirty="0" smtClean="0"/>
              <a:t>long-term data </a:t>
            </a:r>
            <a:r>
              <a:rPr lang="en-US" dirty="0"/>
              <a:t>set, both sources of data must be used. </a:t>
            </a:r>
            <a:endParaRPr lang="en-US" dirty="0" smtClean="0"/>
          </a:p>
          <a:p>
            <a:endParaRPr lang="en-US" dirty="0" smtClean="0"/>
          </a:p>
          <a:p>
            <a:r>
              <a:rPr lang="en-US" dirty="0" smtClean="0"/>
              <a:t>However</a:t>
            </a:r>
            <a:r>
              <a:rPr lang="en-US" dirty="0"/>
              <a:t>, because the data </a:t>
            </a:r>
            <a:r>
              <a:rPr lang="en-US" dirty="0" smtClean="0"/>
              <a:t>comes from </a:t>
            </a:r>
            <a:r>
              <a:rPr lang="en-US" dirty="0"/>
              <a:t>different sources, the two parts of the data are subtly different. </a:t>
            </a:r>
            <a:r>
              <a:rPr lang="en-US" dirty="0" smtClean="0"/>
              <a:t>This discrepancy </a:t>
            </a:r>
            <a:r>
              <a:rPr lang="en-US" dirty="0"/>
              <a:t>is visually displayed in Figure 2.7, which shows the correlation </a:t>
            </a:r>
            <a:r>
              <a:rPr lang="en-US" dirty="0" smtClean="0"/>
              <a:t>of SST </a:t>
            </a:r>
            <a:r>
              <a:rPr lang="en-US" dirty="0"/>
              <a:t>values between pairs of years. If a pair of years has a positive </a:t>
            </a:r>
            <a:r>
              <a:rPr lang="en-US" dirty="0" smtClean="0"/>
              <a:t>correlation, then </a:t>
            </a:r>
            <a:r>
              <a:rPr lang="en-US" dirty="0"/>
              <a:t>the location corresponding to the pair of years is colored white; </a:t>
            </a:r>
            <a:r>
              <a:rPr lang="en-US" dirty="0" smtClean="0"/>
              <a:t>otherwise it </a:t>
            </a:r>
            <a:r>
              <a:rPr lang="en-US" dirty="0"/>
              <a:t>is colored black. (Seasonal variations were removed from the data since, </a:t>
            </a:r>
            <a:r>
              <a:rPr lang="en-US" dirty="0" smtClean="0"/>
              <a:t>otherwise, all </a:t>
            </a:r>
            <a:r>
              <a:rPr lang="en-US" dirty="0"/>
              <a:t>the years would be highly correlated.) </a:t>
            </a:r>
            <a:endParaRPr lang="en-US" dirty="0" smtClean="0"/>
          </a:p>
          <a:p>
            <a:endParaRPr lang="en-US" dirty="0"/>
          </a:p>
          <a:p>
            <a:r>
              <a:rPr lang="en-US" dirty="0" smtClean="0"/>
              <a:t>There </a:t>
            </a:r>
            <a:r>
              <a:rPr lang="en-US" dirty="0"/>
              <a:t>is a distinct change </a:t>
            </a:r>
            <a:r>
              <a:rPr lang="en-US" dirty="0" smtClean="0"/>
              <a:t>in behavior </a:t>
            </a:r>
            <a:r>
              <a:rPr lang="en-US" dirty="0"/>
              <a:t>where the data has been put together in 1983. Years within each </a:t>
            </a:r>
            <a:r>
              <a:rPr lang="en-US" dirty="0" smtClean="0"/>
              <a:t>of the </a:t>
            </a:r>
            <a:r>
              <a:rPr lang="en-US" dirty="0"/>
              <a:t>two groups, 1958-1982 and 1983-1999, tend to have a positive </a:t>
            </a:r>
            <a:r>
              <a:rPr lang="en-US" dirty="0" smtClean="0"/>
              <a:t>correlation with </a:t>
            </a:r>
            <a:r>
              <a:rPr lang="en-US" dirty="0"/>
              <a:t>one another, but a negative correlation with years in the other </a:t>
            </a:r>
            <a:r>
              <a:rPr lang="en-US" dirty="0" smtClean="0"/>
              <a:t>group. This </a:t>
            </a:r>
            <a:r>
              <a:rPr lang="en-US" dirty="0"/>
              <a:t>does not mean that this data should not be used, only that the </a:t>
            </a:r>
            <a:r>
              <a:rPr lang="en-US" dirty="0" smtClean="0"/>
              <a:t>analyst should </a:t>
            </a:r>
            <a:r>
              <a:rPr lang="en-US" dirty="0"/>
              <a:t>consider the potential impact of such discrepancies on the data </a:t>
            </a:r>
            <a:r>
              <a:rPr lang="en-US" dirty="0" smtClean="0"/>
              <a:t>mining analysis</a:t>
            </a:r>
            <a:r>
              <a:rPr lang="en-US" dirty="0"/>
              <a:t>.</a:t>
            </a:r>
          </a:p>
        </p:txBody>
      </p:sp>
      <p:sp>
        <p:nvSpPr>
          <p:cNvPr id="3" name="Content Placeholder 2"/>
          <p:cNvSpPr>
            <a:spLocks noGrp="1"/>
          </p:cNvSpPr>
          <p:nvPr>
            <p:ph sz="quarter" idx="10"/>
          </p:nvPr>
        </p:nvSpPr>
        <p:spPr/>
        <p:txBody>
          <a:bodyPr/>
          <a:lstStyle/>
          <a:p>
            <a:r>
              <a:rPr lang="en-US" dirty="0" smtClean="0"/>
              <a:t>Finding Correlations – time series Data 1/2</a:t>
            </a:r>
            <a:endParaRPr lang="en-US" dirty="0"/>
          </a:p>
        </p:txBody>
      </p:sp>
    </p:spTree>
    <p:extLst>
      <p:ext uri="{BB962C8B-B14F-4D97-AF65-F5344CB8AC3E}">
        <p14:creationId xmlns:p14="http://schemas.microsoft.com/office/powerpoint/2010/main" val="3804630132"/>
      </p:ext>
    </p:extLst>
  </p:cSld>
  <p:clrMapOvr>
    <a:masterClrMapping/>
  </p:clrMapOvr>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0" y="1470391"/>
            <a:ext cx="8229600" cy="4525963"/>
          </a:xfrm>
        </p:spPr>
        <p:txBody>
          <a:bodyPr/>
          <a:lstStyle/>
          <a:p>
            <a:endParaRPr lang="en-US" dirty="0"/>
          </a:p>
        </p:txBody>
      </p:sp>
      <p:sp>
        <p:nvSpPr>
          <p:cNvPr id="3" name="Content Placeholder 2"/>
          <p:cNvSpPr>
            <a:spLocks noGrp="1"/>
          </p:cNvSpPr>
          <p:nvPr>
            <p:ph sz="quarter" idx="10"/>
          </p:nvPr>
        </p:nvSpPr>
        <p:spPr/>
        <p:txBody>
          <a:bodyPr/>
          <a:lstStyle/>
          <a:p>
            <a:r>
              <a:rPr lang="en-US" dirty="0" smtClean="0"/>
              <a:t>Finding correlations – time series data 2/2</a:t>
            </a:r>
            <a:endParaRPr lang="en-US" dirty="0"/>
          </a:p>
        </p:txBody>
      </p:sp>
      <p:pic>
        <p:nvPicPr>
          <p:cNvPr id="5" name="Picture 4"/>
          <p:cNvPicPr>
            <a:picLocks noChangeAspect="1"/>
          </p:cNvPicPr>
          <p:nvPr/>
        </p:nvPicPr>
        <p:blipFill>
          <a:blip r:embed="rId2"/>
          <a:stretch>
            <a:fillRect/>
          </a:stretch>
        </p:blipFill>
        <p:spPr>
          <a:xfrm>
            <a:off x="533400" y="1470391"/>
            <a:ext cx="7620000" cy="4963104"/>
          </a:xfrm>
          <a:prstGeom prst="rect">
            <a:avLst/>
          </a:prstGeom>
        </p:spPr>
      </p:pic>
    </p:spTree>
    <p:extLst>
      <p:ext uri="{BB962C8B-B14F-4D97-AF65-F5344CB8AC3E}">
        <p14:creationId xmlns:p14="http://schemas.microsoft.com/office/powerpoint/2010/main" val="3330458015"/>
      </p:ext>
    </p:extLst>
  </p:cSld>
  <p:clrMapOvr>
    <a:masterClrMapping/>
  </p:clrMapOvr>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4525963"/>
          </a:xfrm>
        </p:spPr>
        <p:txBody>
          <a:bodyPr/>
          <a:lstStyle/>
          <a:p>
            <a:pPr marL="0" indent="0"/>
            <a:r>
              <a:rPr lang="en-US" dirty="0" smtClean="0"/>
              <a:t>Clustering Time Series Data</a:t>
            </a:r>
          </a:p>
          <a:p>
            <a:pPr marL="857250" lvl="1" indent="-457200">
              <a:buAutoNum type="arabicPeriod"/>
            </a:pPr>
            <a:r>
              <a:rPr lang="en-US" dirty="0">
                <a:hlinkClick r:id="rId3"/>
              </a:rPr>
              <a:t>https://</a:t>
            </a:r>
            <a:r>
              <a:rPr lang="en-US" dirty="0" smtClean="0">
                <a:hlinkClick r:id="rId3"/>
              </a:rPr>
              <a:t>towardsdatascience.com/dont-make-this-mistake-when-clustering-time-series-data-d9403f39bbb2</a:t>
            </a:r>
            <a:endParaRPr lang="en-US" dirty="0" smtClean="0"/>
          </a:p>
          <a:p>
            <a:pPr marL="400050" lvl="1" indent="0">
              <a:buNone/>
            </a:pPr>
            <a:endParaRPr lang="en-US" dirty="0" smtClean="0"/>
          </a:p>
          <a:p>
            <a:pPr marL="400050" lvl="1" indent="0">
              <a:buNone/>
            </a:pPr>
            <a:endParaRPr lang="en-US" dirty="0"/>
          </a:p>
        </p:txBody>
      </p:sp>
      <p:sp>
        <p:nvSpPr>
          <p:cNvPr id="3" name="Content Placeholder 2"/>
          <p:cNvSpPr>
            <a:spLocks noGrp="1"/>
          </p:cNvSpPr>
          <p:nvPr>
            <p:ph sz="quarter" idx="10"/>
          </p:nvPr>
        </p:nvSpPr>
        <p:spPr/>
        <p:txBody>
          <a:bodyPr/>
          <a:lstStyle/>
          <a:p>
            <a:r>
              <a:rPr lang="en-US" dirty="0" smtClean="0"/>
              <a:t>Time Series Data Clustering Techniques 1/</a:t>
            </a:r>
            <a:endParaRPr lang="en-US" dirty="0"/>
          </a:p>
        </p:txBody>
      </p:sp>
      <p:pic>
        <p:nvPicPr>
          <p:cNvPr id="5" name="Picture 2" descr="https://miro.medium.com/max/576/1*qWeHE_vg9VRZZt9g6WU57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16" y="2748254"/>
            <a:ext cx="4552884" cy="3682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2464999"/>
            <a:ext cx="4572000" cy="3293209"/>
          </a:xfrm>
          <a:prstGeom prst="rect">
            <a:avLst/>
          </a:prstGeom>
        </p:spPr>
        <p:txBody>
          <a:bodyPr>
            <a:spAutoFit/>
          </a:bodyPr>
          <a:lstStyle/>
          <a:p>
            <a:r>
              <a:rPr lang="en-US" sz="1600" dirty="0">
                <a:latin typeface="medium-content-serif-font"/>
              </a:rPr>
              <a:t>There are two types of clustering when dealing with time series data:</a:t>
            </a:r>
          </a:p>
          <a:p>
            <a:pPr>
              <a:buFont typeface="Arial" panose="020B0604020202020204" pitchFamily="34" charset="0"/>
              <a:buChar char="•"/>
            </a:pPr>
            <a:r>
              <a:rPr lang="en-US" sz="1600" b="1" dirty="0">
                <a:latin typeface="medium-content-serif-font"/>
              </a:rPr>
              <a:t>Whole clustering</a:t>
            </a:r>
            <a:r>
              <a:rPr lang="en-US" sz="1600" dirty="0">
                <a:latin typeface="medium-content-serif-font"/>
              </a:rPr>
              <a:t>: When you have several time series which can come from different machines and want to compare them.</a:t>
            </a:r>
          </a:p>
          <a:p>
            <a:pPr>
              <a:buFont typeface="Arial" panose="020B0604020202020204" pitchFamily="34" charset="0"/>
              <a:buChar char="•"/>
            </a:pPr>
            <a:r>
              <a:rPr lang="en-US" sz="1600" b="1" dirty="0">
                <a:latin typeface="medium-content-serif-font"/>
              </a:rPr>
              <a:t>Subsequence clustering</a:t>
            </a:r>
            <a:r>
              <a:rPr lang="en-US" sz="1600" dirty="0">
                <a:latin typeface="medium-content-serif-font"/>
              </a:rPr>
              <a:t>: When the original data is one long time series that needs to be broken into parts to do clustering on those parts.</a:t>
            </a:r>
          </a:p>
          <a:p>
            <a:endParaRPr lang="en-US" sz="1600" dirty="0" smtClean="0">
              <a:latin typeface="medium-content-serif-font"/>
            </a:endParaRPr>
          </a:p>
          <a:p>
            <a:r>
              <a:rPr lang="en-US" sz="1600" dirty="0" smtClean="0">
                <a:latin typeface="medium-content-serif-font"/>
              </a:rPr>
              <a:t>This </a:t>
            </a:r>
            <a:r>
              <a:rPr lang="en-US" sz="1600" dirty="0">
                <a:latin typeface="medium-content-serif-font"/>
              </a:rPr>
              <a:t>papers focuses on the second type of time series clustering, and makes the disruptive claim that </a:t>
            </a:r>
            <a:r>
              <a:rPr lang="en-US" sz="1600" b="1" dirty="0">
                <a:latin typeface="medium-content-serif-font"/>
              </a:rPr>
              <a:t>clustering of time series subsequences is meaningless</a:t>
            </a:r>
            <a:r>
              <a:rPr lang="en-US" sz="1600" dirty="0">
                <a:latin typeface="medium-content-serif-font"/>
              </a:rPr>
              <a:t>!</a:t>
            </a:r>
          </a:p>
        </p:txBody>
      </p:sp>
    </p:spTree>
    <p:extLst>
      <p:ext uri="{BB962C8B-B14F-4D97-AF65-F5344CB8AC3E}">
        <p14:creationId xmlns:p14="http://schemas.microsoft.com/office/powerpoint/2010/main" val="31818141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Binarization</a:t>
            </a:r>
          </a:p>
        </p:txBody>
      </p:sp>
      <p:sp>
        <p:nvSpPr>
          <p:cNvPr id="3" name="Text Placeholder 2"/>
          <p:cNvSpPr>
            <a:spLocks noGrp="1"/>
          </p:cNvSpPr>
          <p:nvPr>
            <p:ph type="body" sz="quarter" idx="13"/>
          </p:nvPr>
        </p:nvSpPr>
        <p:spPr>
          <a:xfrm>
            <a:off x="914400" y="3886201"/>
            <a:ext cx="7200900" cy="1257299"/>
          </a:xfrm>
        </p:spPr>
        <p:txBody>
          <a:bodyPr>
            <a:noAutofit/>
          </a:bodyPr>
          <a:lstStyle/>
          <a:p>
            <a:pPr>
              <a:lnSpc>
                <a:spcPct val="150000"/>
              </a:lnSpc>
              <a:buFont typeface="Wingdings" panose="05000000000000000000" pitchFamily="2" charset="2"/>
              <a:buChar char="ü"/>
            </a:pPr>
            <a:r>
              <a:rPr lang="en-US" sz="1800" dirty="0"/>
              <a:t>Binary attributes, where only the presence of 1 is important</a:t>
            </a:r>
          </a:p>
          <a:p>
            <a:pPr>
              <a:lnSpc>
                <a:spcPct val="150000"/>
              </a:lnSpc>
              <a:buFont typeface="Wingdings" panose="05000000000000000000" pitchFamily="2" charset="2"/>
              <a:buChar char="ü"/>
            </a:pPr>
            <a:r>
              <a:rPr lang="en-US" sz="1800" dirty="0"/>
              <a:t>One binary attribute for each categorical value</a:t>
            </a:r>
          </a:p>
          <a:p>
            <a:pPr>
              <a:lnSpc>
                <a:spcPct val="150000"/>
              </a:lnSpc>
              <a:buFont typeface="Wingdings" panose="05000000000000000000" pitchFamily="2" charset="2"/>
              <a:buChar char="ü"/>
            </a:pPr>
            <a:r>
              <a:rPr lang="en-US" sz="1800" dirty="0"/>
              <a:t>Be Careful: Number of resulting attributes may become too large</a:t>
            </a:r>
          </a:p>
        </p:txBody>
      </p:sp>
      <p:graphicFrame>
        <p:nvGraphicFramePr>
          <p:cNvPr id="5" name="Table 4"/>
          <p:cNvGraphicFramePr>
            <a:graphicFrameLocks noGrp="1"/>
          </p:cNvGraphicFramePr>
          <p:nvPr/>
        </p:nvGraphicFramePr>
        <p:xfrm>
          <a:off x="2395222" y="1714500"/>
          <a:ext cx="4116161" cy="1905000"/>
        </p:xfrm>
        <a:graphic>
          <a:graphicData uri="http://schemas.openxmlformats.org/drawingml/2006/table">
            <a:tbl>
              <a:tblPr firstRow="1" bandRow="1">
                <a:tableStyleId>{5C22544A-7EE6-4342-B048-85BDC9FD1C3A}</a:tableStyleId>
              </a:tblPr>
              <a:tblGrid>
                <a:gridCol w="1224137">
                  <a:extLst>
                    <a:ext uri="{9D8B030D-6E8A-4147-A177-3AD203B41FA5}">
                      <a16:colId xmlns:a16="http://schemas.microsoft.com/office/drawing/2014/main" val="2519953723"/>
                    </a:ext>
                  </a:extLst>
                </a:gridCol>
                <a:gridCol w="723394">
                  <a:extLst>
                    <a:ext uri="{9D8B030D-6E8A-4147-A177-3AD203B41FA5}">
                      <a16:colId xmlns:a16="http://schemas.microsoft.com/office/drawing/2014/main" val="2876643617"/>
                    </a:ext>
                  </a:extLst>
                </a:gridCol>
                <a:gridCol w="396980">
                  <a:extLst>
                    <a:ext uri="{9D8B030D-6E8A-4147-A177-3AD203B41FA5}">
                      <a16:colId xmlns:a16="http://schemas.microsoft.com/office/drawing/2014/main" val="1937411483"/>
                    </a:ext>
                  </a:extLst>
                </a:gridCol>
                <a:gridCol w="457200">
                  <a:extLst>
                    <a:ext uri="{9D8B030D-6E8A-4147-A177-3AD203B41FA5}">
                      <a16:colId xmlns:a16="http://schemas.microsoft.com/office/drawing/2014/main" val="2570233365"/>
                    </a:ext>
                  </a:extLst>
                </a:gridCol>
                <a:gridCol w="457200">
                  <a:extLst>
                    <a:ext uri="{9D8B030D-6E8A-4147-A177-3AD203B41FA5}">
                      <a16:colId xmlns:a16="http://schemas.microsoft.com/office/drawing/2014/main" val="487270849"/>
                    </a:ext>
                  </a:extLst>
                </a:gridCol>
                <a:gridCol w="400050">
                  <a:extLst>
                    <a:ext uri="{9D8B030D-6E8A-4147-A177-3AD203B41FA5}">
                      <a16:colId xmlns:a16="http://schemas.microsoft.com/office/drawing/2014/main" val="218196952"/>
                    </a:ext>
                  </a:extLst>
                </a:gridCol>
                <a:gridCol w="457200">
                  <a:extLst>
                    <a:ext uri="{9D8B030D-6E8A-4147-A177-3AD203B41FA5}">
                      <a16:colId xmlns:a16="http://schemas.microsoft.com/office/drawing/2014/main" val="3834128543"/>
                    </a:ext>
                  </a:extLst>
                </a:gridCol>
              </a:tblGrid>
              <a:tr h="480060">
                <a:tc>
                  <a:txBody>
                    <a:bodyPr/>
                    <a:lstStyle/>
                    <a:p>
                      <a:r>
                        <a:rPr lang="en-US" sz="1400" dirty="0"/>
                        <a:t>Service quality</a:t>
                      </a:r>
                    </a:p>
                  </a:txBody>
                  <a:tcPr marL="68580" marR="68580" marT="34290" marB="34290"/>
                </a:tc>
                <a:tc>
                  <a:txBody>
                    <a:bodyPr/>
                    <a:lstStyle/>
                    <a:p>
                      <a:r>
                        <a:rPr lang="en-US" sz="1400" dirty="0"/>
                        <a:t>Integer Value</a:t>
                      </a:r>
                    </a:p>
                  </a:txBody>
                  <a:tcPr marL="68580" marR="68580" marT="34290" marB="34290"/>
                </a:tc>
                <a:tc>
                  <a:txBody>
                    <a:bodyPr/>
                    <a:lstStyle/>
                    <a:p>
                      <a:r>
                        <a:rPr lang="en-US" sz="1400" dirty="0"/>
                        <a:t>X1</a:t>
                      </a:r>
                    </a:p>
                  </a:txBody>
                  <a:tcPr marL="68580" marR="68580" marT="34290" marB="34290"/>
                </a:tc>
                <a:tc>
                  <a:txBody>
                    <a:bodyPr/>
                    <a:lstStyle/>
                    <a:p>
                      <a:r>
                        <a:rPr lang="en-US" sz="1400" dirty="0"/>
                        <a:t>X2</a:t>
                      </a:r>
                    </a:p>
                  </a:txBody>
                  <a:tcPr marL="68580" marR="68580" marT="34290" marB="34290"/>
                </a:tc>
                <a:tc>
                  <a:txBody>
                    <a:bodyPr/>
                    <a:lstStyle/>
                    <a:p>
                      <a:r>
                        <a:rPr lang="en-US" sz="1400" dirty="0"/>
                        <a:t>X3</a:t>
                      </a:r>
                    </a:p>
                  </a:txBody>
                  <a:tcPr marL="68580" marR="68580" marT="34290" marB="34290"/>
                </a:tc>
                <a:tc>
                  <a:txBody>
                    <a:bodyPr/>
                    <a:lstStyle/>
                    <a:p>
                      <a:r>
                        <a:rPr lang="en-US" sz="1400" dirty="0"/>
                        <a:t>X4</a:t>
                      </a:r>
                    </a:p>
                  </a:txBody>
                  <a:tcPr marL="68580" marR="68580" marT="34290" marB="34290"/>
                </a:tc>
                <a:tc>
                  <a:txBody>
                    <a:bodyPr/>
                    <a:lstStyle/>
                    <a:p>
                      <a:r>
                        <a:rPr lang="en-US" sz="1400" dirty="0"/>
                        <a:t>X5</a:t>
                      </a:r>
                    </a:p>
                  </a:txBody>
                  <a:tcPr marL="68580" marR="68580" marT="34290" marB="34290"/>
                </a:tc>
                <a:extLst>
                  <a:ext uri="{0D108BD9-81ED-4DB2-BD59-A6C34878D82A}">
                    <a16:rowId xmlns:a16="http://schemas.microsoft.com/office/drawing/2014/main" val="3543097602"/>
                  </a:ext>
                </a:extLst>
              </a:tr>
              <a:tr h="278130">
                <a:tc>
                  <a:txBody>
                    <a:bodyPr/>
                    <a:lstStyle/>
                    <a:p>
                      <a:r>
                        <a:rPr lang="en-US" sz="1400"/>
                        <a:t>Awful</a:t>
                      </a:r>
                      <a:endParaRPr lang="en-US" sz="1400" dirty="0"/>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1</a:t>
                      </a:r>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644290560"/>
                  </a:ext>
                </a:extLst>
              </a:tr>
              <a:tr h="278130">
                <a:tc>
                  <a:txBody>
                    <a:bodyPr/>
                    <a:lstStyle/>
                    <a:p>
                      <a:r>
                        <a:rPr lang="en-US" sz="1400"/>
                        <a:t>Poor</a:t>
                      </a:r>
                      <a:endParaRPr lang="en-US" sz="1400" dirty="0"/>
                    </a:p>
                  </a:txBody>
                  <a:tcPr marL="68580" marR="68580" marT="34290" marB="34290"/>
                </a:tc>
                <a:tc>
                  <a:txBody>
                    <a:bodyPr/>
                    <a:lstStyle/>
                    <a:p>
                      <a:r>
                        <a:rPr lang="en-US" sz="1400"/>
                        <a:t>1</a:t>
                      </a:r>
                      <a:endParaRPr lang="en-US" sz="1400" dirty="0"/>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2698751340"/>
                  </a:ext>
                </a:extLst>
              </a:tr>
              <a:tr h="278130">
                <a:tc>
                  <a:txBody>
                    <a:bodyPr/>
                    <a:lstStyle/>
                    <a:p>
                      <a:r>
                        <a:rPr lang="en-US" sz="1400"/>
                        <a:t>Ok</a:t>
                      </a:r>
                      <a:endParaRPr lang="en-US" sz="1400" dirty="0"/>
                    </a:p>
                  </a:txBody>
                  <a:tcPr marL="68580" marR="68580" marT="34290" marB="34290"/>
                </a:tc>
                <a:tc>
                  <a:txBody>
                    <a:bodyPr/>
                    <a:lstStyle/>
                    <a:p>
                      <a:r>
                        <a:rPr lang="en-US" sz="1400" dirty="0"/>
                        <a:t>2</a:t>
                      </a:r>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648458227"/>
                  </a:ext>
                </a:extLst>
              </a:tr>
              <a:tr h="278130">
                <a:tc>
                  <a:txBody>
                    <a:bodyPr/>
                    <a:lstStyle/>
                    <a:p>
                      <a:r>
                        <a:rPr lang="en-US" sz="1400"/>
                        <a:t>Good</a:t>
                      </a:r>
                      <a:endParaRPr lang="en-US" sz="1400" dirty="0"/>
                    </a:p>
                  </a:txBody>
                  <a:tcPr marL="68580" marR="68580" marT="34290" marB="34290"/>
                </a:tc>
                <a:tc>
                  <a:txBody>
                    <a:bodyPr/>
                    <a:lstStyle/>
                    <a:p>
                      <a:r>
                        <a:rPr lang="en-US" sz="1400"/>
                        <a:t>3</a:t>
                      </a:r>
                      <a:endParaRPr lang="en-US" sz="1400" dirty="0"/>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275567715"/>
                  </a:ext>
                </a:extLst>
              </a:tr>
              <a:tr h="278130">
                <a:tc>
                  <a:txBody>
                    <a:bodyPr/>
                    <a:lstStyle/>
                    <a:p>
                      <a:r>
                        <a:rPr lang="en-US" sz="1400" dirty="0"/>
                        <a:t>Great</a:t>
                      </a:r>
                    </a:p>
                  </a:txBody>
                  <a:tcPr marL="68580" marR="68580" marT="34290" marB="34290"/>
                </a:tc>
                <a:tc>
                  <a:txBody>
                    <a:bodyPr/>
                    <a:lstStyle/>
                    <a:p>
                      <a:r>
                        <a:rPr lang="en-US" sz="1400" dirty="0"/>
                        <a:t>4</a:t>
                      </a:r>
                    </a:p>
                  </a:txBody>
                  <a:tcPr marL="68580" marR="68580" marT="34290" marB="34290"/>
                </a:tc>
                <a:tc>
                  <a:txBody>
                    <a:bodyPr/>
                    <a:lstStyle/>
                    <a:p>
                      <a:r>
                        <a:rPr lang="en-US" sz="1400" dirty="0"/>
                        <a:t>0</a:t>
                      </a:r>
                    </a:p>
                  </a:txBody>
                  <a:tcPr marL="68580" marR="68580" marT="34290" marB="34290"/>
                </a:tc>
                <a:tc>
                  <a:txBody>
                    <a:bodyPr/>
                    <a:lstStyle/>
                    <a:p>
                      <a:r>
                        <a:rPr lang="en-US" sz="1400"/>
                        <a:t>0</a:t>
                      </a:r>
                      <a:endParaRPr lang="en-US" sz="1400" dirty="0"/>
                    </a:p>
                  </a:txBody>
                  <a:tcPr marL="68580" marR="68580" marT="34290" marB="34290"/>
                </a:tc>
                <a:tc>
                  <a:txBody>
                    <a:bodyPr/>
                    <a:lstStyle/>
                    <a:p>
                      <a:r>
                        <a:rPr lang="en-US" sz="1400" dirty="0"/>
                        <a:t>0</a:t>
                      </a:r>
                    </a:p>
                  </a:txBody>
                  <a:tcPr marL="68580" marR="68580" marT="34290" marB="34290"/>
                </a:tc>
                <a:tc>
                  <a:txBody>
                    <a:bodyPr/>
                    <a:lstStyle/>
                    <a:p>
                      <a:r>
                        <a:rPr lang="en-US" sz="1400" dirty="0"/>
                        <a:t>0</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4008477086"/>
                  </a:ext>
                </a:extLst>
              </a:tr>
            </a:tbl>
          </a:graphicData>
        </a:graphic>
      </p:graphicFrame>
    </p:spTree>
    <p:extLst>
      <p:ext uri="{BB962C8B-B14F-4D97-AF65-F5344CB8AC3E}">
        <p14:creationId xmlns:p14="http://schemas.microsoft.com/office/powerpoint/2010/main" val="49619792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t>Time Series Data- Clustering techniques </a:t>
            </a:r>
          </a:p>
          <a:p>
            <a:pPr marL="0" indent="0"/>
            <a:r>
              <a:rPr lang="en-US" sz="1800" dirty="0" smtClean="0"/>
              <a:t>(Refer T2, Ch 9, Section 9.12)</a:t>
            </a:r>
          </a:p>
          <a:p>
            <a:pPr>
              <a:buFont typeface="Arial" panose="020B0604020202020204" pitchFamily="34" charset="0"/>
              <a:buChar char="•"/>
            </a:pPr>
            <a:r>
              <a:rPr lang="en-US" sz="1800" dirty="0">
                <a:hlinkClick r:id="rId2"/>
              </a:rPr>
              <a:t>https://www.math.vu.nl/~</a:t>
            </a:r>
            <a:r>
              <a:rPr lang="en-US" sz="1800" dirty="0" smtClean="0">
                <a:hlinkClick r:id="rId2"/>
              </a:rPr>
              <a:t>sbhulai/papers/thesis-roelofsen.pdf</a:t>
            </a:r>
            <a:endParaRPr lang="en-US" sz="1800" dirty="0" smtClean="0"/>
          </a:p>
          <a:p>
            <a:r>
              <a:rPr lang="en-US" sz="1800" b="1" i="1" dirty="0" smtClean="0"/>
              <a:t>General </a:t>
            </a:r>
            <a:r>
              <a:rPr lang="en-US" sz="1800" b="1" i="1" dirty="0"/>
              <a:t>clustering methods, such as k-means, are not designed for time series data and therefore may not perform well. </a:t>
            </a:r>
            <a:r>
              <a:rPr lang="en-US" sz="1800" dirty="0"/>
              <a:t>This is mainly caused by the fact that most general clustering methods are built around the </a:t>
            </a:r>
            <a:r>
              <a:rPr lang="en-US" sz="1800" b="1" dirty="0"/>
              <a:t>Euclidean distance</a:t>
            </a:r>
            <a:r>
              <a:rPr lang="en-US" sz="1800" dirty="0"/>
              <a:t>, which does not seem to be a good measure for time series data</a:t>
            </a:r>
            <a:r>
              <a:rPr lang="en-US" sz="1800" dirty="0" smtClean="0"/>
              <a:t>.</a:t>
            </a:r>
          </a:p>
          <a:p>
            <a:r>
              <a:rPr lang="en-US" sz="1800" dirty="0" smtClean="0"/>
              <a:t>So instead of Euclidean distance</a:t>
            </a:r>
            <a:r>
              <a:rPr lang="en-US" sz="1800" dirty="0"/>
              <a:t>, compare seven different </a:t>
            </a:r>
            <a:r>
              <a:rPr lang="en-US" sz="1800" dirty="0" smtClean="0"/>
              <a:t>distance measures. An </a:t>
            </a:r>
            <a:r>
              <a:rPr lang="en-US" sz="1800" dirty="0"/>
              <a:t>overview of the methods that we discuss can be found in Table 1. The seven </a:t>
            </a:r>
            <a:r>
              <a:rPr lang="en-US" sz="1800" dirty="0" smtClean="0"/>
              <a:t>distance measures </a:t>
            </a:r>
            <a:r>
              <a:rPr lang="en-US" sz="1800" dirty="0"/>
              <a:t>can be divided into three different categories: </a:t>
            </a:r>
            <a:r>
              <a:rPr lang="en-US" sz="1800" b="1" dirty="0"/>
              <a:t>lock-step, elastic and </a:t>
            </a:r>
            <a:r>
              <a:rPr lang="en-US" sz="1800" b="1" dirty="0" smtClean="0"/>
              <a:t>feature-based distance </a:t>
            </a:r>
            <a:r>
              <a:rPr lang="en-US" sz="1800" b="1" dirty="0"/>
              <a:t>measures</a:t>
            </a:r>
            <a:r>
              <a:rPr lang="en-US" sz="1800" dirty="0"/>
              <a:t>.</a:t>
            </a:r>
            <a:endParaRPr lang="en-US" sz="1800" dirty="0" smtClean="0"/>
          </a:p>
          <a:p>
            <a:endParaRPr lang="en-US" sz="1800" dirty="0"/>
          </a:p>
        </p:txBody>
      </p:sp>
      <p:sp>
        <p:nvSpPr>
          <p:cNvPr id="3" name="Content Placeholder 2"/>
          <p:cNvSpPr>
            <a:spLocks noGrp="1"/>
          </p:cNvSpPr>
          <p:nvPr>
            <p:ph sz="quarter" idx="10"/>
          </p:nvPr>
        </p:nvSpPr>
        <p:spPr/>
        <p:txBody>
          <a:bodyPr/>
          <a:lstStyle/>
          <a:p>
            <a:r>
              <a:rPr lang="en-US" dirty="0"/>
              <a:t>Time Series Data Clustering </a:t>
            </a:r>
            <a:r>
              <a:rPr lang="en-US" dirty="0" smtClean="0"/>
              <a:t>Techniques 2/</a:t>
            </a:r>
            <a:endParaRPr lang="en-US" dirty="0"/>
          </a:p>
        </p:txBody>
      </p:sp>
      <p:pic>
        <p:nvPicPr>
          <p:cNvPr id="5" name="Picture 4"/>
          <p:cNvPicPr>
            <a:picLocks noChangeAspect="1"/>
          </p:cNvPicPr>
          <p:nvPr/>
        </p:nvPicPr>
        <p:blipFill>
          <a:blip r:embed="rId3"/>
          <a:stretch>
            <a:fillRect/>
          </a:stretch>
        </p:blipFill>
        <p:spPr>
          <a:xfrm>
            <a:off x="457200" y="4572000"/>
            <a:ext cx="8382000" cy="1874972"/>
          </a:xfrm>
          <a:prstGeom prst="rect">
            <a:avLst/>
          </a:prstGeom>
        </p:spPr>
      </p:pic>
    </p:spTree>
    <p:extLst>
      <p:ext uri="{BB962C8B-B14F-4D97-AF65-F5344CB8AC3E}">
        <p14:creationId xmlns:p14="http://schemas.microsoft.com/office/powerpoint/2010/main" val="623219589"/>
      </p:ext>
    </p:extLst>
  </p:cSld>
  <p:clrMapOvr>
    <a:masterClrMapping/>
  </p:clrMapOvr>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371600"/>
            <a:ext cx="8839200" cy="4495800"/>
          </a:xfrm>
        </p:spPr>
        <p:txBody>
          <a:bodyPr>
            <a:noAutofit/>
          </a:bodyPr>
          <a:lstStyle/>
          <a:p>
            <a:r>
              <a:rPr lang="en-US" sz="1600" b="1" dirty="0" smtClean="0"/>
              <a:t>How will you find patterns in Time Series data?</a:t>
            </a:r>
          </a:p>
          <a:p>
            <a:pPr>
              <a:buFontTx/>
              <a:buChar char="-"/>
            </a:pPr>
            <a:r>
              <a:rPr lang="en-US" sz="1600" dirty="0"/>
              <a:t>Technique is to map Time Series data to a different </a:t>
            </a:r>
            <a:r>
              <a:rPr lang="en-US" sz="1600" dirty="0" smtClean="0"/>
              <a:t>space/domain i.e. frequency domain. Feature Extraction using </a:t>
            </a:r>
            <a:r>
              <a:rPr lang="en-US" sz="1600" b="1" u="sng" dirty="0" smtClean="0"/>
              <a:t>Fourier Transforms. </a:t>
            </a:r>
          </a:p>
          <a:p>
            <a:pPr>
              <a:buFontTx/>
              <a:buChar char="-"/>
            </a:pPr>
            <a:r>
              <a:rPr lang="en-US" sz="1600" dirty="0" smtClean="0"/>
              <a:t>Many </a:t>
            </a:r>
            <a:r>
              <a:rPr lang="en-US" sz="1600" dirty="0"/>
              <a:t>other sorts of transformations are also possible. Besides the </a:t>
            </a:r>
            <a:r>
              <a:rPr lang="en-US" sz="1600" dirty="0" smtClean="0"/>
              <a:t>Fourier transform</a:t>
            </a:r>
            <a:r>
              <a:rPr lang="en-US" sz="1600" dirty="0"/>
              <a:t>, the </a:t>
            </a:r>
            <a:r>
              <a:rPr lang="en-US" sz="1600" b="1" u="sng" dirty="0"/>
              <a:t>wavelet transform </a:t>
            </a:r>
            <a:r>
              <a:rPr lang="en-US" sz="1600" dirty="0"/>
              <a:t>has also proven very useful for time </a:t>
            </a:r>
            <a:r>
              <a:rPr lang="en-US" sz="1600" dirty="0" smtClean="0"/>
              <a:t>series and </a:t>
            </a:r>
            <a:r>
              <a:rPr lang="en-US" sz="1600" dirty="0"/>
              <a:t>other types of data.</a:t>
            </a:r>
            <a:endParaRPr lang="en-US" sz="1600" b="1" u="sng" dirty="0" smtClean="0"/>
          </a:p>
          <a:p>
            <a:pPr marL="0" indent="0"/>
            <a:r>
              <a:rPr lang="en-US" sz="1600" dirty="0" smtClean="0"/>
              <a:t>Consider</a:t>
            </a:r>
            <a:r>
              <a:rPr lang="en-US" sz="1600" dirty="0"/>
              <a:t>, for example, time series data, which often contains periodic patterns. If there is only a single periodic pattern and not much noise' then the pattern is easily detected. If, on the other hand, there are a number of periodic patterns and a significant amount of noise is present, then these patterns are hard to detect. Such patterns can, nonetheless, often be detected by applying a Fourier transform to the time series in order to change to a representation in which frequency information is explicit. </a:t>
            </a:r>
            <a:endParaRPr lang="en-US" sz="1600" dirty="0" smtClean="0"/>
          </a:p>
          <a:p>
            <a:pPr marL="0" indent="0"/>
            <a:r>
              <a:rPr lang="en-US" sz="1600" dirty="0" smtClean="0"/>
              <a:t>Example </a:t>
            </a:r>
            <a:r>
              <a:rPr lang="en-US" sz="1600" dirty="0"/>
              <a:t>2.10 (Fourier Analysis). The time series presented in </a:t>
            </a:r>
            <a:r>
              <a:rPr lang="en-US" sz="1600" dirty="0" smtClean="0"/>
              <a:t>Figure 2.I2(b</a:t>
            </a:r>
            <a:r>
              <a:rPr lang="en-US" sz="1600" dirty="0"/>
              <a:t>) is the sum of </a:t>
            </a:r>
            <a:r>
              <a:rPr lang="en-US" sz="1600" dirty="0" smtClean="0"/>
              <a:t>three other </a:t>
            </a:r>
            <a:r>
              <a:rPr lang="en-US" sz="1600" dirty="0"/>
              <a:t>time series, two of which are shown in </a:t>
            </a:r>
            <a:r>
              <a:rPr lang="en-US" sz="1600" dirty="0" smtClean="0"/>
              <a:t>Figure 2.12(a</a:t>
            </a:r>
            <a:r>
              <a:rPr lang="en-US" sz="1600" dirty="0"/>
              <a:t>) and have frequencies of 7 and 17 cycles per second, respectively. </a:t>
            </a:r>
            <a:r>
              <a:rPr lang="en-US" sz="1600" dirty="0" smtClean="0"/>
              <a:t>The third </a:t>
            </a:r>
            <a:r>
              <a:rPr lang="en-US" sz="1600" dirty="0"/>
              <a:t>time series is random noise. Figure 2.12(c) shows the power </a:t>
            </a:r>
            <a:r>
              <a:rPr lang="en-US" sz="1600" dirty="0" smtClean="0"/>
              <a:t>spectrum that </a:t>
            </a:r>
            <a:r>
              <a:rPr lang="en-US" sz="1600" dirty="0"/>
              <a:t>can be computed after applying a Fourier transform to the original </a:t>
            </a:r>
            <a:r>
              <a:rPr lang="en-US" sz="1600" dirty="0" smtClean="0"/>
              <a:t>time series</a:t>
            </a:r>
            <a:r>
              <a:rPr lang="en-US" sz="1600" dirty="0"/>
              <a:t>. (Informally, the power spectrum is proportional to the square of </a:t>
            </a:r>
            <a:r>
              <a:rPr lang="en-US" sz="1600" dirty="0" smtClean="0"/>
              <a:t>each frequency </a:t>
            </a:r>
            <a:r>
              <a:rPr lang="en-US" sz="1600" dirty="0"/>
              <a:t>attribute.) </a:t>
            </a:r>
            <a:r>
              <a:rPr lang="en-US" sz="1600" b="1" u="sng" dirty="0"/>
              <a:t>In spite of the noise, there are two peaks that </a:t>
            </a:r>
            <a:r>
              <a:rPr lang="en-US" sz="1600" b="1" u="sng" dirty="0" smtClean="0"/>
              <a:t>correspond to </a:t>
            </a:r>
            <a:r>
              <a:rPr lang="en-US" sz="1600" b="1" u="sng" dirty="0"/>
              <a:t>the periods of the two original, non-noisy time series. Again, the main </a:t>
            </a:r>
            <a:r>
              <a:rPr lang="en-US" sz="1600" b="1" u="sng" dirty="0" smtClean="0"/>
              <a:t>point is </a:t>
            </a:r>
            <a:r>
              <a:rPr lang="en-US" sz="1600" b="1" u="sng" dirty="0"/>
              <a:t>that better features can reveal important aspects of the data</a:t>
            </a:r>
            <a:r>
              <a:rPr lang="en-US" sz="1600" b="1" u="sng" dirty="0" smtClean="0"/>
              <a:t>.</a:t>
            </a:r>
          </a:p>
          <a:p>
            <a:pPr marL="0" indent="0"/>
            <a:r>
              <a:rPr lang="en-US" sz="1600" dirty="0">
                <a:hlinkClick r:id="rId2"/>
              </a:rPr>
              <a:t>http://www.statsoft.com/Textbook/Time-Series-Analysis</a:t>
            </a:r>
            <a:endParaRPr lang="en-US" sz="1600" b="1" u="sng" dirty="0"/>
          </a:p>
        </p:txBody>
      </p:sp>
      <p:sp>
        <p:nvSpPr>
          <p:cNvPr id="3" name="Content Placeholder 2"/>
          <p:cNvSpPr>
            <a:spLocks noGrp="1"/>
          </p:cNvSpPr>
          <p:nvPr>
            <p:ph sz="quarter" idx="10"/>
          </p:nvPr>
        </p:nvSpPr>
        <p:spPr/>
        <p:txBody>
          <a:bodyPr/>
          <a:lstStyle/>
          <a:p>
            <a:r>
              <a:rPr lang="en-US" dirty="0" smtClean="0"/>
              <a:t>Feature Extraction – Time Series Data 1/2</a:t>
            </a:r>
            <a:endParaRPr lang="en-US" dirty="0"/>
          </a:p>
        </p:txBody>
      </p:sp>
    </p:spTree>
    <p:extLst>
      <p:ext uri="{BB962C8B-B14F-4D97-AF65-F5344CB8AC3E}">
        <p14:creationId xmlns:p14="http://schemas.microsoft.com/office/powerpoint/2010/main" val="3287893392"/>
      </p:ext>
    </p:extLst>
  </p:cSld>
  <p:clrMapOvr>
    <a:masterClrMapping/>
  </p:clrMapOvr>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r>
              <a:rPr lang="en-US" dirty="0"/>
              <a:t>Feature Extraction – Time Series Data 2</a:t>
            </a:r>
            <a:r>
              <a:rPr lang="en-US" dirty="0" smtClean="0"/>
              <a:t>/2</a:t>
            </a:r>
            <a:endParaRPr lang="en-US" dirty="0"/>
          </a:p>
        </p:txBody>
      </p:sp>
      <p:pic>
        <p:nvPicPr>
          <p:cNvPr id="4" name="Picture 3"/>
          <p:cNvPicPr>
            <a:picLocks noChangeAspect="1"/>
          </p:cNvPicPr>
          <p:nvPr/>
        </p:nvPicPr>
        <p:blipFill>
          <a:blip r:embed="rId2"/>
          <a:stretch>
            <a:fillRect/>
          </a:stretch>
        </p:blipFill>
        <p:spPr>
          <a:xfrm>
            <a:off x="304800" y="1500368"/>
            <a:ext cx="8408016" cy="4519432"/>
          </a:xfrm>
          <a:prstGeom prst="rect">
            <a:avLst/>
          </a:prstGeom>
        </p:spPr>
      </p:pic>
    </p:spTree>
    <p:extLst>
      <p:ext uri="{BB962C8B-B14F-4D97-AF65-F5344CB8AC3E}">
        <p14:creationId xmlns:p14="http://schemas.microsoft.com/office/powerpoint/2010/main" val="1104584218"/>
      </p:ext>
    </p:extLst>
  </p:cSld>
  <p:clrMapOvr>
    <a:masterClrMapping/>
  </p:clrMapOvr>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Would the </a:t>
            </a:r>
            <a:r>
              <a:rPr lang="en-US" b="1" dirty="0"/>
              <a:t>cosine measure </a:t>
            </a:r>
            <a:r>
              <a:rPr lang="en-US" dirty="0"/>
              <a:t>be the appropriate similarity measure to use with </a:t>
            </a:r>
            <a:r>
              <a:rPr lang="en-US" dirty="0" smtClean="0"/>
              <a:t>K-means clustering </a:t>
            </a:r>
            <a:r>
              <a:rPr lang="en-US" dirty="0"/>
              <a:t>for time series data? Why or why not? If not, what </a:t>
            </a:r>
            <a:r>
              <a:rPr lang="en-US" dirty="0" smtClean="0"/>
              <a:t>similarity measure </a:t>
            </a:r>
            <a:r>
              <a:rPr lang="en-US" dirty="0"/>
              <a:t>would be more appropriate?</a:t>
            </a:r>
          </a:p>
        </p:txBody>
      </p:sp>
      <p:sp>
        <p:nvSpPr>
          <p:cNvPr id="3" name="Content Placeholder 2"/>
          <p:cNvSpPr>
            <a:spLocks noGrp="1"/>
          </p:cNvSpPr>
          <p:nvPr>
            <p:ph sz="quarter" idx="10"/>
          </p:nvPr>
        </p:nvSpPr>
        <p:spPr/>
        <p:txBody>
          <a:bodyPr/>
          <a:lstStyle/>
          <a:p>
            <a:r>
              <a:rPr lang="en-US" dirty="0" smtClean="0"/>
              <a:t>Exercise</a:t>
            </a:r>
            <a:endParaRPr lang="en-US" dirty="0"/>
          </a:p>
        </p:txBody>
      </p:sp>
    </p:spTree>
    <p:extLst>
      <p:ext uri="{BB962C8B-B14F-4D97-AF65-F5344CB8AC3E}">
        <p14:creationId xmlns:p14="http://schemas.microsoft.com/office/powerpoint/2010/main" val="3412437924"/>
      </p:ext>
    </p:extLst>
  </p:cSld>
  <p:clrMapOvr>
    <a:masterClrMapping/>
  </p:clrMapOvr>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Forecasting Techniques	</a:t>
            </a:r>
            <a:endParaRPr lang="en-US" dirty="0"/>
          </a:p>
        </p:txBody>
      </p:sp>
      <p:sp>
        <p:nvSpPr>
          <p:cNvPr id="5" name="Text Placeholder 4"/>
          <p:cNvSpPr>
            <a:spLocks noGrp="1"/>
          </p:cNvSpPr>
          <p:nvPr>
            <p:ph type="body" idx="1"/>
          </p:nvPr>
        </p:nvSpPr>
        <p:spPr/>
        <p:txBody>
          <a:bodyPr/>
          <a:lstStyle/>
          <a:p>
            <a:r>
              <a:rPr lang="en-US" dirty="0" smtClean="0"/>
              <a:t>Time Series Data</a:t>
            </a:r>
            <a:endParaRPr lang="en-US" dirty="0"/>
          </a:p>
        </p:txBody>
      </p:sp>
    </p:spTree>
    <p:extLst>
      <p:ext uri="{BB962C8B-B14F-4D97-AF65-F5344CB8AC3E}">
        <p14:creationId xmlns:p14="http://schemas.microsoft.com/office/powerpoint/2010/main" val="581428580"/>
      </p:ext>
    </p:extLst>
  </p:cSld>
  <p:clrMapOvr>
    <a:masterClrMapping/>
  </p:clrMapOvr>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Reference Videos</a:t>
            </a:r>
            <a:endParaRPr lang="en-US" dirty="0"/>
          </a:p>
        </p:txBody>
      </p:sp>
      <p:sp>
        <p:nvSpPr>
          <p:cNvPr id="8" name="Content Placeholder 7"/>
          <p:cNvSpPr>
            <a:spLocks noGrp="1"/>
          </p:cNvSpPr>
          <p:nvPr>
            <p:ph idx="1"/>
          </p:nvPr>
        </p:nvSpPr>
        <p:spPr/>
        <p:txBody>
          <a:bodyPr/>
          <a:lstStyle/>
          <a:p>
            <a:r>
              <a:rPr lang="en-US" dirty="0" smtClean="0"/>
              <a:t>Overview of AR, MA, ARMA, ARIMA</a:t>
            </a:r>
            <a:endParaRPr lang="en-US" dirty="0" smtClean="0">
              <a:hlinkClick r:id="rId2"/>
            </a:endParaRPr>
          </a:p>
          <a:p>
            <a:pPr lvl="1"/>
            <a:r>
              <a:rPr lang="en-US" dirty="0" smtClean="0">
                <a:hlinkClick r:id="rId2"/>
              </a:rPr>
              <a:t>https://www.youtube.com/watch?v=Aw77aMLj9uM</a:t>
            </a:r>
          </a:p>
          <a:p>
            <a:r>
              <a:rPr lang="en-US" dirty="0"/>
              <a:t>AR</a:t>
            </a:r>
            <a:endParaRPr lang="en-US" dirty="0">
              <a:hlinkClick r:id="rId3"/>
            </a:endParaRPr>
          </a:p>
          <a:p>
            <a:pPr lvl="1"/>
            <a:r>
              <a:rPr lang="en-US" dirty="0" smtClean="0">
                <a:hlinkClick r:id="rId3"/>
              </a:rPr>
              <a:t>https://www.youtube.com/watch?v=pFkCIg7pPjM</a:t>
            </a:r>
            <a:endParaRPr lang="en-US" dirty="0" smtClean="0"/>
          </a:p>
          <a:p>
            <a:pPr lvl="1"/>
            <a:r>
              <a:rPr lang="en-US" dirty="0" smtClean="0">
                <a:hlinkClick r:id="rId4"/>
              </a:rPr>
              <a:t>https://www.youtube.com/watch?v=6isJCv6pGY8</a:t>
            </a:r>
            <a:endParaRPr lang="en-US" dirty="0" smtClean="0"/>
          </a:p>
          <a:p>
            <a:r>
              <a:rPr lang="en-US" dirty="0" smtClean="0"/>
              <a:t>MA</a:t>
            </a:r>
          </a:p>
          <a:p>
            <a:pPr lvl="1"/>
            <a:r>
              <a:rPr lang="en-US" dirty="0"/>
              <a:t>https://www.youtube.com/watch?v=mC1ARrtkObc</a:t>
            </a:r>
          </a:p>
        </p:txBody>
      </p:sp>
      <p:sp>
        <p:nvSpPr>
          <p:cNvPr id="4" name="Date Placeholder 3"/>
          <p:cNvSpPr>
            <a:spLocks noGrp="1"/>
          </p:cNvSpPr>
          <p:nvPr>
            <p:ph type="dt" sz="half" idx="10"/>
          </p:nvPr>
        </p:nvSpPr>
        <p:spPr/>
        <p:txBody>
          <a:bodyPr/>
          <a:lstStyle/>
          <a:p>
            <a:fld id="{2E7CC8AB-DA3C-4CB0-8904-60D39B1950B9}" type="datetime1">
              <a:rPr lang="en-US" smtClean="0"/>
              <a:t>1/17/2021</a:t>
            </a:fld>
            <a:endParaRPr lang="en-US"/>
          </a:p>
        </p:txBody>
      </p:sp>
      <p:sp>
        <p:nvSpPr>
          <p:cNvPr id="5" name="Footer Placeholder 4"/>
          <p:cNvSpPr>
            <a:spLocks noGrp="1"/>
          </p:cNvSpPr>
          <p:nvPr>
            <p:ph type="ftr" sz="quarter" idx="11"/>
          </p:nvPr>
        </p:nvSpPr>
        <p:spPr/>
        <p:txBody>
          <a:bodyPr/>
          <a:lstStyle/>
          <a:p>
            <a:r>
              <a:rPr lang="en-US" smtClean="0"/>
              <a:t>CS ZG525 / CSI ZG525/ ES ZG526: ADVANCED COMPUTER NETWORKS</a:t>
            </a:r>
            <a:endParaRPr lang="en-US"/>
          </a:p>
        </p:txBody>
      </p:sp>
      <p:sp>
        <p:nvSpPr>
          <p:cNvPr id="6" name="Slide Number Placeholder 5"/>
          <p:cNvSpPr>
            <a:spLocks noGrp="1"/>
          </p:cNvSpPr>
          <p:nvPr>
            <p:ph type="sldNum" sz="quarter" idx="12"/>
          </p:nvPr>
        </p:nvSpPr>
        <p:spPr/>
        <p:txBody>
          <a:bodyPr/>
          <a:lstStyle/>
          <a:p>
            <a:fld id="{29C7079E-14CB-49E3-8BA8-C540CEA3A588}" type="slidenum">
              <a:rPr lang="en-US" smtClean="0"/>
              <a:t>585</a:t>
            </a:fld>
            <a:endParaRPr lang="en-US"/>
          </a:p>
        </p:txBody>
      </p:sp>
    </p:spTree>
    <p:extLst>
      <p:ext uri="{BB962C8B-B14F-4D97-AF65-F5344CB8AC3E}">
        <p14:creationId xmlns:p14="http://schemas.microsoft.com/office/powerpoint/2010/main" val="2093331884"/>
      </p:ext>
    </p:extLst>
  </p:cSld>
  <p:clrMapOvr>
    <a:masterClrMapping/>
  </p:clrMapOvr>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1E2D5E-AC7B-4B37-9246-DABB8770DABE}" type="datetime1">
              <a:rPr lang="en-US" smtClean="0"/>
              <a:t>1/17/2021</a:t>
            </a:fld>
            <a:endParaRPr lang="en-US"/>
          </a:p>
        </p:txBody>
      </p:sp>
      <p:sp>
        <p:nvSpPr>
          <p:cNvPr id="5" name="Footer Placeholder 4"/>
          <p:cNvSpPr>
            <a:spLocks noGrp="1"/>
          </p:cNvSpPr>
          <p:nvPr>
            <p:ph type="ftr" sz="quarter" idx="11"/>
          </p:nvPr>
        </p:nvSpPr>
        <p:spPr/>
        <p:txBody>
          <a:bodyPr/>
          <a:lstStyle/>
          <a:p>
            <a:r>
              <a:rPr lang="en-US" smtClean="0"/>
              <a:t>CS ZG525 / CSI ZG525/ ES ZG526: ADVANCED COMPUTER NETWORKS</a:t>
            </a:r>
            <a:endParaRPr lang="en-US" dirty="0"/>
          </a:p>
        </p:txBody>
      </p:sp>
      <p:sp>
        <p:nvSpPr>
          <p:cNvPr id="6" name="Slide Number Placeholder 5"/>
          <p:cNvSpPr>
            <a:spLocks noGrp="1"/>
          </p:cNvSpPr>
          <p:nvPr>
            <p:ph type="sldNum" sz="quarter" idx="12"/>
          </p:nvPr>
        </p:nvSpPr>
        <p:spPr/>
        <p:txBody>
          <a:bodyPr/>
          <a:lstStyle/>
          <a:p>
            <a:fld id="{29C7079E-14CB-49E3-8BA8-C540CEA3A588}" type="slidenum">
              <a:rPr lang="en-US" smtClean="0"/>
              <a:t>586</a:t>
            </a:fld>
            <a:endParaRPr lang="en-US"/>
          </a:p>
        </p:txBody>
      </p:sp>
      <p:pic>
        <p:nvPicPr>
          <p:cNvPr id="7" name="Picture 6"/>
          <p:cNvPicPr>
            <a:picLocks noChangeAspect="1"/>
          </p:cNvPicPr>
          <p:nvPr/>
        </p:nvPicPr>
        <p:blipFill rotWithShape="1">
          <a:blip r:embed="rId2"/>
          <a:srcRect l="10542" t="20833" r="43192" b="27083"/>
          <a:stretch/>
        </p:blipFill>
        <p:spPr>
          <a:xfrm>
            <a:off x="152400" y="228600"/>
            <a:ext cx="8686800" cy="5943600"/>
          </a:xfrm>
          <a:prstGeom prst="rect">
            <a:avLst/>
          </a:prstGeom>
        </p:spPr>
      </p:pic>
    </p:spTree>
    <p:extLst>
      <p:ext uri="{BB962C8B-B14F-4D97-AF65-F5344CB8AC3E}">
        <p14:creationId xmlns:p14="http://schemas.microsoft.com/office/powerpoint/2010/main" val="1915902564"/>
      </p:ext>
    </p:extLst>
  </p:cSld>
  <p:clrMapOvr>
    <a:masterClrMapping/>
  </p:clrMapOvr>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1E2D5E-AC7B-4B37-9246-DABB8770DABE}" type="datetime1">
              <a:rPr lang="en-US" smtClean="0"/>
              <a:t>1/17/2021</a:t>
            </a:fld>
            <a:endParaRPr lang="en-US"/>
          </a:p>
        </p:txBody>
      </p:sp>
      <p:sp>
        <p:nvSpPr>
          <p:cNvPr id="5" name="Footer Placeholder 4"/>
          <p:cNvSpPr>
            <a:spLocks noGrp="1"/>
          </p:cNvSpPr>
          <p:nvPr>
            <p:ph type="ftr" sz="quarter" idx="11"/>
          </p:nvPr>
        </p:nvSpPr>
        <p:spPr/>
        <p:txBody>
          <a:bodyPr/>
          <a:lstStyle/>
          <a:p>
            <a:r>
              <a:rPr lang="en-US" smtClean="0"/>
              <a:t>CS ZG525 / CSI ZG525/ ES ZG526: ADVANCED COMPUTER NETWORKS</a:t>
            </a:r>
            <a:endParaRPr lang="en-US" dirty="0"/>
          </a:p>
        </p:txBody>
      </p:sp>
      <p:sp>
        <p:nvSpPr>
          <p:cNvPr id="6" name="Slide Number Placeholder 5"/>
          <p:cNvSpPr>
            <a:spLocks noGrp="1"/>
          </p:cNvSpPr>
          <p:nvPr>
            <p:ph type="sldNum" sz="quarter" idx="12"/>
          </p:nvPr>
        </p:nvSpPr>
        <p:spPr/>
        <p:txBody>
          <a:bodyPr/>
          <a:lstStyle/>
          <a:p>
            <a:fld id="{29C7079E-14CB-49E3-8BA8-C540CEA3A588}" type="slidenum">
              <a:rPr lang="en-US" smtClean="0"/>
              <a:t>587</a:t>
            </a:fld>
            <a:endParaRPr lang="en-US"/>
          </a:p>
        </p:txBody>
      </p:sp>
      <p:pic>
        <p:nvPicPr>
          <p:cNvPr id="7" name="Picture 6"/>
          <p:cNvPicPr>
            <a:picLocks noChangeAspect="1"/>
          </p:cNvPicPr>
          <p:nvPr/>
        </p:nvPicPr>
        <p:blipFill rotWithShape="1">
          <a:blip r:embed="rId2"/>
          <a:srcRect l="8668" t="18750" r="41552" b="23143"/>
          <a:stretch/>
        </p:blipFill>
        <p:spPr>
          <a:xfrm>
            <a:off x="152400" y="152400"/>
            <a:ext cx="8839200" cy="6324599"/>
          </a:xfrm>
          <a:prstGeom prst="rect">
            <a:avLst/>
          </a:prstGeom>
        </p:spPr>
      </p:pic>
    </p:spTree>
    <p:extLst>
      <p:ext uri="{BB962C8B-B14F-4D97-AF65-F5344CB8AC3E}">
        <p14:creationId xmlns:p14="http://schemas.microsoft.com/office/powerpoint/2010/main" val="675822361"/>
      </p:ext>
    </p:extLst>
  </p:cSld>
  <p:clrMapOvr>
    <a:masterClrMapping/>
  </p:clrMapOvr>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1/17/2021</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588</a:t>
            </a:fld>
            <a:endParaRPr lang="en-US"/>
          </a:p>
        </p:txBody>
      </p:sp>
      <p:pic>
        <p:nvPicPr>
          <p:cNvPr id="5" name="Picture 4"/>
          <p:cNvPicPr>
            <a:picLocks noChangeAspect="1"/>
          </p:cNvPicPr>
          <p:nvPr/>
        </p:nvPicPr>
        <p:blipFill rotWithShape="1">
          <a:blip r:embed="rId2"/>
          <a:srcRect l="10719" t="22917" r="43600" b="26042"/>
          <a:stretch/>
        </p:blipFill>
        <p:spPr>
          <a:xfrm>
            <a:off x="304800" y="685800"/>
            <a:ext cx="8534400" cy="5410200"/>
          </a:xfrm>
          <a:prstGeom prst="rect">
            <a:avLst/>
          </a:prstGeom>
        </p:spPr>
      </p:pic>
    </p:spTree>
    <p:extLst>
      <p:ext uri="{BB962C8B-B14F-4D97-AF65-F5344CB8AC3E}">
        <p14:creationId xmlns:p14="http://schemas.microsoft.com/office/powerpoint/2010/main" val="3554128010"/>
      </p:ext>
    </p:extLst>
  </p:cSld>
  <p:clrMapOvr>
    <a:masterClrMapping/>
  </p:clrMapOvr>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1/17/2021</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589</a:t>
            </a:fld>
            <a:endParaRPr lang="en-US"/>
          </a:p>
        </p:txBody>
      </p:sp>
      <p:pic>
        <p:nvPicPr>
          <p:cNvPr id="5" name="Picture 4"/>
          <p:cNvPicPr>
            <a:picLocks noChangeAspect="1"/>
          </p:cNvPicPr>
          <p:nvPr/>
        </p:nvPicPr>
        <p:blipFill rotWithShape="1">
          <a:blip r:embed="rId2"/>
          <a:srcRect l="10542" t="20833" r="43192" b="33333"/>
          <a:stretch/>
        </p:blipFill>
        <p:spPr>
          <a:xfrm>
            <a:off x="304800" y="609600"/>
            <a:ext cx="8534400" cy="5638800"/>
          </a:xfrm>
          <a:prstGeom prst="rect">
            <a:avLst/>
          </a:prstGeom>
        </p:spPr>
      </p:pic>
    </p:spTree>
    <p:extLst>
      <p:ext uri="{BB962C8B-B14F-4D97-AF65-F5344CB8AC3E}">
        <p14:creationId xmlns:p14="http://schemas.microsoft.com/office/powerpoint/2010/main" val="19273739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Text Placeholder 2"/>
          <p:cNvSpPr>
            <a:spLocks noGrp="1"/>
          </p:cNvSpPr>
          <p:nvPr>
            <p:ph type="body" sz="quarter" idx="13"/>
          </p:nvPr>
        </p:nvSpPr>
        <p:spPr>
          <a:xfrm>
            <a:off x="457200" y="1771651"/>
            <a:ext cx="7620000" cy="2686049"/>
          </a:xfrm>
        </p:spPr>
        <p:txBody>
          <a:bodyPr>
            <a:normAutofit/>
          </a:bodyPr>
          <a:lstStyle/>
          <a:p>
            <a:pPr>
              <a:lnSpc>
                <a:spcPct val="150000"/>
              </a:lnSpc>
              <a:buFont typeface="Wingdings" panose="05000000000000000000" pitchFamily="2" charset="2"/>
              <a:buChar char="Ø"/>
            </a:pPr>
            <a:r>
              <a:rPr lang="en-US" sz="1800" dirty="0"/>
              <a:t>Types of common scaling operations or Normalization methods</a:t>
            </a:r>
          </a:p>
          <a:p>
            <a:pPr lvl="1">
              <a:lnSpc>
                <a:spcPct val="150000"/>
              </a:lnSpc>
              <a:buFont typeface="Wingdings" panose="05000000000000000000" pitchFamily="2" charset="2"/>
              <a:buChar char="ü"/>
            </a:pPr>
            <a:r>
              <a:rPr lang="en-US" sz="1800" dirty="0"/>
              <a:t>Min-max normalization</a:t>
            </a:r>
          </a:p>
          <a:p>
            <a:pPr lvl="1">
              <a:lnSpc>
                <a:spcPct val="150000"/>
              </a:lnSpc>
              <a:buFont typeface="Wingdings" panose="05000000000000000000" pitchFamily="2" charset="2"/>
              <a:buChar char="ü"/>
            </a:pPr>
            <a:r>
              <a:rPr lang="en-US" sz="1800" dirty="0"/>
              <a:t>z-score normalization</a:t>
            </a:r>
          </a:p>
          <a:p>
            <a:pPr lvl="1">
              <a:lnSpc>
                <a:spcPct val="150000"/>
              </a:lnSpc>
              <a:buFont typeface="Wingdings" panose="05000000000000000000" pitchFamily="2" charset="2"/>
              <a:buChar char="ü"/>
            </a:pPr>
            <a:r>
              <a:rPr lang="en-US" sz="1800" dirty="0"/>
              <a:t>Normalization by decimal scaling</a:t>
            </a:r>
          </a:p>
        </p:txBody>
      </p:sp>
    </p:spTree>
    <p:extLst>
      <p:ext uri="{BB962C8B-B14F-4D97-AF65-F5344CB8AC3E}">
        <p14:creationId xmlns:p14="http://schemas.microsoft.com/office/powerpoint/2010/main" val="343379213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947" t="18750" r="40344" b="28125"/>
          <a:stretch/>
        </p:blipFill>
        <p:spPr>
          <a:xfrm>
            <a:off x="381000" y="304800"/>
            <a:ext cx="8471647" cy="6096000"/>
          </a:xfrm>
          <a:prstGeom prst="rect">
            <a:avLst/>
          </a:prstGeom>
        </p:spPr>
      </p:pic>
    </p:spTree>
    <p:extLst>
      <p:ext uri="{BB962C8B-B14F-4D97-AF65-F5344CB8AC3E}">
        <p14:creationId xmlns:p14="http://schemas.microsoft.com/office/powerpoint/2010/main" val="593532851"/>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1713" t="21875" r="44363" b="30226"/>
          <a:stretch/>
        </p:blipFill>
        <p:spPr>
          <a:xfrm>
            <a:off x="152400" y="381000"/>
            <a:ext cx="8894866" cy="5910739"/>
          </a:xfrm>
          <a:prstGeom prst="rect">
            <a:avLst/>
          </a:prstGeom>
        </p:spPr>
      </p:pic>
    </p:spTree>
    <p:extLst>
      <p:ext uri="{BB962C8B-B14F-4D97-AF65-F5344CB8AC3E}">
        <p14:creationId xmlns:p14="http://schemas.microsoft.com/office/powerpoint/2010/main" val="1534334936"/>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271" t="18749" r="36164" b="16667"/>
          <a:stretch/>
        </p:blipFill>
        <p:spPr>
          <a:xfrm>
            <a:off x="228600" y="457200"/>
            <a:ext cx="8839200" cy="6019800"/>
          </a:xfrm>
          <a:prstGeom prst="rect">
            <a:avLst/>
          </a:prstGeom>
        </p:spPr>
      </p:pic>
    </p:spTree>
    <p:extLst>
      <p:ext uri="{BB962C8B-B14F-4D97-AF65-F5344CB8AC3E}">
        <p14:creationId xmlns:p14="http://schemas.microsoft.com/office/powerpoint/2010/main" val="3269119429"/>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1/17/2021</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593</a:t>
            </a:fld>
            <a:endParaRPr lang="en-US"/>
          </a:p>
        </p:txBody>
      </p:sp>
      <p:pic>
        <p:nvPicPr>
          <p:cNvPr id="5" name="Picture 4"/>
          <p:cNvPicPr>
            <a:picLocks noChangeAspect="1"/>
          </p:cNvPicPr>
          <p:nvPr/>
        </p:nvPicPr>
        <p:blipFill rotWithShape="1">
          <a:blip r:embed="rId2"/>
          <a:srcRect l="9589" t="20833" r="41802" b="41667"/>
          <a:stretch/>
        </p:blipFill>
        <p:spPr>
          <a:xfrm>
            <a:off x="117963" y="457200"/>
            <a:ext cx="8908073" cy="5899151"/>
          </a:xfrm>
          <a:prstGeom prst="rect">
            <a:avLst/>
          </a:prstGeom>
        </p:spPr>
      </p:pic>
    </p:spTree>
    <p:extLst>
      <p:ext uri="{BB962C8B-B14F-4D97-AF65-F5344CB8AC3E}">
        <p14:creationId xmlns:p14="http://schemas.microsoft.com/office/powerpoint/2010/main" val="3518859235"/>
      </p:ext>
    </p:extLst>
  </p:cSld>
  <p:clrMapOvr>
    <a:masterClrMapping/>
  </p:clrMapOvr>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983163"/>
          </a:xfrm>
        </p:spPr>
        <p:txBody>
          <a:bodyPr>
            <a:normAutofit fontScale="77500" lnSpcReduction="20000"/>
          </a:bodyPr>
          <a:lstStyle/>
          <a:p>
            <a:r>
              <a:rPr lang="en-US" dirty="0">
                <a:hlinkClick r:id="rId2"/>
              </a:rPr>
              <a:t>https://machinelearningmastery.com/time-series-forecasting-methods-in-python-cheat-sheet</a:t>
            </a:r>
            <a:r>
              <a:rPr lang="en-US" dirty="0" smtClean="0">
                <a:hlinkClick r:id="rId2"/>
              </a:rPr>
              <a:t>/</a:t>
            </a:r>
            <a:r>
              <a:rPr lang="en-US" dirty="0" smtClean="0"/>
              <a:t> (11 techniques discussed here)</a:t>
            </a:r>
          </a:p>
          <a:p>
            <a:endParaRPr lang="en-US" dirty="0" smtClean="0"/>
          </a:p>
          <a:p>
            <a:pPr marL="457200" indent="-457200">
              <a:buAutoNum type="arabicPeriod"/>
            </a:pPr>
            <a:r>
              <a:rPr lang="en-US" sz="2300" b="1" dirty="0" smtClean="0"/>
              <a:t>Linear </a:t>
            </a:r>
            <a:r>
              <a:rPr lang="en-US" sz="2300" b="1" dirty="0" err="1" smtClean="0"/>
              <a:t>AutoRegression</a:t>
            </a:r>
            <a:r>
              <a:rPr lang="en-US" sz="2300" b="1" dirty="0" smtClean="0"/>
              <a:t> (AR) </a:t>
            </a:r>
            <a:r>
              <a:rPr lang="en-US" sz="2300" dirty="0" smtClean="0"/>
              <a:t>- </a:t>
            </a:r>
            <a:r>
              <a:rPr lang="en-US" sz="2300" dirty="0"/>
              <a:t>The </a:t>
            </a:r>
            <a:r>
              <a:rPr lang="en-US" sz="2300" dirty="0" err="1"/>
              <a:t>autoregression</a:t>
            </a:r>
            <a:r>
              <a:rPr lang="en-US" sz="2300" dirty="0"/>
              <a:t> (AR) method models the next step in the sequence as a linear function of the observations at prior time </a:t>
            </a:r>
            <a:r>
              <a:rPr lang="en-US" sz="2300" dirty="0" smtClean="0"/>
              <a:t>steps.</a:t>
            </a:r>
            <a:r>
              <a:rPr lang="en-US" sz="2300" dirty="0"/>
              <a:t> </a:t>
            </a:r>
            <a:r>
              <a:rPr lang="en-US" sz="2300" dirty="0" smtClean="0"/>
              <a:t>Lag =1, AR(1), Lag =2, AR(2) etc…</a:t>
            </a:r>
          </a:p>
          <a:p>
            <a:pPr marL="457200" lvl="1" indent="0">
              <a:buNone/>
            </a:pPr>
            <a:r>
              <a:rPr lang="en-US" sz="2300" i="1" dirty="0"/>
              <a:t>The method is suitable for univariate time series </a:t>
            </a:r>
            <a:r>
              <a:rPr lang="en-US" sz="2300" b="1" i="1" dirty="0"/>
              <a:t>without</a:t>
            </a:r>
            <a:r>
              <a:rPr lang="en-US" sz="2300" i="1" dirty="0"/>
              <a:t> trend and seasonal components</a:t>
            </a:r>
            <a:r>
              <a:rPr lang="en-US" sz="2300" i="1" dirty="0" smtClean="0"/>
              <a:t>. </a:t>
            </a:r>
            <a:endParaRPr lang="en-US" sz="2300" i="1" dirty="0"/>
          </a:p>
          <a:p>
            <a:pPr marL="457200" indent="-457200">
              <a:buAutoNum type="arabicPeriod"/>
            </a:pPr>
            <a:r>
              <a:rPr lang="en-US" sz="2300" b="1" dirty="0" smtClean="0"/>
              <a:t>Moving </a:t>
            </a:r>
            <a:r>
              <a:rPr lang="en-US" sz="2300" b="1" dirty="0"/>
              <a:t>Average (MA</a:t>
            </a:r>
            <a:r>
              <a:rPr lang="en-US" sz="2300" b="1" dirty="0" smtClean="0"/>
              <a:t>) - </a:t>
            </a:r>
            <a:r>
              <a:rPr lang="en-US" sz="2300" dirty="0" smtClean="0"/>
              <a:t>The </a:t>
            </a:r>
            <a:r>
              <a:rPr lang="en-US" sz="2300" dirty="0"/>
              <a:t>moving average (MA) method models the next step in the sequence as a </a:t>
            </a:r>
            <a:r>
              <a:rPr lang="en-US" sz="2300" b="1" dirty="0"/>
              <a:t>linear function of the residual errors </a:t>
            </a:r>
            <a:r>
              <a:rPr lang="en-US" sz="2300" dirty="0"/>
              <a:t>from a mean process at prior time </a:t>
            </a:r>
            <a:r>
              <a:rPr lang="en-US" sz="2300" dirty="0" smtClean="0"/>
              <a:t>steps.</a:t>
            </a:r>
          </a:p>
          <a:p>
            <a:pPr marL="400050" lvl="1" indent="0">
              <a:buNone/>
            </a:pPr>
            <a:r>
              <a:rPr lang="en-US" sz="2300" i="1" dirty="0"/>
              <a:t>The method is suitable for univariate time series </a:t>
            </a:r>
            <a:r>
              <a:rPr lang="en-US" sz="2300" b="1" i="1" dirty="0"/>
              <a:t>without</a:t>
            </a:r>
            <a:r>
              <a:rPr lang="en-US" sz="2300" i="1" dirty="0"/>
              <a:t> trend and seasonal components.</a:t>
            </a:r>
            <a:endParaRPr lang="en-US" sz="2300" i="1" dirty="0" smtClean="0"/>
          </a:p>
          <a:p>
            <a:pPr marL="457200" indent="-457200">
              <a:buAutoNum type="arabicPeriod"/>
            </a:pPr>
            <a:r>
              <a:rPr lang="en-US" b="1" dirty="0" smtClean="0"/>
              <a:t>Autoregressive </a:t>
            </a:r>
            <a:r>
              <a:rPr lang="en-US" b="1" dirty="0"/>
              <a:t>Moving Average (ARMA</a:t>
            </a:r>
            <a:r>
              <a:rPr lang="en-US" b="1" dirty="0" smtClean="0"/>
              <a:t>) -</a:t>
            </a:r>
            <a:r>
              <a:rPr lang="en-US" dirty="0" smtClean="0"/>
              <a:t>The </a:t>
            </a:r>
            <a:r>
              <a:rPr lang="en-US" dirty="0"/>
              <a:t>Autoregressive Moving Average (ARMA) method models the next step in the sequence as a linear function of the observations and </a:t>
            </a:r>
            <a:r>
              <a:rPr lang="en-US" dirty="0" err="1"/>
              <a:t>resiudal</a:t>
            </a:r>
            <a:r>
              <a:rPr lang="en-US" dirty="0"/>
              <a:t> errors at prior time </a:t>
            </a:r>
            <a:r>
              <a:rPr lang="en-US" dirty="0" err="1" smtClean="0"/>
              <a:t>steps.It</a:t>
            </a:r>
            <a:r>
              <a:rPr lang="en-US" dirty="0" smtClean="0"/>
              <a:t> </a:t>
            </a:r>
            <a:r>
              <a:rPr lang="en-US" dirty="0"/>
              <a:t>combines both </a:t>
            </a:r>
            <a:r>
              <a:rPr lang="en-US" dirty="0" err="1"/>
              <a:t>Autoregression</a:t>
            </a:r>
            <a:r>
              <a:rPr lang="en-US" dirty="0"/>
              <a:t> (AR) and Moving Average (MA) models</a:t>
            </a:r>
            <a:r>
              <a:rPr lang="en-US" dirty="0" smtClean="0"/>
              <a:t>.</a:t>
            </a:r>
          </a:p>
          <a:p>
            <a:pPr marL="400050" lvl="1" indent="0">
              <a:buNone/>
            </a:pPr>
            <a:r>
              <a:rPr lang="en-US" i="1" dirty="0"/>
              <a:t> </a:t>
            </a:r>
            <a:r>
              <a:rPr lang="en-US" i="1" dirty="0" smtClean="0"/>
              <a:t> </a:t>
            </a:r>
            <a:r>
              <a:rPr lang="en-US" sz="2300" i="1" dirty="0" smtClean="0"/>
              <a:t>The </a:t>
            </a:r>
            <a:r>
              <a:rPr lang="en-US" sz="2300" i="1" dirty="0"/>
              <a:t>method is suitable for univariate time series </a:t>
            </a:r>
            <a:r>
              <a:rPr lang="en-US" sz="2300" b="1" i="1" dirty="0"/>
              <a:t>without</a:t>
            </a:r>
            <a:r>
              <a:rPr lang="en-US" sz="2300" i="1" dirty="0"/>
              <a:t> trend and seasonal  </a:t>
            </a:r>
            <a:r>
              <a:rPr lang="en-US" sz="2300" i="1" dirty="0" smtClean="0"/>
              <a:t>components.</a:t>
            </a:r>
            <a:endParaRPr lang="en-US" dirty="0" smtClean="0"/>
          </a:p>
        </p:txBody>
      </p:sp>
      <p:sp>
        <p:nvSpPr>
          <p:cNvPr id="3" name="Content Placeholder 2"/>
          <p:cNvSpPr>
            <a:spLocks noGrp="1"/>
          </p:cNvSpPr>
          <p:nvPr>
            <p:ph sz="quarter" idx="10"/>
          </p:nvPr>
        </p:nvSpPr>
        <p:spPr/>
        <p:txBody>
          <a:bodyPr/>
          <a:lstStyle/>
          <a:p>
            <a:r>
              <a:rPr lang="en-US" dirty="0" smtClean="0"/>
              <a:t>Time Series Forecasting Techniques 1/</a:t>
            </a:r>
            <a:endParaRPr lang="en-US" dirty="0"/>
          </a:p>
        </p:txBody>
      </p:sp>
    </p:spTree>
    <p:extLst>
      <p:ext uri="{BB962C8B-B14F-4D97-AF65-F5344CB8AC3E}">
        <p14:creationId xmlns:p14="http://schemas.microsoft.com/office/powerpoint/2010/main" val="2784580817"/>
      </p:ext>
    </p:extLst>
  </p:cSld>
  <p:clrMapOvr>
    <a:masterClrMapping/>
  </p:clrMapOvr>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1/17/2021</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595</a:t>
            </a:fld>
            <a:endParaRPr lang="en-US"/>
          </a:p>
        </p:txBody>
      </p:sp>
      <p:sp>
        <p:nvSpPr>
          <p:cNvPr id="7" name="Rectangle 6"/>
          <p:cNvSpPr/>
          <p:nvPr/>
        </p:nvSpPr>
        <p:spPr>
          <a:xfrm>
            <a:off x="468141" y="302515"/>
            <a:ext cx="8207715" cy="1569660"/>
          </a:xfrm>
          <a:prstGeom prst="rect">
            <a:avLst/>
          </a:prstGeom>
          <a:noFill/>
        </p:spPr>
        <p:txBody>
          <a:bodyPr wrap="square" lIns="91440" tIns="45720" rIns="91440" bIns="45720">
            <a:spAutoFit/>
          </a:bodyPr>
          <a:lstStyle/>
          <a:p>
            <a:pPr algn="ctr"/>
            <a:r>
              <a:rPr lang="en-US" sz="3200" i="1" dirty="0" smtClean="0">
                <a:ln w="0"/>
                <a:solidFill>
                  <a:schemeClr val="accent1"/>
                </a:solidFill>
                <a:effectLst>
                  <a:outerShdw blurRad="38100" dist="19050" dir="2700000" algn="tl" rotWithShape="0">
                    <a:schemeClr val="dk1">
                      <a:alpha val="40000"/>
                    </a:schemeClr>
                  </a:outerShdw>
                </a:effectLst>
              </a:rPr>
              <a:t>Non Stationary Time Series Data</a:t>
            </a:r>
          </a:p>
          <a:p>
            <a:pPr algn="ctr"/>
            <a:r>
              <a:rPr lang="en-US" sz="3200" b="0" i="1" cap="none" spc="0" dirty="0" smtClean="0">
                <a:ln w="0"/>
                <a:solidFill>
                  <a:schemeClr val="accent1"/>
                </a:solidFill>
                <a:effectLst>
                  <a:outerShdw blurRad="38100" dist="19050" dir="2700000" algn="tl" rotWithShape="0">
                    <a:schemeClr val="dk1">
                      <a:alpha val="40000"/>
                    </a:schemeClr>
                  </a:outerShdw>
                </a:effectLst>
              </a:rPr>
              <a:t>Differentiate TS Data first to make it stationary</a:t>
            </a:r>
          </a:p>
          <a:p>
            <a:pPr algn="ctr"/>
            <a:r>
              <a:rPr lang="en-US" sz="3200" i="1" dirty="0" smtClean="0">
                <a:ln w="0"/>
                <a:solidFill>
                  <a:schemeClr val="accent1"/>
                </a:solidFill>
                <a:effectLst>
                  <a:outerShdw blurRad="38100" dist="19050" dir="2700000" algn="tl" rotWithShape="0">
                    <a:schemeClr val="dk1">
                      <a:alpha val="40000"/>
                    </a:schemeClr>
                  </a:outerShdw>
                </a:effectLst>
              </a:rPr>
              <a:t>Then apply ARMA</a:t>
            </a:r>
            <a:endParaRPr lang="en-US" sz="3200" b="0" i="1" cap="none" spc="0" dirty="0">
              <a:ln w="0"/>
              <a:solidFill>
                <a:schemeClr val="accent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rotWithShape="1">
          <a:blip r:embed="rId3"/>
          <a:srcRect l="14130" t="19600" r="44289" b="24744"/>
          <a:stretch/>
        </p:blipFill>
        <p:spPr>
          <a:xfrm>
            <a:off x="628650" y="1872175"/>
            <a:ext cx="8047206" cy="4300025"/>
          </a:xfrm>
          <a:prstGeom prst="rect">
            <a:avLst/>
          </a:prstGeom>
        </p:spPr>
      </p:pic>
    </p:spTree>
    <p:extLst>
      <p:ext uri="{BB962C8B-B14F-4D97-AF65-F5344CB8AC3E}">
        <p14:creationId xmlns:p14="http://schemas.microsoft.com/office/powerpoint/2010/main" val="3094874971"/>
      </p:ext>
    </p:extLst>
  </p:cSld>
  <p:clrMapOvr>
    <a:masterClrMapping/>
  </p:clrMapOvr>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E2A60D-A378-4388-8F7C-2CE3DBDA5931}" type="datetime1">
              <a:rPr lang="en-US" smtClean="0"/>
              <a:t>1/17/2021</a:t>
            </a:fld>
            <a:endParaRPr lang="en-US"/>
          </a:p>
        </p:txBody>
      </p:sp>
      <p:sp>
        <p:nvSpPr>
          <p:cNvPr id="3" name="Footer Placeholder 2"/>
          <p:cNvSpPr>
            <a:spLocks noGrp="1"/>
          </p:cNvSpPr>
          <p:nvPr>
            <p:ph type="ftr" sz="quarter" idx="11"/>
          </p:nvPr>
        </p:nvSpPr>
        <p:spPr/>
        <p:txBody>
          <a:bodyPr/>
          <a:lstStyle/>
          <a:p>
            <a:r>
              <a:rPr lang="en-US" smtClean="0"/>
              <a:t>CS ZG525 / CSI ZG525/ ES ZG526: ADVANCED COMPUTER NETWORKS</a:t>
            </a:r>
            <a:endParaRPr lang="en-US"/>
          </a:p>
        </p:txBody>
      </p:sp>
      <p:sp>
        <p:nvSpPr>
          <p:cNvPr id="4" name="Slide Number Placeholder 3"/>
          <p:cNvSpPr>
            <a:spLocks noGrp="1"/>
          </p:cNvSpPr>
          <p:nvPr>
            <p:ph type="sldNum" sz="quarter" idx="12"/>
          </p:nvPr>
        </p:nvSpPr>
        <p:spPr/>
        <p:txBody>
          <a:bodyPr/>
          <a:lstStyle/>
          <a:p>
            <a:fld id="{29C7079E-14CB-49E3-8BA8-C540CEA3A588}" type="slidenum">
              <a:rPr lang="en-US" smtClean="0"/>
              <a:t>596</a:t>
            </a:fld>
            <a:endParaRPr lang="en-US"/>
          </a:p>
        </p:txBody>
      </p:sp>
      <p:pic>
        <p:nvPicPr>
          <p:cNvPr id="5" name="Picture 4"/>
          <p:cNvPicPr>
            <a:picLocks noChangeAspect="1"/>
          </p:cNvPicPr>
          <p:nvPr/>
        </p:nvPicPr>
        <p:blipFill rotWithShape="1">
          <a:blip r:embed="rId2"/>
          <a:srcRect l="13470" t="22917" r="46120" b="29167"/>
          <a:stretch/>
        </p:blipFill>
        <p:spPr>
          <a:xfrm>
            <a:off x="513177" y="838200"/>
            <a:ext cx="7972865" cy="5315243"/>
          </a:xfrm>
          <a:prstGeom prst="rect">
            <a:avLst/>
          </a:prstGeom>
        </p:spPr>
      </p:pic>
    </p:spTree>
    <p:extLst>
      <p:ext uri="{BB962C8B-B14F-4D97-AF65-F5344CB8AC3E}">
        <p14:creationId xmlns:p14="http://schemas.microsoft.com/office/powerpoint/2010/main" val="959456972"/>
      </p:ext>
    </p:extLst>
  </p:cSld>
  <p:clrMapOvr>
    <a:masterClrMapping/>
  </p:clrMapOvr>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rmAutofit lnSpcReduction="10000"/>
          </a:bodyPr>
          <a:lstStyle/>
          <a:p>
            <a:r>
              <a:rPr lang="en-US" b="1" dirty="0" smtClean="0"/>
              <a:t>4. Autoregressive </a:t>
            </a:r>
            <a:r>
              <a:rPr lang="en-US" b="1" dirty="0"/>
              <a:t>Integrated Moving Average (ARIMA)</a:t>
            </a:r>
          </a:p>
          <a:p>
            <a:pPr lvl="1" fontAlgn="base"/>
            <a:r>
              <a:rPr lang="en-US" dirty="0"/>
              <a:t>The Autoregressive Integrated Moving Average (ARIMA) method models the next step in the sequence as a linear function of the differenced observations and residual errors at prior time steps.</a:t>
            </a:r>
          </a:p>
          <a:p>
            <a:pPr lvl="1" fontAlgn="base"/>
            <a:r>
              <a:rPr lang="en-US" dirty="0"/>
              <a:t>It combines both </a:t>
            </a:r>
            <a:r>
              <a:rPr lang="en-US" dirty="0" err="1"/>
              <a:t>Autoregression</a:t>
            </a:r>
            <a:r>
              <a:rPr lang="en-US" dirty="0"/>
              <a:t> (AR) and Moving Average (MA) models as well as a </a:t>
            </a:r>
            <a:r>
              <a:rPr lang="en-US" b="1" dirty="0"/>
              <a:t>differencing pre-processing step </a:t>
            </a:r>
            <a:r>
              <a:rPr lang="en-US" dirty="0"/>
              <a:t>of the sequence to make the sequence stationary, called integration (I).</a:t>
            </a:r>
          </a:p>
          <a:p>
            <a:pPr lvl="1"/>
            <a:r>
              <a:rPr lang="en-US" i="1" dirty="0" smtClean="0"/>
              <a:t>This</a:t>
            </a:r>
            <a:r>
              <a:rPr lang="en-US" i="1" dirty="0"/>
              <a:t> method is suitable for univariate time series </a:t>
            </a:r>
            <a:r>
              <a:rPr lang="en-US" b="1" i="1" dirty="0"/>
              <a:t>with</a:t>
            </a:r>
            <a:r>
              <a:rPr lang="en-US" i="1" dirty="0"/>
              <a:t> trend and </a:t>
            </a:r>
            <a:r>
              <a:rPr lang="en-US" b="1" i="1" dirty="0"/>
              <a:t>without</a:t>
            </a:r>
            <a:r>
              <a:rPr lang="en-US" i="1" dirty="0"/>
              <a:t> seasonal components</a:t>
            </a:r>
            <a:r>
              <a:rPr lang="en-US" i="1" dirty="0" smtClean="0"/>
              <a:t>.</a:t>
            </a:r>
          </a:p>
          <a:p>
            <a:r>
              <a:rPr lang="en-US" b="1" dirty="0" smtClean="0"/>
              <a:t>5. </a:t>
            </a:r>
            <a:r>
              <a:rPr lang="en-US" b="1" dirty="0"/>
              <a:t>Seasonal Autoregressive Integrated Moving-Average (SARIMA)</a:t>
            </a:r>
          </a:p>
          <a:p>
            <a:pPr lvl="1" fontAlgn="base"/>
            <a:r>
              <a:rPr lang="en-US" dirty="0"/>
              <a:t>The </a:t>
            </a:r>
            <a:r>
              <a:rPr lang="en-US" dirty="0">
                <a:hlinkClick r:id="rId2"/>
              </a:rPr>
              <a:t>Seasonal Autoregressive Integrated Moving Average (SARIMA)</a:t>
            </a:r>
            <a:r>
              <a:rPr lang="en-US" dirty="0"/>
              <a:t> method models the next step in the sequence as a linear function of the differenced observations, errors, differenced seasonal observations, and seasonal errors at prior time steps.</a:t>
            </a:r>
          </a:p>
          <a:p>
            <a:pPr lvl="1" fontAlgn="base"/>
            <a:r>
              <a:rPr lang="en-US" dirty="0"/>
              <a:t>It combines the ARIMA model with the ability to perform the same </a:t>
            </a:r>
            <a:r>
              <a:rPr lang="en-US" dirty="0" err="1"/>
              <a:t>autoregression</a:t>
            </a:r>
            <a:r>
              <a:rPr lang="en-US" dirty="0"/>
              <a:t>, differencing, and moving average modeling at the seasonal level</a:t>
            </a:r>
            <a:r>
              <a:rPr lang="en-US" dirty="0" smtClean="0"/>
              <a:t>.</a:t>
            </a:r>
          </a:p>
          <a:p>
            <a:pPr lvl="1" fontAlgn="base"/>
            <a:r>
              <a:rPr lang="en-US" dirty="0"/>
              <a:t>The method is suitable for univariate time series with trend and/or seasonal components</a:t>
            </a:r>
          </a:p>
          <a:p>
            <a:endParaRPr lang="en-US" dirty="0"/>
          </a:p>
        </p:txBody>
      </p:sp>
      <p:sp>
        <p:nvSpPr>
          <p:cNvPr id="3" name="Content Placeholder 2"/>
          <p:cNvSpPr>
            <a:spLocks noGrp="1"/>
          </p:cNvSpPr>
          <p:nvPr>
            <p:ph sz="quarter" idx="10"/>
          </p:nvPr>
        </p:nvSpPr>
        <p:spPr/>
        <p:txBody>
          <a:bodyPr/>
          <a:lstStyle/>
          <a:p>
            <a:r>
              <a:rPr lang="en-US" dirty="0"/>
              <a:t>Time Series Forecasting Techniques </a:t>
            </a:r>
            <a:r>
              <a:rPr lang="en-US" dirty="0" smtClean="0"/>
              <a:t>2/</a:t>
            </a:r>
            <a:endParaRPr lang="en-US" dirty="0"/>
          </a:p>
        </p:txBody>
      </p:sp>
    </p:spTree>
    <p:extLst>
      <p:ext uri="{BB962C8B-B14F-4D97-AF65-F5344CB8AC3E}">
        <p14:creationId xmlns:p14="http://schemas.microsoft.com/office/powerpoint/2010/main" val="1857778764"/>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457200" indent="-457200" fontAlgn="base">
              <a:buFont typeface="+mj-lt"/>
              <a:buAutoNum type="arabicPeriod" startAt="6"/>
            </a:pPr>
            <a:r>
              <a:rPr lang="en-US" dirty="0" smtClean="0"/>
              <a:t>Seasonal </a:t>
            </a:r>
            <a:r>
              <a:rPr lang="en-US" dirty="0"/>
              <a:t>Autoregressive Integrated Moving-Average with Exogenous </a:t>
            </a:r>
            <a:r>
              <a:rPr lang="en-US" dirty="0" err="1"/>
              <a:t>Regressors</a:t>
            </a:r>
            <a:r>
              <a:rPr lang="en-US" dirty="0"/>
              <a:t> (SARIMAX)</a:t>
            </a:r>
          </a:p>
          <a:p>
            <a:pPr marL="457200" indent="-457200" fontAlgn="base">
              <a:buFont typeface="+mj-lt"/>
              <a:buAutoNum type="arabicPeriod" startAt="6"/>
            </a:pPr>
            <a:r>
              <a:rPr lang="en-US" dirty="0"/>
              <a:t>Vector </a:t>
            </a:r>
            <a:r>
              <a:rPr lang="en-US" dirty="0" err="1"/>
              <a:t>Autoregression</a:t>
            </a:r>
            <a:r>
              <a:rPr lang="en-US" dirty="0"/>
              <a:t> (VAR)</a:t>
            </a:r>
          </a:p>
          <a:p>
            <a:pPr marL="457200" indent="-457200" fontAlgn="base">
              <a:buFont typeface="+mj-lt"/>
              <a:buAutoNum type="arabicPeriod" startAt="6"/>
            </a:pPr>
            <a:r>
              <a:rPr lang="en-US" dirty="0"/>
              <a:t>Vector </a:t>
            </a:r>
            <a:r>
              <a:rPr lang="en-US" dirty="0" err="1"/>
              <a:t>Autoregression</a:t>
            </a:r>
            <a:r>
              <a:rPr lang="en-US" dirty="0"/>
              <a:t> Moving-Average (VARMA)</a:t>
            </a:r>
          </a:p>
          <a:p>
            <a:pPr marL="457200" indent="-457200" fontAlgn="base">
              <a:buFont typeface="+mj-lt"/>
              <a:buAutoNum type="arabicPeriod" startAt="6"/>
            </a:pPr>
            <a:r>
              <a:rPr lang="en-US" dirty="0"/>
              <a:t>Vector </a:t>
            </a:r>
            <a:r>
              <a:rPr lang="en-US" dirty="0" err="1"/>
              <a:t>Autoregression</a:t>
            </a:r>
            <a:r>
              <a:rPr lang="en-US" dirty="0"/>
              <a:t> Moving-Average with Exogenous </a:t>
            </a:r>
            <a:r>
              <a:rPr lang="en-US" dirty="0" err="1"/>
              <a:t>Regressors</a:t>
            </a:r>
            <a:r>
              <a:rPr lang="en-US" dirty="0"/>
              <a:t> (VARMAX)</a:t>
            </a:r>
          </a:p>
          <a:p>
            <a:pPr marL="457200" indent="-457200" fontAlgn="base">
              <a:buFont typeface="+mj-lt"/>
              <a:buAutoNum type="arabicPeriod" startAt="6"/>
            </a:pPr>
            <a:r>
              <a:rPr lang="en-US" dirty="0"/>
              <a:t>Simple Exponential Smoothing (SES)</a:t>
            </a:r>
          </a:p>
          <a:p>
            <a:pPr marL="457200" indent="-457200" fontAlgn="base">
              <a:buFont typeface="+mj-lt"/>
              <a:buAutoNum type="arabicPeriod" startAt="6"/>
            </a:pPr>
            <a:r>
              <a:rPr lang="en-US" dirty="0"/>
              <a:t>Holt Winter’s Exponential Smoothing (HWES)</a:t>
            </a:r>
          </a:p>
          <a:p>
            <a:pPr marL="0" indent="0"/>
            <a:endParaRPr lang="en-US" dirty="0"/>
          </a:p>
          <a:p>
            <a:pPr marL="0" indent="0"/>
            <a:r>
              <a:rPr lang="en-US" dirty="0"/>
              <a:t>Good Blog </a:t>
            </a:r>
            <a:r>
              <a:rPr lang="en-US" dirty="0">
                <a:hlinkClick r:id="rId2"/>
              </a:rPr>
              <a:t>–</a:t>
            </a:r>
            <a:r>
              <a:rPr lang="en-US" dirty="0"/>
              <a:t> </a:t>
            </a:r>
          </a:p>
          <a:p>
            <a:pPr marL="0" indent="0"/>
            <a:r>
              <a:rPr lang="en-US" dirty="0">
                <a:hlinkClick r:id="rId2"/>
              </a:rPr>
              <a:t>https://www.datascience.com/blog/time-series-forecasting-machine-learning-differences</a:t>
            </a:r>
            <a:endParaRPr lang="en-US" dirty="0"/>
          </a:p>
          <a:p>
            <a:pPr marL="0" indent="0"/>
            <a:r>
              <a:rPr lang="en-US" dirty="0">
                <a:hlinkClick r:id="rId3"/>
              </a:rPr>
              <a:t>https://www.analyticsvidhya.com/blog/2018/02/time-series-forecasting-methods/</a:t>
            </a:r>
            <a:endParaRPr lang="en-US" dirty="0"/>
          </a:p>
          <a:p>
            <a:pPr marL="0" indent="0"/>
            <a:r>
              <a:rPr lang="en-US" dirty="0">
                <a:hlinkClick r:id="rId4"/>
              </a:rPr>
              <a:t>https://www.analyticsvidhya.com/blog/2016/02/time-series-forecasting-codes-python/</a:t>
            </a:r>
            <a:endParaRPr lang="en-US" dirty="0"/>
          </a:p>
          <a:p>
            <a:endParaRPr lang="en-US" dirty="0"/>
          </a:p>
        </p:txBody>
      </p:sp>
      <p:sp>
        <p:nvSpPr>
          <p:cNvPr id="3" name="Content Placeholder 2"/>
          <p:cNvSpPr>
            <a:spLocks noGrp="1"/>
          </p:cNvSpPr>
          <p:nvPr>
            <p:ph sz="quarter" idx="10"/>
          </p:nvPr>
        </p:nvSpPr>
        <p:spPr/>
        <p:txBody>
          <a:bodyPr/>
          <a:lstStyle/>
          <a:p>
            <a:r>
              <a:rPr lang="en-US" dirty="0"/>
              <a:t>Time Series Forecasting Techniques </a:t>
            </a:r>
            <a:r>
              <a:rPr lang="en-US" dirty="0" smtClean="0"/>
              <a:t>3/</a:t>
            </a:r>
            <a:endParaRPr lang="en-US" dirty="0"/>
          </a:p>
        </p:txBody>
      </p:sp>
    </p:spTree>
    <p:extLst>
      <p:ext uri="{BB962C8B-B14F-4D97-AF65-F5344CB8AC3E}">
        <p14:creationId xmlns:p14="http://schemas.microsoft.com/office/powerpoint/2010/main" val="1924279514"/>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0542" t="20833" r="43192" b="27083"/>
          <a:stretch/>
        </p:blipFill>
        <p:spPr>
          <a:xfrm>
            <a:off x="152400" y="228600"/>
            <a:ext cx="8686800" cy="6477000"/>
          </a:xfrm>
          <a:prstGeom prst="rect">
            <a:avLst/>
          </a:prstGeom>
        </p:spPr>
      </p:pic>
    </p:spTree>
    <p:extLst>
      <p:ext uri="{BB962C8B-B14F-4D97-AF65-F5344CB8AC3E}">
        <p14:creationId xmlns:p14="http://schemas.microsoft.com/office/powerpoint/2010/main" val="411147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90500" y="457200"/>
            <a:ext cx="7886700" cy="730611"/>
          </a:xfrm>
        </p:spPr>
        <p:txBody>
          <a:bodyPr>
            <a:noAutofit/>
          </a:bodyPr>
          <a:lstStyle/>
          <a:p>
            <a:pPr eaLnBrk="1" hangingPunct="1"/>
            <a:r>
              <a:rPr lang="en-US" altLang="en-US" sz="3200" b="1" dirty="0"/>
              <a:t>How to Handle Missing Data?</a:t>
            </a:r>
          </a:p>
        </p:txBody>
      </p:sp>
      <p:sp>
        <p:nvSpPr>
          <p:cNvPr id="13316" name="Rectangle 3"/>
          <p:cNvSpPr>
            <a:spLocks noGrp="1" noChangeArrowheads="1"/>
          </p:cNvSpPr>
          <p:nvPr>
            <p:ph idx="1"/>
          </p:nvPr>
        </p:nvSpPr>
        <p:spPr>
          <a:xfrm>
            <a:off x="381000" y="1524000"/>
            <a:ext cx="7886700" cy="4800600"/>
          </a:xfrm>
        </p:spPr>
        <p:txBody>
          <a:bodyPr>
            <a:noAutofit/>
          </a:bodyPr>
          <a:lstStyle/>
          <a:p>
            <a:pPr eaLnBrk="1" hangingPunct="1">
              <a:lnSpc>
                <a:spcPct val="120000"/>
              </a:lnSpc>
            </a:pPr>
            <a:r>
              <a:rPr lang="en-US" altLang="en-US" sz="2000" dirty="0"/>
              <a:t>Ignore the </a:t>
            </a:r>
            <a:r>
              <a:rPr lang="en-US" altLang="en-US" sz="2400" dirty="0"/>
              <a:t>tuple</a:t>
            </a:r>
            <a:r>
              <a:rPr lang="en-US" altLang="en-US" sz="2000" dirty="0"/>
              <a:t>: usually done when class label is missing (when doing classification)—not effective when the % of missing values per attribute varies considerably</a:t>
            </a:r>
          </a:p>
          <a:p>
            <a:pPr eaLnBrk="1" hangingPunct="1">
              <a:lnSpc>
                <a:spcPct val="120000"/>
              </a:lnSpc>
            </a:pPr>
            <a:r>
              <a:rPr lang="en-US" altLang="en-US" sz="2000" dirty="0"/>
              <a:t>Fill in the missing value manually: tedious + infeasible?</a:t>
            </a:r>
          </a:p>
          <a:p>
            <a:pPr eaLnBrk="1" hangingPunct="1">
              <a:lnSpc>
                <a:spcPct val="120000"/>
              </a:lnSpc>
            </a:pPr>
            <a:r>
              <a:rPr lang="en-US" altLang="en-US" sz="2000" dirty="0"/>
              <a:t>Fill in it automatically with</a:t>
            </a:r>
          </a:p>
          <a:p>
            <a:pPr lvl="1" eaLnBrk="1" hangingPunct="1">
              <a:lnSpc>
                <a:spcPct val="120000"/>
              </a:lnSpc>
            </a:pPr>
            <a:r>
              <a:rPr lang="en-US" altLang="en-US" sz="2000" dirty="0"/>
              <a:t>a global constant : e.g., “unknown”, a new class?! </a:t>
            </a:r>
          </a:p>
          <a:p>
            <a:pPr lvl="1" eaLnBrk="1" hangingPunct="1">
              <a:lnSpc>
                <a:spcPct val="120000"/>
              </a:lnSpc>
            </a:pPr>
            <a:r>
              <a:rPr lang="en-US" altLang="en-US" sz="2000" dirty="0"/>
              <a:t>the attribute mean</a:t>
            </a:r>
          </a:p>
          <a:p>
            <a:pPr lvl="1" eaLnBrk="1" hangingPunct="1">
              <a:lnSpc>
                <a:spcPct val="120000"/>
              </a:lnSpc>
            </a:pPr>
            <a:r>
              <a:rPr lang="en-US" altLang="en-US" sz="2000" dirty="0"/>
              <a:t>the attribute mean for all samples belonging to the same class: smarter</a:t>
            </a:r>
          </a:p>
          <a:p>
            <a:pPr lvl="1" eaLnBrk="1" hangingPunct="1">
              <a:lnSpc>
                <a:spcPct val="120000"/>
              </a:lnSpc>
            </a:pPr>
            <a:r>
              <a:rPr lang="en-US" altLang="en-US" sz="2000" dirty="0">
                <a:solidFill>
                  <a:schemeClr val="hlink"/>
                </a:solidFill>
              </a:rPr>
              <a:t>the most probable value: inference-based such as Bayesian formula or decision tree</a:t>
            </a:r>
          </a:p>
        </p:txBody>
      </p:sp>
      <p:sp>
        <p:nvSpPr>
          <p:cNvPr id="13314" name="Rectangle 2061"/>
          <p:cNvSpPr>
            <a:spLocks noGrp="1" noChangeArrowheads="1"/>
          </p:cNvSpPr>
          <p:nvPr>
            <p:ph type="sldNum" sz="quarter" idx="12"/>
          </p:nvPr>
        </p:nvSpPr>
        <p:spPr>
          <a:xfrm>
            <a:off x="7010400" y="5581434"/>
            <a:ext cx="2133600" cy="2738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BB0C0F32-ED82-419A-B708-45D984433DC4}" type="slidenum">
              <a:rPr lang="en-US" altLang="en-US" sz="825">
                <a:solidFill>
                  <a:srgbClr val="E7E6E6">
                    <a:lumMod val="75000"/>
                  </a:srgbClr>
                </a:solidFill>
              </a:rPr>
              <a:pPr defTabSz="685800" eaLnBrk="1" hangingPunct="1"/>
              <a:t>6</a:t>
            </a:fld>
            <a:endParaRPr lang="en-US" altLang="en-US" sz="825">
              <a:solidFill>
                <a:srgbClr val="E7E6E6">
                  <a:lumMod val="75000"/>
                </a:srgbClr>
              </a:solidFill>
            </a:endParaRPr>
          </a:p>
        </p:txBody>
      </p:sp>
    </p:spTree>
    <p:extLst>
      <p:ext uri="{BB962C8B-B14F-4D97-AF65-F5344CB8AC3E}">
        <p14:creationId xmlns:p14="http://schemas.microsoft.com/office/powerpoint/2010/main" val="695629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Min-Max Scaling</a:t>
            </a:r>
          </a:p>
        </p:txBody>
      </p:sp>
      <p:sp>
        <p:nvSpPr>
          <p:cNvPr id="3" name="Text Placeholder 2"/>
          <p:cNvSpPr>
            <a:spLocks noGrp="1"/>
          </p:cNvSpPr>
          <p:nvPr>
            <p:ph type="body" sz="quarter" idx="13"/>
          </p:nvPr>
        </p:nvSpPr>
        <p:spPr>
          <a:xfrm>
            <a:off x="342900" y="1714500"/>
            <a:ext cx="8528797" cy="3200400"/>
          </a:xfrm>
        </p:spPr>
        <p:txBody>
          <a:bodyPr>
            <a:normAutofit/>
          </a:bodyPr>
          <a:lstStyle/>
          <a:p>
            <a:pPr>
              <a:lnSpc>
                <a:spcPct val="150000"/>
              </a:lnSpc>
              <a:buFont typeface="Wingdings" panose="05000000000000000000" pitchFamily="2" charset="2"/>
              <a:buChar char="Ø"/>
            </a:pPr>
            <a:r>
              <a:rPr lang="en-US" sz="1800" dirty="0"/>
              <a:t>Min-max scaling squeezes (or stretches) all feature values to be within the range of [0, 1].</a:t>
            </a:r>
          </a:p>
          <a:p>
            <a:pPr marL="0" indent="0">
              <a:lnSpc>
                <a:spcPct val="150000"/>
              </a:lnSpc>
              <a:buNone/>
            </a:pPr>
            <a:endParaRPr lang="en-US" sz="1800" dirty="0"/>
          </a:p>
          <a:p>
            <a:pPr marL="0" indent="0">
              <a:lnSpc>
                <a:spcPct val="150000"/>
              </a:lnSpc>
              <a:buNone/>
            </a:pPr>
            <a:endParaRPr lang="en-US" sz="1800" dirty="0"/>
          </a:p>
          <a:p>
            <a:pPr>
              <a:lnSpc>
                <a:spcPct val="150000"/>
              </a:lnSpc>
            </a:pPr>
            <a:endParaRPr lang="en-US" sz="1800" dirty="0"/>
          </a:p>
        </p:txBody>
      </p:sp>
      <p:pic>
        <p:nvPicPr>
          <p:cNvPr id="5" name="Picture 4"/>
          <p:cNvPicPr>
            <a:picLocks noChangeAspect="1"/>
          </p:cNvPicPr>
          <p:nvPr/>
        </p:nvPicPr>
        <p:blipFill>
          <a:blip r:embed="rId2"/>
          <a:stretch>
            <a:fillRect/>
          </a:stretch>
        </p:blipFill>
        <p:spPr>
          <a:xfrm>
            <a:off x="611841" y="2800350"/>
            <a:ext cx="2171700" cy="633413"/>
          </a:xfrm>
          <a:prstGeom prst="rect">
            <a:avLst/>
          </a:prstGeom>
        </p:spPr>
      </p:pic>
      <p:sp>
        <p:nvSpPr>
          <p:cNvPr id="6" name="TextBox 5"/>
          <p:cNvSpPr txBox="1"/>
          <p:nvPr/>
        </p:nvSpPr>
        <p:spPr>
          <a:xfrm>
            <a:off x="228600" y="3600451"/>
            <a:ext cx="4390946" cy="1615827"/>
          </a:xfrm>
          <a:prstGeom prst="rect">
            <a:avLst/>
          </a:prstGeom>
          <a:noFill/>
        </p:spPr>
        <p:txBody>
          <a:bodyPr wrap="none" rtlCol="0">
            <a:spAutoFit/>
          </a:bodyPr>
          <a:lstStyle/>
          <a:p>
            <a:pPr lvl="1">
              <a:lnSpc>
                <a:spcPct val="150000"/>
              </a:lnSpc>
            </a:pPr>
            <a:r>
              <a:rPr lang="en-US" dirty="0">
                <a:latin typeface="Helvetica" panose="020B0604020202020204" pitchFamily="34" charset="0"/>
                <a:cs typeface="Helvetica" panose="020B0604020202020204" pitchFamily="34" charset="0"/>
              </a:rPr>
              <a:t>x - feature value </a:t>
            </a:r>
          </a:p>
          <a:p>
            <a:pPr lvl="1">
              <a:lnSpc>
                <a:spcPct val="150000"/>
              </a:lnSpc>
            </a:pPr>
            <a:r>
              <a:rPr lang="en-US" dirty="0">
                <a:latin typeface="Helvetica" panose="020B0604020202020204" pitchFamily="34" charset="0"/>
                <a:cs typeface="Helvetica" panose="020B0604020202020204" pitchFamily="34" charset="0"/>
              </a:rPr>
              <a:t>min(x) - minimum value of feature x</a:t>
            </a:r>
          </a:p>
          <a:p>
            <a:pPr lvl="1">
              <a:lnSpc>
                <a:spcPct val="150000"/>
              </a:lnSpc>
            </a:pPr>
            <a:r>
              <a:rPr lang="en-US" dirty="0">
                <a:latin typeface="Helvetica" panose="020B0604020202020204" pitchFamily="34" charset="0"/>
                <a:cs typeface="Helvetica" panose="020B0604020202020204" pitchFamily="34" charset="0"/>
              </a:rPr>
              <a:t>max(x) - maximum value of feature x</a:t>
            </a:r>
          </a:p>
          <a:p>
            <a:endParaRPr lang="en-US" dirty="0">
              <a:latin typeface="Helvetica" panose="020B0604020202020204" pitchFamily="34" charset="0"/>
              <a:cs typeface="Helvetica" panose="020B0604020202020204" pitchFamily="34" charset="0"/>
            </a:endParaRPr>
          </a:p>
        </p:txBody>
      </p:sp>
      <p:grpSp>
        <p:nvGrpSpPr>
          <p:cNvPr id="63" name="Group 62"/>
          <p:cNvGrpSpPr/>
          <p:nvPr/>
        </p:nvGrpSpPr>
        <p:grpSpPr>
          <a:xfrm>
            <a:off x="4844673" y="2625626"/>
            <a:ext cx="4114430" cy="1972732"/>
            <a:chOff x="6020294" y="2588567"/>
            <a:chExt cx="5485906" cy="2630310"/>
          </a:xfrm>
        </p:grpSpPr>
        <p:cxnSp>
          <p:nvCxnSpPr>
            <p:cNvPr id="8" name="Straight Connector 7"/>
            <p:cNvCxnSpPr/>
            <p:nvPr/>
          </p:nvCxnSpPr>
          <p:spPr>
            <a:xfrm>
              <a:off x="6400800" y="2819400"/>
              <a:ext cx="51054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7818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70866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73914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76962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10992970" y="2666999"/>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89154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92202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95250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98298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p:cNvSpPr/>
            <p:nvPr/>
          </p:nvSpPr>
          <p:spPr>
            <a:xfrm>
              <a:off x="10134600" y="266700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a:off x="6078071" y="2588567"/>
              <a:ext cx="400109" cy="492443"/>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p>
          </p:txBody>
        </p:sp>
        <p:cxnSp>
          <p:nvCxnSpPr>
            <p:cNvPr id="22" name="Straight Connector 21"/>
            <p:cNvCxnSpPr/>
            <p:nvPr/>
          </p:nvCxnSpPr>
          <p:spPr>
            <a:xfrm>
              <a:off x="6362700" y="4574231"/>
              <a:ext cx="51054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927535"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8181034" y="4439293"/>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p:cNvSpPr/>
            <p:nvPr/>
          </p:nvSpPr>
          <p:spPr>
            <a:xfrm>
              <a:off x="8420100"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8572500" y="4439293"/>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663517"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p:cNvSpPr/>
            <p:nvPr/>
          </p:nvSpPr>
          <p:spPr>
            <a:xfrm>
              <a:off x="9002806"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p:cNvSpPr/>
            <p:nvPr/>
          </p:nvSpPr>
          <p:spPr>
            <a:xfrm>
              <a:off x="9182100" y="4421831"/>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p:cNvSpPr/>
            <p:nvPr/>
          </p:nvSpPr>
          <p:spPr>
            <a:xfrm>
              <a:off x="9468970" y="4404366"/>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p:cNvSpPr/>
            <p:nvPr/>
          </p:nvSpPr>
          <p:spPr>
            <a:xfrm>
              <a:off x="9684123" y="4421830"/>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9982200" y="4404367"/>
              <a:ext cx="228600" cy="269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4" name="Picture 33"/>
            <p:cNvPicPr>
              <a:picLocks noChangeAspect="1"/>
            </p:cNvPicPr>
            <p:nvPr/>
          </p:nvPicPr>
          <p:blipFill>
            <a:blip r:embed="rId3"/>
            <a:stretch>
              <a:fillRect/>
            </a:stretch>
          </p:blipFill>
          <p:spPr>
            <a:xfrm>
              <a:off x="6020294" y="4460023"/>
              <a:ext cx="291353" cy="309563"/>
            </a:xfrm>
            <a:prstGeom prst="rect">
              <a:avLst/>
            </a:prstGeom>
          </p:spPr>
        </p:pic>
        <p:cxnSp>
          <p:nvCxnSpPr>
            <p:cNvPr id="36" name="Straight Connector 35"/>
            <p:cNvCxnSpPr>
              <a:endCxn id="23" idx="2"/>
            </p:cNvCxnSpPr>
            <p:nvPr/>
          </p:nvCxnSpPr>
          <p:spPr>
            <a:xfrm>
              <a:off x="6833525" y="2979449"/>
              <a:ext cx="1094010" cy="1577319"/>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824846" y="4726434"/>
              <a:ext cx="417208" cy="492443"/>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0</a:t>
              </a:r>
            </a:p>
          </p:txBody>
        </p:sp>
        <p:sp>
          <p:nvSpPr>
            <p:cNvPr id="39" name="TextBox 38"/>
            <p:cNvSpPr txBox="1"/>
            <p:nvPr/>
          </p:nvSpPr>
          <p:spPr>
            <a:xfrm>
              <a:off x="10738375" y="4678940"/>
              <a:ext cx="417208" cy="492443"/>
            </a:xfrm>
            <a:prstGeom prst="rect">
              <a:avLst/>
            </a:prstGeom>
            <a:noFill/>
          </p:spPr>
          <p:txBody>
            <a:bodyPr wrap="none" rtlCol="0">
              <a:spAutoFit/>
            </a:bodyPr>
            <a:lstStyle/>
            <a:p>
              <a:r>
                <a:rPr lang="en-US" b="1" dirty="0">
                  <a:latin typeface="Helvetica" panose="020B0604020202020204" pitchFamily="34" charset="0"/>
                  <a:cs typeface="Helvetica" panose="020B0604020202020204" pitchFamily="34" charset="0"/>
                </a:rPr>
                <a:t>1</a:t>
              </a:r>
            </a:p>
          </p:txBody>
        </p:sp>
        <p:cxnSp>
          <p:nvCxnSpPr>
            <p:cNvPr id="40" name="Straight Connector 39"/>
            <p:cNvCxnSpPr/>
            <p:nvPr/>
          </p:nvCxnSpPr>
          <p:spPr>
            <a:xfrm>
              <a:off x="7184738" y="2971151"/>
              <a:ext cx="1094010" cy="1577319"/>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16700" y="2936422"/>
              <a:ext cx="1094010" cy="1577319"/>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26" idx="0"/>
            </p:cNvCxnSpPr>
            <p:nvPr/>
          </p:nvCxnSpPr>
          <p:spPr>
            <a:xfrm>
              <a:off x="7778513" y="2794505"/>
              <a:ext cx="908287" cy="164478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6" idx="4"/>
              <a:endCxn id="28" idx="0"/>
            </p:cNvCxnSpPr>
            <p:nvPr/>
          </p:nvCxnSpPr>
          <p:spPr>
            <a:xfrm>
              <a:off x="9029700" y="2936875"/>
              <a:ext cx="87406" cy="1484955"/>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29" idx="7"/>
            </p:cNvCxnSpPr>
            <p:nvPr/>
          </p:nvCxnSpPr>
          <p:spPr>
            <a:xfrm>
              <a:off x="9306265" y="2961770"/>
              <a:ext cx="70957" cy="1499583"/>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30" idx="1"/>
            </p:cNvCxnSpPr>
            <p:nvPr/>
          </p:nvCxnSpPr>
          <p:spPr>
            <a:xfrm flipH="1">
              <a:off x="9502448" y="2961770"/>
              <a:ext cx="67375" cy="148211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9" idx="3"/>
              <a:endCxn id="31" idx="4"/>
            </p:cNvCxnSpPr>
            <p:nvPr/>
          </p:nvCxnSpPr>
          <p:spPr>
            <a:xfrm flipH="1">
              <a:off x="9798423" y="2897353"/>
              <a:ext cx="64855" cy="179435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0" idx="4"/>
              <a:endCxn id="32" idx="0"/>
            </p:cNvCxnSpPr>
            <p:nvPr/>
          </p:nvCxnSpPr>
          <p:spPr>
            <a:xfrm flipH="1">
              <a:off x="10096500" y="2936875"/>
              <a:ext cx="152400" cy="146749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4" idx="3"/>
              <a:endCxn id="27" idx="1"/>
            </p:cNvCxnSpPr>
            <p:nvPr/>
          </p:nvCxnSpPr>
          <p:spPr>
            <a:xfrm flipH="1">
              <a:off x="10696995" y="2897352"/>
              <a:ext cx="329453" cy="156400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grpSp>
      <p:pic>
        <p:nvPicPr>
          <p:cNvPr id="64" name="Picture 63"/>
          <p:cNvPicPr>
            <a:picLocks noChangeAspect="1"/>
          </p:cNvPicPr>
          <p:nvPr/>
        </p:nvPicPr>
        <p:blipFill>
          <a:blip r:embed="rId4"/>
          <a:stretch>
            <a:fillRect/>
          </a:stretch>
        </p:blipFill>
        <p:spPr>
          <a:xfrm>
            <a:off x="666890" y="5126849"/>
            <a:ext cx="6065044" cy="557213"/>
          </a:xfrm>
          <a:prstGeom prst="rect">
            <a:avLst/>
          </a:prstGeom>
        </p:spPr>
      </p:pic>
    </p:spTree>
    <p:extLst>
      <p:ext uri="{BB962C8B-B14F-4D97-AF65-F5344CB8AC3E}">
        <p14:creationId xmlns:p14="http://schemas.microsoft.com/office/powerpoint/2010/main" val="283991650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056" t="20833" r="46120" b="29166"/>
          <a:stretch/>
        </p:blipFill>
        <p:spPr>
          <a:xfrm>
            <a:off x="152400" y="685800"/>
            <a:ext cx="5181600" cy="5562600"/>
          </a:xfrm>
          <a:prstGeom prst="rect">
            <a:avLst/>
          </a:prstGeom>
        </p:spPr>
      </p:pic>
      <p:sp>
        <p:nvSpPr>
          <p:cNvPr id="3" name="Right Arrow 2"/>
          <p:cNvSpPr/>
          <p:nvPr/>
        </p:nvSpPr>
        <p:spPr>
          <a:xfrm>
            <a:off x="5334000" y="1600200"/>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a:off x="5334000" y="3657600"/>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791200" y="685800"/>
            <a:ext cx="3048000" cy="1754326"/>
          </a:xfrm>
          <a:prstGeom prst="rect">
            <a:avLst/>
          </a:prstGeom>
          <a:noFill/>
        </p:spPr>
        <p:txBody>
          <a:bodyPr wrap="square" rtlCol="0">
            <a:spAutoFit/>
          </a:bodyPr>
          <a:lstStyle/>
          <a:p>
            <a:r>
              <a:rPr lang="en-US" u="sng" dirty="0" smtClean="0"/>
              <a:t>Identification(</a:t>
            </a:r>
            <a:r>
              <a:rPr lang="en-US" dirty="0" smtClean="0"/>
              <a:t>Time </a:t>
            </a:r>
            <a:r>
              <a:rPr lang="en-US" dirty="0"/>
              <a:t>Series Data </a:t>
            </a:r>
            <a:r>
              <a:rPr lang="en-US" dirty="0" smtClean="0"/>
              <a:t>Analysis)</a:t>
            </a:r>
            <a:endParaRPr lang="en-US" u="sng" dirty="0" smtClean="0"/>
          </a:p>
          <a:p>
            <a:pPr marL="285750" indent="-285750">
              <a:buFont typeface="Arial" panose="020B0604020202020204" pitchFamily="34" charset="0"/>
              <a:buChar char="•"/>
            </a:pPr>
            <a:r>
              <a:rPr lang="en-US" dirty="0" smtClean="0"/>
              <a:t>White Noise, </a:t>
            </a:r>
          </a:p>
          <a:p>
            <a:pPr marL="285750" indent="-285750">
              <a:buFont typeface="Arial" panose="020B0604020202020204" pitchFamily="34" charset="0"/>
              <a:buChar char="•"/>
            </a:pPr>
            <a:r>
              <a:rPr lang="en-US" dirty="0" smtClean="0"/>
              <a:t>Trend, Seasonality, Stationarity</a:t>
            </a:r>
          </a:p>
          <a:p>
            <a:pPr marL="285750" indent="-285750">
              <a:buFont typeface="Arial" panose="020B0604020202020204" pitchFamily="34" charset="0"/>
              <a:buChar char="•"/>
            </a:pPr>
            <a:r>
              <a:rPr lang="en-US" dirty="0" smtClean="0"/>
              <a:t>ACF, PACF </a:t>
            </a:r>
            <a:endParaRPr lang="en-US" dirty="0"/>
          </a:p>
        </p:txBody>
      </p:sp>
      <p:sp>
        <p:nvSpPr>
          <p:cNvPr id="6" name="TextBox 5"/>
          <p:cNvSpPr txBox="1"/>
          <p:nvPr/>
        </p:nvSpPr>
        <p:spPr>
          <a:xfrm>
            <a:off x="5791200" y="2807901"/>
            <a:ext cx="3048000" cy="2585323"/>
          </a:xfrm>
          <a:prstGeom prst="rect">
            <a:avLst/>
          </a:prstGeom>
          <a:noFill/>
        </p:spPr>
        <p:txBody>
          <a:bodyPr wrap="square" rtlCol="0">
            <a:spAutoFit/>
          </a:bodyPr>
          <a:lstStyle/>
          <a:p>
            <a:r>
              <a:rPr lang="en-US" u="sng" dirty="0" smtClean="0"/>
              <a:t>Estimation (</a:t>
            </a:r>
            <a:r>
              <a:rPr lang="en-US" dirty="0" smtClean="0"/>
              <a:t>Model Selection &amp; Parameters</a:t>
            </a:r>
            <a:r>
              <a:rPr lang="en-US" u="sng" dirty="0" smtClean="0"/>
              <a:t>)</a:t>
            </a:r>
          </a:p>
          <a:p>
            <a:pPr marL="285750" indent="-285750">
              <a:buFont typeface="Arial" panose="020B0604020202020204" pitchFamily="34" charset="0"/>
              <a:buChar char="•"/>
            </a:pPr>
            <a:r>
              <a:rPr lang="en-US" dirty="0" smtClean="0"/>
              <a:t>ACF, PACF p and q values (lags)</a:t>
            </a:r>
          </a:p>
          <a:p>
            <a:pPr marL="285750" indent="-285750">
              <a:buFont typeface="Arial" panose="020B0604020202020204" pitchFamily="34" charset="0"/>
              <a:buChar char="•"/>
            </a:pPr>
            <a:r>
              <a:rPr lang="en-US" dirty="0" smtClean="0"/>
              <a:t>Level of Integrated data (differentiation required for non stationary data) to convert it into stationary data</a:t>
            </a:r>
            <a:endParaRPr lang="en-US" dirty="0"/>
          </a:p>
        </p:txBody>
      </p:sp>
    </p:spTree>
    <p:extLst>
      <p:ext uri="{BB962C8B-B14F-4D97-AF65-F5344CB8AC3E}">
        <p14:creationId xmlns:p14="http://schemas.microsoft.com/office/powerpoint/2010/main" val="733063198"/>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4276" t="21875" r="46485" b="36458"/>
          <a:stretch/>
        </p:blipFill>
        <p:spPr>
          <a:xfrm>
            <a:off x="481966" y="762000"/>
            <a:ext cx="8423910" cy="5486400"/>
          </a:xfrm>
          <a:prstGeom prst="rect">
            <a:avLst/>
          </a:prstGeom>
        </p:spPr>
      </p:pic>
    </p:spTree>
    <p:extLst>
      <p:ext uri="{BB962C8B-B14F-4D97-AF65-F5344CB8AC3E}">
        <p14:creationId xmlns:p14="http://schemas.microsoft.com/office/powerpoint/2010/main" val="2155741965"/>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471" t="21875" r="45534" b="29166"/>
          <a:stretch/>
        </p:blipFill>
        <p:spPr>
          <a:xfrm>
            <a:off x="130127" y="152400"/>
            <a:ext cx="8852171" cy="3581400"/>
          </a:xfrm>
          <a:prstGeom prst="rect">
            <a:avLst/>
          </a:prstGeom>
        </p:spPr>
      </p:pic>
      <p:pic>
        <p:nvPicPr>
          <p:cNvPr id="3" name="Picture 2"/>
          <p:cNvPicPr>
            <a:picLocks noChangeAspect="1"/>
          </p:cNvPicPr>
          <p:nvPr/>
        </p:nvPicPr>
        <p:blipFill rotWithShape="1">
          <a:blip r:embed="rId3"/>
          <a:srcRect l="13104" t="22917" r="45900" b="33333"/>
          <a:stretch/>
        </p:blipFill>
        <p:spPr>
          <a:xfrm>
            <a:off x="0" y="3700975"/>
            <a:ext cx="8982298" cy="2895600"/>
          </a:xfrm>
          <a:prstGeom prst="rect">
            <a:avLst/>
          </a:prstGeom>
        </p:spPr>
      </p:pic>
    </p:spTree>
    <p:extLst>
      <p:ext uri="{BB962C8B-B14F-4D97-AF65-F5344CB8AC3E}">
        <p14:creationId xmlns:p14="http://schemas.microsoft.com/office/powerpoint/2010/main" val="898308816"/>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3154363"/>
          </a:xfrm>
        </p:spPr>
        <p:txBody>
          <a:bodyPr>
            <a:normAutofit fontScale="85000" lnSpcReduction="10000"/>
          </a:bodyPr>
          <a:lstStyle/>
          <a:p>
            <a:r>
              <a:rPr lang="en-US" dirty="0">
                <a:hlinkClick r:id="rId2"/>
              </a:rPr>
              <a:t>https://</a:t>
            </a:r>
            <a:r>
              <a:rPr lang="en-US" dirty="0" smtClean="0">
                <a:hlinkClick r:id="rId2"/>
              </a:rPr>
              <a:t>towardsdatascience.com/hidden-markov-models-for-time-series-classification-basic-overview-a59b74e5e65b</a:t>
            </a:r>
            <a:endParaRPr lang="en-US" dirty="0" smtClean="0"/>
          </a:p>
          <a:p>
            <a:r>
              <a:rPr lang="en-US" dirty="0" smtClean="0">
                <a:hlinkClick r:id="rId3"/>
              </a:rPr>
              <a:t>https</a:t>
            </a:r>
            <a:r>
              <a:rPr lang="en-US" dirty="0">
                <a:hlinkClick r:id="rId3"/>
              </a:rPr>
              <a:t>://</a:t>
            </a:r>
            <a:r>
              <a:rPr lang="en-US" dirty="0" smtClean="0">
                <a:hlinkClick r:id="rId3"/>
              </a:rPr>
              <a:t>nwfsc-timeseries.github.io/atsa/Lectures/Week%206/lec_12_hmm.pdf</a:t>
            </a:r>
            <a:endParaRPr lang="en-US" dirty="0" smtClean="0"/>
          </a:p>
          <a:p>
            <a:r>
              <a:rPr lang="en-US" b="1" dirty="0"/>
              <a:t>Markov Process </a:t>
            </a:r>
            <a:endParaRPr lang="en-US" b="1" dirty="0" smtClean="0"/>
          </a:p>
          <a:p>
            <a:pPr>
              <a:buFont typeface="Arial" panose="020B0604020202020204" pitchFamily="34" charset="0"/>
              <a:buChar char="•"/>
            </a:pPr>
            <a:r>
              <a:rPr lang="en-US" dirty="0" smtClean="0"/>
              <a:t>time </a:t>
            </a:r>
            <a:r>
              <a:rPr lang="en-US" dirty="0"/>
              <a:t>may be discrete or continuous (we’ll focus on discrete) </a:t>
            </a:r>
          </a:p>
          <a:p>
            <a:pPr>
              <a:buFont typeface="Arial" panose="020B0604020202020204" pitchFamily="34" charset="0"/>
              <a:buChar char="•"/>
            </a:pPr>
            <a:r>
              <a:rPr lang="en-US" dirty="0" smtClean="0"/>
              <a:t>Markov </a:t>
            </a:r>
            <a:r>
              <a:rPr lang="en-US" dirty="0"/>
              <a:t>if at each time step, the state </a:t>
            </a:r>
            <a:r>
              <a:rPr lang="en-US" dirty="0" err="1"/>
              <a:t>xt</a:t>
            </a:r>
            <a:r>
              <a:rPr lang="en-US" dirty="0"/>
              <a:t> is only dependent on the previous state xt−1 </a:t>
            </a:r>
          </a:p>
          <a:p>
            <a:pPr>
              <a:buFont typeface="Arial" panose="020B0604020202020204" pitchFamily="34" charset="0"/>
              <a:buChar char="•"/>
            </a:pPr>
            <a:r>
              <a:rPr lang="en-US" dirty="0" err="1" smtClean="0"/>
              <a:t>xt</a:t>
            </a:r>
            <a:r>
              <a:rPr lang="en-US" dirty="0" smtClean="0"/>
              <a:t> </a:t>
            </a:r>
            <a:r>
              <a:rPr lang="en-US" dirty="0"/>
              <a:t>does not depend on future values Entire history can be written as {x1, x2, x3, ..., </a:t>
            </a:r>
            <a:r>
              <a:rPr lang="en-US" dirty="0" err="1"/>
              <a:t>xT</a:t>
            </a:r>
            <a:r>
              <a:rPr lang="en-US" dirty="0"/>
              <a:t> }</a:t>
            </a:r>
            <a:endParaRPr lang="en-US" dirty="0" smtClean="0"/>
          </a:p>
          <a:p>
            <a:endParaRPr lang="en-US" dirty="0"/>
          </a:p>
        </p:txBody>
      </p:sp>
      <p:sp>
        <p:nvSpPr>
          <p:cNvPr id="3" name="Content Placeholder 2"/>
          <p:cNvSpPr>
            <a:spLocks noGrp="1"/>
          </p:cNvSpPr>
          <p:nvPr>
            <p:ph sz="quarter" idx="10"/>
          </p:nvPr>
        </p:nvSpPr>
        <p:spPr/>
        <p:txBody>
          <a:bodyPr/>
          <a:lstStyle/>
          <a:p>
            <a:r>
              <a:rPr lang="en-US" dirty="0" smtClean="0"/>
              <a:t>Hidden Markov for Time Series 1/</a:t>
            </a:r>
            <a:endParaRPr lang="en-US" dirty="0"/>
          </a:p>
        </p:txBody>
      </p:sp>
      <p:pic>
        <p:nvPicPr>
          <p:cNvPr id="7170" name="Picture 2" descr="https://miro.medium.com/max/700/1*jokXaAWaYVpAyaoX0_Mqg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3555" y="4648201"/>
            <a:ext cx="4185845" cy="183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19156"/>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3000" y="1447800"/>
            <a:ext cx="6705600" cy="2585435"/>
          </a:xfrm>
          <a:prstGeom prst="rect">
            <a:avLst/>
          </a:prstGeom>
        </p:spPr>
      </p:pic>
      <p:sp>
        <p:nvSpPr>
          <p:cNvPr id="3" name="Content Placeholder 2"/>
          <p:cNvSpPr>
            <a:spLocks noGrp="1"/>
          </p:cNvSpPr>
          <p:nvPr>
            <p:ph sz="quarter" idx="10"/>
          </p:nvPr>
        </p:nvSpPr>
        <p:spPr/>
        <p:txBody>
          <a:bodyPr/>
          <a:lstStyle/>
          <a:p>
            <a:r>
              <a:rPr lang="en-US" dirty="0"/>
              <a:t>Hidden Markov for Time Series </a:t>
            </a:r>
            <a:r>
              <a:rPr lang="en-US" dirty="0" smtClean="0"/>
              <a:t>2/</a:t>
            </a:r>
            <a:endParaRPr lang="en-US" dirty="0"/>
          </a:p>
        </p:txBody>
      </p:sp>
      <p:sp>
        <p:nvSpPr>
          <p:cNvPr id="5" name="Rectangle 4"/>
          <p:cNvSpPr/>
          <p:nvPr/>
        </p:nvSpPr>
        <p:spPr>
          <a:xfrm>
            <a:off x="457200" y="4495800"/>
            <a:ext cx="7848600" cy="923330"/>
          </a:xfrm>
          <a:prstGeom prst="rect">
            <a:avLst/>
          </a:prstGeom>
        </p:spPr>
        <p:txBody>
          <a:bodyPr wrap="square">
            <a:spAutoFit/>
          </a:bodyPr>
          <a:lstStyle/>
          <a:p>
            <a:r>
              <a:rPr lang="en-US" dirty="0"/>
              <a:t>There are two general </a:t>
            </a:r>
            <a:r>
              <a:rPr lang="en-US" dirty="0" smtClean="0"/>
              <a:t>flavors </a:t>
            </a:r>
            <a:r>
              <a:rPr lang="en-US" dirty="0"/>
              <a:t>of transition matrices: </a:t>
            </a:r>
          </a:p>
          <a:p>
            <a:pPr marL="285750" indent="-285750">
              <a:buFont typeface="Arial" panose="020B0604020202020204" pitchFamily="34" charset="0"/>
              <a:buChar char="•"/>
            </a:pPr>
            <a:r>
              <a:rPr lang="en-US" dirty="0" smtClean="0"/>
              <a:t>Homogenous </a:t>
            </a:r>
            <a:r>
              <a:rPr lang="en-US" dirty="0"/>
              <a:t>(or stationary</a:t>
            </a:r>
            <a:r>
              <a:rPr lang="en-US" dirty="0" smtClean="0"/>
              <a:t>): transition </a:t>
            </a:r>
            <a:r>
              <a:rPr lang="en-US" dirty="0"/>
              <a:t>probabilities don’t depend on t </a:t>
            </a:r>
            <a:endParaRPr lang="en-US" dirty="0" smtClean="0"/>
          </a:p>
          <a:p>
            <a:pPr marL="285750" indent="-285750">
              <a:buFont typeface="Arial" panose="020B0604020202020204" pitchFamily="34" charset="0"/>
              <a:buChar char="•"/>
            </a:pPr>
            <a:r>
              <a:rPr lang="en-US" dirty="0" smtClean="0"/>
              <a:t>Non-homogeneous : </a:t>
            </a:r>
            <a:r>
              <a:rPr lang="en-US" dirty="0"/>
              <a:t>transition probabilities are time-varying</a:t>
            </a:r>
          </a:p>
        </p:txBody>
      </p:sp>
    </p:spTree>
    <p:extLst>
      <p:ext uri="{BB962C8B-B14F-4D97-AF65-F5344CB8AC3E}">
        <p14:creationId xmlns:p14="http://schemas.microsoft.com/office/powerpoint/2010/main" val="3803722430"/>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https://www.kaggle.com/mohitguptaomg/simple-forecast-with-ar-ma-arima/notebook</a:t>
            </a:r>
            <a:endParaRPr lang="en-US" dirty="0"/>
          </a:p>
        </p:txBody>
      </p:sp>
      <p:sp>
        <p:nvSpPr>
          <p:cNvPr id="3" name="Content Placeholder 2"/>
          <p:cNvSpPr>
            <a:spLocks noGrp="1"/>
          </p:cNvSpPr>
          <p:nvPr>
            <p:ph sz="quarter" idx="10"/>
          </p:nvPr>
        </p:nvSpPr>
        <p:spPr/>
        <p:txBody>
          <a:bodyPr/>
          <a:lstStyle/>
          <a:p>
            <a:r>
              <a:rPr lang="en-US" dirty="0" smtClean="0"/>
              <a:t>Exercise</a:t>
            </a:r>
            <a:endParaRPr lang="en-US" dirty="0"/>
          </a:p>
        </p:txBody>
      </p:sp>
    </p:spTree>
    <p:extLst>
      <p:ext uri="{BB962C8B-B14F-4D97-AF65-F5344CB8AC3E}">
        <p14:creationId xmlns:p14="http://schemas.microsoft.com/office/powerpoint/2010/main" val="2822862413"/>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T2- </a:t>
            </a:r>
            <a:r>
              <a:rPr lang="en-US" dirty="0" smtClean="0"/>
              <a:t>introduction-to-data-mining-pang-</a:t>
            </a:r>
            <a:r>
              <a:rPr lang="en-US" dirty="0" err="1" smtClean="0"/>
              <a:t>ning</a:t>
            </a:r>
            <a:endParaRPr lang="en-US" dirty="0" smtClean="0"/>
          </a:p>
          <a:p>
            <a:r>
              <a:rPr lang="en-US" dirty="0" smtClean="0"/>
              <a:t>Ch 2, 6,7</a:t>
            </a:r>
          </a:p>
          <a:p>
            <a:r>
              <a:rPr lang="en-US" dirty="0">
                <a:hlinkClick r:id="rId2"/>
              </a:rPr>
              <a:t>https://blog.timescale.com/what-the-heck-is-time-series-data-and-why-do-i-need-a-time-series-database-dcf3b1b18563</a:t>
            </a:r>
            <a:r>
              <a:rPr lang="en-US" dirty="0" smtClean="0">
                <a:hlinkClick r:id="rId2"/>
              </a:rPr>
              <a:t>/</a:t>
            </a:r>
            <a:endParaRPr lang="en-US" dirty="0" smtClean="0"/>
          </a:p>
          <a:p>
            <a:r>
              <a:rPr lang="en-US" dirty="0">
                <a:hlinkClick r:id="rId3"/>
              </a:rPr>
              <a:t>https://</a:t>
            </a:r>
            <a:r>
              <a:rPr lang="en-US" dirty="0" smtClean="0">
                <a:hlinkClick r:id="rId3"/>
              </a:rPr>
              <a:t>academy.datastax.com/resources/getting-started-time-series-data-modeling</a:t>
            </a:r>
            <a:endParaRPr lang="en-US" dirty="0" smtClean="0"/>
          </a:p>
          <a:p>
            <a:r>
              <a:rPr lang="en-US" dirty="0">
                <a:hlinkClick r:id="rId4"/>
              </a:rPr>
              <a:t>http://</a:t>
            </a:r>
            <a:r>
              <a:rPr lang="en-US" dirty="0" smtClean="0">
                <a:hlinkClick r:id="rId4"/>
              </a:rPr>
              <a:t>www.statsoft.com/textbook/time-series-analysis</a:t>
            </a:r>
            <a:endParaRPr lang="en-US" dirty="0" smtClean="0"/>
          </a:p>
          <a:p>
            <a:r>
              <a:rPr lang="en-US" dirty="0">
                <a:hlinkClick r:id="rId5"/>
              </a:rPr>
              <a:t>https://towardsdatascience.com/stationarity-in-time-series-analysis-90c94f27322</a:t>
            </a:r>
            <a:endParaRPr lang="en-US" dirty="0" smtClean="0"/>
          </a:p>
          <a:p>
            <a:r>
              <a:rPr lang="en-US" dirty="0">
                <a:hlinkClick r:id="rId6"/>
              </a:rPr>
              <a:t>https://machinelearningmastery.com/decompose-time-series-data-trend-seasonality</a:t>
            </a:r>
            <a:r>
              <a:rPr lang="en-US" dirty="0" smtClean="0">
                <a:hlinkClick r:id="rId6"/>
              </a:rPr>
              <a:t>/</a:t>
            </a:r>
            <a:endParaRPr lang="en-US" dirty="0" smtClean="0"/>
          </a:p>
          <a:p>
            <a:r>
              <a:rPr lang="en-US" dirty="0">
                <a:hlinkClick r:id="rId7"/>
              </a:rPr>
              <a:t>http://www.statsoft.com/textbook/time-series-analysis#1general</a:t>
            </a:r>
            <a:endParaRPr lang="en-US" dirty="0"/>
          </a:p>
        </p:txBody>
      </p:sp>
      <p:sp>
        <p:nvSpPr>
          <p:cNvPr id="3" name="Content Placeholder 2"/>
          <p:cNvSpPr>
            <a:spLocks noGrp="1"/>
          </p:cNvSpPr>
          <p:nvPr>
            <p:ph sz="quarter" idx="10"/>
          </p:nvPr>
        </p:nvSpPr>
        <p:spPr/>
        <p:txBody>
          <a:bodyPr/>
          <a:lstStyle/>
          <a:p>
            <a:r>
              <a:rPr lang="en-US" dirty="0" smtClean="0"/>
              <a:t>References</a:t>
            </a:r>
            <a:endParaRPr lang="en-US" dirty="0"/>
          </a:p>
        </p:txBody>
      </p:sp>
    </p:spTree>
    <p:extLst>
      <p:ext uri="{BB962C8B-B14F-4D97-AF65-F5344CB8AC3E}">
        <p14:creationId xmlns:p14="http://schemas.microsoft.com/office/powerpoint/2010/main" val="22825378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Min-max Normalization</a:t>
            </a:r>
          </a:p>
        </p:txBody>
      </p:sp>
      <p:sp>
        <p:nvSpPr>
          <p:cNvPr id="3" name="Text Placeholder 2"/>
          <p:cNvSpPr>
            <a:spLocks noGrp="1"/>
          </p:cNvSpPr>
          <p:nvPr>
            <p:ph type="body" sz="quarter" idx="13"/>
          </p:nvPr>
        </p:nvSpPr>
        <p:spPr/>
        <p:txBody>
          <a:bodyPr>
            <a:normAutofit/>
          </a:bodyPr>
          <a:lstStyle/>
          <a:p>
            <a:pPr marL="0" indent="0">
              <a:lnSpc>
                <a:spcPct val="150000"/>
              </a:lnSpc>
              <a:buNone/>
            </a:pPr>
            <a:r>
              <a:rPr lang="en-US" sz="1800" dirty="0"/>
              <a:t>Let income range $12,000 to $98,000 be normalized to [0.0, 1.0].</a:t>
            </a:r>
          </a:p>
          <a:p>
            <a:pPr marL="0" indent="0">
              <a:lnSpc>
                <a:spcPct val="150000"/>
              </a:lnSpc>
              <a:buNone/>
            </a:pPr>
            <a:r>
              <a:rPr lang="en-US" sz="1800" dirty="0"/>
              <a:t>Then $73,000 is mapped to ?</a:t>
            </a:r>
          </a:p>
        </p:txBody>
      </p:sp>
      <p:pic>
        <p:nvPicPr>
          <p:cNvPr id="5" name="Picture 4"/>
          <p:cNvPicPr>
            <a:picLocks noChangeAspect="1"/>
          </p:cNvPicPr>
          <p:nvPr/>
        </p:nvPicPr>
        <p:blipFill>
          <a:blip r:embed="rId2"/>
          <a:stretch>
            <a:fillRect/>
          </a:stretch>
        </p:blipFill>
        <p:spPr>
          <a:xfrm>
            <a:off x="2171701" y="3432993"/>
            <a:ext cx="3393281" cy="664369"/>
          </a:xfrm>
          <a:prstGeom prst="rect">
            <a:avLst/>
          </a:prstGeom>
        </p:spPr>
      </p:pic>
    </p:spTree>
    <p:extLst>
      <p:ext uri="{BB962C8B-B14F-4D97-AF65-F5344CB8AC3E}">
        <p14:creationId xmlns:p14="http://schemas.microsoft.com/office/powerpoint/2010/main" val="1531478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 Normalization -&gt; Standardization</a:t>
            </a:r>
          </a:p>
        </p:txBody>
      </p:sp>
      <p:sp>
        <p:nvSpPr>
          <p:cNvPr id="3" name="Text Placeholder 2"/>
          <p:cNvSpPr>
            <a:spLocks noGrp="1"/>
          </p:cNvSpPr>
          <p:nvPr>
            <p:ph type="body" sz="quarter" idx="13"/>
          </p:nvPr>
        </p:nvSpPr>
        <p:spPr>
          <a:xfrm>
            <a:off x="457200" y="1803798"/>
            <a:ext cx="8333386" cy="4082653"/>
          </a:xfrm>
        </p:spPr>
        <p:txBody>
          <a:bodyPr>
            <a:normAutofit fontScale="92500" lnSpcReduction="10000"/>
          </a:bodyPr>
          <a:lstStyle/>
          <a:p>
            <a:pPr>
              <a:lnSpc>
                <a:spcPct val="150000"/>
              </a:lnSpc>
              <a:buFont typeface="Wingdings" panose="05000000000000000000" pitchFamily="2" charset="2"/>
              <a:buChar char="Ø"/>
            </a:pPr>
            <a:r>
              <a:rPr lang="en-US" sz="2100" dirty="0"/>
              <a:t>In z-score normalization (or zero-mean normalization)</a:t>
            </a:r>
          </a:p>
          <a:p>
            <a:pPr>
              <a:lnSpc>
                <a:spcPct val="150000"/>
              </a:lnSpc>
              <a:buFont typeface="Wingdings" panose="05000000000000000000" pitchFamily="2" charset="2"/>
              <a:buChar char="Ø"/>
            </a:pPr>
            <a:r>
              <a:rPr lang="en-US" sz="2100" dirty="0"/>
              <a:t>The values for an attribute, x, are normalized based on the mean (x) and standard deviation (</a:t>
            </a:r>
            <a:r>
              <a:rPr lang="en-US" sz="2100" dirty="0" err="1"/>
              <a:t>σ</a:t>
            </a:r>
            <a:r>
              <a:rPr lang="en-US" sz="2100" baseline="-25000" dirty="0" err="1"/>
              <a:t>x</a:t>
            </a:r>
            <a:r>
              <a:rPr lang="en-US" sz="2100" dirty="0"/>
              <a:t> ) of x.</a:t>
            </a:r>
          </a:p>
          <a:p>
            <a:pPr>
              <a:lnSpc>
                <a:spcPct val="150000"/>
              </a:lnSpc>
              <a:buFont typeface="Wingdings" panose="05000000000000000000" pitchFamily="2" charset="2"/>
              <a:buChar char="Ø"/>
            </a:pPr>
            <a:endParaRPr lang="en-US" sz="2100" dirty="0"/>
          </a:p>
          <a:p>
            <a:pPr>
              <a:lnSpc>
                <a:spcPct val="150000"/>
              </a:lnSpc>
              <a:buFont typeface="Wingdings" panose="05000000000000000000" pitchFamily="2" charset="2"/>
              <a:buChar char="Ø"/>
            </a:pPr>
            <a:endParaRPr lang="en-US" sz="2100" dirty="0"/>
          </a:p>
          <a:p>
            <a:pPr>
              <a:lnSpc>
                <a:spcPct val="150000"/>
              </a:lnSpc>
              <a:buFont typeface="Wingdings" panose="05000000000000000000" pitchFamily="2" charset="2"/>
              <a:buChar char="Ø"/>
            </a:pPr>
            <a:endParaRPr lang="en-US" sz="2100" dirty="0"/>
          </a:p>
          <a:p>
            <a:pPr>
              <a:lnSpc>
                <a:spcPct val="150000"/>
              </a:lnSpc>
              <a:buFont typeface="Wingdings" panose="05000000000000000000" pitchFamily="2" charset="2"/>
              <a:buChar char="Ø"/>
            </a:pPr>
            <a:endParaRPr lang="en-US" sz="2100" dirty="0"/>
          </a:p>
          <a:p>
            <a:pPr>
              <a:lnSpc>
                <a:spcPct val="150000"/>
              </a:lnSpc>
              <a:buFont typeface="Wingdings" panose="05000000000000000000" pitchFamily="2" charset="2"/>
              <a:buChar char="Ø"/>
            </a:pPr>
            <a:r>
              <a:rPr lang="en-US" sz="2100" dirty="0">
                <a:solidFill>
                  <a:srgbClr val="FF0000"/>
                </a:solidFill>
              </a:rPr>
              <a:t>The resulting scaled feature has a mean of 0 and a variance of 1.</a:t>
            </a:r>
          </a:p>
          <a:p>
            <a:endParaRPr lang="en-US" dirty="0"/>
          </a:p>
        </p:txBody>
      </p:sp>
      <p:pic>
        <p:nvPicPr>
          <p:cNvPr id="4" name="Picture 3"/>
          <p:cNvPicPr>
            <a:picLocks noChangeAspect="1"/>
          </p:cNvPicPr>
          <p:nvPr/>
        </p:nvPicPr>
        <p:blipFill>
          <a:blip r:embed="rId2"/>
          <a:stretch>
            <a:fillRect/>
          </a:stretch>
        </p:blipFill>
        <p:spPr>
          <a:xfrm>
            <a:off x="1028700" y="3314701"/>
            <a:ext cx="2284497" cy="775097"/>
          </a:xfrm>
          <a:prstGeom prst="rect">
            <a:avLst/>
          </a:prstGeom>
        </p:spPr>
      </p:pic>
      <p:pic>
        <p:nvPicPr>
          <p:cNvPr id="5" name="Picture 4"/>
          <p:cNvPicPr>
            <a:picLocks noChangeAspect="1"/>
          </p:cNvPicPr>
          <p:nvPr/>
        </p:nvPicPr>
        <p:blipFill>
          <a:blip r:embed="rId3"/>
          <a:stretch>
            <a:fillRect/>
          </a:stretch>
        </p:blipFill>
        <p:spPr>
          <a:xfrm>
            <a:off x="5184673" y="3082528"/>
            <a:ext cx="3579019" cy="2014538"/>
          </a:xfrm>
          <a:prstGeom prst="rect">
            <a:avLst/>
          </a:prstGeom>
        </p:spPr>
      </p:pic>
    </p:spTree>
    <p:extLst>
      <p:ext uri="{BB962C8B-B14F-4D97-AF65-F5344CB8AC3E}">
        <p14:creationId xmlns:p14="http://schemas.microsoft.com/office/powerpoint/2010/main" val="1765943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z-score Normalization</a:t>
            </a:r>
          </a:p>
        </p:txBody>
      </p:sp>
      <p:sp>
        <p:nvSpPr>
          <p:cNvPr id="3" name="Text Placeholder 2"/>
          <p:cNvSpPr>
            <a:spLocks noGrp="1"/>
          </p:cNvSpPr>
          <p:nvPr>
            <p:ph type="body" sz="quarter" idx="13"/>
          </p:nvPr>
        </p:nvSpPr>
        <p:spPr/>
        <p:txBody>
          <a:bodyPr>
            <a:normAutofit/>
          </a:bodyPr>
          <a:lstStyle/>
          <a:p>
            <a:pPr marL="0" indent="0">
              <a:lnSpc>
                <a:spcPct val="150000"/>
              </a:lnSpc>
              <a:buNone/>
            </a:pPr>
            <a:r>
              <a:rPr lang="en-US" sz="1800" dirty="0"/>
              <a:t>Let </a:t>
            </a:r>
            <a:r>
              <a:rPr lang="el-GR" sz="1800" dirty="0"/>
              <a:t>μ</a:t>
            </a:r>
            <a:r>
              <a:rPr lang="en-US" sz="1800" baseline="-25000" dirty="0"/>
              <a:t>x</a:t>
            </a:r>
            <a:r>
              <a:rPr lang="en-US" sz="1800" dirty="0"/>
              <a:t>= 54,000, </a:t>
            </a:r>
            <a:r>
              <a:rPr lang="en-US" sz="1800" dirty="0" err="1"/>
              <a:t>σ</a:t>
            </a:r>
            <a:r>
              <a:rPr lang="en-US" sz="1800" baseline="-25000" dirty="0" err="1"/>
              <a:t>x</a:t>
            </a:r>
            <a:r>
              <a:rPr lang="en-US" sz="1800" dirty="0"/>
              <a:t> = 16,000, for the attribute income </a:t>
            </a:r>
          </a:p>
          <a:p>
            <a:pPr marL="0" indent="0">
              <a:lnSpc>
                <a:spcPct val="150000"/>
              </a:lnSpc>
              <a:buNone/>
            </a:pPr>
            <a:r>
              <a:rPr lang="en-US" sz="1800" dirty="0"/>
              <a:t>With z-score normalization, a value of $73,600 for income is transformed to:</a:t>
            </a:r>
          </a:p>
        </p:txBody>
      </p:sp>
      <p:pic>
        <p:nvPicPr>
          <p:cNvPr id="5" name="Picture 4"/>
          <p:cNvPicPr>
            <a:picLocks noChangeAspect="1"/>
          </p:cNvPicPr>
          <p:nvPr/>
        </p:nvPicPr>
        <p:blipFill>
          <a:blip r:embed="rId2"/>
          <a:stretch>
            <a:fillRect/>
          </a:stretch>
        </p:blipFill>
        <p:spPr>
          <a:xfrm>
            <a:off x="2286000" y="3714647"/>
            <a:ext cx="2464594" cy="771525"/>
          </a:xfrm>
          <a:prstGeom prst="rect">
            <a:avLst/>
          </a:prstGeom>
        </p:spPr>
      </p:pic>
      <p:sp>
        <p:nvSpPr>
          <p:cNvPr id="6" name="Rectangle 5"/>
          <p:cNvSpPr/>
          <p:nvPr/>
        </p:nvSpPr>
        <p:spPr>
          <a:xfrm>
            <a:off x="754002" y="4662540"/>
            <a:ext cx="7932798" cy="369332"/>
          </a:xfrm>
          <a:prstGeom prst="rect">
            <a:avLst/>
          </a:prstGeom>
        </p:spPr>
        <p:txBody>
          <a:bodyPr wrap="square">
            <a:spAutoFit/>
          </a:bodyPr>
          <a:lstStyle/>
          <a:p>
            <a:r>
              <a:rPr lang="en-US" dirty="0">
                <a:solidFill>
                  <a:srgbClr val="FF0000"/>
                </a:solidFill>
                <a:latin typeface="Helvetica" panose="020B0604020202020204" pitchFamily="34" charset="0"/>
                <a:cs typeface="Helvetica" panose="020B0604020202020204" pitchFamily="34" charset="0"/>
              </a:rPr>
              <a:t>Z=score normalization can change the original data quite a bit</a:t>
            </a:r>
            <a:r>
              <a:rPr lang="en-US" sz="1350" dirty="0">
                <a:solidFill>
                  <a:srgbClr val="FF0000"/>
                </a:solidFill>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2949314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a:t>https://www.statisticshowto.datasciencecentral.com/normalized/</a:t>
            </a:r>
          </a:p>
          <a:p>
            <a:r>
              <a:rPr lang="en-US" dirty="0"/>
              <a:t>The word “normalization” is used informally in statistics, and so the term normalized data can have multiple meanings. In most cases, when you normalize data you eliminate the units of measurement for data, enabling you to more easily compare data from different places. Some of the more common ways to normalize data include:</a:t>
            </a:r>
          </a:p>
          <a:p>
            <a:r>
              <a:rPr lang="en-US" dirty="0"/>
              <a:t>•	</a:t>
            </a:r>
            <a:r>
              <a:rPr lang="en-US" b="1" dirty="0"/>
              <a:t>Transforming data using a z-score or t-score. This is usually called standardization</a:t>
            </a:r>
            <a:r>
              <a:rPr lang="en-US" dirty="0"/>
              <a:t>. In the vast majority of cases, if a statistics textbook is talking about normalizing data, then this is the definition of “normalization” they are probably using.</a:t>
            </a:r>
          </a:p>
          <a:p>
            <a:r>
              <a:rPr lang="en-US" dirty="0"/>
              <a:t>•	Rescaling data to have values between 0 and 1. </a:t>
            </a:r>
            <a:r>
              <a:rPr lang="en-US" b="1" dirty="0"/>
              <a:t>This is usually called feature scaling</a:t>
            </a:r>
            <a:r>
              <a:rPr lang="en-US" dirty="0"/>
              <a:t>. One possible formula to achieve this is:</a:t>
            </a:r>
          </a:p>
          <a:p>
            <a:r>
              <a:rPr lang="en-US" dirty="0"/>
              <a:t> </a:t>
            </a:r>
          </a:p>
          <a:p>
            <a:endParaRPr lang="en-US" dirty="0"/>
          </a:p>
          <a:p>
            <a:r>
              <a:rPr lang="en-US" dirty="0"/>
              <a:t>•	</a:t>
            </a:r>
            <a:r>
              <a:rPr lang="en-US" b="1" dirty="0"/>
              <a:t>Standardizing residuals</a:t>
            </a:r>
            <a:r>
              <a:rPr lang="en-US" dirty="0"/>
              <a:t>: Ratios used in </a:t>
            </a:r>
            <a:r>
              <a:rPr lang="en-US" u="sng" dirty="0"/>
              <a:t>regression analysis </a:t>
            </a:r>
            <a:r>
              <a:rPr lang="en-US" dirty="0"/>
              <a:t>can force residuals into the shape of a normal distribution.</a:t>
            </a:r>
          </a:p>
          <a:p>
            <a:r>
              <a:rPr lang="en-US" dirty="0"/>
              <a:t>•	Normalizing Moments using the formula </a:t>
            </a:r>
            <a:r>
              <a:rPr lang="en-US" b="1" dirty="0"/>
              <a:t>μ/σ.</a:t>
            </a:r>
          </a:p>
          <a:p>
            <a:r>
              <a:rPr lang="en-US" dirty="0"/>
              <a:t>•	Normalizing vectors (in linear algebra) to a norm of one. Normalization in this sense means to transform a vector so that it has a length of one.</a:t>
            </a:r>
          </a:p>
          <a:p>
            <a:endParaRPr lang="en-US" dirty="0"/>
          </a:p>
          <a:p>
            <a:endParaRPr lang="en-US" dirty="0"/>
          </a:p>
        </p:txBody>
      </p:sp>
      <p:sp>
        <p:nvSpPr>
          <p:cNvPr id="3" name="Content Placeholder 2"/>
          <p:cNvSpPr>
            <a:spLocks noGrp="1"/>
          </p:cNvSpPr>
          <p:nvPr>
            <p:ph sz="quarter" idx="10"/>
          </p:nvPr>
        </p:nvSpPr>
        <p:spPr/>
        <p:txBody>
          <a:bodyPr/>
          <a:lstStyle/>
          <a:p>
            <a:r>
              <a:rPr lang="en-US" dirty="0"/>
              <a:t>Normalization</a:t>
            </a:r>
          </a:p>
        </p:txBody>
      </p:sp>
      <p:pic>
        <p:nvPicPr>
          <p:cNvPr id="7" name="Picture 6" descr="https://www.statisticshowto.datasciencecentral.com/wp-content/uploads/2015/11/normalize-data.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191000"/>
            <a:ext cx="2427514" cy="508635"/>
          </a:xfrm>
          <a:prstGeom prst="rect">
            <a:avLst/>
          </a:prstGeom>
          <a:noFill/>
          <a:ln>
            <a:noFill/>
          </a:ln>
        </p:spPr>
      </p:pic>
    </p:spTree>
    <p:extLst>
      <p:ext uri="{BB962C8B-B14F-4D97-AF65-F5344CB8AC3E}">
        <p14:creationId xmlns:p14="http://schemas.microsoft.com/office/powerpoint/2010/main" val="3701396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a:t>The terms normalization and standardization are sometimes used interchangeably, but they usually refer to different things. Normalization usually means to scale a variable to have a values between 0 and 1, while standardization transforms data to have a mean of zero and a standard deviation of 1. This standardization is called a </a:t>
            </a:r>
            <a:r>
              <a:rPr lang="en-US" b="1" dirty="0"/>
              <a:t>z-score</a:t>
            </a:r>
            <a:r>
              <a:rPr lang="en-US" dirty="0"/>
              <a:t>, and data points can be standardized with the following formula:</a:t>
            </a:r>
          </a:p>
          <a:p>
            <a:r>
              <a:rPr lang="en-US" dirty="0"/>
              <a:t> </a:t>
            </a:r>
          </a:p>
          <a:p>
            <a:endParaRPr lang="en-US" dirty="0"/>
          </a:p>
          <a:p>
            <a:r>
              <a:rPr lang="en-US" dirty="0"/>
              <a:t>A </a:t>
            </a:r>
            <a:r>
              <a:rPr lang="en-US" b="1" dirty="0"/>
              <a:t>z-score</a:t>
            </a:r>
            <a:r>
              <a:rPr lang="en-US" dirty="0"/>
              <a:t> standardizes variables.</a:t>
            </a:r>
          </a:p>
          <a:p>
            <a:r>
              <a:rPr lang="en-US" dirty="0"/>
              <a:t>Where:</a:t>
            </a:r>
          </a:p>
          <a:p>
            <a:r>
              <a:rPr lang="en-US" dirty="0"/>
              <a:t>•	xi is a data point (x1, x2…</a:t>
            </a:r>
            <a:r>
              <a:rPr lang="en-US" dirty="0" err="1"/>
              <a:t>xn</a:t>
            </a:r>
            <a:r>
              <a:rPr lang="en-US" dirty="0"/>
              <a:t>).</a:t>
            </a:r>
          </a:p>
          <a:p>
            <a:r>
              <a:rPr lang="en-US" dirty="0"/>
              <a:t>•	x̄ is the sample mean.</a:t>
            </a:r>
          </a:p>
          <a:p>
            <a:r>
              <a:rPr lang="en-US" dirty="0"/>
              <a:t>•	s is the sample standard deviation.</a:t>
            </a:r>
          </a:p>
          <a:p>
            <a:endParaRPr lang="en-US" dirty="0"/>
          </a:p>
          <a:p>
            <a:r>
              <a:rPr lang="en-US" dirty="0"/>
              <a:t>Z-scores are very common in statistics. They allow you to compare different sets of data and to find probabilities for sets of data using standardized tables (called z-tables). For more about z-scores, see: Z-score: Definition, Formula, and Calculation.</a:t>
            </a:r>
          </a:p>
          <a:p>
            <a:endParaRPr lang="en-US" dirty="0"/>
          </a:p>
        </p:txBody>
      </p:sp>
      <p:sp>
        <p:nvSpPr>
          <p:cNvPr id="3" name="Content Placeholder 2"/>
          <p:cNvSpPr>
            <a:spLocks noGrp="1"/>
          </p:cNvSpPr>
          <p:nvPr>
            <p:ph sz="quarter" idx="10"/>
          </p:nvPr>
        </p:nvSpPr>
        <p:spPr/>
        <p:txBody>
          <a:bodyPr/>
          <a:lstStyle/>
          <a:p>
            <a:r>
              <a:rPr lang="en-US" dirty="0"/>
              <a:t>Standardization</a:t>
            </a:r>
          </a:p>
        </p:txBody>
      </p:sp>
      <p:pic>
        <p:nvPicPr>
          <p:cNvPr id="10" name="Picture 9" descr="https://www.statisticshowto.datasciencecentral.com/wp-content/uploads/2016/11/alternate-z-score.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667000"/>
            <a:ext cx="1428750" cy="723900"/>
          </a:xfrm>
          <a:prstGeom prst="rect">
            <a:avLst/>
          </a:prstGeom>
          <a:noFill/>
          <a:ln>
            <a:noFill/>
          </a:ln>
        </p:spPr>
      </p:pic>
    </p:spTree>
    <p:extLst>
      <p:ext uri="{BB962C8B-B14F-4D97-AF65-F5344CB8AC3E}">
        <p14:creationId xmlns:p14="http://schemas.microsoft.com/office/powerpoint/2010/main" val="2807427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85000" lnSpcReduction="20000"/>
          </a:bodyPr>
          <a:lstStyle/>
          <a:p>
            <a:r>
              <a:rPr lang="en-US" dirty="0">
                <a:hlinkClick r:id="rId2"/>
              </a:rPr>
              <a:t>https://www.statisticshowto.datasciencecentral.com/probability-and-statistics/t-distribution/t-score-formula/</a:t>
            </a:r>
            <a:endParaRPr lang="en-US" dirty="0"/>
          </a:p>
          <a:p>
            <a:endParaRPr lang="en-US" dirty="0"/>
          </a:p>
          <a:p>
            <a:r>
              <a:rPr lang="en-US" dirty="0"/>
              <a:t>A </a:t>
            </a:r>
            <a:r>
              <a:rPr lang="en-US" b="1" dirty="0"/>
              <a:t>t-score</a:t>
            </a:r>
            <a:r>
              <a:rPr lang="en-US" dirty="0"/>
              <a:t> is one form of a standardized test statistic (the other you’ll come across in elementary statistics is the z-score). The t score formula enables you to take an individual score and transform it into a standardized form &gt; one which helps you to compare scores.</a:t>
            </a:r>
          </a:p>
          <a:p>
            <a:r>
              <a:rPr lang="en-US" dirty="0"/>
              <a:t>You’ll want to use the t score formula when you don’t know the population standard deviation and you have a small sample (under 30).</a:t>
            </a:r>
          </a:p>
          <a:p>
            <a:r>
              <a:rPr lang="en-US" dirty="0"/>
              <a:t>The t score formula is:</a:t>
            </a:r>
          </a:p>
          <a:p>
            <a:r>
              <a:rPr lang="en-US" dirty="0"/>
              <a:t> </a:t>
            </a:r>
          </a:p>
          <a:p>
            <a:endParaRPr lang="en-US" dirty="0"/>
          </a:p>
          <a:p>
            <a:r>
              <a:rPr lang="en-US" dirty="0"/>
              <a:t>Where</a:t>
            </a:r>
          </a:p>
          <a:p>
            <a:r>
              <a:rPr lang="en-US" dirty="0"/>
              <a:t>x̄ = sample mean</a:t>
            </a:r>
          </a:p>
          <a:p>
            <a:r>
              <a:rPr lang="en-US" dirty="0"/>
              <a:t>μ0 = population mean</a:t>
            </a:r>
          </a:p>
          <a:p>
            <a:r>
              <a:rPr lang="en-US" dirty="0"/>
              <a:t>s = sample standard deviation</a:t>
            </a:r>
          </a:p>
          <a:p>
            <a:r>
              <a:rPr lang="en-US" dirty="0"/>
              <a:t>n = sample size</a:t>
            </a:r>
          </a:p>
        </p:txBody>
      </p:sp>
      <p:sp>
        <p:nvSpPr>
          <p:cNvPr id="3" name="Content Placeholder 2"/>
          <p:cNvSpPr>
            <a:spLocks noGrp="1"/>
          </p:cNvSpPr>
          <p:nvPr>
            <p:ph sz="quarter" idx="10"/>
          </p:nvPr>
        </p:nvSpPr>
        <p:spPr/>
        <p:txBody>
          <a:bodyPr/>
          <a:lstStyle/>
          <a:p>
            <a:r>
              <a:rPr lang="en-US" dirty="0"/>
              <a:t>T-Score</a:t>
            </a:r>
          </a:p>
        </p:txBody>
      </p:sp>
      <p:pic>
        <p:nvPicPr>
          <p:cNvPr id="7" name="Picture 6" descr="t score formula">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962400"/>
            <a:ext cx="2209800" cy="1122159"/>
          </a:xfrm>
          <a:prstGeom prst="rect">
            <a:avLst/>
          </a:prstGeom>
          <a:noFill/>
          <a:ln>
            <a:noFill/>
          </a:ln>
        </p:spPr>
      </p:pic>
    </p:spTree>
    <p:extLst>
      <p:ext uri="{BB962C8B-B14F-4D97-AF65-F5344CB8AC3E}">
        <p14:creationId xmlns:p14="http://schemas.microsoft.com/office/powerpoint/2010/main" val="1029935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Decimal Scaling</a:t>
            </a:r>
          </a:p>
        </p:txBody>
      </p:sp>
      <p:sp>
        <p:nvSpPr>
          <p:cNvPr id="3" name="Text Placeholder 2"/>
          <p:cNvSpPr>
            <a:spLocks noGrp="1"/>
          </p:cNvSpPr>
          <p:nvPr>
            <p:ph type="body" sz="quarter" idx="13"/>
          </p:nvPr>
        </p:nvSpPr>
        <p:spPr>
          <a:xfrm>
            <a:off x="628650" y="1771651"/>
            <a:ext cx="8172450" cy="3486149"/>
          </a:xfrm>
        </p:spPr>
        <p:txBody>
          <a:bodyPr>
            <a:noAutofit/>
          </a:bodyPr>
          <a:lstStyle/>
          <a:p>
            <a:pPr>
              <a:lnSpc>
                <a:spcPct val="150000"/>
              </a:lnSpc>
              <a:buFont typeface="Wingdings" panose="05000000000000000000" pitchFamily="2" charset="2"/>
              <a:buChar char="Ø"/>
            </a:pPr>
            <a:r>
              <a:rPr lang="en-US" sz="1800" dirty="0"/>
              <a:t>Normalizes by moving the decimal point of values of attribute A.</a:t>
            </a:r>
          </a:p>
          <a:p>
            <a:pPr>
              <a:lnSpc>
                <a:spcPct val="150000"/>
              </a:lnSpc>
              <a:buFont typeface="Wingdings" panose="05000000000000000000" pitchFamily="2" charset="2"/>
              <a:buChar char="Ø"/>
            </a:pPr>
            <a:r>
              <a:rPr lang="en-US" sz="1800" dirty="0"/>
              <a:t>The number of decimal points moved depends on the maximum absolute value of A.</a:t>
            </a:r>
          </a:p>
          <a:p>
            <a:pPr>
              <a:lnSpc>
                <a:spcPct val="150000"/>
              </a:lnSpc>
              <a:buFont typeface="Wingdings" panose="05000000000000000000" pitchFamily="2" charset="2"/>
              <a:buChar char="Ø"/>
            </a:pPr>
            <a:r>
              <a:rPr lang="en-US" sz="1800" dirty="0"/>
              <a:t>A value, v, of A is normalized to v′ by computing</a:t>
            </a:r>
          </a:p>
          <a:p>
            <a:pPr>
              <a:lnSpc>
                <a:spcPct val="150000"/>
              </a:lnSpc>
              <a:buFont typeface="Wingdings" panose="05000000000000000000" pitchFamily="2" charset="2"/>
              <a:buChar char="Ø"/>
            </a:pPr>
            <a:endParaRPr lang="en-US" sz="1800" dirty="0"/>
          </a:p>
          <a:p>
            <a:pPr marL="0" indent="0">
              <a:lnSpc>
                <a:spcPct val="150000"/>
              </a:lnSpc>
              <a:buNone/>
            </a:pPr>
            <a:r>
              <a:rPr lang="en-US" sz="1800" dirty="0"/>
              <a:t>          where j is the smallest integer such that Max(|v′|) &lt; 1.</a:t>
            </a:r>
          </a:p>
        </p:txBody>
      </p:sp>
      <mc:AlternateContent xmlns:mc="http://schemas.openxmlformats.org/markup-compatibility/2006" xmlns:a14="http://schemas.microsoft.com/office/drawing/2010/main">
        <mc:Choice Requires="a14">
          <p:sp>
            <p:nvSpPr>
              <p:cNvPr id="6" name="TextBox 5"/>
              <p:cNvSpPr txBox="1"/>
              <p:nvPr/>
            </p:nvSpPr>
            <p:spPr>
              <a:xfrm>
                <a:off x="2792378" y="3733800"/>
                <a:ext cx="1926851" cy="308931"/>
              </a:xfrm>
              <a:prstGeom prst="rect">
                <a:avLst/>
              </a:prstGeom>
              <a:noFill/>
            </p:spPr>
            <p:txBody>
              <a:bodyPr wrap="square" lIns="0" tIns="0" rIns="0" bIns="0" rtlCol="0">
                <a:spAutoFit/>
              </a:bodyPr>
              <a:lstStyle/>
              <a:p>
                <a:r>
                  <a:rPr lang="en-US" sz="1350" dirty="0">
                    <a:latin typeface="Helvetica" panose="020B0604020202020204" pitchFamily="34" charset="0"/>
                    <a:cs typeface="Helvetica" panose="020B0604020202020204" pitchFamily="34" charset="0"/>
                  </a:rPr>
                  <a:t>V’=</a:t>
                </a:r>
                <a14:m>
                  <m:oMath xmlns:m="http://schemas.openxmlformats.org/officeDocument/2006/math">
                    <m:f>
                      <m:fPr>
                        <m:ctrlPr>
                          <a:rPr lang="en-US" sz="1350" i="1">
                            <a:latin typeface="Cambria Math" panose="02040503050406030204" pitchFamily="18" charset="0"/>
                          </a:rPr>
                        </m:ctrlPr>
                      </m:fPr>
                      <m:num>
                        <m:r>
                          <a:rPr lang="en-US" sz="1350" i="1">
                            <a:latin typeface="Cambria Math" panose="02040503050406030204" pitchFamily="18" charset="0"/>
                          </a:rPr>
                          <m:t>𝑉</m:t>
                        </m:r>
                      </m:num>
                      <m:den>
                        <m:r>
                          <a:rPr lang="en-US" sz="1350" i="1">
                            <a:latin typeface="Cambria Math" panose="02040503050406030204" pitchFamily="18" charset="0"/>
                          </a:rPr>
                          <m:t>10</m:t>
                        </m:r>
                        <m:r>
                          <a:rPr lang="en-US" sz="1350" i="1" baseline="30000">
                            <a:latin typeface="Cambria Math" panose="02040503050406030204" pitchFamily="18" charset="0"/>
                          </a:rPr>
                          <m:t>𝐽</m:t>
                        </m:r>
                      </m:den>
                    </m:f>
                  </m:oMath>
                </a14:m>
                <a:endParaRPr lang="en-US" sz="1350" dirty="0">
                  <a:latin typeface="Helvetica" panose="020B0604020202020204" pitchFamily="34" charset="0"/>
                  <a:cs typeface="Helvetica"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92378" y="3733800"/>
                <a:ext cx="1926851" cy="308931"/>
              </a:xfrm>
              <a:prstGeom prst="rect">
                <a:avLst/>
              </a:prstGeom>
              <a:blipFill>
                <a:blip r:embed="rId2"/>
                <a:stretch>
                  <a:fillRect l="-5380" t="-4000" b="-16000"/>
                </a:stretch>
              </a:blipFill>
            </p:spPr>
            <p:txBody>
              <a:bodyPr/>
              <a:lstStyle/>
              <a:p>
                <a:r>
                  <a:rPr lang="en-US">
                    <a:noFill/>
                  </a:rPr>
                  <a:t> </a:t>
                </a:r>
              </a:p>
            </p:txBody>
          </p:sp>
        </mc:Fallback>
      </mc:AlternateContent>
    </p:spTree>
    <p:extLst>
      <p:ext uri="{BB962C8B-B14F-4D97-AF65-F5344CB8AC3E}">
        <p14:creationId xmlns:p14="http://schemas.microsoft.com/office/powerpoint/2010/main" val="1666749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Decimal Scaling</a:t>
            </a:r>
          </a:p>
        </p:txBody>
      </p:sp>
      <p:sp>
        <p:nvSpPr>
          <p:cNvPr id="4" name="Text Placeholder 3"/>
          <p:cNvSpPr>
            <a:spLocks noGrp="1"/>
          </p:cNvSpPr>
          <p:nvPr>
            <p:ph type="body" sz="quarter" idx="13"/>
          </p:nvPr>
        </p:nvSpPr>
        <p:spPr>
          <a:xfrm>
            <a:off x="643304" y="3143250"/>
            <a:ext cx="7620000" cy="2046685"/>
          </a:xfrm>
        </p:spPr>
        <p:txBody>
          <a:bodyPr/>
          <a:lstStyle/>
          <a:p>
            <a:endParaRPr lang="en-US" dirty="0"/>
          </a:p>
          <a:p>
            <a:endParaRPr lang="en-US" dirty="0"/>
          </a:p>
        </p:txBody>
      </p:sp>
      <p:graphicFrame>
        <p:nvGraphicFramePr>
          <p:cNvPr id="6" name="Table 5"/>
          <p:cNvGraphicFramePr>
            <a:graphicFrameLocks noGrp="1"/>
          </p:cNvGraphicFramePr>
          <p:nvPr/>
        </p:nvGraphicFramePr>
        <p:xfrm>
          <a:off x="643305" y="1987055"/>
          <a:ext cx="6096000" cy="8458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95848892"/>
                    </a:ext>
                  </a:extLst>
                </a:gridCol>
                <a:gridCol w="2032000">
                  <a:extLst>
                    <a:ext uri="{9D8B030D-6E8A-4147-A177-3AD203B41FA5}">
                      <a16:colId xmlns:a16="http://schemas.microsoft.com/office/drawing/2014/main" val="2918752943"/>
                    </a:ext>
                  </a:extLst>
                </a:gridCol>
                <a:gridCol w="2032000">
                  <a:extLst>
                    <a:ext uri="{9D8B030D-6E8A-4147-A177-3AD203B41FA5}">
                      <a16:colId xmlns:a16="http://schemas.microsoft.com/office/drawing/2014/main" val="662627517"/>
                    </a:ext>
                  </a:extLst>
                </a:gridCol>
              </a:tblGrid>
              <a:tr h="278130">
                <a:tc>
                  <a:txBody>
                    <a:bodyPr/>
                    <a:lstStyle/>
                    <a:p>
                      <a:r>
                        <a:rPr lang="en-US" sz="1400" dirty="0"/>
                        <a:t>CGPA</a:t>
                      </a:r>
                    </a:p>
                  </a:txBody>
                  <a:tcPr marL="68580" marR="68580" marT="34290" marB="34290"/>
                </a:tc>
                <a:tc>
                  <a:txBody>
                    <a:bodyPr/>
                    <a:lstStyle/>
                    <a:p>
                      <a:r>
                        <a:rPr lang="en-US" sz="1400" dirty="0"/>
                        <a:t>Formula</a:t>
                      </a:r>
                    </a:p>
                  </a:txBody>
                  <a:tcPr marL="68580" marR="68580" marT="34290" marB="34290"/>
                </a:tc>
                <a:tc>
                  <a:txBody>
                    <a:bodyPr/>
                    <a:lstStyle/>
                    <a:p>
                      <a:r>
                        <a:rPr lang="en-US" sz="1400" dirty="0"/>
                        <a:t>Normalized</a:t>
                      </a:r>
                      <a:r>
                        <a:rPr lang="en-US" sz="1400" baseline="0" dirty="0"/>
                        <a:t> CGPA</a:t>
                      </a:r>
                      <a:endParaRPr lang="en-US" sz="1400" dirty="0"/>
                    </a:p>
                  </a:txBody>
                  <a:tcPr marL="68580" marR="68580" marT="34290" marB="34290"/>
                </a:tc>
                <a:extLst>
                  <a:ext uri="{0D108BD9-81ED-4DB2-BD59-A6C34878D82A}">
                    <a16:rowId xmlns:a16="http://schemas.microsoft.com/office/drawing/2014/main" val="423384860"/>
                  </a:ext>
                </a:extLst>
              </a:tr>
              <a:tr h="278130">
                <a:tc>
                  <a:txBody>
                    <a:bodyPr/>
                    <a:lstStyle/>
                    <a:p>
                      <a:r>
                        <a:rPr lang="en-US" sz="1400" dirty="0"/>
                        <a:t>2</a:t>
                      </a:r>
                    </a:p>
                  </a:txBody>
                  <a:tcPr marL="68580" marR="68580" marT="34290" marB="34290"/>
                </a:tc>
                <a:tc>
                  <a:txBody>
                    <a:bodyPr/>
                    <a:lstStyle/>
                    <a:p>
                      <a:r>
                        <a:rPr lang="en-US" sz="1400" dirty="0"/>
                        <a:t>2/10</a:t>
                      </a:r>
                    </a:p>
                  </a:txBody>
                  <a:tcPr marL="68580" marR="68580" marT="34290" marB="34290"/>
                </a:tc>
                <a:tc>
                  <a:txBody>
                    <a:bodyPr/>
                    <a:lstStyle/>
                    <a:p>
                      <a:r>
                        <a:rPr lang="en-US" sz="1400" dirty="0"/>
                        <a:t>0.2</a:t>
                      </a:r>
                    </a:p>
                  </a:txBody>
                  <a:tcPr marL="68580" marR="68580" marT="34290" marB="34290"/>
                </a:tc>
                <a:extLst>
                  <a:ext uri="{0D108BD9-81ED-4DB2-BD59-A6C34878D82A}">
                    <a16:rowId xmlns:a16="http://schemas.microsoft.com/office/drawing/2014/main" val="2301906314"/>
                  </a:ext>
                </a:extLst>
              </a:tr>
              <a:tr h="278130">
                <a:tc>
                  <a:txBody>
                    <a:bodyPr/>
                    <a:lstStyle/>
                    <a:p>
                      <a:r>
                        <a:rPr lang="en-US" sz="1400" dirty="0"/>
                        <a:t>3</a:t>
                      </a:r>
                    </a:p>
                  </a:txBody>
                  <a:tcPr marL="68580" marR="68580" marT="34290" marB="34290"/>
                </a:tc>
                <a:tc>
                  <a:txBody>
                    <a:bodyPr/>
                    <a:lstStyle/>
                    <a:p>
                      <a:r>
                        <a:rPr lang="en-US" sz="1400" dirty="0"/>
                        <a:t>3/10</a:t>
                      </a:r>
                    </a:p>
                  </a:txBody>
                  <a:tcPr marL="68580" marR="68580" marT="34290" marB="34290"/>
                </a:tc>
                <a:tc>
                  <a:txBody>
                    <a:bodyPr/>
                    <a:lstStyle/>
                    <a:p>
                      <a:r>
                        <a:rPr lang="en-US" sz="1400" dirty="0"/>
                        <a:t>0.3</a:t>
                      </a:r>
                    </a:p>
                  </a:txBody>
                  <a:tcPr marL="68580" marR="68580" marT="34290" marB="34290"/>
                </a:tc>
                <a:extLst>
                  <a:ext uri="{0D108BD9-81ED-4DB2-BD59-A6C34878D82A}">
                    <a16:rowId xmlns:a16="http://schemas.microsoft.com/office/drawing/2014/main" val="382740195"/>
                  </a:ext>
                </a:extLst>
              </a:tr>
            </a:tbl>
          </a:graphicData>
        </a:graphic>
      </p:graphicFrame>
      <p:graphicFrame>
        <p:nvGraphicFramePr>
          <p:cNvPr id="7" name="Table 6"/>
          <p:cNvGraphicFramePr>
            <a:graphicFrameLocks noGrp="1"/>
          </p:cNvGraphicFramePr>
          <p:nvPr/>
        </p:nvGraphicFramePr>
        <p:xfrm>
          <a:off x="659633" y="3166110"/>
          <a:ext cx="6096000" cy="8458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95848892"/>
                    </a:ext>
                  </a:extLst>
                </a:gridCol>
                <a:gridCol w="2032000">
                  <a:extLst>
                    <a:ext uri="{9D8B030D-6E8A-4147-A177-3AD203B41FA5}">
                      <a16:colId xmlns:a16="http://schemas.microsoft.com/office/drawing/2014/main" val="2918752943"/>
                    </a:ext>
                  </a:extLst>
                </a:gridCol>
                <a:gridCol w="2032000">
                  <a:extLst>
                    <a:ext uri="{9D8B030D-6E8A-4147-A177-3AD203B41FA5}">
                      <a16:colId xmlns:a16="http://schemas.microsoft.com/office/drawing/2014/main" val="662627517"/>
                    </a:ext>
                  </a:extLst>
                </a:gridCol>
              </a:tblGrid>
              <a:tr h="278130">
                <a:tc>
                  <a:txBody>
                    <a:bodyPr/>
                    <a:lstStyle/>
                    <a:p>
                      <a:r>
                        <a:rPr lang="en-US" sz="1400" dirty="0"/>
                        <a:t>Bonus</a:t>
                      </a:r>
                    </a:p>
                  </a:txBody>
                  <a:tcPr marL="68580" marR="68580" marT="34290" marB="34290"/>
                </a:tc>
                <a:tc>
                  <a:txBody>
                    <a:bodyPr/>
                    <a:lstStyle/>
                    <a:p>
                      <a:r>
                        <a:rPr lang="en-US" sz="1400" dirty="0"/>
                        <a:t>Formula</a:t>
                      </a:r>
                    </a:p>
                  </a:txBody>
                  <a:tcPr marL="68580" marR="68580" marT="34290" marB="34290"/>
                </a:tc>
                <a:tc>
                  <a:txBody>
                    <a:bodyPr/>
                    <a:lstStyle/>
                    <a:p>
                      <a:r>
                        <a:rPr lang="en-US" sz="1400" dirty="0"/>
                        <a:t>Normalized</a:t>
                      </a:r>
                      <a:r>
                        <a:rPr lang="en-US" sz="1400" baseline="0" dirty="0"/>
                        <a:t> Bonus</a:t>
                      </a:r>
                      <a:endParaRPr lang="en-US" sz="1400" dirty="0"/>
                    </a:p>
                  </a:txBody>
                  <a:tcPr marL="68580" marR="68580" marT="34290" marB="34290"/>
                </a:tc>
                <a:extLst>
                  <a:ext uri="{0D108BD9-81ED-4DB2-BD59-A6C34878D82A}">
                    <a16:rowId xmlns:a16="http://schemas.microsoft.com/office/drawing/2014/main" val="423384860"/>
                  </a:ext>
                </a:extLst>
              </a:tr>
              <a:tr h="278130">
                <a:tc>
                  <a:txBody>
                    <a:bodyPr/>
                    <a:lstStyle/>
                    <a:p>
                      <a:r>
                        <a:rPr lang="en-US" sz="1400" dirty="0"/>
                        <a:t>400</a:t>
                      </a:r>
                    </a:p>
                  </a:txBody>
                  <a:tcPr marL="68580" marR="68580" marT="34290" marB="34290"/>
                </a:tc>
                <a:tc>
                  <a:txBody>
                    <a:bodyPr/>
                    <a:lstStyle/>
                    <a:p>
                      <a:r>
                        <a:rPr lang="en-US" sz="1400" dirty="0"/>
                        <a:t>4/1000</a:t>
                      </a:r>
                    </a:p>
                  </a:txBody>
                  <a:tcPr marL="68580" marR="68580" marT="34290" marB="34290"/>
                </a:tc>
                <a:tc>
                  <a:txBody>
                    <a:bodyPr/>
                    <a:lstStyle/>
                    <a:p>
                      <a:r>
                        <a:rPr lang="en-US" sz="1400" dirty="0"/>
                        <a:t>0.4</a:t>
                      </a:r>
                    </a:p>
                  </a:txBody>
                  <a:tcPr marL="68580" marR="68580" marT="34290" marB="34290"/>
                </a:tc>
                <a:extLst>
                  <a:ext uri="{0D108BD9-81ED-4DB2-BD59-A6C34878D82A}">
                    <a16:rowId xmlns:a16="http://schemas.microsoft.com/office/drawing/2014/main" val="2301906314"/>
                  </a:ext>
                </a:extLst>
              </a:tr>
              <a:tr h="278130">
                <a:tc>
                  <a:txBody>
                    <a:bodyPr/>
                    <a:lstStyle/>
                    <a:p>
                      <a:r>
                        <a:rPr lang="en-US" sz="1400" dirty="0"/>
                        <a:t>310</a:t>
                      </a:r>
                    </a:p>
                  </a:txBody>
                  <a:tcPr marL="68580" marR="68580" marT="34290" marB="34290"/>
                </a:tc>
                <a:tc>
                  <a:txBody>
                    <a:bodyPr/>
                    <a:lstStyle/>
                    <a:p>
                      <a:r>
                        <a:rPr lang="en-US" sz="1400" dirty="0"/>
                        <a:t>3/1000</a:t>
                      </a:r>
                    </a:p>
                  </a:txBody>
                  <a:tcPr marL="68580" marR="68580" marT="34290" marB="34290"/>
                </a:tc>
                <a:tc>
                  <a:txBody>
                    <a:bodyPr/>
                    <a:lstStyle/>
                    <a:p>
                      <a:r>
                        <a:rPr lang="en-US" sz="1400" dirty="0"/>
                        <a:t>0.31</a:t>
                      </a:r>
                    </a:p>
                  </a:txBody>
                  <a:tcPr marL="68580" marR="68580" marT="34290" marB="34290"/>
                </a:tc>
                <a:extLst>
                  <a:ext uri="{0D108BD9-81ED-4DB2-BD59-A6C34878D82A}">
                    <a16:rowId xmlns:a16="http://schemas.microsoft.com/office/drawing/2014/main" val="382740195"/>
                  </a:ext>
                </a:extLst>
              </a:tr>
            </a:tbl>
          </a:graphicData>
        </a:graphic>
      </p:graphicFrame>
      <p:graphicFrame>
        <p:nvGraphicFramePr>
          <p:cNvPr id="8" name="Table 7"/>
          <p:cNvGraphicFramePr>
            <a:graphicFrameLocks noGrp="1"/>
          </p:cNvGraphicFramePr>
          <p:nvPr/>
        </p:nvGraphicFramePr>
        <p:xfrm>
          <a:off x="667798" y="4299530"/>
          <a:ext cx="6096000" cy="8458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95848892"/>
                    </a:ext>
                  </a:extLst>
                </a:gridCol>
                <a:gridCol w="2032000">
                  <a:extLst>
                    <a:ext uri="{9D8B030D-6E8A-4147-A177-3AD203B41FA5}">
                      <a16:colId xmlns:a16="http://schemas.microsoft.com/office/drawing/2014/main" val="2918752943"/>
                    </a:ext>
                  </a:extLst>
                </a:gridCol>
                <a:gridCol w="2032000">
                  <a:extLst>
                    <a:ext uri="{9D8B030D-6E8A-4147-A177-3AD203B41FA5}">
                      <a16:colId xmlns:a16="http://schemas.microsoft.com/office/drawing/2014/main" val="662627517"/>
                    </a:ext>
                  </a:extLst>
                </a:gridCol>
              </a:tblGrid>
              <a:tr h="278130">
                <a:tc>
                  <a:txBody>
                    <a:bodyPr/>
                    <a:lstStyle/>
                    <a:p>
                      <a:r>
                        <a:rPr lang="en-US" sz="1400" dirty="0"/>
                        <a:t>Salary</a:t>
                      </a:r>
                    </a:p>
                  </a:txBody>
                  <a:tcPr marL="68580" marR="68580" marT="34290" marB="34290"/>
                </a:tc>
                <a:tc>
                  <a:txBody>
                    <a:bodyPr/>
                    <a:lstStyle/>
                    <a:p>
                      <a:r>
                        <a:rPr lang="en-US" sz="1400" dirty="0"/>
                        <a:t>Formula</a:t>
                      </a:r>
                    </a:p>
                  </a:txBody>
                  <a:tcPr marL="68580" marR="68580" marT="34290" marB="34290"/>
                </a:tc>
                <a:tc>
                  <a:txBody>
                    <a:bodyPr/>
                    <a:lstStyle/>
                    <a:p>
                      <a:r>
                        <a:rPr lang="en-US" sz="1400" dirty="0"/>
                        <a:t>Normalized</a:t>
                      </a:r>
                      <a:r>
                        <a:rPr lang="en-US" sz="1400" baseline="0" dirty="0"/>
                        <a:t> Salary</a:t>
                      </a:r>
                      <a:endParaRPr lang="en-US" sz="1400" dirty="0"/>
                    </a:p>
                  </a:txBody>
                  <a:tcPr marL="68580" marR="68580" marT="34290" marB="34290"/>
                </a:tc>
                <a:extLst>
                  <a:ext uri="{0D108BD9-81ED-4DB2-BD59-A6C34878D82A}">
                    <a16:rowId xmlns:a16="http://schemas.microsoft.com/office/drawing/2014/main" val="423384860"/>
                  </a:ext>
                </a:extLst>
              </a:tr>
              <a:tr h="278130">
                <a:tc>
                  <a:txBody>
                    <a:bodyPr/>
                    <a:lstStyle/>
                    <a:p>
                      <a:r>
                        <a:rPr lang="en-US" sz="1400" dirty="0"/>
                        <a:t>40000</a:t>
                      </a:r>
                    </a:p>
                  </a:txBody>
                  <a:tcPr marL="68580" marR="68580" marT="34290" marB="34290"/>
                </a:tc>
                <a:tc>
                  <a:txBody>
                    <a:bodyPr/>
                    <a:lstStyle/>
                    <a:p>
                      <a:r>
                        <a:rPr lang="en-US" sz="1400" dirty="0"/>
                        <a:t>4/100000</a:t>
                      </a:r>
                    </a:p>
                  </a:txBody>
                  <a:tcPr marL="68580" marR="68580" marT="34290" marB="34290"/>
                </a:tc>
                <a:tc>
                  <a:txBody>
                    <a:bodyPr/>
                    <a:lstStyle/>
                    <a:p>
                      <a:r>
                        <a:rPr lang="en-US" sz="1400" dirty="0"/>
                        <a:t>0.4</a:t>
                      </a:r>
                    </a:p>
                  </a:txBody>
                  <a:tcPr marL="68580" marR="68580" marT="34290" marB="34290"/>
                </a:tc>
                <a:extLst>
                  <a:ext uri="{0D108BD9-81ED-4DB2-BD59-A6C34878D82A}">
                    <a16:rowId xmlns:a16="http://schemas.microsoft.com/office/drawing/2014/main" val="2301906314"/>
                  </a:ext>
                </a:extLst>
              </a:tr>
              <a:tr h="278130">
                <a:tc>
                  <a:txBody>
                    <a:bodyPr/>
                    <a:lstStyle/>
                    <a:p>
                      <a:r>
                        <a:rPr lang="en-US" sz="1400" dirty="0"/>
                        <a:t>31000</a:t>
                      </a:r>
                    </a:p>
                  </a:txBody>
                  <a:tcPr marL="68580" marR="68580" marT="34290" marB="34290"/>
                </a:tc>
                <a:tc>
                  <a:txBody>
                    <a:bodyPr/>
                    <a:lstStyle/>
                    <a:p>
                      <a:r>
                        <a:rPr lang="en-US" sz="1400" dirty="0"/>
                        <a:t>3/100000</a:t>
                      </a:r>
                    </a:p>
                  </a:txBody>
                  <a:tcPr marL="68580" marR="68580" marT="34290" marB="34290"/>
                </a:tc>
                <a:tc>
                  <a:txBody>
                    <a:bodyPr/>
                    <a:lstStyle/>
                    <a:p>
                      <a:r>
                        <a:rPr lang="en-US" sz="1400" dirty="0"/>
                        <a:t>0.31</a:t>
                      </a:r>
                    </a:p>
                  </a:txBody>
                  <a:tcPr marL="68580" marR="68580" marT="34290" marB="34290"/>
                </a:tc>
                <a:extLst>
                  <a:ext uri="{0D108BD9-81ED-4DB2-BD59-A6C34878D82A}">
                    <a16:rowId xmlns:a16="http://schemas.microsoft.com/office/drawing/2014/main" val="382740195"/>
                  </a:ext>
                </a:extLst>
              </a:tr>
            </a:tbl>
          </a:graphicData>
        </a:graphic>
      </p:graphicFrame>
      <p:sp>
        <p:nvSpPr>
          <p:cNvPr id="9" name="Rectangle 8"/>
          <p:cNvSpPr/>
          <p:nvPr/>
        </p:nvSpPr>
        <p:spPr>
          <a:xfrm>
            <a:off x="571500" y="1745344"/>
            <a:ext cx="922112" cy="300082"/>
          </a:xfrm>
          <a:prstGeom prst="rect">
            <a:avLst/>
          </a:prstGeom>
        </p:spPr>
        <p:txBody>
          <a:bodyPr wrap="none">
            <a:spAutoFit/>
          </a:bodyPr>
          <a:lstStyle/>
          <a:p>
            <a:r>
              <a:rPr lang="en-US" sz="1350" dirty="0"/>
              <a:t>Example-1</a:t>
            </a:r>
          </a:p>
        </p:txBody>
      </p:sp>
      <p:sp>
        <p:nvSpPr>
          <p:cNvPr id="10" name="Rectangle 9"/>
          <p:cNvSpPr/>
          <p:nvPr/>
        </p:nvSpPr>
        <p:spPr>
          <a:xfrm>
            <a:off x="571500" y="2907553"/>
            <a:ext cx="922112" cy="300082"/>
          </a:xfrm>
          <a:prstGeom prst="rect">
            <a:avLst/>
          </a:prstGeom>
        </p:spPr>
        <p:txBody>
          <a:bodyPr wrap="none">
            <a:spAutoFit/>
          </a:bodyPr>
          <a:lstStyle/>
          <a:p>
            <a:r>
              <a:rPr lang="en-US" sz="1350" dirty="0"/>
              <a:t>Example-2</a:t>
            </a:r>
          </a:p>
        </p:txBody>
      </p:sp>
      <p:sp>
        <p:nvSpPr>
          <p:cNvPr id="11" name="Rectangle 10"/>
          <p:cNvSpPr/>
          <p:nvPr/>
        </p:nvSpPr>
        <p:spPr>
          <a:xfrm>
            <a:off x="582386" y="4009251"/>
            <a:ext cx="922112" cy="300082"/>
          </a:xfrm>
          <a:prstGeom prst="rect">
            <a:avLst/>
          </a:prstGeom>
        </p:spPr>
        <p:txBody>
          <a:bodyPr wrap="none">
            <a:spAutoFit/>
          </a:bodyPr>
          <a:lstStyle/>
          <a:p>
            <a:r>
              <a:rPr lang="en-US" sz="1350" dirty="0"/>
              <a:t>Example-3</a:t>
            </a:r>
          </a:p>
        </p:txBody>
      </p:sp>
    </p:spTree>
    <p:extLst>
      <p:ext uri="{BB962C8B-B14F-4D97-AF65-F5344CB8AC3E}">
        <p14:creationId xmlns:p14="http://schemas.microsoft.com/office/powerpoint/2010/main" val="2232823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Aggregation</a:t>
            </a:r>
          </a:p>
        </p:txBody>
      </p:sp>
      <p:sp>
        <p:nvSpPr>
          <p:cNvPr id="3" name="Text Placeholder 2"/>
          <p:cNvSpPr>
            <a:spLocks noGrp="1"/>
          </p:cNvSpPr>
          <p:nvPr>
            <p:ph type="body" sz="quarter" idx="13"/>
          </p:nvPr>
        </p:nvSpPr>
        <p:spPr>
          <a:xfrm>
            <a:off x="1614488" y="2143125"/>
            <a:ext cx="6000750" cy="2957513"/>
          </a:xfrm>
        </p:spPr>
        <p:txBody>
          <a:bodyPr>
            <a:normAutofit/>
          </a:bodyPr>
          <a:lstStyle/>
          <a:p>
            <a:pPr algn="just">
              <a:lnSpc>
                <a:spcPct val="150000"/>
              </a:lnSpc>
              <a:buFont typeface="Wingdings" panose="05000000000000000000" pitchFamily="2" charset="2"/>
              <a:buChar char="Ø"/>
            </a:pPr>
            <a:r>
              <a:rPr lang="en-US" altLang="en-US" sz="1463" dirty="0"/>
              <a:t>Combining two or more attributes (or objects) into a single attribute (or object)</a:t>
            </a:r>
          </a:p>
          <a:p>
            <a:pPr algn="just">
              <a:lnSpc>
                <a:spcPct val="150000"/>
              </a:lnSpc>
              <a:buFont typeface="Wingdings" panose="05000000000000000000" pitchFamily="2" charset="2"/>
              <a:buChar char="Ø"/>
            </a:pPr>
            <a:endParaRPr lang="en-US" altLang="en-US" sz="1463" dirty="0"/>
          </a:p>
          <a:p>
            <a:pPr>
              <a:lnSpc>
                <a:spcPct val="150000"/>
              </a:lnSpc>
              <a:buFont typeface="Wingdings" panose="05000000000000000000" pitchFamily="2" charset="2"/>
              <a:buChar char="Ø"/>
            </a:pPr>
            <a:r>
              <a:rPr lang="en-US" altLang="en-US" dirty="0"/>
              <a:t>Purpose</a:t>
            </a:r>
          </a:p>
          <a:p>
            <a:pPr lvl="1">
              <a:lnSpc>
                <a:spcPct val="150000"/>
              </a:lnSpc>
              <a:spcBef>
                <a:spcPts val="563"/>
              </a:spcBef>
              <a:buFont typeface="Wingdings" panose="05000000000000000000" pitchFamily="2" charset="2"/>
              <a:buChar char="ü"/>
            </a:pPr>
            <a:r>
              <a:rPr lang="en-US" altLang="en-US" sz="1350" dirty="0"/>
              <a:t>Data reduction</a:t>
            </a:r>
          </a:p>
          <a:p>
            <a:pPr lvl="1">
              <a:lnSpc>
                <a:spcPct val="150000"/>
              </a:lnSpc>
              <a:spcBef>
                <a:spcPts val="563"/>
              </a:spcBef>
              <a:buFont typeface="Wingdings" panose="05000000000000000000" pitchFamily="2" charset="2"/>
              <a:buChar char="ü"/>
            </a:pPr>
            <a:r>
              <a:rPr lang="en-US" altLang="en-US" sz="1350" dirty="0"/>
              <a:t>Change of scale</a:t>
            </a:r>
          </a:p>
          <a:p>
            <a:pPr lvl="1">
              <a:lnSpc>
                <a:spcPct val="150000"/>
              </a:lnSpc>
              <a:spcBef>
                <a:spcPts val="563"/>
              </a:spcBef>
              <a:buFont typeface="Wingdings" panose="05000000000000000000" pitchFamily="2" charset="2"/>
              <a:buChar char="ü"/>
            </a:pPr>
            <a:r>
              <a:rPr lang="en-US" altLang="en-US" sz="1350" dirty="0"/>
              <a:t>More </a:t>
            </a:r>
            <a:r>
              <a:rPr lang="en-US" altLang="en-US" sz="1350" dirty="0">
                <a:solidFill>
                  <a:srgbClr val="FF0000"/>
                </a:solidFill>
              </a:rPr>
              <a:t>stable</a:t>
            </a:r>
            <a:r>
              <a:rPr lang="en-US" altLang="en-US" sz="1350" dirty="0"/>
              <a:t> data</a:t>
            </a:r>
          </a:p>
          <a:p>
            <a:pPr lvl="2"/>
            <a:endParaRPr lang="en-US" altLang="en-US" sz="1013" dirty="0"/>
          </a:p>
          <a:p>
            <a:endParaRPr lang="en-IN" dirty="0"/>
          </a:p>
        </p:txBody>
      </p:sp>
    </p:spTree>
    <p:extLst>
      <p:ext uri="{BB962C8B-B14F-4D97-AF65-F5344CB8AC3E}">
        <p14:creationId xmlns:p14="http://schemas.microsoft.com/office/powerpoint/2010/main" val="281605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61"/>
          <p:cNvSpPr txBox="1">
            <a:spLocks noGrp="1" noChangeArrowheads="1"/>
          </p:cNvSpPr>
          <p:nvPr/>
        </p:nvSpPr>
        <p:spPr bwMode="auto">
          <a:xfrm>
            <a:off x="7611341" y="5455228"/>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defTabSz="685800" eaLnBrk="1" hangingPunct="1"/>
            <a:fld id="{03705B12-1274-429B-A270-46E40F4EDCB2}" type="slidenum">
              <a:rPr lang="en-US" altLang="en-US" sz="900">
                <a:solidFill>
                  <a:srgbClr val="E7E6E6">
                    <a:lumMod val="75000"/>
                  </a:srgbClr>
                </a:solidFill>
              </a:rPr>
              <a:pPr algn="r" defTabSz="685800" eaLnBrk="1" hangingPunct="1"/>
              <a:t>7</a:t>
            </a:fld>
            <a:endParaRPr lang="en-US" altLang="en-US" sz="900" dirty="0">
              <a:solidFill>
                <a:srgbClr val="E7E6E6">
                  <a:lumMod val="75000"/>
                </a:srgbClr>
              </a:solidFill>
            </a:endParaRPr>
          </a:p>
        </p:txBody>
      </p:sp>
      <p:sp>
        <p:nvSpPr>
          <p:cNvPr id="14339" name="Rectangle 2"/>
          <p:cNvSpPr>
            <a:spLocks noGrp="1" noChangeArrowheads="1"/>
          </p:cNvSpPr>
          <p:nvPr>
            <p:ph type="title"/>
          </p:nvPr>
        </p:nvSpPr>
        <p:spPr>
          <a:xfrm>
            <a:off x="304800" y="685800"/>
            <a:ext cx="7886700" cy="436742"/>
          </a:xfrm>
        </p:spPr>
        <p:txBody>
          <a:bodyPr>
            <a:noAutofit/>
          </a:bodyPr>
          <a:lstStyle/>
          <a:p>
            <a:pPr eaLnBrk="1" hangingPunct="1"/>
            <a:r>
              <a:rPr lang="en-US" altLang="en-US" sz="3600" b="1" dirty="0"/>
              <a:t>Noisy Data</a:t>
            </a:r>
          </a:p>
        </p:txBody>
      </p:sp>
      <p:sp>
        <p:nvSpPr>
          <p:cNvPr id="14340" name="Rectangle 3"/>
          <p:cNvSpPr>
            <a:spLocks noGrp="1" noChangeArrowheads="1"/>
          </p:cNvSpPr>
          <p:nvPr>
            <p:ph idx="1"/>
          </p:nvPr>
        </p:nvSpPr>
        <p:spPr>
          <a:xfrm>
            <a:off x="439016" y="1524000"/>
            <a:ext cx="7886700" cy="4495800"/>
          </a:xfrm>
        </p:spPr>
        <p:txBody>
          <a:bodyPr>
            <a:noAutofit/>
          </a:bodyPr>
          <a:lstStyle/>
          <a:p>
            <a:pPr eaLnBrk="1" hangingPunct="1"/>
            <a:r>
              <a:rPr lang="en-US" altLang="en-US" sz="2400" dirty="0">
                <a:latin typeface="Calibri" panose="020F0502020204030204" pitchFamily="34" charset="0"/>
              </a:rPr>
              <a:t>Noise: random error or variance in a measured variable</a:t>
            </a:r>
          </a:p>
          <a:p>
            <a:pPr eaLnBrk="1" hangingPunct="1"/>
            <a:r>
              <a:rPr lang="en-US" altLang="en-US" sz="2400" dirty="0">
                <a:latin typeface="Calibri" panose="020F0502020204030204" pitchFamily="34" charset="0"/>
              </a:rPr>
              <a:t>Incorrect attribute values may be due to</a:t>
            </a:r>
          </a:p>
          <a:p>
            <a:pPr lvl="1" eaLnBrk="1" hangingPunct="1"/>
            <a:r>
              <a:rPr lang="en-US" altLang="en-US" sz="2400" dirty="0">
                <a:latin typeface="Calibri" panose="020F0502020204030204" pitchFamily="34" charset="0"/>
              </a:rPr>
              <a:t>faulty data collection instruments</a:t>
            </a:r>
          </a:p>
          <a:p>
            <a:pPr lvl="1" eaLnBrk="1" hangingPunct="1"/>
            <a:r>
              <a:rPr lang="en-US" altLang="en-US" sz="2400" dirty="0">
                <a:latin typeface="Calibri" panose="020F0502020204030204" pitchFamily="34" charset="0"/>
              </a:rPr>
              <a:t>data entry problems</a:t>
            </a:r>
          </a:p>
          <a:p>
            <a:pPr lvl="1" eaLnBrk="1" hangingPunct="1"/>
            <a:r>
              <a:rPr lang="en-US" altLang="en-US" sz="2400" dirty="0">
                <a:latin typeface="Calibri" panose="020F0502020204030204" pitchFamily="34" charset="0"/>
              </a:rPr>
              <a:t>data transmission problems</a:t>
            </a:r>
          </a:p>
          <a:p>
            <a:pPr lvl="1" eaLnBrk="1" hangingPunct="1"/>
            <a:r>
              <a:rPr lang="en-US" altLang="en-US" sz="2400" dirty="0">
                <a:latin typeface="Calibri" panose="020F0502020204030204" pitchFamily="34" charset="0"/>
              </a:rPr>
              <a:t>technology limitation</a:t>
            </a:r>
          </a:p>
          <a:p>
            <a:pPr lvl="1" eaLnBrk="1" hangingPunct="1"/>
            <a:r>
              <a:rPr lang="en-US" altLang="en-US" sz="2400" dirty="0">
                <a:latin typeface="Calibri" panose="020F0502020204030204" pitchFamily="34" charset="0"/>
              </a:rPr>
              <a:t>inconsistency in naming convention </a:t>
            </a:r>
          </a:p>
        </p:txBody>
      </p:sp>
    </p:spTree>
    <p:extLst>
      <p:ext uri="{BB962C8B-B14F-4D97-AF65-F5344CB8AC3E}">
        <p14:creationId xmlns:p14="http://schemas.microsoft.com/office/powerpoint/2010/main" val="30823441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 – Change in Variability</a:t>
            </a:r>
          </a:p>
        </p:txBody>
      </p:sp>
      <p:sp>
        <p:nvSpPr>
          <p:cNvPr id="5" name="Text Box 5"/>
          <p:cNvSpPr txBox="1">
            <a:spLocks noChangeArrowheads="1"/>
          </p:cNvSpPr>
          <p:nvPr/>
        </p:nvSpPr>
        <p:spPr bwMode="auto">
          <a:xfrm>
            <a:off x="2514600" y="4714876"/>
            <a:ext cx="1628775" cy="45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algn="ctr" eaLnBrk="1" hangingPunct="1">
              <a:spcBef>
                <a:spcPct val="50000"/>
              </a:spcBef>
            </a:pPr>
            <a:r>
              <a:rPr lang="en-US" altLang="en-US" sz="788" b="1" dirty="0">
                <a:latin typeface="Arial" panose="020B0604020202020204" pitchFamily="34" charset="0"/>
              </a:rPr>
              <a:t>Standard Deviation of Average Monthly Precipitation</a:t>
            </a:r>
          </a:p>
        </p:txBody>
      </p:sp>
      <p:sp>
        <p:nvSpPr>
          <p:cNvPr id="6" name="Text Box 7"/>
          <p:cNvSpPr txBox="1">
            <a:spLocks noChangeArrowheads="1"/>
          </p:cNvSpPr>
          <p:nvPr/>
        </p:nvSpPr>
        <p:spPr bwMode="auto">
          <a:xfrm>
            <a:off x="5086350" y="4714876"/>
            <a:ext cx="162877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cs typeface="Arial" panose="020B0604020202020204" pitchFamily="34" charset="0"/>
              </a:defRPr>
            </a:lvl1pPr>
            <a:lvl2pPr marL="742950" indent="-285750" eaLnBrk="0" hangingPunct="0">
              <a:defRPr>
                <a:solidFill>
                  <a:schemeClr val="tx1"/>
                </a:solidFill>
                <a:latin typeface="Trebuchet MS" panose="020B0603020202020204" pitchFamily="34" charset="0"/>
                <a:cs typeface="Arial" panose="020B0604020202020204" pitchFamily="34" charset="0"/>
              </a:defRPr>
            </a:lvl2pPr>
            <a:lvl3pPr marL="1143000" indent="-228600" eaLnBrk="0" hangingPunct="0">
              <a:defRPr>
                <a:solidFill>
                  <a:schemeClr val="tx1"/>
                </a:solidFill>
                <a:latin typeface="Trebuchet MS" panose="020B0603020202020204" pitchFamily="34" charset="0"/>
                <a:cs typeface="Arial" panose="020B0604020202020204" pitchFamily="34" charset="0"/>
              </a:defRPr>
            </a:lvl3pPr>
            <a:lvl4pPr marL="1600200" indent="-228600" eaLnBrk="0" hangingPunct="0">
              <a:defRPr>
                <a:solidFill>
                  <a:schemeClr val="tx1"/>
                </a:solidFill>
                <a:latin typeface="Trebuchet MS" panose="020B0603020202020204" pitchFamily="34" charset="0"/>
                <a:cs typeface="Arial" panose="020B0604020202020204" pitchFamily="34" charset="0"/>
              </a:defRPr>
            </a:lvl4pPr>
            <a:lvl5pPr marL="2057400" indent="-228600" eaLnBrk="0" hangingPunct="0">
              <a:defRPr>
                <a:solidFill>
                  <a:schemeClr val="tx1"/>
                </a:solidFill>
                <a:latin typeface="Trebuchet MS" panose="020B0603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cs typeface="Arial" panose="020B0604020202020204" pitchFamily="34" charset="0"/>
              </a:defRPr>
            </a:lvl9pPr>
          </a:lstStyle>
          <a:p>
            <a:pPr algn="ctr" eaLnBrk="1" hangingPunct="1">
              <a:spcBef>
                <a:spcPct val="50000"/>
              </a:spcBef>
            </a:pPr>
            <a:r>
              <a:rPr lang="en-US" altLang="en-US" sz="788" b="1">
                <a:latin typeface="Arial" panose="020B0604020202020204" pitchFamily="34" charset="0"/>
              </a:rPr>
              <a:t>Standard Deviation of Average Yearly Precipitation</a:t>
            </a: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l="2975" r="18164"/>
          <a:stretch>
            <a:fillRect/>
          </a:stretch>
        </p:blipFill>
        <p:spPr bwMode="auto">
          <a:xfrm>
            <a:off x="2128837" y="2528888"/>
            <a:ext cx="2271713" cy="216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l="7861" r="5850"/>
          <a:stretch>
            <a:fillRect/>
          </a:stretch>
        </p:blipFill>
        <p:spPr bwMode="auto">
          <a:xfrm>
            <a:off x="4657725" y="2528888"/>
            <a:ext cx="2528888" cy="216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Text Placeholder 3"/>
          <p:cNvSpPr>
            <a:spLocks noGrp="1"/>
          </p:cNvSpPr>
          <p:nvPr>
            <p:ph type="body" sz="quarter" idx="14"/>
          </p:nvPr>
        </p:nvSpPr>
        <p:spPr>
          <a:xfrm>
            <a:off x="1328202" y="2143127"/>
            <a:ext cx="6298288" cy="385762"/>
          </a:xfrm>
        </p:spPr>
        <p:txBody>
          <a:bodyPr>
            <a:noAutofit/>
          </a:bodyPr>
          <a:lstStyle/>
          <a:p>
            <a:r>
              <a:rPr lang="en-US" sz="1350" dirty="0"/>
              <a:t>Less variability at “higher-level” view</a:t>
            </a:r>
          </a:p>
        </p:txBody>
      </p:sp>
    </p:spTree>
    <p:extLst>
      <p:ext uri="{BB962C8B-B14F-4D97-AF65-F5344CB8AC3E}">
        <p14:creationId xmlns:p14="http://schemas.microsoft.com/office/powerpoint/2010/main" val="2606297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type="body" sz="half" idx="4294967295"/>
          </p:nvPr>
        </p:nvSpPr>
        <p:spPr>
          <a:xfrm>
            <a:off x="1543050" y="1959175"/>
            <a:ext cx="6172200" cy="3475433"/>
          </a:xfrm>
        </p:spPr>
        <p:txBody>
          <a:bodyPr>
            <a:noAutofit/>
          </a:bodyPr>
          <a:lstStyle/>
          <a:p>
            <a:pPr>
              <a:lnSpc>
                <a:spcPct val="110000"/>
              </a:lnSpc>
            </a:pPr>
            <a:r>
              <a:rPr lang="el-GR" altLang="en-US" sz="1800" b="1" dirty="0">
                <a:solidFill>
                  <a:schemeClr val="folHlink"/>
                </a:solidFill>
                <a:latin typeface="Calibri" panose="020F0502020204030204" pitchFamily="34" charset="0"/>
              </a:rPr>
              <a:t>Χ</a:t>
            </a:r>
            <a:r>
              <a:rPr lang="en-US" altLang="en-US" sz="1800" b="1" baseline="30000" dirty="0">
                <a:solidFill>
                  <a:schemeClr val="folHlink"/>
                </a:solidFill>
                <a:latin typeface="Calibri" panose="020F0502020204030204" pitchFamily="34" charset="0"/>
              </a:rPr>
              <a:t>2</a:t>
            </a:r>
            <a:r>
              <a:rPr lang="en-US" altLang="en-US" sz="1800" b="1" dirty="0">
                <a:solidFill>
                  <a:schemeClr val="folHlink"/>
                </a:solidFill>
                <a:latin typeface="Calibri" panose="020F0502020204030204" pitchFamily="34" charset="0"/>
              </a:rPr>
              <a:t> (chi-square) test</a:t>
            </a:r>
            <a:endParaRPr lang="el-GR" altLang="en-US" sz="1800" b="1" dirty="0">
              <a:solidFill>
                <a:schemeClr val="folHlink"/>
              </a:solidFill>
              <a:latin typeface="Calibri" panose="020F0502020204030204" pitchFamily="34" charset="0"/>
            </a:endParaRPr>
          </a:p>
          <a:p>
            <a:pPr>
              <a:lnSpc>
                <a:spcPct val="110000"/>
              </a:lnSpc>
            </a:pPr>
            <a:endParaRPr lang="en-US" altLang="en-US" sz="1800" dirty="0">
              <a:latin typeface="Calibri" panose="020F0502020204030204" pitchFamily="34" charset="0"/>
            </a:endParaRPr>
          </a:p>
          <a:p>
            <a:pPr>
              <a:lnSpc>
                <a:spcPct val="110000"/>
              </a:lnSpc>
            </a:pPr>
            <a:endParaRPr lang="en-US" altLang="en-US" sz="1800" dirty="0">
              <a:latin typeface="Calibri" panose="020F0502020204030204" pitchFamily="34" charset="0"/>
            </a:endParaRPr>
          </a:p>
          <a:p>
            <a:pPr>
              <a:lnSpc>
                <a:spcPct val="110000"/>
              </a:lnSpc>
            </a:pPr>
            <a:r>
              <a:rPr lang="en-US" altLang="en-US" sz="1800" dirty="0">
                <a:latin typeface="Calibri" panose="020F0502020204030204" pitchFamily="34" charset="0"/>
              </a:rPr>
              <a:t>The larger the </a:t>
            </a:r>
            <a:r>
              <a:rPr lang="el-GR" altLang="en-US" sz="1800" dirty="0">
                <a:latin typeface="Calibri" panose="020F0502020204030204" pitchFamily="34" charset="0"/>
              </a:rPr>
              <a:t>Χ</a:t>
            </a:r>
            <a:r>
              <a:rPr lang="en-US" altLang="en-US" sz="1800" baseline="30000" dirty="0">
                <a:latin typeface="Calibri" panose="020F0502020204030204" pitchFamily="34" charset="0"/>
              </a:rPr>
              <a:t>2</a:t>
            </a:r>
            <a:r>
              <a:rPr lang="en-US" altLang="en-US" sz="1800" dirty="0">
                <a:latin typeface="Calibri" panose="020F0502020204030204" pitchFamily="34" charset="0"/>
              </a:rPr>
              <a:t> value, the more likely the variables are related</a:t>
            </a:r>
          </a:p>
          <a:p>
            <a:pPr>
              <a:lnSpc>
                <a:spcPct val="110000"/>
              </a:lnSpc>
            </a:pPr>
            <a:r>
              <a:rPr lang="en-US" altLang="en-US" sz="1800" dirty="0">
                <a:latin typeface="Calibri" panose="020F0502020204030204" pitchFamily="34" charset="0"/>
              </a:rPr>
              <a:t>The cells that contribute the most to the </a:t>
            </a:r>
            <a:r>
              <a:rPr lang="el-GR" altLang="en-US" sz="1800" dirty="0">
                <a:latin typeface="Calibri" panose="020F0502020204030204" pitchFamily="34" charset="0"/>
              </a:rPr>
              <a:t>Χ</a:t>
            </a:r>
            <a:r>
              <a:rPr lang="en-US" altLang="en-US" sz="1800" baseline="30000" dirty="0">
                <a:latin typeface="Calibri" panose="020F0502020204030204" pitchFamily="34" charset="0"/>
              </a:rPr>
              <a:t>2</a:t>
            </a:r>
            <a:r>
              <a:rPr lang="en-US" altLang="en-US" sz="1800" dirty="0">
                <a:latin typeface="Calibri" panose="020F0502020204030204" pitchFamily="34" charset="0"/>
              </a:rPr>
              <a:t> value are those whose actual count is very different from the expected count</a:t>
            </a:r>
          </a:p>
          <a:p>
            <a:pPr>
              <a:lnSpc>
                <a:spcPct val="110000"/>
              </a:lnSpc>
            </a:pPr>
            <a:r>
              <a:rPr lang="en-US" altLang="en-US" sz="1800" dirty="0">
                <a:latin typeface="Calibri" panose="020F0502020204030204" pitchFamily="34" charset="0"/>
              </a:rPr>
              <a:t>Correlation does not imply causality</a:t>
            </a:r>
          </a:p>
          <a:p>
            <a:pPr lvl="1">
              <a:lnSpc>
                <a:spcPct val="110000"/>
              </a:lnSpc>
            </a:pPr>
            <a:r>
              <a:rPr lang="en-US" altLang="en-US" dirty="0">
                <a:latin typeface="Calibri" panose="020F0502020204030204" pitchFamily="34" charset="0"/>
              </a:rPr>
              <a:t># of hospitals and # of car-theft in a city are correlated</a:t>
            </a:r>
          </a:p>
          <a:p>
            <a:pPr lvl="1">
              <a:lnSpc>
                <a:spcPct val="110000"/>
              </a:lnSpc>
            </a:pPr>
            <a:r>
              <a:rPr lang="en-US" altLang="en-US" dirty="0">
                <a:latin typeface="Calibri" panose="020F0502020204030204" pitchFamily="34" charset="0"/>
              </a:rPr>
              <a:t>Both are causally linked to the third variable: population</a:t>
            </a:r>
          </a:p>
          <a:p>
            <a:pPr marL="0" indent="0">
              <a:lnSpc>
                <a:spcPct val="110000"/>
              </a:lnSpc>
              <a:buNone/>
            </a:pPr>
            <a:r>
              <a:rPr lang="en-US" sz="1275" dirty="0">
                <a:hlinkClick r:id="rId4"/>
              </a:rPr>
              <a:t>https://www.khanacademy.org/math/statistics-probability/inference-categorical-data-chi-square-tests/chi-square-goodness-of-fit-tests/v/pearson-s-chi-square-test-goodness-of-fit</a:t>
            </a:r>
            <a:endParaRPr lang="en-US" altLang="en-US" sz="2025" dirty="0">
              <a:latin typeface="Calibri" panose="020F0502020204030204" pitchFamily="34" charset="0"/>
            </a:endParaRPr>
          </a:p>
        </p:txBody>
      </p:sp>
      <p:sp>
        <p:nvSpPr>
          <p:cNvPr id="20483" name="Rectangle 2"/>
          <p:cNvSpPr>
            <a:spLocks noGrp="1" noChangeArrowheads="1"/>
          </p:cNvSpPr>
          <p:nvPr>
            <p:ph type="title"/>
          </p:nvPr>
        </p:nvSpPr>
        <p:spPr>
          <a:xfrm>
            <a:off x="1428750" y="965003"/>
            <a:ext cx="5915025" cy="994172"/>
          </a:xfrm>
        </p:spPr>
        <p:txBody>
          <a:bodyPr>
            <a:normAutofit/>
          </a:bodyPr>
          <a:lstStyle/>
          <a:p>
            <a:r>
              <a:rPr lang="en-US" altLang="en-US" sz="2700" b="1" dirty="0"/>
              <a:t>Correlation Analysis (Nominal Data)</a:t>
            </a:r>
          </a:p>
        </p:txBody>
      </p:sp>
      <p:graphicFrame>
        <p:nvGraphicFramePr>
          <p:cNvPr id="20485" name="Object 4"/>
          <p:cNvGraphicFramePr>
            <a:graphicFrameLocks noGrp="1" noChangeAspect="1"/>
          </p:cNvGraphicFramePr>
          <p:nvPr>
            <p:ph idx="1"/>
          </p:nvPr>
        </p:nvGraphicFramePr>
        <p:xfrm>
          <a:off x="3424455" y="2400300"/>
          <a:ext cx="2976346" cy="643038"/>
        </p:xfrm>
        <a:graphic>
          <a:graphicData uri="http://schemas.openxmlformats.org/presentationml/2006/ole">
            <mc:AlternateContent xmlns:mc="http://schemas.openxmlformats.org/markup-compatibility/2006">
              <mc:Choice xmlns:v="urn:schemas-microsoft-com:vml" Requires="v">
                <p:oleObj spid="_x0000_s1028" name="Equation" r:id="rId5" imgW="2057400" imgH="444500" progId="Equation.3">
                  <p:embed/>
                </p:oleObj>
              </mc:Choice>
              <mc:Fallback>
                <p:oleObj name="Equation" r:id="rId5" imgW="2057400" imgH="444500" progId="Equation.3">
                  <p:embed/>
                  <p:pic>
                    <p:nvPicPr>
                      <p:cNvPr id="2048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4455" y="2400300"/>
                        <a:ext cx="2976346" cy="643038"/>
                      </a:xfrm>
                      <a:prstGeom prst="rect">
                        <a:avLst/>
                      </a:prstGeom>
                      <a:noFill/>
                      <a:ln>
                        <a:noFill/>
                      </a:ln>
                      <a:effectLst/>
                    </p:spPr>
                  </p:pic>
                </p:oleObj>
              </mc:Fallback>
            </mc:AlternateContent>
          </a:graphicData>
        </a:graphic>
      </p:graphicFrame>
      <p:sp>
        <p:nvSpPr>
          <p:cNvPr id="20482" name="Rectangle 2061"/>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D4F61F6E-0C26-48CC-B960-A5386F0A4B0A}" type="slidenum">
              <a:rPr lang="en-US" altLang="en-US" sz="675"/>
              <a:pPr eaLnBrk="1" hangingPunct="1"/>
              <a:t>71</a:t>
            </a:fld>
            <a:endParaRPr lang="en-US" altLang="en-US" sz="675"/>
          </a:p>
        </p:txBody>
      </p:sp>
    </p:spTree>
    <p:extLst>
      <p:ext uri="{BB962C8B-B14F-4D97-AF65-F5344CB8AC3E}">
        <p14:creationId xmlns:p14="http://schemas.microsoft.com/office/powerpoint/2010/main" val="2726549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type="body" sz="half" idx="4294967295"/>
          </p:nvPr>
        </p:nvSpPr>
        <p:spPr>
          <a:xfrm>
            <a:off x="1487199" y="2125268"/>
            <a:ext cx="5941002" cy="3413413"/>
          </a:xfrm>
        </p:spPr>
        <p:txBody>
          <a:bodyPr>
            <a:normAutofit/>
          </a:bodyPr>
          <a:lstStyle/>
          <a:p>
            <a:pPr>
              <a:lnSpc>
                <a:spcPct val="110000"/>
              </a:lnSpc>
            </a:pPr>
            <a:endParaRPr lang="en-US" altLang="en-US" sz="1500" dirty="0"/>
          </a:p>
          <a:p>
            <a:pPr>
              <a:lnSpc>
                <a:spcPct val="110000"/>
              </a:lnSpc>
            </a:pPr>
            <a:endParaRPr lang="en-US" altLang="en-US" sz="1500" dirty="0"/>
          </a:p>
          <a:p>
            <a:pPr>
              <a:lnSpc>
                <a:spcPct val="110000"/>
              </a:lnSpc>
            </a:pPr>
            <a:endParaRPr lang="en-US" altLang="en-US" sz="1500" dirty="0"/>
          </a:p>
          <a:p>
            <a:pPr>
              <a:lnSpc>
                <a:spcPct val="110000"/>
              </a:lnSpc>
            </a:pPr>
            <a:endParaRPr lang="en-US" altLang="en-US" sz="1500" dirty="0"/>
          </a:p>
          <a:p>
            <a:pPr>
              <a:lnSpc>
                <a:spcPct val="110000"/>
              </a:lnSpc>
            </a:pPr>
            <a:r>
              <a:rPr lang="el-GR" altLang="en-US" sz="1500" dirty="0">
                <a:latin typeface="Calibri" panose="020F0502020204030204" pitchFamily="34" charset="0"/>
              </a:rPr>
              <a:t>Χ</a:t>
            </a:r>
            <a:r>
              <a:rPr lang="en-US" altLang="en-US" sz="1500" baseline="30000" dirty="0">
                <a:latin typeface="Calibri" panose="020F0502020204030204" pitchFamily="34" charset="0"/>
              </a:rPr>
              <a:t>2</a:t>
            </a:r>
            <a:r>
              <a:rPr lang="en-US" altLang="en-US" sz="1500" dirty="0">
                <a:latin typeface="Calibri" panose="020F0502020204030204" pitchFamily="34" charset="0"/>
              </a:rPr>
              <a:t> (chi-square) calculation (numbers in parenthesis are expected counts calculated based on the data distribution in the two categories)</a:t>
            </a:r>
            <a:endParaRPr lang="el-GR" altLang="en-US" sz="1500" dirty="0">
              <a:latin typeface="Calibri" panose="020F0502020204030204" pitchFamily="34" charset="0"/>
            </a:endParaRPr>
          </a:p>
          <a:p>
            <a:pPr>
              <a:lnSpc>
                <a:spcPct val="110000"/>
              </a:lnSpc>
            </a:pPr>
            <a:endParaRPr lang="en-US" altLang="en-US" sz="1500" dirty="0">
              <a:latin typeface="Calibri" panose="020F0502020204030204" pitchFamily="34" charset="0"/>
            </a:endParaRPr>
          </a:p>
          <a:p>
            <a:pPr>
              <a:lnSpc>
                <a:spcPct val="110000"/>
              </a:lnSpc>
            </a:pPr>
            <a:endParaRPr lang="en-US" altLang="en-US" sz="1500" dirty="0">
              <a:latin typeface="Calibri" panose="020F0502020204030204" pitchFamily="34" charset="0"/>
            </a:endParaRPr>
          </a:p>
          <a:p>
            <a:pPr>
              <a:lnSpc>
                <a:spcPct val="110000"/>
              </a:lnSpc>
            </a:pPr>
            <a:r>
              <a:rPr lang="en-US" altLang="en-US" sz="1500" dirty="0">
                <a:latin typeface="Calibri" panose="020F0502020204030204" pitchFamily="34" charset="0"/>
              </a:rPr>
              <a:t>It shows that </a:t>
            </a:r>
            <a:r>
              <a:rPr lang="en-US" altLang="en-US" sz="1500" b="1" dirty="0" err="1">
                <a:latin typeface="Calibri" panose="020F0502020204030204" pitchFamily="34" charset="0"/>
              </a:rPr>
              <a:t>like_science_fiction</a:t>
            </a:r>
            <a:r>
              <a:rPr lang="en-US" altLang="en-US" sz="1500" b="1" dirty="0">
                <a:latin typeface="Calibri" panose="020F0502020204030204" pitchFamily="34" charset="0"/>
              </a:rPr>
              <a:t> </a:t>
            </a:r>
            <a:r>
              <a:rPr lang="en-US" altLang="en-US" sz="1500" dirty="0">
                <a:latin typeface="Calibri" panose="020F0502020204030204" pitchFamily="34" charset="0"/>
              </a:rPr>
              <a:t>and </a:t>
            </a:r>
            <a:r>
              <a:rPr lang="en-US" altLang="en-US" sz="1500" b="1" dirty="0" err="1">
                <a:latin typeface="Calibri" panose="020F0502020204030204" pitchFamily="34" charset="0"/>
              </a:rPr>
              <a:t>play_chess</a:t>
            </a:r>
            <a:r>
              <a:rPr lang="en-US" altLang="en-US" sz="1500" dirty="0">
                <a:latin typeface="Calibri" panose="020F0502020204030204" pitchFamily="34" charset="0"/>
              </a:rPr>
              <a:t> are correlated in the group</a:t>
            </a:r>
          </a:p>
        </p:txBody>
      </p:sp>
      <p:sp>
        <p:nvSpPr>
          <p:cNvPr id="21507" name="Rectangle 2"/>
          <p:cNvSpPr>
            <a:spLocks noGrp="1" noChangeArrowheads="1"/>
          </p:cNvSpPr>
          <p:nvPr>
            <p:ph type="title"/>
          </p:nvPr>
        </p:nvSpPr>
        <p:spPr>
          <a:xfrm>
            <a:off x="1490886" y="972020"/>
            <a:ext cx="5915025" cy="994172"/>
          </a:xfrm>
        </p:spPr>
        <p:txBody>
          <a:bodyPr>
            <a:normAutofit/>
          </a:bodyPr>
          <a:lstStyle/>
          <a:p>
            <a:r>
              <a:rPr lang="en-US" altLang="en-US" sz="2400" b="1" dirty="0"/>
              <a:t>Chi-Square Calculation: An Example</a:t>
            </a:r>
          </a:p>
        </p:txBody>
      </p:sp>
      <p:graphicFrame>
        <p:nvGraphicFramePr>
          <p:cNvPr id="21509" name="Object 4"/>
          <p:cNvGraphicFramePr>
            <a:graphicFrameLocks noGrp="1" noChangeAspect="1"/>
          </p:cNvGraphicFramePr>
          <p:nvPr>
            <p:ph idx="1"/>
          </p:nvPr>
        </p:nvGraphicFramePr>
        <p:xfrm>
          <a:off x="2114551" y="4057651"/>
          <a:ext cx="4914899" cy="536254"/>
        </p:xfrm>
        <a:graphic>
          <a:graphicData uri="http://schemas.openxmlformats.org/presentationml/2006/ole">
            <mc:AlternateContent xmlns:mc="http://schemas.openxmlformats.org/markup-compatibility/2006">
              <mc:Choice xmlns:v="urn:schemas-microsoft-com:vml" Requires="v">
                <p:oleObj spid="_x0000_s2052"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4551" y="4057651"/>
                        <a:ext cx="4914899" cy="536254"/>
                      </a:xfrm>
                      <a:prstGeom prst="rect">
                        <a:avLst/>
                      </a:prstGeom>
                      <a:noFill/>
                      <a:ln>
                        <a:noFill/>
                      </a:ln>
                      <a:effectLst/>
                    </p:spPr>
                  </p:pic>
                </p:oleObj>
              </mc:Fallback>
            </mc:AlternateContent>
          </a:graphicData>
        </a:graphic>
      </p:graphicFrame>
      <p:sp>
        <p:nvSpPr>
          <p:cNvPr id="21506" name="Rectangle 2061"/>
          <p:cNvSpPr>
            <a:spLocks noGrp="1" noChangeArrowheads="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82E74DF2-DF4A-415D-82C2-58C41A0E1E32}" type="slidenum">
              <a:rPr lang="en-US" altLang="en-US" sz="675"/>
              <a:pPr eaLnBrk="1" hangingPunct="1"/>
              <a:t>72</a:t>
            </a:fld>
            <a:endParaRPr lang="en-US" altLang="en-US" sz="675"/>
          </a:p>
        </p:txBody>
      </p:sp>
      <p:graphicFrame>
        <p:nvGraphicFramePr>
          <p:cNvPr id="267269" name="Group 5"/>
          <p:cNvGraphicFramePr>
            <a:graphicFrameLocks noGrp="1"/>
          </p:cNvGraphicFramePr>
          <p:nvPr/>
        </p:nvGraphicFramePr>
        <p:xfrm>
          <a:off x="2114551" y="2084021"/>
          <a:ext cx="4563395" cy="1170562"/>
        </p:xfrm>
        <a:graphic>
          <a:graphicData uri="http://schemas.openxmlformats.org/drawingml/2006/table">
            <a:tbl>
              <a:tblPr/>
              <a:tblGrid>
                <a:gridCol w="1661361">
                  <a:extLst>
                    <a:ext uri="{9D8B030D-6E8A-4147-A177-3AD203B41FA5}">
                      <a16:colId xmlns:a16="http://schemas.microsoft.com/office/drawing/2014/main" val="20000"/>
                    </a:ext>
                  </a:extLst>
                </a:gridCol>
                <a:gridCol w="850883">
                  <a:extLst>
                    <a:ext uri="{9D8B030D-6E8A-4147-A177-3AD203B41FA5}">
                      <a16:colId xmlns:a16="http://schemas.microsoft.com/office/drawing/2014/main" val="20001"/>
                    </a:ext>
                  </a:extLst>
                </a:gridCol>
                <a:gridCol w="1176500">
                  <a:extLst>
                    <a:ext uri="{9D8B030D-6E8A-4147-A177-3AD203B41FA5}">
                      <a16:colId xmlns:a16="http://schemas.microsoft.com/office/drawing/2014/main" val="20002"/>
                    </a:ext>
                  </a:extLst>
                </a:gridCol>
                <a:gridCol w="874651">
                  <a:extLst>
                    <a:ext uri="{9D8B030D-6E8A-4147-A177-3AD203B41FA5}">
                      <a16:colId xmlns:a16="http://schemas.microsoft.com/office/drawing/2014/main" val="20003"/>
                    </a:ext>
                  </a:extLst>
                </a:gridCol>
              </a:tblGrid>
              <a:tr h="25158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900" b="0" i="0" u="none" strike="noStrike" cap="none" normalizeH="0" baseline="0">
                        <a:ln>
                          <a:noFill/>
                        </a:ln>
                        <a:solidFill>
                          <a:schemeClr val="tx1"/>
                        </a:solidFill>
                        <a:effectLst/>
                        <a:latin typeface="Tahoma" pitchFamily="34" charset="0"/>
                      </a:endParaRPr>
                    </a:p>
                  </a:txBody>
                  <a:tcPr marL="51435" marR="51435" marT="25718" marB="2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Play chess</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Not play chess</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Sum (row)</a:t>
                      </a:r>
                    </a:p>
                  </a:txBody>
                  <a:tcPr marL="51435" marR="51435" marT="25718" marB="2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632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dirty="0">
                          <a:ln>
                            <a:noFill/>
                          </a:ln>
                          <a:solidFill>
                            <a:schemeClr val="tx1"/>
                          </a:solidFill>
                          <a:effectLst/>
                          <a:latin typeface="Tahoma" pitchFamily="34" charset="0"/>
                        </a:rPr>
                        <a:t>Like science fiction</a:t>
                      </a:r>
                    </a:p>
                  </a:txBody>
                  <a:tcPr marL="51435" marR="51435" marT="25718" marB="2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250(90)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200(360)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450</a:t>
                      </a:r>
                    </a:p>
                  </a:txBody>
                  <a:tcPr marL="51435" marR="51435" marT="25718" marB="2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632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dirty="0">
                          <a:ln>
                            <a:noFill/>
                          </a:ln>
                          <a:solidFill>
                            <a:schemeClr val="tx1"/>
                          </a:solidFill>
                          <a:effectLst/>
                          <a:latin typeface="Tahoma" pitchFamily="34" charset="0"/>
                        </a:rPr>
                        <a:t>Not like science fiction</a:t>
                      </a:r>
                    </a:p>
                  </a:txBody>
                  <a:tcPr marL="51435" marR="51435" marT="25718" marB="2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50(210)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dirty="0">
                          <a:ln>
                            <a:noFill/>
                          </a:ln>
                          <a:solidFill>
                            <a:schemeClr val="tx1"/>
                          </a:solidFill>
                          <a:effectLst/>
                          <a:latin typeface="Tahoma" pitchFamily="34" charset="0"/>
                        </a:rPr>
                        <a:t>1000(840)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1050</a:t>
                      </a:r>
                    </a:p>
                  </a:txBody>
                  <a:tcPr marL="51435" marR="51435" marT="25718" marB="2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632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Sum(col.)</a:t>
                      </a:r>
                    </a:p>
                  </a:txBody>
                  <a:tcPr marL="51435" marR="51435" marT="25718" marB="2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300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a:ln>
                            <a:noFill/>
                          </a:ln>
                          <a:solidFill>
                            <a:schemeClr val="tx1"/>
                          </a:solidFill>
                          <a:effectLst/>
                          <a:latin typeface="Tahoma" pitchFamily="34" charset="0"/>
                        </a:rPr>
                        <a:t>1200</a:t>
                      </a:r>
                    </a:p>
                  </a:txBody>
                  <a:tcPr marL="51435" marR="51435" marT="25718" marB="2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900" b="0" i="0" u="none" strike="noStrike" cap="none" normalizeH="0" baseline="0" dirty="0">
                          <a:ln>
                            <a:noFill/>
                          </a:ln>
                          <a:solidFill>
                            <a:schemeClr val="tx1"/>
                          </a:solidFill>
                          <a:effectLst/>
                          <a:latin typeface="Tahoma" pitchFamily="34" charset="0"/>
                        </a:rPr>
                        <a:t>1500</a:t>
                      </a:r>
                    </a:p>
                  </a:txBody>
                  <a:tcPr marL="51435" marR="51435" marT="25718" marB="2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7564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body" sz="half" idx="4294967295"/>
          </p:nvPr>
        </p:nvSpPr>
        <p:spPr>
          <a:xfrm>
            <a:off x="1522269" y="2100262"/>
            <a:ext cx="6192982" cy="3614738"/>
          </a:xfrm>
        </p:spPr>
        <p:txBody>
          <a:bodyPr>
            <a:noAutofit/>
          </a:bodyPr>
          <a:lstStyle/>
          <a:p>
            <a:r>
              <a:rPr lang="en-US" altLang="en-US" sz="1800" dirty="0">
                <a:latin typeface="Calibri" panose="020F0502020204030204" pitchFamily="34" charset="0"/>
              </a:rPr>
              <a:t>Correlation coefficient (also called </a:t>
            </a:r>
            <a:r>
              <a:rPr lang="en-US" altLang="en-US" sz="1800" dirty="0">
                <a:solidFill>
                  <a:schemeClr val="folHlink"/>
                </a:solidFill>
                <a:latin typeface="Calibri" panose="020F0502020204030204" pitchFamily="34" charset="0"/>
              </a:rPr>
              <a:t>Pearson’s product moment coefficient</a:t>
            </a:r>
            <a:r>
              <a:rPr lang="en-US" altLang="en-US" sz="1800" dirty="0">
                <a:latin typeface="Calibri" panose="020F0502020204030204" pitchFamily="34" charset="0"/>
              </a:rPr>
              <a:t>)</a:t>
            </a: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pPr lvl="1">
              <a:buFont typeface="Wingdings" panose="05000000000000000000" pitchFamily="2" charset="2"/>
              <a:buNone/>
            </a:pPr>
            <a:r>
              <a:rPr lang="en-US" altLang="en-US" dirty="0">
                <a:latin typeface="Calibri" panose="020F0502020204030204" pitchFamily="34" charset="0"/>
              </a:rPr>
              <a:t>where n is the number of tuples,       and      are the respective means of A and B, </a:t>
            </a:r>
            <a:r>
              <a:rPr lang="el-GR" altLang="en-US" dirty="0">
                <a:latin typeface="Calibri" panose="020F0502020204030204" pitchFamily="34" charset="0"/>
              </a:rPr>
              <a:t>σ</a:t>
            </a:r>
            <a:r>
              <a:rPr lang="en-US" altLang="en-US" baseline="-25000" dirty="0">
                <a:latin typeface="Calibri" panose="020F0502020204030204" pitchFamily="34" charset="0"/>
              </a:rPr>
              <a:t>A </a:t>
            </a:r>
            <a:r>
              <a:rPr lang="en-US" altLang="en-US" dirty="0">
                <a:latin typeface="Calibri" panose="020F0502020204030204" pitchFamily="34" charset="0"/>
              </a:rPr>
              <a:t>and </a:t>
            </a:r>
            <a:r>
              <a:rPr lang="el-GR" altLang="en-US" dirty="0">
                <a:latin typeface="Calibri" panose="020F0502020204030204" pitchFamily="34" charset="0"/>
              </a:rPr>
              <a:t>σ</a:t>
            </a:r>
            <a:r>
              <a:rPr lang="en-US" altLang="en-US" baseline="-25000" dirty="0">
                <a:latin typeface="Calibri" panose="020F0502020204030204" pitchFamily="34" charset="0"/>
              </a:rPr>
              <a:t>B </a:t>
            </a:r>
            <a:r>
              <a:rPr lang="en-US" altLang="en-US" dirty="0">
                <a:latin typeface="Calibri" panose="020F0502020204030204" pitchFamily="34" charset="0"/>
              </a:rPr>
              <a:t>are the respective standard deviation of A and B, and </a:t>
            </a:r>
            <a:r>
              <a:rPr lang="el-GR" altLang="en-US" dirty="0">
                <a:latin typeface="Calibri" panose="020F0502020204030204" pitchFamily="34" charset="0"/>
              </a:rPr>
              <a:t>Σ</a:t>
            </a:r>
            <a:r>
              <a:rPr lang="en-US" altLang="en-US" dirty="0">
                <a:latin typeface="Calibri" panose="020F0502020204030204" pitchFamily="34" charset="0"/>
              </a:rPr>
              <a:t>(</a:t>
            </a:r>
            <a:r>
              <a:rPr lang="en-US" altLang="en-US" dirty="0" err="1">
                <a:latin typeface="Calibri" panose="020F0502020204030204" pitchFamily="34" charset="0"/>
              </a:rPr>
              <a:t>a</a:t>
            </a:r>
            <a:r>
              <a:rPr lang="en-US" altLang="en-US" baseline="-25000" dirty="0" err="1">
                <a:latin typeface="Calibri" panose="020F0502020204030204" pitchFamily="34" charset="0"/>
              </a:rPr>
              <a:t>i</a:t>
            </a:r>
            <a:r>
              <a:rPr lang="en-US" altLang="en-US" dirty="0" err="1">
                <a:latin typeface="Calibri" panose="020F0502020204030204" pitchFamily="34" charset="0"/>
              </a:rPr>
              <a:t>b</a:t>
            </a:r>
            <a:r>
              <a:rPr lang="en-US" altLang="en-US" baseline="-25000" dirty="0" err="1">
                <a:latin typeface="Calibri" panose="020F0502020204030204" pitchFamily="34" charset="0"/>
              </a:rPr>
              <a:t>i</a:t>
            </a:r>
            <a:r>
              <a:rPr lang="en-US" altLang="en-US" dirty="0">
                <a:latin typeface="Calibri" panose="020F0502020204030204" pitchFamily="34" charset="0"/>
              </a:rPr>
              <a:t>) is the sum of the AB cross-product.</a:t>
            </a:r>
          </a:p>
          <a:p>
            <a:r>
              <a:rPr lang="en-US" altLang="en-US" sz="1800" dirty="0">
                <a:latin typeface="Calibri" panose="020F0502020204030204" pitchFamily="34" charset="0"/>
              </a:rPr>
              <a:t>If </a:t>
            </a:r>
            <a:r>
              <a:rPr lang="en-US" altLang="en-US" sz="1800" dirty="0" err="1">
                <a:latin typeface="Calibri" panose="020F0502020204030204" pitchFamily="34" charset="0"/>
              </a:rPr>
              <a:t>r</a:t>
            </a:r>
            <a:r>
              <a:rPr lang="en-US" altLang="en-US" sz="1800" baseline="-25000" dirty="0" err="1">
                <a:latin typeface="Calibri" panose="020F0502020204030204" pitchFamily="34" charset="0"/>
              </a:rPr>
              <a:t>A,B</a:t>
            </a:r>
            <a:r>
              <a:rPr lang="en-US" altLang="en-US" sz="1800" dirty="0">
                <a:latin typeface="Calibri" panose="020F0502020204030204" pitchFamily="34" charset="0"/>
              </a:rPr>
              <a:t> &gt; 0, A and B are positively correlated (A’s values increase as B’s).  The higher, the stronger correlation.</a:t>
            </a:r>
          </a:p>
          <a:p>
            <a:r>
              <a:rPr lang="en-US" altLang="en-US" sz="1800" dirty="0" err="1">
                <a:latin typeface="Calibri" panose="020F0502020204030204" pitchFamily="34" charset="0"/>
              </a:rPr>
              <a:t>r</a:t>
            </a:r>
            <a:r>
              <a:rPr lang="en-US" altLang="en-US" sz="1800" baseline="-25000" dirty="0" err="1">
                <a:latin typeface="Calibri" panose="020F0502020204030204" pitchFamily="34" charset="0"/>
              </a:rPr>
              <a:t>A,B</a:t>
            </a:r>
            <a:r>
              <a:rPr lang="en-US" altLang="en-US" sz="1800" dirty="0">
                <a:latin typeface="Calibri" panose="020F0502020204030204" pitchFamily="34" charset="0"/>
              </a:rPr>
              <a:t> = 0: independent;  </a:t>
            </a:r>
            <a:r>
              <a:rPr lang="en-US" altLang="en-US" sz="1800" dirty="0" err="1">
                <a:latin typeface="Calibri" panose="020F0502020204030204" pitchFamily="34" charset="0"/>
              </a:rPr>
              <a:t>r</a:t>
            </a:r>
            <a:r>
              <a:rPr lang="en-US" altLang="en-US" sz="1800" baseline="-25000" dirty="0" err="1">
                <a:latin typeface="Calibri" panose="020F0502020204030204" pitchFamily="34" charset="0"/>
              </a:rPr>
              <a:t>AB</a:t>
            </a:r>
            <a:r>
              <a:rPr lang="en-US" altLang="en-US" sz="1800" dirty="0">
                <a:latin typeface="Calibri" panose="020F0502020204030204" pitchFamily="34" charset="0"/>
              </a:rPr>
              <a:t> &lt; 0: negatively correlated</a:t>
            </a:r>
          </a:p>
        </p:txBody>
      </p:sp>
      <p:sp>
        <p:nvSpPr>
          <p:cNvPr id="22531" name="Rectangle 2"/>
          <p:cNvSpPr>
            <a:spLocks noGrp="1" noChangeArrowheads="1"/>
          </p:cNvSpPr>
          <p:nvPr>
            <p:ph type="title"/>
          </p:nvPr>
        </p:nvSpPr>
        <p:spPr>
          <a:xfrm>
            <a:off x="1371600" y="1386434"/>
            <a:ext cx="5915025" cy="311969"/>
          </a:xfrm>
        </p:spPr>
        <p:txBody>
          <a:bodyPr>
            <a:noAutofit/>
          </a:bodyPr>
          <a:lstStyle/>
          <a:p>
            <a:r>
              <a:rPr lang="en-US" altLang="en-US" sz="2700" b="1" dirty="0"/>
              <a:t>Correlation Analysis (Numeric Data)</a:t>
            </a:r>
          </a:p>
        </p:txBody>
      </p:sp>
      <p:graphicFrame>
        <p:nvGraphicFramePr>
          <p:cNvPr id="22533" name="Object 4"/>
          <p:cNvGraphicFramePr>
            <a:graphicFrameLocks noGrp="1" noChangeAspect="1"/>
          </p:cNvGraphicFramePr>
          <p:nvPr>
            <p:ph idx="1"/>
          </p:nvPr>
        </p:nvGraphicFramePr>
        <p:xfrm>
          <a:off x="2392361" y="2643825"/>
          <a:ext cx="4452795" cy="662178"/>
        </p:xfrm>
        <a:graphic>
          <a:graphicData uri="http://schemas.openxmlformats.org/presentationml/2006/ole">
            <mc:AlternateContent xmlns:mc="http://schemas.openxmlformats.org/markup-compatibility/2006">
              <mc:Choice xmlns:v="urn:schemas-microsoft-com:vml" Requires="v">
                <p:oleObj spid="_x0000_s3082" name="Equation" r:id="rId4" imgW="2870200" imgH="508000" progId="Equation.3">
                  <p:embed/>
                </p:oleObj>
              </mc:Choice>
              <mc:Fallback>
                <p:oleObj name="Equation" r:id="rId4" imgW="2870200" imgH="508000" progId="Equation.3">
                  <p:embed/>
                  <p:pic>
                    <p:nvPicPr>
                      <p:cNvPr id="2253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2361" y="2643825"/>
                        <a:ext cx="4452795" cy="662178"/>
                      </a:xfrm>
                      <a:prstGeom prst="rect">
                        <a:avLst/>
                      </a:prstGeom>
                      <a:noFill/>
                      <a:ln>
                        <a:noFill/>
                      </a:ln>
                      <a:effectLst/>
                    </p:spPr>
                  </p:pic>
                </p:oleObj>
              </mc:Fallback>
            </mc:AlternateContent>
          </a:graphicData>
        </a:graphic>
      </p:graphicFrame>
      <p:sp>
        <p:nvSpPr>
          <p:cNvPr id="22530" name="Rectangle 2061"/>
          <p:cNvSpPr>
            <a:spLocks noGrp="1" noChangeArrowheads="1"/>
          </p:cNvSpPr>
          <p:nvPr>
            <p:ph type="sldNum" sz="quarter" idx="12"/>
          </p:nvPr>
        </p:nvSpPr>
        <p:spPr>
          <a:xfrm>
            <a:off x="6322868" y="5019947"/>
            <a:ext cx="1600200" cy="2053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7ECC1FEF-E7C9-4636-8212-3C5705F36D5D}" type="slidenum">
              <a:rPr lang="en-US" altLang="en-US" sz="675"/>
              <a:pPr eaLnBrk="1" hangingPunct="1"/>
              <a:t>73</a:t>
            </a:fld>
            <a:endParaRPr lang="en-US" altLang="en-US" sz="675" dirty="0"/>
          </a:p>
        </p:txBody>
      </p:sp>
      <p:graphicFrame>
        <p:nvGraphicFramePr>
          <p:cNvPr id="22534" name="Object 5"/>
          <p:cNvGraphicFramePr>
            <a:graphicFrameLocks noGrp="1" noChangeAspect="1"/>
          </p:cNvGraphicFramePr>
          <p:nvPr>
            <p:ph sz="quarter" idx="4294967295"/>
          </p:nvPr>
        </p:nvGraphicFramePr>
        <p:xfrm>
          <a:off x="4999732" y="3637062"/>
          <a:ext cx="143768" cy="191989"/>
        </p:xfrm>
        <a:graphic>
          <a:graphicData uri="http://schemas.openxmlformats.org/presentationml/2006/ole">
            <mc:AlternateContent xmlns:mc="http://schemas.openxmlformats.org/markup-compatibility/2006">
              <mc:Choice xmlns:v="urn:schemas-microsoft-com:vml" Requires="v">
                <p:oleObj spid="_x0000_s3083" name="Equation" r:id="rId6" imgW="152268" imgH="203024" progId="Equation.3">
                  <p:embed/>
                </p:oleObj>
              </mc:Choice>
              <mc:Fallback>
                <p:oleObj name="Equation" r:id="rId6" imgW="152268" imgH="203024" progId="Equation.3">
                  <p:embed/>
                  <p:pic>
                    <p:nvPicPr>
                      <p:cNvPr id="2253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9732" y="3637062"/>
                        <a:ext cx="143768" cy="1919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5" name="Object 6"/>
          <p:cNvGraphicFramePr>
            <a:graphicFrameLocks noChangeAspect="1"/>
          </p:cNvGraphicFramePr>
          <p:nvPr/>
        </p:nvGraphicFramePr>
        <p:xfrm>
          <a:off x="5657850" y="3629003"/>
          <a:ext cx="166092" cy="220564"/>
        </p:xfrm>
        <a:graphic>
          <a:graphicData uri="http://schemas.openxmlformats.org/presentationml/2006/ole">
            <mc:AlternateContent xmlns:mc="http://schemas.openxmlformats.org/markup-compatibility/2006">
              <mc:Choice xmlns:v="urn:schemas-microsoft-com:vml" Requires="v">
                <p:oleObj spid="_x0000_s3084" name="Equation" r:id="rId8" imgW="152268" imgH="203024" progId="Equation.3">
                  <p:embed/>
                </p:oleObj>
              </mc:Choice>
              <mc:Fallback>
                <p:oleObj name="Equation" r:id="rId8" imgW="152268" imgH="203024" progId="Equation.3">
                  <p:embed/>
                  <p:pic>
                    <p:nvPicPr>
                      <p:cNvPr id="2253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7850" y="3629003"/>
                        <a:ext cx="166092" cy="220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33771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449736" y="1057511"/>
            <a:ext cx="5915025" cy="994172"/>
          </a:xfrm>
        </p:spPr>
        <p:txBody>
          <a:bodyPr>
            <a:normAutofit/>
          </a:bodyPr>
          <a:lstStyle/>
          <a:p>
            <a:r>
              <a:rPr lang="en-US" altLang="en-US" sz="2400" b="1" dirty="0"/>
              <a:t>Correlation (viewed as linear relationship)</a:t>
            </a:r>
          </a:p>
        </p:txBody>
      </p:sp>
      <p:sp>
        <p:nvSpPr>
          <p:cNvPr id="24580" name="Rectangle 3"/>
          <p:cNvSpPr>
            <a:spLocks noGrp="1" noChangeArrowheads="1"/>
          </p:cNvSpPr>
          <p:nvPr>
            <p:ph idx="1"/>
          </p:nvPr>
        </p:nvSpPr>
        <p:spPr>
          <a:xfrm>
            <a:off x="1371600" y="2226469"/>
            <a:ext cx="6457950" cy="3263504"/>
          </a:xfrm>
        </p:spPr>
        <p:txBody>
          <a:bodyPr>
            <a:normAutofit/>
          </a:bodyPr>
          <a:lstStyle/>
          <a:p>
            <a:r>
              <a:rPr lang="en-US" altLang="en-US" sz="1800" dirty="0"/>
              <a:t>Correlation measures the linear relationship between objects</a:t>
            </a:r>
          </a:p>
          <a:p>
            <a:r>
              <a:rPr lang="en-US" altLang="en-US" sz="1800" dirty="0"/>
              <a:t>To compute correlation, we standardize data objects, A and B, and then take their dot product</a:t>
            </a:r>
          </a:p>
        </p:txBody>
      </p:sp>
      <p:sp>
        <p:nvSpPr>
          <p:cNvPr id="24578"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20EBDFD0-C8A3-4154-9E68-958B631A1566}" type="slidenum">
              <a:rPr lang="en-US" altLang="en-US" sz="675"/>
              <a:pPr eaLnBrk="1" hangingPunct="1"/>
              <a:t>74</a:t>
            </a:fld>
            <a:endParaRPr lang="en-US" altLang="en-US" sz="675"/>
          </a:p>
        </p:txBody>
      </p:sp>
      <p:graphicFrame>
        <p:nvGraphicFramePr>
          <p:cNvPr id="24581" name="Object 4"/>
          <p:cNvGraphicFramePr>
            <a:graphicFrameLocks noChangeAspect="1"/>
          </p:cNvGraphicFramePr>
          <p:nvPr/>
        </p:nvGraphicFramePr>
        <p:xfrm>
          <a:off x="2939655" y="3437037"/>
          <a:ext cx="2993231" cy="385763"/>
        </p:xfrm>
        <a:graphic>
          <a:graphicData uri="http://schemas.openxmlformats.org/presentationml/2006/ole">
            <mc:AlternateContent xmlns:mc="http://schemas.openxmlformats.org/markup-compatibility/2006">
              <mc:Choice xmlns:v="urn:schemas-microsoft-com:vml" Requires="v">
                <p:oleObj spid="_x0000_s4106" name="Equation" r:id="rId4" imgW="1778000" imgH="228600" progId="Equation.3">
                  <p:embed/>
                </p:oleObj>
              </mc:Choice>
              <mc:Fallback>
                <p:oleObj name="Equation" r:id="rId4" imgW="1778000" imgH="228600" progId="Equation.3">
                  <p:embed/>
                  <p:pic>
                    <p:nvPicPr>
                      <p:cNvPr id="2458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655" y="3437037"/>
                        <a:ext cx="2993231"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2" name="Object 5"/>
          <p:cNvGraphicFramePr>
            <a:graphicFrameLocks noChangeAspect="1"/>
          </p:cNvGraphicFramePr>
          <p:nvPr/>
        </p:nvGraphicFramePr>
        <p:xfrm>
          <a:off x="2928938" y="3951388"/>
          <a:ext cx="2956620" cy="386655"/>
        </p:xfrm>
        <a:graphic>
          <a:graphicData uri="http://schemas.openxmlformats.org/presentationml/2006/ole">
            <mc:AlternateContent xmlns:mc="http://schemas.openxmlformats.org/markup-compatibility/2006">
              <mc:Choice xmlns:v="urn:schemas-microsoft-com:vml" Requires="v">
                <p:oleObj spid="_x0000_s4107" name="Equation" r:id="rId6" imgW="1752600" imgH="228600" progId="Equation.3">
                  <p:embed/>
                </p:oleObj>
              </mc:Choice>
              <mc:Fallback>
                <p:oleObj name="Equation" r:id="rId6" imgW="1752600" imgH="228600" progId="Equation.3">
                  <p:embed/>
                  <p:pic>
                    <p:nvPicPr>
                      <p:cNvPr id="24582"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938" y="3951388"/>
                        <a:ext cx="2956620" cy="386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3" name="Object 6"/>
          <p:cNvGraphicFramePr>
            <a:graphicFrameLocks noChangeAspect="1"/>
          </p:cNvGraphicFramePr>
          <p:nvPr/>
        </p:nvGraphicFramePr>
        <p:xfrm>
          <a:off x="2927152" y="4508600"/>
          <a:ext cx="2590503" cy="334863"/>
        </p:xfrm>
        <a:graphic>
          <a:graphicData uri="http://schemas.openxmlformats.org/presentationml/2006/ole">
            <mc:AlternateContent xmlns:mc="http://schemas.openxmlformats.org/markup-compatibility/2006">
              <mc:Choice xmlns:v="urn:schemas-microsoft-com:vml" Requires="v">
                <p:oleObj spid="_x0000_s4108" name="Equation" r:id="rId8" imgW="1574800" imgH="203200" progId="Equation.3">
                  <p:embed/>
                </p:oleObj>
              </mc:Choice>
              <mc:Fallback>
                <p:oleObj name="Equation" r:id="rId8" imgW="1574800" imgH="203200" progId="Equation.3">
                  <p:embed/>
                  <p:pic>
                    <p:nvPicPr>
                      <p:cNvPr id="24583"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7152" y="4508600"/>
                        <a:ext cx="2590503" cy="33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62712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idx="1"/>
          </p:nvPr>
        </p:nvSpPr>
        <p:spPr>
          <a:xfrm>
            <a:off x="1485900" y="2057400"/>
            <a:ext cx="6343650" cy="3631077"/>
          </a:xfrm>
        </p:spPr>
        <p:txBody>
          <a:bodyPr>
            <a:noAutofit/>
          </a:bodyPr>
          <a:lstStyle/>
          <a:p>
            <a:pPr>
              <a:lnSpc>
                <a:spcPct val="110000"/>
              </a:lnSpc>
            </a:pPr>
            <a:r>
              <a:rPr lang="en-US" altLang="en-US" sz="1500" dirty="0">
                <a:latin typeface="Calibri" panose="020F0502020204030204" pitchFamily="34" charset="0"/>
              </a:rPr>
              <a:t>Covariance is similar to correlation</a:t>
            </a:r>
          </a:p>
          <a:p>
            <a:pPr>
              <a:lnSpc>
                <a:spcPct val="110000"/>
              </a:lnSpc>
            </a:pPr>
            <a:endParaRPr lang="en-US" altLang="en-US" sz="1350" dirty="0">
              <a:latin typeface="Calibri" panose="020F0502020204030204" pitchFamily="34" charset="0"/>
            </a:endParaRPr>
          </a:p>
          <a:p>
            <a:pPr>
              <a:lnSpc>
                <a:spcPct val="110000"/>
              </a:lnSpc>
            </a:pPr>
            <a:endParaRPr lang="en-US" altLang="en-US" sz="1350" dirty="0">
              <a:latin typeface="Calibri" panose="020F0502020204030204" pitchFamily="34" charset="0"/>
            </a:endParaRPr>
          </a:p>
          <a:p>
            <a:pPr>
              <a:lnSpc>
                <a:spcPct val="110000"/>
              </a:lnSpc>
            </a:pPr>
            <a:endParaRPr lang="en-US" altLang="en-US" sz="1350" dirty="0">
              <a:latin typeface="Calibri" panose="020F0502020204030204" pitchFamily="34" charset="0"/>
            </a:endParaRPr>
          </a:p>
          <a:p>
            <a:pPr>
              <a:lnSpc>
                <a:spcPct val="110000"/>
              </a:lnSpc>
            </a:pPr>
            <a:endParaRPr lang="en-US" altLang="en-US" sz="1350" dirty="0">
              <a:latin typeface="Calibri" panose="020F0502020204030204" pitchFamily="34" charset="0"/>
            </a:endParaRPr>
          </a:p>
          <a:p>
            <a:pPr lvl="1">
              <a:lnSpc>
                <a:spcPct val="110000"/>
              </a:lnSpc>
              <a:buFont typeface="Wingdings" panose="05000000000000000000" pitchFamily="2" charset="2"/>
              <a:buNone/>
            </a:pPr>
            <a:r>
              <a:rPr lang="en-US" altLang="en-US" sz="1500" dirty="0">
                <a:latin typeface="Calibri" panose="020F0502020204030204" pitchFamily="34" charset="0"/>
              </a:rPr>
              <a:t>where n is the number of tuples,      and      are the respective mean or </a:t>
            </a:r>
            <a:r>
              <a:rPr lang="en-US" altLang="en-US" sz="1500" b="1" dirty="0">
                <a:latin typeface="Calibri" panose="020F0502020204030204" pitchFamily="34" charset="0"/>
              </a:rPr>
              <a:t>expected values</a:t>
            </a:r>
            <a:r>
              <a:rPr lang="en-US" altLang="en-US" sz="1500" dirty="0">
                <a:latin typeface="Calibri" panose="020F0502020204030204" pitchFamily="34" charset="0"/>
              </a:rPr>
              <a:t> of A and B, </a:t>
            </a:r>
            <a:r>
              <a:rPr lang="el-GR" altLang="en-US" sz="1500" dirty="0">
                <a:latin typeface="Calibri" panose="020F0502020204030204" pitchFamily="34" charset="0"/>
              </a:rPr>
              <a:t>σ</a:t>
            </a:r>
            <a:r>
              <a:rPr lang="en-US" altLang="en-US" sz="1500" baseline="-25000" dirty="0">
                <a:latin typeface="Calibri" panose="020F0502020204030204" pitchFamily="34" charset="0"/>
              </a:rPr>
              <a:t>A </a:t>
            </a:r>
            <a:r>
              <a:rPr lang="en-US" altLang="en-US" sz="1500" dirty="0">
                <a:latin typeface="Calibri" panose="020F0502020204030204" pitchFamily="34" charset="0"/>
              </a:rPr>
              <a:t>and </a:t>
            </a:r>
            <a:r>
              <a:rPr lang="el-GR" altLang="en-US" sz="1500" dirty="0">
                <a:latin typeface="Calibri" panose="020F0502020204030204" pitchFamily="34" charset="0"/>
              </a:rPr>
              <a:t>σ</a:t>
            </a:r>
            <a:r>
              <a:rPr lang="en-US" altLang="en-US" sz="1500" baseline="-25000" dirty="0">
                <a:latin typeface="Calibri" panose="020F0502020204030204" pitchFamily="34" charset="0"/>
              </a:rPr>
              <a:t>B </a:t>
            </a:r>
            <a:r>
              <a:rPr lang="en-US" altLang="en-US" sz="1500" dirty="0">
                <a:latin typeface="Calibri" panose="020F0502020204030204" pitchFamily="34" charset="0"/>
              </a:rPr>
              <a:t>are the respective standard deviation of A and B</a:t>
            </a:r>
          </a:p>
          <a:p>
            <a:pPr>
              <a:lnSpc>
                <a:spcPct val="110000"/>
              </a:lnSpc>
            </a:pPr>
            <a:r>
              <a:rPr lang="en-US" altLang="en-US" sz="1500" b="1" dirty="0">
                <a:latin typeface="Calibri" panose="020F0502020204030204" pitchFamily="34" charset="0"/>
              </a:rPr>
              <a:t>Positive covariance</a:t>
            </a:r>
            <a:r>
              <a:rPr lang="en-US" altLang="en-US" sz="1500" dirty="0">
                <a:latin typeface="Calibri" panose="020F0502020204030204" pitchFamily="34" charset="0"/>
              </a:rPr>
              <a:t>: If </a:t>
            </a:r>
            <a:r>
              <a:rPr lang="en-US" altLang="en-US" sz="1500" dirty="0" err="1">
                <a:latin typeface="Calibri" panose="020F0502020204030204" pitchFamily="34" charset="0"/>
              </a:rPr>
              <a:t>Cov</a:t>
            </a:r>
            <a:r>
              <a:rPr lang="en-US" altLang="en-US" sz="1500" baseline="-25000" dirty="0" err="1">
                <a:latin typeface="Calibri" panose="020F0502020204030204" pitchFamily="34" charset="0"/>
              </a:rPr>
              <a:t>A,B</a:t>
            </a:r>
            <a:r>
              <a:rPr lang="en-US" altLang="en-US" sz="1500" baseline="-25000" dirty="0">
                <a:latin typeface="Calibri" panose="020F0502020204030204" pitchFamily="34" charset="0"/>
              </a:rPr>
              <a:t> </a:t>
            </a:r>
            <a:r>
              <a:rPr lang="en-US" altLang="en-US" sz="1500" dirty="0">
                <a:latin typeface="Calibri" panose="020F0502020204030204" pitchFamily="34" charset="0"/>
              </a:rPr>
              <a:t>&gt; 0, then A and B both tend to be larger than their expected values</a:t>
            </a:r>
          </a:p>
          <a:p>
            <a:pPr>
              <a:lnSpc>
                <a:spcPct val="110000"/>
              </a:lnSpc>
            </a:pPr>
            <a:r>
              <a:rPr lang="en-US" altLang="en-US" sz="1500" b="1" dirty="0">
                <a:latin typeface="Calibri" panose="020F0502020204030204" pitchFamily="34" charset="0"/>
              </a:rPr>
              <a:t>Negative covariance</a:t>
            </a:r>
            <a:r>
              <a:rPr lang="en-US" altLang="en-US" sz="1500" dirty="0">
                <a:latin typeface="Calibri" panose="020F0502020204030204" pitchFamily="34" charset="0"/>
              </a:rPr>
              <a:t>: If </a:t>
            </a:r>
            <a:r>
              <a:rPr lang="en-US" altLang="en-US" sz="1500" dirty="0" err="1">
                <a:latin typeface="Calibri" panose="020F0502020204030204" pitchFamily="34" charset="0"/>
              </a:rPr>
              <a:t>Cov</a:t>
            </a:r>
            <a:r>
              <a:rPr lang="en-US" altLang="en-US" sz="1500" baseline="-25000" dirty="0" err="1">
                <a:latin typeface="Calibri" panose="020F0502020204030204" pitchFamily="34" charset="0"/>
              </a:rPr>
              <a:t>A,B</a:t>
            </a:r>
            <a:r>
              <a:rPr lang="en-US" altLang="en-US" sz="1500" baseline="-25000" dirty="0">
                <a:latin typeface="Calibri" panose="020F0502020204030204" pitchFamily="34" charset="0"/>
              </a:rPr>
              <a:t> </a:t>
            </a:r>
            <a:r>
              <a:rPr lang="en-US" altLang="en-US" sz="1500" dirty="0">
                <a:latin typeface="Calibri" panose="020F0502020204030204" pitchFamily="34" charset="0"/>
              </a:rPr>
              <a:t>&lt; 0 then if A is larger than its expected value, B is likely to be smaller than its expected value</a:t>
            </a:r>
          </a:p>
          <a:p>
            <a:pPr>
              <a:lnSpc>
                <a:spcPct val="80000"/>
              </a:lnSpc>
            </a:pPr>
            <a:r>
              <a:rPr lang="en-US" altLang="en-US" sz="1500" b="1" dirty="0">
                <a:latin typeface="Calibri" panose="020F0502020204030204" pitchFamily="34" charset="0"/>
              </a:rPr>
              <a:t>Independence</a:t>
            </a:r>
            <a:r>
              <a:rPr lang="en-US" altLang="en-US" sz="1500" dirty="0">
                <a:latin typeface="Calibri" panose="020F0502020204030204" pitchFamily="34" charset="0"/>
              </a:rPr>
              <a:t>: </a:t>
            </a:r>
            <a:r>
              <a:rPr lang="en-US" altLang="en-US" sz="1500" dirty="0" err="1">
                <a:latin typeface="Calibri" panose="020F0502020204030204" pitchFamily="34" charset="0"/>
              </a:rPr>
              <a:t>Cov</a:t>
            </a:r>
            <a:r>
              <a:rPr lang="en-US" altLang="en-US" sz="1500" baseline="-25000" dirty="0" err="1">
                <a:latin typeface="Calibri" panose="020F0502020204030204" pitchFamily="34" charset="0"/>
              </a:rPr>
              <a:t>A,B</a:t>
            </a:r>
            <a:r>
              <a:rPr lang="en-US" altLang="en-US" sz="1500" dirty="0">
                <a:latin typeface="Calibri" panose="020F0502020204030204" pitchFamily="34" charset="0"/>
              </a:rPr>
              <a:t> = 0</a:t>
            </a:r>
            <a:endParaRPr lang="en-US" altLang="en-US" sz="1350" dirty="0">
              <a:latin typeface="Calibri" panose="020F0502020204030204" pitchFamily="34" charset="0"/>
            </a:endParaRPr>
          </a:p>
        </p:txBody>
      </p:sp>
      <p:pic>
        <p:nvPicPr>
          <p:cNvPr id="25602"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0793" y="2935681"/>
            <a:ext cx="1376958" cy="39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4843" y="2513306"/>
            <a:ext cx="4783634"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5" name="Rectangle 2"/>
          <p:cNvSpPr>
            <a:spLocks noGrp="1" noChangeArrowheads="1"/>
          </p:cNvSpPr>
          <p:nvPr>
            <p:ph type="title"/>
          </p:nvPr>
        </p:nvSpPr>
        <p:spPr>
          <a:xfrm>
            <a:off x="1285875" y="1359510"/>
            <a:ext cx="5915025" cy="285587"/>
          </a:xfrm>
        </p:spPr>
        <p:txBody>
          <a:bodyPr>
            <a:noAutofit/>
          </a:bodyPr>
          <a:lstStyle/>
          <a:p>
            <a:r>
              <a:rPr lang="en-US" altLang="en-US" sz="2400" b="1" dirty="0"/>
              <a:t>Covariance (Numeric Data)</a:t>
            </a:r>
          </a:p>
        </p:txBody>
      </p:sp>
      <p:sp>
        <p:nvSpPr>
          <p:cNvPr id="25604" name="Rectangle 2061"/>
          <p:cNvSpPr>
            <a:spLocks noGrp="1" noChangeArrowheads="1"/>
          </p:cNvSpPr>
          <p:nvPr>
            <p:ph type="sldNum" sz="quarter" idx="12"/>
          </p:nvPr>
        </p:nvSpPr>
        <p:spPr>
          <a:xfrm>
            <a:off x="6400800" y="5043326"/>
            <a:ext cx="1600200" cy="2053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4A5B38A1-6F51-48B0-84B2-869D0F62699A}" type="slidenum">
              <a:rPr lang="en-US" altLang="en-US" sz="591">
                <a:solidFill>
                  <a:schemeClr val="bg2">
                    <a:lumMod val="75000"/>
                  </a:schemeClr>
                </a:solidFill>
              </a:rPr>
              <a:pPr eaLnBrk="1" hangingPunct="1"/>
              <a:t>75</a:t>
            </a:fld>
            <a:endParaRPr lang="en-US" altLang="en-US" sz="591">
              <a:solidFill>
                <a:schemeClr val="bg2">
                  <a:lumMod val="75000"/>
                </a:schemeClr>
              </a:solidFill>
            </a:endParaRPr>
          </a:p>
        </p:txBody>
      </p:sp>
      <p:graphicFrame>
        <p:nvGraphicFramePr>
          <p:cNvPr id="25607" name="Object 13"/>
          <p:cNvGraphicFramePr>
            <a:graphicFrameLocks noChangeAspect="1"/>
          </p:cNvGraphicFramePr>
          <p:nvPr/>
        </p:nvGraphicFramePr>
        <p:xfrm>
          <a:off x="4343400" y="3637954"/>
          <a:ext cx="285750" cy="191096"/>
        </p:xfrm>
        <a:graphic>
          <a:graphicData uri="http://schemas.openxmlformats.org/presentationml/2006/ole">
            <mc:AlternateContent xmlns:mc="http://schemas.openxmlformats.org/markup-compatibility/2006">
              <mc:Choice xmlns:v="urn:schemas-microsoft-com:vml" Requires="v">
                <p:oleObj spid="_x0000_s5127" name="Equation" r:id="rId6" imgW="152268" imgH="203024" progId="Equation.3">
                  <p:embed/>
                </p:oleObj>
              </mc:Choice>
              <mc:Fallback>
                <p:oleObj name="Equation" r:id="rId6" imgW="152268" imgH="203024" progId="Equation.3">
                  <p:embed/>
                  <p:pic>
                    <p:nvPicPr>
                      <p:cNvPr id="25607"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3637954"/>
                        <a:ext cx="285750" cy="191096"/>
                      </a:xfrm>
                      <a:prstGeom prst="rect">
                        <a:avLst/>
                      </a:prstGeom>
                      <a:noFill/>
                      <a:ln>
                        <a:noFill/>
                      </a:ln>
                      <a:effectLst/>
                    </p:spPr>
                  </p:pic>
                </p:oleObj>
              </mc:Fallback>
            </mc:AlternateContent>
          </a:graphicData>
        </a:graphic>
      </p:graphicFrame>
      <p:graphicFrame>
        <p:nvGraphicFramePr>
          <p:cNvPr id="25608" name="Object 14"/>
          <p:cNvGraphicFramePr>
            <a:graphicFrameLocks noChangeAspect="1"/>
          </p:cNvGraphicFramePr>
          <p:nvPr/>
        </p:nvGraphicFramePr>
        <p:xfrm>
          <a:off x="4914901" y="3608487"/>
          <a:ext cx="292244" cy="220563"/>
        </p:xfrm>
        <a:graphic>
          <a:graphicData uri="http://schemas.openxmlformats.org/presentationml/2006/ole">
            <mc:AlternateContent xmlns:mc="http://schemas.openxmlformats.org/markup-compatibility/2006">
              <mc:Choice xmlns:v="urn:schemas-microsoft-com:vml" Requires="v">
                <p:oleObj spid="_x0000_s5128" name="Equation" r:id="rId8" imgW="152268" imgH="203024" progId="Equation.3">
                  <p:embed/>
                </p:oleObj>
              </mc:Choice>
              <mc:Fallback>
                <p:oleObj name="Equation" r:id="rId8" imgW="152268" imgH="203024" progId="Equation.3">
                  <p:embed/>
                  <p:pic>
                    <p:nvPicPr>
                      <p:cNvPr id="25608"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4901" y="3608487"/>
                        <a:ext cx="292244" cy="220563"/>
                      </a:xfrm>
                      <a:prstGeom prst="rect">
                        <a:avLst/>
                      </a:prstGeom>
                      <a:noFill/>
                      <a:ln>
                        <a:noFill/>
                      </a:ln>
                      <a:effectLst/>
                    </p:spPr>
                  </p:pic>
                </p:oleObj>
              </mc:Fallback>
            </mc:AlternateContent>
          </a:graphicData>
        </a:graphic>
      </p:graphicFrame>
      <p:sp>
        <p:nvSpPr>
          <p:cNvPr id="25609" name="TextBox 2"/>
          <p:cNvSpPr txBox="1">
            <a:spLocks noChangeArrowheads="1"/>
          </p:cNvSpPr>
          <p:nvPr/>
        </p:nvSpPr>
        <p:spPr bwMode="auto">
          <a:xfrm>
            <a:off x="2612017" y="3020513"/>
            <a:ext cx="1532792" cy="26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125">
                <a:latin typeface="Calibri" panose="020F0502020204030204" pitchFamily="34" charset="0"/>
              </a:rPr>
              <a:t>Correlation coefficient:</a:t>
            </a:r>
          </a:p>
        </p:txBody>
      </p:sp>
    </p:spTree>
    <p:extLst>
      <p:ext uri="{BB962C8B-B14F-4D97-AF65-F5344CB8AC3E}">
        <p14:creationId xmlns:p14="http://schemas.microsoft.com/office/powerpoint/2010/main" val="1582209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428750" y="2000250"/>
            <a:ext cx="6457950" cy="3204087"/>
          </a:xfrm>
        </p:spPr>
        <p:txBody>
          <a:bodyPr>
            <a:noAutofit/>
          </a:bodyPr>
          <a:lstStyle/>
          <a:p>
            <a:pPr>
              <a:lnSpc>
                <a:spcPct val="150000"/>
              </a:lnSpc>
              <a:defRPr/>
            </a:pPr>
            <a:endParaRPr lang="en-US" sz="1200" dirty="0"/>
          </a:p>
          <a:p>
            <a:pPr>
              <a:lnSpc>
                <a:spcPct val="150000"/>
              </a:lnSpc>
              <a:defRPr/>
            </a:pPr>
            <a:r>
              <a:rPr lang="en-US" sz="1200" dirty="0">
                <a:latin typeface="Calibri" pitchFamily="34" charset="0"/>
              </a:rPr>
              <a:t>It can be simplified in computation as</a:t>
            </a:r>
          </a:p>
          <a:p>
            <a:pPr>
              <a:lnSpc>
                <a:spcPct val="150000"/>
              </a:lnSpc>
              <a:defRPr/>
            </a:pPr>
            <a:endParaRPr lang="en-US" sz="1200" dirty="0">
              <a:latin typeface="Calibri" pitchFamily="34" charset="0"/>
            </a:endParaRPr>
          </a:p>
          <a:p>
            <a:pPr>
              <a:lnSpc>
                <a:spcPct val="150000"/>
              </a:lnSpc>
              <a:defRPr/>
            </a:pPr>
            <a:r>
              <a:rPr lang="en-US" sz="1200" dirty="0">
                <a:latin typeface="Calibri" pitchFamily="34" charset="0"/>
              </a:rPr>
              <a:t>Suppose two stocks A and B have the following values in one week:  (2, 5), (3, 8), (5, 10), (4, 11), (6, 14). </a:t>
            </a:r>
          </a:p>
          <a:p>
            <a:pPr>
              <a:lnSpc>
                <a:spcPct val="150000"/>
              </a:lnSpc>
              <a:defRPr/>
            </a:pPr>
            <a:r>
              <a:rPr lang="en-US" sz="1200" dirty="0">
                <a:latin typeface="Calibri" pitchFamily="34" charset="0"/>
              </a:rPr>
              <a:t>Question:  If the stocks are affected by the same industry trends, will their prices rise or fall together?</a:t>
            </a:r>
          </a:p>
          <a:p>
            <a:pPr lvl="1">
              <a:lnSpc>
                <a:spcPct val="150000"/>
              </a:lnSpc>
              <a:defRPr/>
            </a:pPr>
            <a:r>
              <a:rPr lang="en-US" sz="1200" dirty="0">
                <a:latin typeface="Calibri" pitchFamily="34" charset="0"/>
              </a:rPr>
              <a:t>E(A) = (2 + 3 + 5 + 4 + 6)/ 5 = 20/5 = 4</a:t>
            </a:r>
          </a:p>
          <a:p>
            <a:pPr lvl="1">
              <a:lnSpc>
                <a:spcPct val="150000"/>
              </a:lnSpc>
              <a:defRPr/>
            </a:pPr>
            <a:r>
              <a:rPr lang="en-US" sz="1200" dirty="0">
                <a:latin typeface="Calibri" pitchFamily="34" charset="0"/>
              </a:rPr>
              <a:t>E(B) = (5 + 8 + 10 + 11 + 14) /5 = 48/5 = 9.6</a:t>
            </a:r>
          </a:p>
          <a:p>
            <a:pPr lvl="1">
              <a:lnSpc>
                <a:spcPct val="150000"/>
              </a:lnSpc>
              <a:defRPr/>
            </a:pPr>
            <a:r>
              <a:rPr lang="en-US" sz="1200" dirty="0" err="1">
                <a:latin typeface="Calibri" pitchFamily="34" charset="0"/>
              </a:rPr>
              <a:t>Cov</a:t>
            </a:r>
            <a:r>
              <a:rPr lang="en-US" sz="1200" dirty="0">
                <a:latin typeface="Calibri" pitchFamily="34" charset="0"/>
              </a:rPr>
              <a:t>(A,B) = (2×5+3×8+5×10+4×11+6×14)/5 − 4 × 9.6 = 4</a:t>
            </a:r>
          </a:p>
          <a:p>
            <a:pPr>
              <a:lnSpc>
                <a:spcPct val="150000"/>
              </a:lnSpc>
              <a:defRPr/>
            </a:pPr>
            <a:r>
              <a:rPr lang="en-US" sz="1200" dirty="0">
                <a:latin typeface="Calibri" pitchFamily="34" charset="0"/>
              </a:rPr>
              <a:t>Thus, A and B rise together since </a:t>
            </a:r>
            <a:r>
              <a:rPr lang="en-US" sz="1200" dirty="0" err="1">
                <a:latin typeface="Calibri" pitchFamily="34" charset="0"/>
              </a:rPr>
              <a:t>Cov</a:t>
            </a:r>
            <a:r>
              <a:rPr lang="en-US" sz="1200" dirty="0">
                <a:latin typeface="Calibri" pitchFamily="34" charset="0"/>
              </a:rPr>
              <a:t>(A, B) &gt; 0.</a:t>
            </a:r>
          </a:p>
        </p:txBody>
      </p:sp>
      <p:pic>
        <p:nvPicPr>
          <p:cNvPr id="266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300" y="2000251"/>
            <a:ext cx="3771900" cy="36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itle 1"/>
          <p:cNvSpPr>
            <a:spLocks noGrp="1"/>
          </p:cNvSpPr>
          <p:nvPr>
            <p:ph type="title"/>
          </p:nvPr>
        </p:nvSpPr>
        <p:spPr>
          <a:xfrm>
            <a:off x="1614488" y="1371601"/>
            <a:ext cx="5915025" cy="332347"/>
          </a:xfrm>
        </p:spPr>
        <p:txBody>
          <a:bodyPr>
            <a:noAutofit/>
          </a:bodyPr>
          <a:lstStyle/>
          <a:p>
            <a:r>
              <a:rPr lang="en-US" altLang="en-US" sz="2400" b="1" dirty="0"/>
              <a:t>Co-Variance: An Example</a:t>
            </a:r>
          </a:p>
        </p:txBody>
      </p:sp>
      <p:pic>
        <p:nvPicPr>
          <p:cNvPr id="2662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7550" y="2697869"/>
            <a:ext cx="2400300" cy="25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5540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625549" y="1004580"/>
            <a:ext cx="5915025" cy="994172"/>
          </a:xfrm>
        </p:spPr>
        <p:txBody>
          <a:bodyPr>
            <a:normAutofit/>
          </a:bodyPr>
          <a:lstStyle/>
          <a:p>
            <a:pPr eaLnBrk="1" hangingPunct="1"/>
            <a:r>
              <a:rPr lang="en-US" altLang="en-US" sz="2700" b="1" dirty="0"/>
              <a:t>Discretization </a:t>
            </a:r>
          </a:p>
        </p:txBody>
      </p:sp>
      <p:sp>
        <p:nvSpPr>
          <p:cNvPr id="57348" name="Rectangle 3"/>
          <p:cNvSpPr>
            <a:spLocks noGrp="1" noChangeArrowheads="1"/>
          </p:cNvSpPr>
          <p:nvPr>
            <p:ph idx="1"/>
          </p:nvPr>
        </p:nvSpPr>
        <p:spPr>
          <a:xfrm>
            <a:off x="1543050" y="2000978"/>
            <a:ext cx="6343650" cy="3725930"/>
          </a:xfrm>
        </p:spPr>
        <p:txBody>
          <a:bodyPr>
            <a:noAutofit/>
          </a:bodyPr>
          <a:lstStyle/>
          <a:p>
            <a:pPr eaLnBrk="1" hangingPunct="1">
              <a:lnSpc>
                <a:spcPct val="120000"/>
              </a:lnSpc>
            </a:pPr>
            <a:r>
              <a:rPr lang="en-US" altLang="en-US" sz="1500" dirty="0"/>
              <a:t>Three types of attributes</a:t>
            </a:r>
          </a:p>
          <a:p>
            <a:pPr lvl="1" eaLnBrk="1" hangingPunct="1">
              <a:lnSpc>
                <a:spcPct val="120000"/>
              </a:lnSpc>
            </a:pPr>
            <a:r>
              <a:rPr lang="en-US" altLang="en-US" sz="1500" dirty="0"/>
              <a:t>Nominal—values from an unordered set, e.g., color, profession</a:t>
            </a:r>
          </a:p>
          <a:p>
            <a:pPr lvl="1" eaLnBrk="1" hangingPunct="1">
              <a:lnSpc>
                <a:spcPct val="120000"/>
              </a:lnSpc>
            </a:pPr>
            <a:r>
              <a:rPr lang="en-US" altLang="en-US" sz="1500" dirty="0"/>
              <a:t>Ordinal—values from an ordered set, e.g., military or academic rank </a:t>
            </a:r>
          </a:p>
          <a:p>
            <a:pPr lvl="1" eaLnBrk="1" hangingPunct="1">
              <a:lnSpc>
                <a:spcPct val="120000"/>
              </a:lnSpc>
            </a:pPr>
            <a:r>
              <a:rPr lang="en-US" altLang="en-US" sz="1500" dirty="0"/>
              <a:t>Numeric—real numbers, e.g., integer or real numbers</a:t>
            </a:r>
          </a:p>
          <a:p>
            <a:pPr eaLnBrk="1" hangingPunct="1">
              <a:lnSpc>
                <a:spcPct val="120000"/>
              </a:lnSpc>
            </a:pPr>
            <a:r>
              <a:rPr lang="en-US" altLang="en-US" sz="1500" dirty="0"/>
              <a:t>Discretization: Divide the range of a continuous attribute into intervals</a:t>
            </a:r>
          </a:p>
          <a:p>
            <a:pPr lvl="1" eaLnBrk="1" hangingPunct="1">
              <a:lnSpc>
                <a:spcPct val="120000"/>
              </a:lnSpc>
            </a:pPr>
            <a:r>
              <a:rPr lang="en-US" altLang="en-US" sz="1500" dirty="0"/>
              <a:t>Interval labels can then be used to replace actual data values </a:t>
            </a:r>
          </a:p>
          <a:p>
            <a:pPr lvl="1" eaLnBrk="1" hangingPunct="1">
              <a:lnSpc>
                <a:spcPct val="120000"/>
              </a:lnSpc>
            </a:pPr>
            <a:r>
              <a:rPr lang="en-US" altLang="en-US" sz="1500" dirty="0"/>
              <a:t>Reduce data size by discretization</a:t>
            </a:r>
          </a:p>
          <a:p>
            <a:pPr lvl="1" eaLnBrk="1" hangingPunct="1">
              <a:lnSpc>
                <a:spcPct val="120000"/>
              </a:lnSpc>
            </a:pPr>
            <a:r>
              <a:rPr lang="en-US" altLang="en-US" sz="1500" dirty="0"/>
              <a:t>Supervised vs. unsupervised</a:t>
            </a:r>
          </a:p>
          <a:p>
            <a:pPr lvl="1" eaLnBrk="1" hangingPunct="1">
              <a:lnSpc>
                <a:spcPct val="120000"/>
              </a:lnSpc>
            </a:pPr>
            <a:r>
              <a:rPr lang="en-US" altLang="en-US" sz="1500" dirty="0"/>
              <a:t>Split (top-down) vs. merge (bottom-up)</a:t>
            </a:r>
          </a:p>
          <a:p>
            <a:pPr lvl="1" eaLnBrk="1" hangingPunct="1">
              <a:lnSpc>
                <a:spcPct val="120000"/>
              </a:lnSpc>
            </a:pPr>
            <a:r>
              <a:rPr lang="en-US" altLang="en-US" sz="1500" dirty="0"/>
              <a:t>Discretization can be performed recursively on an attribute</a:t>
            </a:r>
          </a:p>
          <a:p>
            <a:pPr lvl="1" eaLnBrk="1" hangingPunct="1">
              <a:lnSpc>
                <a:spcPct val="120000"/>
              </a:lnSpc>
            </a:pPr>
            <a:r>
              <a:rPr lang="en-US" altLang="en-US" sz="1500" dirty="0"/>
              <a:t>Prepare for further analysis, e.g., classification</a:t>
            </a:r>
          </a:p>
        </p:txBody>
      </p:sp>
      <p:sp>
        <p:nvSpPr>
          <p:cNvPr id="57346"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E7795079-0FF2-4C60-8174-3C133B63C5BC}" type="slidenum">
              <a:rPr lang="en-US" altLang="en-US" sz="675"/>
              <a:pPr eaLnBrk="1" hangingPunct="1"/>
              <a:t>77</a:t>
            </a:fld>
            <a:endParaRPr lang="en-US" altLang="en-US" sz="675"/>
          </a:p>
        </p:txBody>
      </p:sp>
    </p:spTree>
    <p:extLst>
      <p:ext uri="{BB962C8B-B14F-4D97-AF65-F5344CB8AC3E}">
        <p14:creationId xmlns:p14="http://schemas.microsoft.com/office/powerpoint/2010/main" val="3372482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061"/>
          <p:cNvSpPr txBox="1">
            <a:spLocks noGrp="1" noChangeArrowheads="1"/>
          </p:cNvSpPr>
          <p:nvPr/>
        </p:nvSpPr>
        <p:spPr bwMode="auto">
          <a:xfrm>
            <a:off x="6072187" y="5143500"/>
            <a:ext cx="10715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FD4A8F9D-268A-4196-A358-40DBD06B798D}" type="slidenum">
              <a:rPr lang="en-US" altLang="en-US" sz="675"/>
              <a:pPr algn="r" eaLnBrk="1" hangingPunct="1"/>
              <a:t>78</a:t>
            </a:fld>
            <a:endParaRPr lang="en-US" altLang="en-US" sz="675"/>
          </a:p>
        </p:txBody>
      </p:sp>
      <p:sp>
        <p:nvSpPr>
          <p:cNvPr id="58371" name="Rectangle 2"/>
          <p:cNvSpPr>
            <a:spLocks noGrp="1" noChangeArrowheads="1"/>
          </p:cNvSpPr>
          <p:nvPr>
            <p:ph type="title"/>
          </p:nvPr>
        </p:nvSpPr>
        <p:spPr/>
        <p:txBody>
          <a:bodyPr>
            <a:normAutofit/>
          </a:bodyPr>
          <a:lstStyle/>
          <a:p>
            <a:pPr eaLnBrk="1" hangingPunct="1"/>
            <a:r>
              <a:rPr lang="en-US" altLang="en-US" sz="2700" b="1" dirty="0"/>
              <a:t>Data Discretization Methods</a:t>
            </a:r>
          </a:p>
        </p:txBody>
      </p:sp>
      <p:sp>
        <p:nvSpPr>
          <p:cNvPr id="58372" name="Rectangle 3"/>
          <p:cNvSpPr>
            <a:spLocks noGrp="1" noChangeArrowheads="1"/>
          </p:cNvSpPr>
          <p:nvPr>
            <p:ph idx="1"/>
          </p:nvPr>
        </p:nvSpPr>
        <p:spPr>
          <a:xfrm>
            <a:off x="1485900" y="2226469"/>
            <a:ext cx="6400800" cy="3263504"/>
          </a:xfrm>
        </p:spPr>
        <p:txBody>
          <a:bodyPr>
            <a:noAutofit/>
          </a:bodyPr>
          <a:lstStyle/>
          <a:p>
            <a:pPr eaLnBrk="1" hangingPunct="1">
              <a:lnSpc>
                <a:spcPct val="120000"/>
              </a:lnSpc>
            </a:pPr>
            <a:r>
              <a:rPr lang="en-US" altLang="en-US" sz="1800" dirty="0">
                <a:latin typeface="Calibri" panose="020F0502020204030204" pitchFamily="34" charset="0"/>
              </a:rPr>
              <a:t>Typical methods: All the methods can be applied recursively</a:t>
            </a:r>
          </a:p>
          <a:p>
            <a:pPr lvl="1" eaLnBrk="1" hangingPunct="1">
              <a:lnSpc>
                <a:spcPct val="120000"/>
              </a:lnSpc>
            </a:pPr>
            <a:r>
              <a:rPr lang="en-US" altLang="en-US" dirty="0">
                <a:solidFill>
                  <a:schemeClr val="hlink"/>
                </a:solidFill>
                <a:latin typeface="Calibri" panose="020F0502020204030204" pitchFamily="34" charset="0"/>
              </a:rPr>
              <a:t>Binning</a:t>
            </a:r>
            <a:r>
              <a:rPr lang="en-US" altLang="en-US" dirty="0">
                <a:latin typeface="Calibri" panose="020F0502020204030204" pitchFamily="34" charset="0"/>
              </a:rPr>
              <a:t> </a:t>
            </a:r>
          </a:p>
          <a:p>
            <a:pPr lvl="2" eaLnBrk="1" hangingPunct="1">
              <a:lnSpc>
                <a:spcPct val="120000"/>
              </a:lnSpc>
            </a:pPr>
            <a:r>
              <a:rPr lang="en-US" altLang="en-US" sz="1350" dirty="0">
                <a:latin typeface="Calibri" panose="020F0502020204030204" pitchFamily="34" charset="0"/>
              </a:rPr>
              <a:t>Top-down split, unsupervised</a:t>
            </a:r>
          </a:p>
          <a:p>
            <a:pPr lvl="1" eaLnBrk="1" hangingPunct="1">
              <a:lnSpc>
                <a:spcPct val="120000"/>
              </a:lnSpc>
            </a:pPr>
            <a:r>
              <a:rPr lang="en-US" altLang="en-US" dirty="0">
                <a:solidFill>
                  <a:schemeClr val="hlink"/>
                </a:solidFill>
                <a:latin typeface="Calibri" panose="020F0502020204030204" pitchFamily="34" charset="0"/>
              </a:rPr>
              <a:t>Histogram analysis</a:t>
            </a:r>
          </a:p>
          <a:p>
            <a:pPr lvl="2" eaLnBrk="1" hangingPunct="1">
              <a:lnSpc>
                <a:spcPct val="120000"/>
              </a:lnSpc>
            </a:pPr>
            <a:r>
              <a:rPr lang="en-US" altLang="en-US" sz="1350" dirty="0">
                <a:latin typeface="Calibri" panose="020F0502020204030204" pitchFamily="34" charset="0"/>
              </a:rPr>
              <a:t>Top-down split, unsupervised</a:t>
            </a:r>
          </a:p>
          <a:p>
            <a:pPr lvl="1" eaLnBrk="1" hangingPunct="1">
              <a:lnSpc>
                <a:spcPct val="120000"/>
              </a:lnSpc>
            </a:pPr>
            <a:r>
              <a:rPr lang="en-US" altLang="en-US" dirty="0">
                <a:solidFill>
                  <a:schemeClr val="hlink"/>
                </a:solidFill>
                <a:latin typeface="Calibri" panose="020F0502020204030204" pitchFamily="34" charset="0"/>
              </a:rPr>
              <a:t>Clustering analysis</a:t>
            </a:r>
            <a:r>
              <a:rPr lang="en-US" altLang="en-US" dirty="0">
                <a:latin typeface="Calibri" panose="020F0502020204030204" pitchFamily="34" charset="0"/>
              </a:rPr>
              <a:t> (unsupervised, top-down split or bottom-up merge)</a:t>
            </a:r>
          </a:p>
          <a:p>
            <a:pPr lvl="1" eaLnBrk="1" hangingPunct="1">
              <a:lnSpc>
                <a:spcPct val="120000"/>
              </a:lnSpc>
            </a:pPr>
            <a:r>
              <a:rPr lang="en-US" altLang="en-US" dirty="0">
                <a:solidFill>
                  <a:schemeClr val="hlink"/>
                </a:solidFill>
                <a:latin typeface="Calibri" panose="020F0502020204030204" pitchFamily="34" charset="0"/>
              </a:rPr>
              <a:t>Decision-tree analysis</a:t>
            </a:r>
            <a:r>
              <a:rPr lang="en-US" altLang="en-US" dirty="0">
                <a:latin typeface="Calibri" panose="020F0502020204030204" pitchFamily="34" charset="0"/>
              </a:rPr>
              <a:t> (supervised, top-down split)</a:t>
            </a:r>
          </a:p>
          <a:p>
            <a:pPr lvl="1" eaLnBrk="1" hangingPunct="1">
              <a:lnSpc>
                <a:spcPct val="120000"/>
              </a:lnSpc>
            </a:pPr>
            <a:r>
              <a:rPr lang="en-US" altLang="en-US" dirty="0">
                <a:solidFill>
                  <a:schemeClr val="hlink"/>
                </a:solidFill>
                <a:latin typeface="Calibri" panose="020F0502020204030204" pitchFamily="34" charset="0"/>
                <a:sym typeface="Symbol" panose="05050102010706020507" pitchFamily="18" charset="2"/>
              </a:rPr>
              <a:t>Correlation (e.g., </a:t>
            </a:r>
            <a:r>
              <a:rPr lang="en-US" altLang="en-US" baseline="30000" dirty="0">
                <a:solidFill>
                  <a:schemeClr val="hlink"/>
                </a:solidFill>
                <a:latin typeface="Calibri" panose="020F0502020204030204" pitchFamily="34" charset="0"/>
              </a:rPr>
              <a:t>2</a:t>
            </a:r>
            <a:r>
              <a:rPr lang="en-US" altLang="en-US" dirty="0">
                <a:solidFill>
                  <a:schemeClr val="hlink"/>
                </a:solidFill>
                <a:latin typeface="Calibri" panose="020F0502020204030204" pitchFamily="34" charset="0"/>
              </a:rPr>
              <a:t>) analysis</a:t>
            </a:r>
            <a:r>
              <a:rPr lang="en-US" altLang="en-US" dirty="0">
                <a:latin typeface="Calibri" panose="020F0502020204030204" pitchFamily="34" charset="0"/>
              </a:rPr>
              <a:t> (unsupervised, bottom-up merge)</a:t>
            </a:r>
          </a:p>
        </p:txBody>
      </p:sp>
    </p:spTree>
    <p:extLst>
      <p:ext uri="{BB962C8B-B14F-4D97-AF65-F5344CB8AC3E}">
        <p14:creationId xmlns:p14="http://schemas.microsoft.com/office/powerpoint/2010/main" val="1280414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485900" y="1113830"/>
            <a:ext cx="5915025" cy="994172"/>
          </a:xfrm>
        </p:spPr>
        <p:txBody>
          <a:bodyPr>
            <a:normAutofit/>
          </a:bodyPr>
          <a:lstStyle/>
          <a:p>
            <a:pPr eaLnBrk="1" hangingPunct="1"/>
            <a:r>
              <a:rPr lang="en-US" altLang="en-US" sz="2700" b="1" dirty="0"/>
              <a:t>Simple Discretization: Binning</a:t>
            </a:r>
            <a:endParaRPr lang="en-US" altLang="en-US" sz="3000" b="1" dirty="0"/>
          </a:p>
        </p:txBody>
      </p:sp>
      <p:sp>
        <p:nvSpPr>
          <p:cNvPr id="59396" name="Rectangle 3"/>
          <p:cNvSpPr>
            <a:spLocks noGrp="1" noChangeArrowheads="1"/>
          </p:cNvSpPr>
          <p:nvPr>
            <p:ph idx="1"/>
          </p:nvPr>
        </p:nvSpPr>
        <p:spPr>
          <a:xfrm>
            <a:off x="1485900" y="1885950"/>
            <a:ext cx="5915025" cy="3500439"/>
          </a:xfrm>
        </p:spPr>
        <p:txBody>
          <a:bodyPr>
            <a:noAutofit/>
          </a:bodyPr>
          <a:lstStyle/>
          <a:p>
            <a:pPr eaLnBrk="1" hangingPunct="1">
              <a:lnSpc>
                <a:spcPct val="150000"/>
              </a:lnSpc>
            </a:pPr>
            <a:r>
              <a:rPr lang="en-US" altLang="en-US" sz="1500" dirty="0">
                <a:solidFill>
                  <a:schemeClr val="hlink"/>
                </a:solidFill>
              </a:rPr>
              <a:t>Equal-width</a:t>
            </a:r>
            <a:r>
              <a:rPr lang="en-US" altLang="en-US" sz="1500" dirty="0"/>
              <a:t> (distance) partitioning</a:t>
            </a:r>
          </a:p>
          <a:p>
            <a:pPr lvl="1" eaLnBrk="1" hangingPunct="1">
              <a:lnSpc>
                <a:spcPct val="150000"/>
              </a:lnSpc>
              <a:spcBef>
                <a:spcPct val="0"/>
              </a:spcBef>
            </a:pPr>
            <a:r>
              <a:rPr lang="en-US" altLang="en-US" sz="1500" dirty="0"/>
              <a:t>Divides the range into </a:t>
            </a:r>
            <a:r>
              <a:rPr lang="en-US" altLang="en-US" sz="1500" i="1" dirty="0"/>
              <a:t>N</a:t>
            </a:r>
            <a:r>
              <a:rPr lang="en-US" altLang="en-US" sz="1500" dirty="0"/>
              <a:t> intervals of equal size: </a:t>
            </a:r>
            <a:r>
              <a:rPr lang="en-US" altLang="en-US" sz="1500" dirty="0">
                <a:solidFill>
                  <a:srgbClr val="39513E"/>
                </a:solidFill>
              </a:rPr>
              <a:t>uniform grid</a:t>
            </a:r>
            <a:endParaRPr lang="en-US" altLang="en-US" sz="1500" dirty="0">
              <a:solidFill>
                <a:schemeClr val="hlink"/>
              </a:solidFill>
            </a:endParaRPr>
          </a:p>
          <a:p>
            <a:pPr lvl="1" eaLnBrk="1" hangingPunct="1">
              <a:lnSpc>
                <a:spcPct val="150000"/>
              </a:lnSpc>
              <a:spcBef>
                <a:spcPct val="0"/>
              </a:spcBef>
            </a:pPr>
            <a:r>
              <a:rPr lang="en-US" altLang="en-US" sz="1500" dirty="0"/>
              <a:t>if </a:t>
            </a:r>
            <a:r>
              <a:rPr lang="en-US" altLang="en-US" sz="1500" i="1" dirty="0"/>
              <a:t>A</a:t>
            </a:r>
            <a:r>
              <a:rPr lang="en-US" altLang="en-US" sz="1500" dirty="0"/>
              <a:t> and </a:t>
            </a:r>
            <a:r>
              <a:rPr lang="en-US" altLang="en-US" sz="1500" i="1" dirty="0"/>
              <a:t>B</a:t>
            </a:r>
            <a:r>
              <a:rPr lang="en-US" altLang="en-US" sz="1500" dirty="0"/>
              <a:t> are the lowest and highest values of the attribute, the width of intervals will be: </a:t>
            </a:r>
            <a:r>
              <a:rPr lang="en-US" altLang="en-US" sz="1500" i="1" dirty="0"/>
              <a:t>W </a:t>
            </a:r>
            <a:r>
              <a:rPr lang="en-US" altLang="en-US" sz="1500" dirty="0"/>
              <a:t>= (</a:t>
            </a:r>
            <a:r>
              <a:rPr lang="en-US" altLang="en-US" sz="1500" i="1" dirty="0"/>
              <a:t>B </a:t>
            </a:r>
            <a:r>
              <a:rPr lang="en-US" altLang="en-US" sz="1500" dirty="0"/>
              <a:t>–</a:t>
            </a:r>
            <a:r>
              <a:rPr lang="en-US" altLang="en-US" sz="1500" i="1" dirty="0"/>
              <a:t>A</a:t>
            </a:r>
            <a:r>
              <a:rPr lang="en-US" altLang="en-US" sz="1500" dirty="0"/>
              <a:t>)/</a:t>
            </a:r>
            <a:r>
              <a:rPr lang="en-US" altLang="en-US" sz="1500" i="1" dirty="0"/>
              <a:t>N.</a:t>
            </a:r>
            <a:endParaRPr lang="en-US" altLang="en-US" sz="1500" dirty="0"/>
          </a:p>
          <a:p>
            <a:pPr lvl="1" eaLnBrk="1" hangingPunct="1">
              <a:lnSpc>
                <a:spcPct val="150000"/>
              </a:lnSpc>
              <a:spcBef>
                <a:spcPct val="0"/>
              </a:spcBef>
            </a:pPr>
            <a:r>
              <a:rPr lang="en-US" altLang="en-US" sz="1500" dirty="0"/>
              <a:t>The most straightforward, but outliers may dominate presentation</a:t>
            </a:r>
          </a:p>
          <a:p>
            <a:pPr lvl="1" eaLnBrk="1" hangingPunct="1">
              <a:lnSpc>
                <a:spcPct val="150000"/>
              </a:lnSpc>
              <a:spcBef>
                <a:spcPct val="0"/>
              </a:spcBef>
            </a:pPr>
            <a:r>
              <a:rPr lang="en-US" altLang="en-US" sz="1500" dirty="0"/>
              <a:t>Skewed data is not handled well</a:t>
            </a:r>
            <a:endParaRPr lang="en-US" altLang="en-US" sz="1500" i="1" dirty="0"/>
          </a:p>
          <a:p>
            <a:pPr eaLnBrk="1" hangingPunct="1">
              <a:lnSpc>
                <a:spcPct val="150000"/>
              </a:lnSpc>
            </a:pPr>
            <a:r>
              <a:rPr lang="en-US" altLang="en-US" sz="1500" dirty="0">
                <a:solidFill>
                  <a:schemeClr val="hlink"/>
                </a:solidFill>
              </a:rPr>
              <a:t>Equal-depth</a:t>
            </a:r>
            <a:r>
              <a:rPr lang="en-US" altLang="en-US" sz="1500" dirty="0"/>
              <a:t> (frequency) partitioning</a:t>
            </a:r>
          </a:p>
          <a:p>
            <a:pPr lvl="1" eaLnBrk="1" hangingPunct="1">
              <a:lnSpc>
                <a:spcPct val="150000"/>
              </a:lnSpc>
              <a:spcBef>
                <a:spcPct val="0"/>
              </a:spcBef>
            </a:pPr>
            <a:r>
              <a:rPr lang="en-US" altLang="en-US" sz="1500" dirty="0"/>
              <a:t>Divides the range into </a:t>
            </a:r>
            <a:r>
              <a:rPr lang="en-US" altLang="en-US" sz="1500" i="1" dirty="0"/>
              <a:t>N</a:t>
            </a:r>
            <a:r>
              <a:rPr lang="en-US" altLang="en-US" sz="1500" dirty="0"/>
              <a:t> intervals, each containing approximately same number of samples</a:t>
            </a:r>
          </a:p>
          <a:p>
            <a:pPr lvl="1" eaLnBrk="1" hangingPunct="1">
              <a:lnSpc>
                <a:spcPct val="150000"/>
              </a:lnSpc>
              <a:spcBef>
                <a:spcPct val="0"/>
              </a:spcBef>
            </a:pPr>
            <a:r>
              <a:rPr lang="en-US" altLang="en-US" sz="1500" dirty="0"/>
              <a:t>Good data scaling</a:t>
            </a:r>
          </a:p>
          <a:p>
            <a:pPr lvl="1" eaLnBrk="1" hangingPunct="1">
              <a:lnSpc>
                <a:spcPct val="150000"/>
              </a:lnSpc>
              <a:spcBef>
                <a:spcPct val="0"/>
              </a:spcBef>
            </a:pPr>
            <a:r>
              <a:rPr lang="en-US" altLang="en-US" sz="1500" dirty="0"/>
              <a:t>Managing categorical attributes can be tricky</a:t>
            </a:r>
          </a:p>
        </p:txBody>
      </p:sp>
      <p:sp>
        <p:nvSpPr>
          <p:cNvPr id="59394"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DD7E324F-85E2-4CF6-AE9C-E9B0819BA0E8}" type="slidenum">
              <a:rPr lang="en-US" altLang="en-US" sz="675"/>
              <a:pPr eaLnBrk="1" hangingPunct="1"/>
              <a:t>79</a:t>
            </a:fld>
            <a:endParaRPr lang="en-US" altLang="en-US" sz="675"/>
          </a:p>
        </p:txBody>
      </p:sp>
    </p:spTree>
    <p:extLst>
      <p:ext uri="{BB962C8B-B14F-4D97-AF65-F5344CB8AC3E}">
        <p14:creationId xmlns:p14="http://schemas.microsoft.com/office/powerpoint/2010/main" val="2205475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381000" y="690272"/>
            <a:ext cx="7886700" cy="360002"/>
          </a:xfrm>
        </p:spPr>
        <p:txBody>
          <a:bodyPr>
            <a:noAutofit/>
          </a:bodyPr>
          <a:lstStyle/>
          <a:p>
            <a:pPr eaLnBrk="1" hangingPunct="1"/>
            <a:r>
              <a:rPr lang="en-US" altLang="en-US" sz="3600" b="1" dirty="0"/>
              <a:t>How to Handle Noisy Data?</a:t>
            </a:r>
          </a:p>
        </p:txBody>
      </p:sp>
      <p:sp>
        <p:nvSpPr>
          <p:cNvPr id="15364" name="Rectangle 3"/>
          <p:cNvSpPr>
            <a:spLocks noGrp="1" noChangeArrowheads="1"/>
          </p:cNvSpPr>
          <p:nvPr>
            <p:ph idx="1"/>
          </p:nvPr>
        </p:nvSpPr>
        <p:spPr>
          <a:xfrm>
            <a:off x="152400" y="1371600"/>
            <a:ext cx="8839200" cy="5220025"/>
          </a:xfrm>
        </p:spPr>
        <p:txBody>
          <a:bodyPr>
            <a:noAutofit/>
          </a:bodyPr>
          <a:lstStyle/>
          <a:p>
            <a:pPr eaLnBrk="1" hangingPunct="1"/>
            <a:r>
              <a:rPr lang="en-US" altLang="en-US" sz="2400" dirty="0"/>
              <a:t>Binning (also used for discretization)</a:t>
            </a:r>
          </a:p>
          <a:p>
            <a:pPr lvl="1" eaLnBrk="1" hangingPunct="1"/>
            <a:r>
              <a:rPr lang="en-US" altLang="en-US" sz="2400" dirty="0"/>
              <a:t>first sort data and partition into (equal-frequency) bins</a:t>
            </a:r>
          </a:p>
          <a:p>
            <a:pPr lvl="1" eaLnBrk="1" hangingPunct="1"/>
            <a:r>
              <a:rPr lang="en-US" altLang="en-US" sz="2400" dirty="0"/>
              <a:t>then one can </a:t>
            </a:r>
            <a:r>
              <a:rPr lang="en-US" altLang="en-US" sz="2400" dirty="0">
                <a:solidFill>
                  <a:schemeClr val="hlink"/>
                </a:solidFill>
              </a:rPr>
              <a:t>smooth by bin means, smooth by bin median, smooth by bin boundaries</a:t>
            </a:r>
            <a:r>
              <a:rPr lang="en-US" altLang="en-US" sz="2400" dirty="0"/>
              <a:t>, etc.</a:t>
            </a:r>
          </a:p>
          <a:p>
            <a:pPr lvl="1"/>
            <a:r>
              <a:rPr lang="en-US" sz="2400" dirty="0"/>
              <a:t>Binning methods smooth a sorted data value by consulting its "neighborhood," that is, the values around it, i.e. they perform </a:t>
            </a:r>
            <a:r>
              <a:rPr lang="en-US" sz="2400" i="1" dirty="0"/>
              <a:t>local</a:t>
            </a:r>
            <a:r>
              <a:rPr lang="en-US" sz="2400" dirty="0"/>
              <a:t> smoothing.</a:t>
            </a:r>
            <a:endParaRPr lang="en-US" altLang="en-US" sz="2400" dirty="0"/>
          </a:p>
          <a:p>
            <a:r>
              <a:rPr lang="en-US" altLang="en-US" sz="2400" dirty="0"/>
              <a:t>Regression</a:t>
            </a:r>
          </a:p>
          <a:p>
            <a:pPr lvl="1" eaLnBrk="1" hangingPunct="1"/>
            <a:r>
              <a:rPr lang="en-US" altLang="en-US" sz="2400" dirty="0"/>
              <a:t>smooth by fitting the data into regression functions</a:t>
            </a:r>
          </a:p>
          <a:p>
            <a:r>
              <a:rPr lang="en-US" altLang="en-US" sz="2400" dirty="0"/>
              <a:t>Clustering</a:t>
            </a:r>
          </a:p>
          <a:p>
            <a:pPr lvl="1" eaLnBrk="1" hangingPunct="1"/>
            <a:r>
              <a:rPr lang="en-US" altLang="en-US" sz="2400" dirty="0"/>
              <a:t>detect and remove outliers</a:t>
            </a:r>
          </a:p>
          <a:p>
            <a:r>
              <a:rPr lang="en-US" altLang="en-US" sz="2400" dirty="0"/>
              <a:t>Combined computer and human inspection</a:t>
            </a:r>
          </a:p>
          <a:p>
            <a:pPr lvl="1" eaLnBrk="1" hangingPunct="1"/>
            <a:r>
              <a:rPr lang="en-US" altLang="en-US" sz="2400" dirty="0"/>
              <a:t>detect suspicious values and check by human (e.g., deal with possible outliers)</a:t>
            </a:r>
          </a:p>
        </p:txBody>
      </p:sp>
      <p:sp>
        <p:nvSpPr>
          <p:cNvPr id="15362"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defTabSz="685800" eaLnBrk="1" hangingPunct="1"/>
            <a:fld id="{2B7A330B-7607-45C3-BD8D-F4688CF3FA9F}" type="slidenum">
              <a:rPr lang="en-US" altLang="en-US" sz="900">
                <a:solidFill>
                  <a:prstClr val="black"/>
                </a:solidFill>
              </a:rPr>
              <a:pPr defTabSz="685800" eaLnBrk="1" hangingPunct="1"/>
              <a:t>8</a:t>
            </a:fld>
            <a:endParaRPr lang="en-US" altLang="en-US" sz="900">
              <a:solidFill>
                <a:prstClr val="black"/>
              </a:solidFill>
            </a:endParaRPr>
          </a:p>
        </p:txBody>
      </p:sp>
    </p:spTree>
    <p:extLst>
      <p:ext uri="{BB962C8B-B14F-4D97-AF65-F5344CB8AC3E}">
        <p14:creationId xmlns:p14="http://schemas.microsoft.com/office/powerpoint/2010/main" val="614537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1428750" y="1143000"/>
            <a:ext cx="5915025" cy="745629"/>
          </a:xfrm>
        </p:spPr>
        <p:txBody>
          <a:bodyPr>
            <a:normAutofit/>
          </a:bodyPr>
          <a:lstStyle/>
          <a:p>
            <a:pPr eaLnBrk="1" hangingPunct="1"/>
            <a:r>
              <a:rPr lang="en-US" altLang="en-US" sz="2700" b="1" dirty="0"/>
              <a:t>Binning Methods for Data Smoothing</a:t>
            </a:r>
          </a:p>
        </p:txBody>
      </p:sp>
      <p:sp>
        <p:nvSpPr>
          <p:cNvPr id="60418" name="Rectangle 2061"/>
          <p:cNvSpPr>
            <a:spLocks noGrp="1" noChangeArrowheads="1"/>
          </p:cNvSpPr>
          <p:nvPr>
            <p:ph type="sldNum" sz="quarter" idx="12"/>
          </p:nvPr>
        </p:nvSpPr>
        <p:spPr>
          <a:xfrm>
            <a:off x="6400800" y="5012153"/>
            <a:ext cx="1600200" cy="2053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50">
                <a:solidFill>
                  <a:schemeClr val="tx1"/>
                </a:solidFill>
                <a:latin typeface="Tahoma" panose="020B0604030504040204" pitchFamily="34" charset="0"/>
              </a:defRPr>
            </a:lvl1pPr>
            <a:lvl2pPr marL="417910" indent="-160735" eaLnBrk="0" hangingPunct="0">
              <a:defRPr sz="1350">
                <a:solidFill>
                  <a:schemeClr val="tx1"/>
                </a:solidFill>
                <a:latin typeface="Tahoma" panose="020B0604030504040204" pitchFamily="34" charset="0"/>
              </a:defRPr>
            </a:lvl2pPr>
            <a:lvl3pPr marL="642938" indent="-128588" eaLnBrk="0" hangingPunct="0">
              <a:defRPr sz="1350">
                <a:solidFill>
                  <a:schemeClr val="tx1"/>
                </a:solidFill>
                <a:latin typeface="Tahoma" panose="020B0604030504040204" pitchFamily="34" charset="0"/>
              </a:defRPr>
            </a:lvl3pPr>
            <a:lvl4pPr marL="900113" indent="-128588" eaLnBrk="0" hangingPunct="0">
              <a:defRPr sz="1350">
                <a:solidFill>
                  <a:schemeClr val="tx1"/>
                </a:solidFill>
                <a:latin typeface="Tahoma" panose="020B0604030504040204" pitchFamily="34" charset="0"/>
              </a:defRPr>
            </a:lvl4pPr>
            <a:lvl5pPr marL="1157288" indent="-128588" eaLnBrk="0" hangingPunct="0">
              <a:defRPr sz="1350">
                <a:solidFill>
                  <a:schemeClr val="tx1"/>
                </a:solidFill>
                <a:latin typeface="Tahoma" panose="020B0604030504040204" pitchFamily="34" charset="0"/>
              </a:defRPr>
            </a:lvl5pPr>
            <a:lvl6pPr marL="1414463" indent="-128588" eaLnBrk="0" fontAlgn="base" hangingPunct="0">
              <a:spcBef>
                <a:spcPct val="0"/>
              </a:spcBef>
              <a:spcAft>
                <a:spcPct val="0"/>
              </a:spcAft>
              <a:defRPr sz="1350">
                <a:solidFill>
                  <a:schemeClr val="tx1"/>
                </a:solidFill>
                <a:latin typeface="Tahoma" panose="020B0604030504040204" pitchFamily="34" charset="0"/>
              </a:defRPr>
            </a:lvl6pPr>
            <a:lvl7pPr marL="1671638" indent="-128588" eaLnBrk="0" fontAlgn="base" hangingPunct="0">
              <a:spcBef>
                <a:spcPct val="0"/>
              </a:spcBef>
              <a:spcAft>
                <a:spcPct val="0"/>
              </a:spcAft>
              <a:defRPr sz="1350">
                <a:solidFill>
                  <a:schemeClr val="tx1"/>
                </a:solidFill>
                <a:latin typeface="Tahoma" panose="020B0604030504040204" pitchFamily="34" charset="0"/>
              </a:defRPr>
            </a:lvl7pPr>
            <a:lvl8pPr marL="1928813" indent="-128588" eaLnBrk="0" fontAlgn="base" hangingPunct="0">
              <a:spcBef>
                <a:spcPct val="0"/>
              </a:spcBef>
              <a:spcAft>
                <a:spcPct val="0"/>
              </a:spcAft>
              <a:defRPr sz="1350">
                <a:solidFill>
                  <a:schemeClr val="tx1"/>
                </a:solidFill>
                <a:latin typeface="Tahoma" panose="020B0604030504040204" pitchFamily="34" charset="0"/>
              </a:defRPr>
            </a:lvl8pPr>
            <a:lvl9pPr marL="2185988" indent="-128588" eaLnBrk="0" fontAlgn="base" hangingPunct="0">
              <a:spcBef>
                <a:spcPct val="0"/>
              </a:spcBef>
              <a:spcAft>
                <a:spcPct val="0"/>
              </a:spcAft>
              <a:defRPr sz="1350">
                <a:solidFill>
                  <a:schemeClr val="tx1"/>
                </a:solidFill>
                <a:latin typeface="Tahoma" panose="020B0604030504040204" pitchFamily="34" charset="0"/>
              </a:defRPr>
            </a:lvl9pPr>
          </a:lstStyle>
          <a:p>
            <a:pPr eaLnBrk="1" hangingPunct="1"/>
            <a:fld id="{8658346D-0A1F-4A24-B790-5CD68740C22C}" type="slidenum">
              <a:rPr lang="en-US" altLang="en-US" sz="675">
                <a:solidFill>
                  <a:schemeClr val="bg2">
                    <a:lumMod val="75000"/>
                  </a:schemeClr>
                </a:solidFill>
              </a:rPr>
              <a:pPr eaLnBrk="1" hangingPunct="1"/>
              <a:t>80</a:t>
            </a:fld>
            <a:endParaRPr lang="en-US" altLang="en-US" sz="675">
              <a:solidFill>
                <a:schemeClr val="bg2">
                  <a:lumMod val="7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1" y="2171700"/>
            <a:ext cx="4046869" cy="3301731"/>
          </a:xfrm>
          <a:prstGeom prst="rect">
            <a:avLst/>
          </a:prstGeom>
        </p:spPr>
      </p:pic>
    </p:spTree>
    <p:extLst>
      <p:ext uri="{BB962C8B-B14F-4D97-AF65-F5344CB8AC3E}">
        <p14:creationId xmlns:p14="http://schemas.microsoft.com/office/powerpoint/2010/main" val="23560994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061"/>
          <p:cNvSpPr txBox="1">
            <a:spLocks noGrp="1" noChangeArrowheads="1"/>
          </p:cNvSpPr>
          <p:nvPr/>
        </p:nvSpPr>
        <p:spPr bwMode="auto">
          <a:xfrm>
            <a:off x="6072187" y="5143500"/>
            <a:ext cx="10715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E917ACDC-C991-467B-B2B3-9027D46802EC}" type="slidenum">
              <a:rPr lang="en-US" altLang="en-US" sz="675"/>
              <a:pPr algn="r" eaLnBrk="1" hangingPunct="1"/>
              <a:t>81</a:t>
            </a:fld>
            <a:endParaRPr lang="en-US" altLang="en-US" sz="675"/>
          </a:p>
        </p:txBody>
      </p:sp>
      <p:sp>
        <p:nvSpPr>
          <p:cNvPr id="62467" name="Rectangle 2"/>
          <p:cNvSpPr>
            <a:spLocks noGrp="1" noChangeArrowheads="1"/>
          </p:cNvSpPr>
          <p:nvPr>
            <p:ph type="title"/>
          </p:nvPr>
        </p:nvSpPr>
        <p:spPr>
          <a:xfrm>
            <a:off x="1429400" y="1338231"/>
            <a:ext cx="6285201" cy="397696"/>
          </a:xfrm>
        </p:spPr>
        <p:txBody>
          <a:bodyPr>
            <a:noAutofit/>
          </a:bodyPr>
          <a:lstStyle/>
          <a:p>
            <a:pPr eaLnBrk="1" hangingPunct="1"/>
            <a:r>
              <a:rPr lang="en-US" altLang="en-US" sz="2700" b="1" dirty="0">
                <a:cs typeface="Times New Roman" panose="02020603050405020304" pitchFamily="18" charset="0"/>
              </a:rPr>
              <a:t>Discretization by </a:t>
            </a:r>
            <a:r>
              <a:rPr lang="en-US" altLang="en-US" sz="2700" b="1" dirty="0"/>
              <a:t>Classification &amp; Correlation Analysis</a:t>
            </a:r>
          </a:p>
        </p:txBody>
      </p:sp>
      <p:sp>
        <p:nvSpPr>
          <p:cNvPr id="62468" name="Rectangle 3"/>
          <p:cNvSpPr>
            <a:spLocks noGrp="1" noChangeArrowheads="1"/>
          </p:cNvSpPr>
          <p:nvPr>
            <p:ph idx="1"/>
          </p:nvPr>
        </p:nvSpPr>
        <p:spPr>
          <a:xfrm>
            <a:off x="1429400" y="2021055"/>
            <a:ext cx="6285201" cy="3751096"/>
          </a:xfrm>
          <a:noFill/>
        </p:spPr>
        <p:txBody>
          <a:bodyPr vert="horz" lIns="50900" tIns="25004" rIns="50900" bIns="25004" rtlCol="0">
            <a:noAutofit/>
          </a:bodyPr>
          <a:lstStyle/>
          <a:p>
            <a:pPr marL="160735" indent="-160735" algn="just">
              <a:lnSpc>
                <a:spcPct val="145000"/>
              </a:lnSpc>
              <a:tabLst>
                <a:tab pos="674192" algn="l"/>
              </a:tabLst>
            </a:pPr>
            <a:r>
              <a:rPr lang="en-US" altLang="en-US" sz="1350" dirty="0">
                <a:cs typeface="Times New Roman" panose="02020603050405020304" pitchFamily="18" charset="0"/>
              </a:rPr>
              <a:t>Classification (e.g., decision tree analysis)</a:t>
            </a:r>
          </a:p>
          <a:p>
            <a:pPr lvl="1" algn="just">
              <a:lnSpc>
                <a:spcPct val="145000"/>
              </a:lnSpc>
              <a:tabLst>
                <a:tab pos="674192" algn="l"/>
              </a:tabLst>
            </a:pPr>
            <a:r>
              <a:rPr lang="en-US" altLang="en-US" dirty="0"/>
              <a:t>Supervised: Given class labels, e.g., cancerous vs. benign</a:t>
            </a:r>
          </a:p>
          <a:p>
            <a:pPr lvl="1" algn="just">
              <a:lnSpc>
                <a:spcPct val="145000"/>
              </a:lnSpc>
              <a:tabLst>
                <a:tab pos="674192" algn="l"/>
              </a:tabLst>
            </a:pPr>
            <a:r>
              <a:rPr lang="en-US" altLang="en-US" dirty="0">
                <a:cs typeface="Times New Roman" panose="02020603050405020304" pitchFamily="18" charset="0"/>
              </a:rPr>
              <a:t>Using </a:t>
            </a:r>
            <a:r>
              <a:rPr lang="en-US" altLang="en-US" i="1" dirty="0">
                <a:cs typeface="Times New Roman" panose="02020603050405020304" pitchFamily="18" charset="0"/>
              </a:rPr>
              <a:t>entropy</a:t>
            </a:r>
            <a:r>
              <a:rPr lang="en-US" altLang="en-US" dirty="0">
                <a:cs typeface="Times New Roman" panose="02020603050405020304" pitchFamily="18" charset="0"/>
              </a:rPr>
              <a:t> to determine split point (discretization point)</a:t>
            </a:r>
            <a:endParaRPr lang="en-US" altLang="en-US" dirty="0"/>
          </a:p>
          <a:p>
            <a:pPr lvl="1" algn="just">
              <a:lnSpc>
                <a:spcPct val="145000"/>
              </a:lnSpc>
              <a:tabLst>
                <a:tab pos="674192" algn="l"/>
              </a:tabLst>
            </a:pPr>
            <a:r>
              <a:rPr lang="en-US" altLang="en-US" dirty="0"/>
              <a:t>Top-down, recursive split</a:t>
            </a:r>
          </a:p>
          <a:p>
            <a:pPr lvl="1" algn="just">
              <a:lnSpc>
                <a:spcPct val="145000"/>
              </a:lnSpc>
              <a:tabLst>
                <a:tab pos="674192" algn="l"/>
              </a:tabLst>
            </a:pPr>
            <a:r>
              <a:rPr lang="en-US" altLang="en-US" dirty="0"/>
              <a:t>Details to be covered in Chapter “Classification”</a:t>
            </a:r>
            <a:endParaRPr lang="en-US" altLang="en-US" dirty="0">
              <a:cs typeface="Times New Roman" panose="02020603050405020304" pitchFamily="18" charset="0"/>
            </a:endParaRPr>
          </a:p>
          <a:p>
            <a:pPr marL="160735" indent="-160735" algn="just">
              <a:lnSpc>
                <a:spcPct val="145000"/>
              </a:lnSpc>
              <a:tabLst>
                <a:tab pos="674192" algn="l"/>
              </a:tabLst>
            </a:pPr>
            <a:r>
              <a:rPr lang="en-US" altLang="en-US" sz="1350" dirty="0">
                <a:cs typeface="Times New Roman" panose="02020603050405020304" pitchFamily="18" charset="0"/>
              </a:rPr>
              <a:t>Correlation analysis (e.g., Chi-merge: </a:t>
            </a:r>
            <a:r>
              <a:rPr lang="el-GR" altLang="en-US" sz="1350" dirty="0">
                <a:cs typeface="Tahoma" panose="020B0604030504040204" pitchFamily="34" charset="0"/>
              </a:rPr>
              <a:t>χ</a:t>
            </a:r>
            <a:r>
              <a:rPr lang="en-US" altLang="en-US" sz="1350" baseline="30000" dirty="0">
                <a:cs typeface="Tahoma" panose="020B0604030504040204" pitchFamily="34" charset="0"/>
              </a:rPr>
              <a:t>2</a:t>
            </a:r>
            <a:r>
              <a:rPr lang="en-US" altLang="en-US" sz="1350" dirty="0">
                <a:cs typeface="Tahoma" panose="020B0604030504040204" pitchFamily="34" charset="0"/>
              </a:rPr>
              <a:t>-based discretization</a:t>
            </a:r>
            <a:r>
              <a:rPr lang="en-US" altLang="en-US" sz="1350" dirty="0">
                <a:cs typeface="Times New Roman" panose="02020603050405020304" pitchFamily="18" charset="0"/>
              </a:rPr>
              <a:t>)</a:t>
            </a:r>
            <a:endParaRPr lang="en-US" altLang="en-US" sz="1350" dirty="0">
              <a:cs typeface="Tahoma" panose="020B0604030504040204" pitchFamily="34" charset="0"/>
            </a:endParaRPr>
          </a:p>
          <a:p>
            <a:pPr lvl="1" algn="just">
              <a:lnSpc>
                <a:spcPct val="145000"/>
              </a:lnSpc>
              <a:tabLst>
                <a:tab pos="674192" algn="l"/>
              </a:tabLst>
            </a:pPr>
            <a:r>
              <a:rPr lang="en-US" altLang="en-US" dirty="0">
                <a:cs typeface="Tahoma" panose="020B0604030504040204" pitchFamily="34" charset="0"/>
              </a:rPr>
              <a:t>Supervised: use class information</a:t>
            </a:r>
          </a:p>
          <a:p>
            <a:pPr lvl="1" algn="just">
              <a:lnSpc>
                <a:spcPct val="145000"/>
              </a:lnSpc>
              <a:tabLst>
                <a:tab pos="674192" algn="l"/>
              </a:tabLst>
            </a:pPr>
            <a:r>
              <a:rPr lang="en-US" altLang="en-US" dirty="0">
                <a:cs typeface="Tahoma" panose="020B0604030504040204" pitchFamily="34" charset="0"/>
              </a:rPr>
              <a:t>Bottom-up merge: find the best neighboring intervals (those having similar distributions of classes, i.e., low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 values) to merge</a:t>
            </a:r>
          </a:p>
          <a:p>
            <a:pPr lvl="1" algn="just">
              <a:lnSpc>
                <a:spcPct val="145000"/>
              </a:lnSpc>
              <a:tabLst>
                <a:tab pos="674192" algn="l"/>
              </a:tabLst>
            </a:pPr>
            <a:r>
              <a:rPr lang="en-US" altLang="en-US" dirty="0">
                <a:cs typeface="Tahoma" panose="020B0604030504040204" pitchFamily="34" charset="0"/>
              </a:rPr>
              <a:t>Merge performed recursively, until a predefined stopping condition</a:t>
            </a:r>
          </a:p>
        </p:txBody>
      </p:sp>
      <p:sp>
        <p:nvSpPr>
          <p:cNvPr id="62469" name="Text Box 4"/>
          <p:cNvSpPr txBox="1">
            <a:spLocks noChangeArrowheads="1"/>
          </p:cNvSpPr>
          <p:nvPr/>
        </p:nvSpPr>
        <p:spPr bwMode="auto">
          <a:xfrm>
            <a:off x="2943225" y="3557588"/>
            <a:ext cx="900113"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788" b="1">
              <a:latin typeface="Arial" panose="020B0604020202020204" pitchFamily="34" charset="0"/>
            </a:endParaRPr>
          </a:p>
        </p:txBody>
      </p:sp>
      <p:sp>
        <p:nvSpPr>
          <p:cNvPr id="62470" name="Rectangle 7"/>
          <p:cNvSpPr>
            <a:spLocks noChangeArrowheads="1"/>
          </p:cNvSpPr>
          <p:nvPr/>
        </p:nvSpPr>
        <p:spPr bwMode="auto">
          <a:xfrm>
            <a:off x="2966444" y="4866680"/>
            <a:ext cx="184731"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788" b="1">
              <a:latin typeface="Arial" panose="020B0604020202020204" pitchFamily="34" charset="0"/>
            </a:endParaRPr>
          </a:p>
        </p:txBody>
      </p:sp>
    </p:spTree>
    <p:extLst>
      <p:ext uri="{BB962C8B-B14F-4D97-AF65-F5344CB8AC3E}">
        <p14:creationId xmlns:p14="http://schemas.microsoft.com/office/powerpoint/2010/main" val="3988442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Discretization</a:t>
            </a:r>
          </a:p>
        </p:txBody>
      </p:sp>
      <p:sp>
        <p:nvSpPr>
          <p:cNvPr id="4" name="Text Placeholder 3"/>
          <p:cNvSpPr>
            <a:spLocks noGrp="1"/>
          </p:cNvSpPr>
          <p:nvPr>
            <p:ph type="body" sz="quarter" idx="14"/>
          </p:nvPr>
        </p:nvSpPr>
        <p:spPr/>
        <p:txBody>
          <a:bodyPr>
            <a:noAutofit/>
          </a:bodyPr>
          <a:lstStyle/>
          <a:p>
            <a:pPr marL="192881" indent="-192881">
              <a:buFont typeface="Wingdings" panose="05000000000000000000" pitchFamily="2" charset="2"/>
              <a:buChar char="Ø"/>
            </a:pPr>
            <a:r>
              <a:rPr lang="en-US" sz="1350" dirty="0">
                <a:solidFill>
                  <a:schemeClr val="tx1"/>
                </a:solidFill>
              </a:rPr>
              <a:t>Convert </a:t>
            </a:r>
            <a:r>
              <a:rPr lang="en-US" sz="1350" dirty="0">
                <a:solidFill>
                  <a:srgbClr val="FF0000"/>
                </a:solidFill>
              </a:rPr>
              <a:t>continuous attribute into a discrete one</a:t>
            </a:r>
          </a:p>
        </p:txBody>
      </p:sp>
      <p:graphicFrame>
        <p:nvGraphicFramePr>
          <p:cNvPr id="6" name="Table 5"/>
          <p:cNvGraphicFramePr>
            <a:graphicFrameLocks noGrp="1"/>
          </p:cNvGraphicFramePr>
          <p:nvPr/>
        </p:nvGraphicFramePr>
        <p:xfrm>
          <a:off x="1620611" y="2571750"/>
          <a:ext cx="1328737" cy="1588776"/>
        </p:xfrm>
        <a:graphic>
          <a:graphicData uri="http://schemas.openxmlformats.org/drawingml/2006/table">
            <a:tbl>
              <a:tblPr firstRow="1" bandRow="1">
                <a:tableStyleId>{5C22544A-7EE6-4342-B048-85BDC9FD1C3A}</a:tableStyleId>
              </a:tblPr>
              <a:tblGrid>
                <a:gridCol w="479822">
                  <a:extLst>
                    <a:ext uri="{9D8B030D-6E8A-4147-A177-3AD203B41FA5}">
                      <a16:colId xmlns:a16="http://schemas.microsoft.com/office/drawing/2014/main" val="1733981585"/>
                    </a:ext>
                  </a:extLst>
                </a:gridCol>
                <a:gridCol w="848915">
                  <a:extLst>
                    <a:ext uri="{9D8B030D-6E8A-4147-A177-3AD203B41FA5}">
                      <a16:colId xmlns:a16="http://schemas.microsoft.com/office/drawing/2014/main" val="1823295037"/>
                    </a:ext>
                  </a:extLst>
                </a:gridCol>
              </a:tblGrid>
              <a:tr h="257175">
                <a:tc>
                  <a:txBody>
                    <a:bodyPr/>
                    <a:lstStyle/>
                    <a:p>
                      <a:r>
                        <a:rPr lang="en-US" sz="1400" dirty="0">
                          <a:latin typeface="Helvetica" panose="020B0604020202020204" pitchFamily="34" charset="0"/>
                          <a:cs typeface="Helvetica" panose="020B0604020202020204" pitchFamily="34" charset="0"/>
                        </a:rPr>
                        <a:t>Age</a:t>
                      </a:r>
                    </a:p>
                  </a:txBody>
                  <a:tcPr marL="51435" marR="51435" marT="25718" marB="25718"/>
                </a:tc>
                <a:tc>
                  <a:txBody>
                    <a:bodyPr/>
                    <a:lstStyle/>
                    <a:p>
                      <a:r>
                        <a:rPr lang="en-US" sz="1400" dirty="0" err="1">
                          <a:latin typeface="Helvetica" panose="020B0604020202020204" pitchFamily="34" charset="0"/>
                          <a:cs typeface="Helvetica" panose="020B0604020202020204" pitchFamily="34" charset="0"/>
                        </a:rPr>
                        <a:t>Alzimer</a:t>
                      </a:r>
                      <a:endParaRPr lang="en-US" sz="1400" dirty="0">
                        <a:latin typeface="Helvetica" panose="020B0604020202020204" pitchFamily="34" charset="0"/>
                        <a:cs typeface="Helvetica" panose="020B0604020202020204" pitchFamily="34" charset="0"/>
                      </a:endParaRPr>
                    </a:p>
                  </a:txBody>
                  <a:tcPr marL="51435" marR="51435" marT="25718" marB="25718"/>
                </a:tc>
                <a:extLst>
                  <a:ext uri="{0D108BD9-81ED-4DB2-BD59-A6C34878D82A}">
                    <a16:rowId xmlns:a16="http://schemas.microsoft.com/office/drawing/2014/main" val="1910485816"/>
                  </a:ext>
                </a:extLst>
              </a:tr>
              <a:tr h="257175">
                <a:tc>
                  <a:txBody>
                    <a:bodyPr/>
                    <a:lstStyle/>
                    <a:p>
                      <a:r>
                        <a:rPr lang="en-US" sz="1400" dirty="0">
                          <a:latin typeface="Helvetica" panose="020B0604020202020204" pitchFamily="34" charset="0"/>
                          <a:cs typeface="Helvetica" panose="020B0604020202020204" pitchFamily="34" charset="0"/>
                        </a:rPr>
                        <a:t>60</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Yes</a:t>
                      </a:r>
                    </a:p>
                  </a:txBody>
                  <a:tcPr marL="51435" marR="51435" marT="25718" marB="25718"/>
                </a:tc>
                <a:extLst>
                  <a:ext uri="{0D108BD9-81ED-4DB2-BD59-A6C34878D82A}">
                    <a16:rowId xmlns:a16="http://schemas.microsoft.com/office/drawing/2014/main" val="744438009"/>
                  </a:ext>
                </a:extLst>
              </a:tr>
              <a:tr h="257175">
                <a:tc>
                  <a:txBody>
                    <a:bodyPr/>
                    <a:lstStyle/>
                    <a:p>
                      <a:r>
                        <a:rPr lang="en-US" sz="1400" dirty="0">
                          <a:latin typeface="Helvetica" panose="020B0604020202020204" pitchFamily="34" charset="0"/>
                          <a:cs typeface="Helvetica" panose="020B0604020202020204" pitchFamily="34" charset="0"/>
                        </a:rPr>
                        <a:t>65</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Yes</a:t>
                      </a:r>
                    </a:p>
                  </a:txBody>
                  <a:tcPr marL="51435" marR="51435" marT="25718" marB="25718"/>
                </a:tc>
                <a:extLst>
                  <a:ext uri="{0D108BD9-81ED-4DB2-BD59-A6C34878D82A}">
                    <a16:rowId xmlns:a16="http://schemas.microsoft.com/office/drawing/2014/main" val="1493830722"/>
                  </a:ext>
                </a:extLst>
              </a:tr>
              <a:tr h="257175">
                <a:tc>
                  <a:txBody>
                    <a:bodyPr/>
                    <a:lstStyle/>
                    <a:p>
                      <a:r>
                        <a:rPr lang="en-US" sz="1400" dirty="0">
                          <a:latin typeface="Helvetica" panose="020B0604020202020204" pitchFamily="34" charset="0"/>
                          <a:cs typeface="Helvetica" panose="020B0604020202020204" pitchFamily="34" charset="0"/>
                        </a:rPr>
                        <a:t>45</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No</a:t>
                      </a:r>
                    </a:p>
                  </a:txBody>
                  <a:tcPr marL="51435" marR="51435" marT="25718" marB="25718"/>
                </a:tc>
                <a:extLst>
                  <a:ext uri="{0D108BD9-81ED-4DB2-BD59-A6C34878D82A}">
                    <a16:rowId xmlns:a16="http://schemas.microsoft.com/office/drawing/2014/main" val="61155732"/>
                  </a:ext>
                </a:extLst>
              </a:tr>
              <a:tr h="257175">
                <a:tc>
                  <a:txBody>
                    <a:bodyPr/>
                    <a:lstStyle/>
                    <a:p>
                      <a:r>
                        <a:rPr lang="en-US" sz="1400" dirty="0">
                          <a:latin typeface="Helvetica" panose="020B0604020202020204" pitchFamily="34" charset="0"/>
                          <a:cs typeface="Helvetica" panose="020B0604020202020204" pitchFamily="34" charset="0"/>
                        </a:rPr>
                        <a:t>55</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Yes</a:t>
                      </a:r>
                    </a:p>
                  </a:txBody>
                  <a:tcPr marL="51435" marR="51435" marT="25718" marB="25718"/>
                </a:tc>
                <a:extLst>
                  <a:ext uri="{0D108BD9-81ED-4DB2-BD59-A6C34878D82A}">
                    <a16:rowId xmlns:a16="http://schemas.microsoft.com/office/drawing/2014/main" val="884772652"/>
                  </a:ext>
                </a:extLst>
              </a:tr>
              <a:tr h="257175">
                <a:tc>
                  <a:txBody>
                    <a:bodyPr/>
                    <a:lstStyle/>
                    <a:p>
                      <a:r>
                        <a:rPr lang="en-US" sz="1400" dirty="0">
                          <a:latin typeface="Helvetica" panose="020B0604020202020204" pitchFamily="34" charset="0"/>
                          <a:cs typeface="Helvetica" panose="020B0604020202020204" pitchFamily="34" charset="0"/>
                        </a:rPr>
                        <a:t>50</a:t>
                      </a:r>
                    </a:p>
                  </a:txBody>
                  <a:tcPr marL="51435" marR="51435" marT="25718" marB="25718"/>
                </a:tc>
                <a:tc>
                  <a:txBody>
                    <a:bodyPr/>
                    <a:lstStyle/>
                    <a:p>
                      <a:r>
                        <a:rPr lang="en-US" sz="1400" dirty="0">
                          <a:latin typeface="Helvetica" panose="020B0604020202020204" pitchFamily="34" charset="0"/>
                          <a:cs typeface="Helvetica" panose="020B0604020202020204" pitchFamily="34" charset="0"/>
                        </a:rPr>
                        <a:t>No</a:t>
                      </a:r>
                    </a:p>
                  </a:txBody>
                  <a:tcPr marL="51435" marR="51435" marT="25718" marB="25718"/>
                </a:tc>
                <a:extLst>
                  <a:ext uri="{0D108BD9-81ED-4DB2-BD59-A6C34878D82A}">
                    <a16:rowId xmlns:a16="http://schemas.microsoft.com/office/drawing/2014/main" val="200532320"/>
                  </a:ext>
                </a:extLst>
              </a:tr>
            </a:tbl>
          </a:graphicData>
        </a:graphic>
      </p:graphicFrame>
      <p:grpSp>
        <p:nvGrpSpPr>
          <p:cNvPr id="48" name="Group 47"/>
          <p:cNvGrpSpPr/>
          <p:nvPr/>
        </p:nvGrpSpPr>
        <p:grpSpPr>
          <a:xfrm>
            <a:off x="5257801" y="2571750"/>
            <a:ext cx="2825863" cy="903833"/>
            <a:chOff x="6518776" y="3276600"/>
            <a:chExt cx="5023756" cy="1606813"/>
          </a:xfrm>
        </p:grpSpPr>
        <p:grpSp>
          <p:nvGrpSpPr>
            <p:cNvPr id="45" name="Group 44"/>
            <p:cNvGrpSpPr/>
            <p:nvPr/>
          </p:nvGrpSpPr>
          <p:grpSpPr>
            <a:xfrm>
              <a:off x="6518776" y="3287486"/>
              <a:ext cx="5023756" cy="1595927"/>
              <a:chOff x="5720444" y="3429000"/>
              <a:chExt cx="5023756" cy="1595927"/>
            </a:xfrm>
          </p:grpSpPr>
          <p:cxnSp>
            <p:nvCxnSpPr>
              <p:cNvPr id="8" name="Straight Connector 7"/>
              <p:cNvCxnSpPr/>
              <p:nvPr/>
            </p:nvCxnSpPr>
            <p:spPr>
              <a:xfrm flipV="1">
                <a:off x="5949044" y="4370614"/>
                <a:ext cx="44196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49044" y="440871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9490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7110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3968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588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20844" y="4408714"/>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06644" y="4381500"/>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68644" y="4386943"/>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20444" y="4572782"/>
                <a:ext cx="561977" cy="441260"/>
              </a:xfrm>
              <a:prstGeom prst="rect">
                <a:avLst/>
              </a:prstGeom>
              <a:noFill/>
            </p:spPr>
            <p:txBody>
              <a:bodyPr wrap="none" rtlCol="0">
                <a:spAutoFit/>
              </a:bodyPr>
              <a:lstStyle/>
              <a:p>
                <a:r>
                  <a:rPr lang="en-US" sz="1013" b="1" dirty="0">
                    <a:solidFill>
                      <a:schemeClr val="accent5">
                        <a:lumMod val="60000"/>
                        <a:lumOff val="40000"/>
                      </a:schemeClr>
                    </a:solidFill>
                  </a:rPr>
                  <a:t>30</a:t>
                </a:r>
              </a:p>
            </p:txBody>
          </p:sp>
          <p:sp>
            <p:nvSpPr>
              <p:cNvPr id="25" name="TextBox 24"/>
              <p:cNvSpPr txBox="1"/>
              <p:nvPr/>
            </p:nvSpPr>
            <p:spPr>
              <a:xfrm>
                <a:off x="6501692" y="4561114"/>
                <a:ext cx="561977" cy="441260"/>
              </a:xfrm>
              <a:prstGeom prst="rect">
                <a:avLst/>
              </a:prstGeom>
              <a:noFill/>
            </p:spPr>
            <p:txBody>
              <a:bodyPr wrap="none" rtlCol="0">
                <a:spAutoFit/>
              </a:bodyPr>
              <a:lstStyle/>
              <a:p>
                <a:r>
                  <a:rPr lang="en-US" sz="1013" b="1" dirty="0">
                    <a:solidFill>
                      <a:schemeClr val="accent5">
                        <a:lumMod val="60000"/>
                        <a:lumOff val="40000"/>
                      </a:schemeClr>
                    </a:solidFill>
                  </a:rPr>
                  <a:t>40</a:t>
                </a:r>
              </a:p>
            </p:txBody>
          </p:sp>
          <p:sp>
            <p:nvSpPr>
              <p:cNvPr id="26" name="TextBox 25"/>
              <p:cNvSpPr txBox="1"/>
              <p:nvPr/>
            </p:nvSpPr>
            <p:spPr>
              <a:xfrm flipH="1">
                <a:off x="7182049" y="4583667"/>
                <a:ext cx="666553" cy="441260"/>
              </a:xfrm>
              <a:prstGeom prst="rect">
                <a:avLst/>
              </a:prstGeom>
              <a:noFill/>
            </p:spPr>
            <p:txBody>
              <a:bodyPr wrap="square" rtlCol="0">
                <a:spAutoFit/>
              </a:bodyPr>
              <a:lstStyle/>
              <a:p>
                <a:r>
                  <a:rPr lang="en-US" sz="1013" b="1" dirty="0">
                    <a:solidFill>
                      <a:schemeClr val="accent5">
                        <a:lumMod val="60000"/>
                        <a:lumOff val="40000"/>
                      </a:schemeClr>
                    </a:solidFill>
                  </a:rPr>
                  <a:t>50</a:t>
                </a:r>
              </a:p>
            </p:txBody>
          </p:sp>
          <p:sp>
            <p:nvSpPr>
              <p:cNvPr id="27" name="TextBox 26"/>
              <p:cNvSpPr txBox="1"/>
              <p:nvPr/>
            </p:nvSpPr>
            <p:spPr>
              <a:xfrm flipH="1">
                <a:off x="7963297" y="4561114"/>
                <a:ext cx="666553" cy="441260"/>
              </a:xfrm>
              <a:prstGeom prst="rect">
                <a:avLst/>
              </a:prstGeom>
              <a:noFill/>
            </p:spPr>
            <p:txBody>
              <a:bodyPr wrap="square" rtlCol="0">
                <a:spAutoFit/>
              </a:bodyPr>
              <a:lstStyle/>
              <a:p>
                <a:r>
                  <a:rPr lang="en-US" sz="1013" b="1" dirty="0">
                    <a:solidFill>
                      <a:schemeClr val="accent5">
                        <a:lumMod val="60000"/>
                        <a:lumOff val="40000"/>
                      </a:schemeClr>
                    </a:solidFill>
                  </a:rPr>
                  <a:t>60</a:t>
                </a:r>
              </a:p>
            </p:txBody>
          </p:sp>
          <p:sp>
            <p:nvSpPr>
              <p:cNvPr id="28" name="TextBox 27"/>
              <p:cNvSpPr txBox="1"/>
              <p:nvPr/>
            </p:nvSpPr>
            <p:spPr>
              <a:xfrm flipH="1">
                <a:off x="8703526" y="4550227"/>
                <a:ext cx="666553" cy="441260"/>
              </a:xfrm>
              <a:prstGeom prst="rect">
                <a:avLst/>
              </a:prstGeom>
              <a:noFill/>
            </p:spPr>
            <p:txBody>
              <a:bodyPr wrap="square" rtlCol="0">
                <a:spAutoFit/>
              </a:bodyPr>
              <a:lstStyle/>
              <a:p>
                <a:r>
                  <a:rPr lang="en-US" sz="1013" b="1" dirty="0">
                    <a:solidFill>
                      <a:schemeClr val="accent5">
                        <a:lumMod val="60000"/>
                        <a:lumOff val="40000"/>
                      </a:schemeClr>
                    </a:solidFill>
                  </a:rPr>
                  <a:t>70</a:t>
                </a:r>
              </a:p>
            </p:txBody>
          </p:sp>
          <p:sp>
            <p:nvSpPr>
              <p:cNvPr id="29" name="TextBox 28"/>
              <p:cNvSpPr txBox="1"/>
              <p:nvPr/>
            </p:nvSpPr>
            <p:spPr>
              <a:xfrm flipH="1">
                <a:off x="9413619" y="4544785"/>
                <a:ext cx="571104" cy="441260"/>
              </a:xfrm>
              <a:prstGeom prst="rect">
                <a:avLst/>
              </a:prstGeom>
              <a:noFill/>
            </p:spPr>
            <p:txBody>
              <a:bodyPr wrap="square" rtlCol="0">
                <a:spAutoFit/>
              </a:bodyPr>
              <a:lstStyle/>
              <a:p>
                <a:r>
                  <a:rPr lang="en-US" sz="1013" b="1" dirty="0">
                    <a:solidFill>
                      <a:schemeClr val="accent5">
                        <a:lumMod val="60000"/>
                        <a:lumOff val="40000"/>
                      </a:schemeClr>
                    </a:solidFill>
                  </a:rPr>
                  <a:t>80</a:t>
                </a:r>
              </a:p>
            </p:txBody>
          </p:sp>
          <p:sp>
            <p:nvSpPr>
              <p:cNvPr id="31" name="TextBox 30"/>
              <p:cNvSpPr txBox="1"/>
              <p:nvPr/>
            </p:nvSpPr>
            <p:spPr>
              <a:xfrm flipH="1">
                <a:off x="10173096" y="4528458"/>
                <a:ext cx="571104" cy="441260"/>
              </a:xfrm>
              <a:prstGeom prst="rect">
                <a:avLst/>
              </a:prstGeom>
              <a:noFill/>
            </p:spPr>
            <p:txBody>
              <a:bodyPr wrap="square" rtlCol="0">
                <a:spAutoFit/>
              </a:bodyPr>
              <a:lstStyle/>
              <a:p>
                <a:r>
                  <a:rPr lang="en-US" sz="1013" b="1" dirty="0">
                    <a:solidFill>
                      <a:schemeClr val="accent5">
                        <a:lumMod val="60000"/>
                        <a:lumOff val="40000"/>
                      </a:schemeClr>
                    </a:solidFill>
                  </a:rPr>
                  <a:t>90</a:t>
                </a:r>
              </a:p>
            </p:txBody>
          </p:sp>
          <p:cxnSp>
            <p:nvCxnSpPr>
              <p:cNvPr id="35" name="Straight Arrow Connector 34"/>
              <p:cNvCxnSpPr/>
              <p:nvPr/>
            </p:nvCxnSpPr>
            <p:spPr>
              <a:xfrm>
                <a:off x="7391400" y="3429000"/>
                <a:ext cx="0" cy="979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6920396"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Oval 37"/>
              <p:cNvSpPr/>
              <p:nvPr/>
            </p:nvSpPr>
            <p:spPr>
              <a:xfrm>
                <a:off x="7320644"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2" name="Oval 41"/>
              <p:cNvSpPr/>
              <p:nvPr/>
            </p:nvSpPr>
            <p:spPr>
              <a:xfrm>
                <a:off x="7696200"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3" name="Oval 42"/>
              <p:cNvSpPr/>
              <p:nvPr/>
            </p:nvSpPr>
            <p:spPr>
              <a:xfrm>
                <a:off x="8139596"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4" name="Oval 43"/>
              <p:cNvSpPr/>
              <p:nvPr/>
            </p:nvSpPr>
            <p:spPr>
              <a:xfrm>
                <a:off x="8520596" y="3918857"/>
                <a:ext cx="90004"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46" name="TextBox 45"/>
            <p:cNvSpPr txBox="1"/>
            <p:nvPr/>
          </p:nvSpPr>
          <p:spPr>
            <a:xfrm>
              <a:off x="7509377" y="3276600"/>
              <a:ext cx="567676" cy="441260"/>
            </a:xfrm>
            <a:prstGeom prst="rect">
              <a:avLst/>
            </a:prstGeom>
            <a:noFill/>
          </p:spPr>
          <p:txBody>
            <a:bodyPr wrap="none" rtlCol="0">
              <a:spAutoFit/>
            </a:bodyPr>
            <a:lstStyle/>
            <a:p>
              <a:r>
                <a:rPr lang="en-US" sz="1013" b="1" dirty="0">
                  <a:solidFill>
                    <a:srgbClr val="92D050"/>
                  </a:solidFill>
                </a:rPr>
                <a:t>C1</a:t>
              </a:r>
            </a:p>
          </p:txBody>
        </p:sp>
        <p:sp>
          <p:nvSpPr>
            <p:cNvPr id="47" name="TextBox 46"/>
            <p:cNvSpPr txBox="1"/>
            <p:nvPr/>
          </p:nvSpPr>
          <p:spPr>
            <a:xfrm>
              <a:off x="8686801" y="3276600"/>
              <a:ext cx="567676" cy="441260"/>
            </a:xfrm>
            <a:prstGeom prst="rect">
              <a:avLst/>
            </a:prstGeom>
            <a:noFill/>
          </p:spPr>
          <p:txBody>
            <a:bodyPr wrap="none" rtlCol="0">
              <a:spAutoFit/>
            </a:bodyPr>
            <a:lstStyle/>
            <a:p>
              <a:r>
                <a:rPr lang="en-US" sz="1013" b="1" dirty="0">
                  <a:solidFill>
                    <a:srgbClr val="FF0000"/>
                  </a:solidFill>
                </a:rPr>
                <a:t>C2</a:t>
              </a:r>
            </a:p>
          </p:txBody>
        </p:sp>
      </p:grpSp>
      <p:sp>
        <p:nvSpPr>
          <p:cNvPr id="50" name="Left Brace 49"/>
          <p:cNvSpPr/>
          <p:nvPr/>
        </p:nvSpPr>
        <p:spPr>
          <a:xfrm>
            <a:off x="2648885" y="4269029"/>
            <a:ext cx="321246" cy="9429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51" name="Rectangle 50"/>
          <p:cNvSpPr/>
          <p:nvPr/>
        </p:nvSpPr>
        <p:spPr>
          <a:xfrm>
            <a:off x="1629796" y="4592547"/>
            <a:ext cx="1098378" cy="300082"/>
          </a:xfrm>
          <a:prstGeom prst="rect">
            <a:avLst/>
          </a:prstGeom>
        </p:spPr>
        <p:txBody>
          <a:bodyPr wrap="none">
            <a:spAutoFit/>
          </a:bodyPr>
          <a:lstStyle/>
          <a:p>
            <a:r>
              <a:rPr lang="en-US" sz="1350" dirty="0">
                <a:solidFill>
                  <a:srgbClr val="FF0000"/>
                </a:solidFill>
                <a:latin typeface="Helvetica" panose="020B0604020202020204" pitchFamily="34" charset="0"/>
                <a:cs typeface="Helvetica" panose="020B0604020202020204" pitchFamily="34" charset="0"/>
              </a:rPr>
              <a:t>Main issues</a:t>
            </a:r>
          </a:p>
        </p:txBody>
      </p:sp>
      <p:sp>
        <p:nvSpPr>
          <p:cNvPr id="52" name="TextBox 51"/>
          <p:cNvSpPr txBox="1"/>
          <p:nvPr/>
        </p:nvSpPr>
        <p:spPr>
          <a:xfrm>
            <a:off x="2970133" y="4397616"/>
            <a:ext cx="4784643" cy="715581"/>
          </a:xfrm>
          <a:prstGeom prst="rect">
            <a:avLst/>
          </a:prstGeom>
          <a:noFill/>
        </p:spPr>
        <p:txBody>
          <a:bodyPr wrap="none" rtlCol="0">
            <a:spAutoFit/>
          </a:bodyPr>
          <a:lstStyle/>
          <a:p>
            <a:pPr marL="192881" indent="-192881">
              <a:buFont typeface="Wingdings" panose="05000000000000000000" pitchFamily="2" charset="2"/>
              <a:buChar char="ü"/>
            </a:pPr>
            <a:r>
              <a:rPr lang="en-US" sz="1350" dirty="0">
                <a:latin typeface="Helvetica" panose="020B0604020202020204" pitchFamily="34" charset="0"/>
                <a:cs typeface="Helvetica" panose="020B0604020202020204" pitchFamily="34" charset="0"/>
              </a:rPr>
              <a:t>How to choose the number of intervals K ?</a:t>
            </a:r>
          </a:p>
          <a:p>
            <a:pPr marL="192881" indent="-192881">
              <a:buFont typeface="Wingdings" panose="05000000000000000000" pitchFamily="2" charset="2"/>
              <a:buChar char="ü"/>
            </a:pPr>
            <a:r>
              <a:rPr lang="en-US" sz="1350" dirty="0">
                <a:latin typeface="Helvetica" panose="020B0604020202020204" pitchFamily="34" charset="0"/>
                <a:cs typeface="Helvetica" panose="020B0604020202020204" pitchFamily="34" charset="0"/>
              </a:rPr>
              <a:t>How to define the cut points ?</a:t>
            </a:r>
          </a:p>
          <a:p>
            <a:pPr marL="192881" indent="-192881">
              <a:buFont typeface="Wingdings" panose="05000000000000000000" pitchFamily="2" charset="2"/>
              <a:buChar char="ü"/>
            </a:pPr>
            <a:r>
              <a:rPr lang="en-US" sz="1350" dirty="0">
                <a:solidFill>
                  <a:srgbClr val="FF0000"/>
                </a:solidFill>
                <a:latin typeface="Helvetica" panose="020B0604020202020204" pitchFamily="34" charset="0"/>
                <a:cs typeface="Helvetica" panose="020B0604020202020204" pitchFamily="34" charset="0"/>
              </a:rPr>
              <a:t>… which are relevant according to the studied problem….</a:t>
            </a:r>
          </a:p>
        </p:txBody>
      </p:sp>
    </p:spTree>
    <p:extLst>
      <p:ext uri="{BB962C8B-B14F-4D97-AF65-F5344CB8AC3E}">
        <p14:creationId xmlns:p14="http://schemas.microsoft.com/office/powerpoint/2010/main" val="39493988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Discretization</a:t>
            </a:r>
          </a:p>
        </p:txBody>
      </p:sp>
      <p:sp>
        <p:nvSpPr>
          <p:cNvPr id="3" name="Text Placeholder 2"/>
          <p:cNvSpPr>
            <a:spLocks noGrp="1"/>
          </p:cNvSpPr>
          <p:nvPr>
            <p:ph type="body" sz="quarter" idx="13"/>
          </p:nvPr>
        </p:nvSpPr>
        <p:spPr>
          <a:xfrm>
            <a:off x="1485900" y="2124372"/>
            <a:ext cx="6129338" cy="3104853"/>
          </a:xfrm>
        </p:spPr>
        <p:txBody>
          <a:bodyPr>
            <a:noAutofit/>
          </a:bodyPr>
          <a:lstStyle/>
          <a:p>
            <a:pPr algn="just" fontAlgn="base">
              <a:lnSpc>
                <a:spcPct val="150000"/>
              </a:lnSpc>
              <a:spcAft>
                <a:spcPct val="0"/>
              </a:spcAft>
              <a:buFont typeface="Wingdings" panose="05000000000000000000" pitchFamily="2" charset="2"/>
              <a:buChar char="Ø"/>
            </a:pPr>
            <a:r>
              <a:rPr lang="en-US" altLang="en-US" b="1" dirty="0"/>
              <a:t>Unsupervised discretization</a:t>
            </a:r>
          </a:p>
          <a:p>
            <a:pPr marL="417910" lvl="2" indent="-192881" algn="just">
              <a:lnSpc>
                <a:spcPct val="150000"/>
              </a:lnSpc>
              <a:buClr>
                <a:srgbClr val="101141"/>
              </a:buClr>
              <a:buFont typeface="Wingdings" panose="05000000000000000000" pitchFamily="2" charset="2"/>
              <a:buChar char="ü"/>
            </a:pPr>
            <a:r>
              <a:rPr lang="en-US" altLang="en-US" sz="1350" dirty="0"/>
              <a:t>Equal-interval binning</a:t>
            </a:r>
          </a:p>
          <a:p>
            <a:pPr marL="417910" lvl="2" indent="-192881" algn="just">
              <a:lnSpc>
                <a:spcPct val="150000"/>
              </a:lnSpc>
              <a:buClr>
                <a:srgbClr val="101141"/>
              </a:buClr>
              <a:buFont typeface="Wingdings" panose="05000000000000000000" pitchFamily="2" charset="2"/>
              <a:buChar char="ü"/>
            </a:pPr>
            <a:r>
              <a:rPr lang="en-US" altLang="en-US" sz="1350" dirty="0"/>
              <a:t>Equal-frequency binning</a:t>
            </a:r>
          </a:p>
          <a:p>
            <a:pPr algn="just" fontAlgn="base">
              <a:lnSpc>
                <a:spcPct val="150000"/>
              </a:lnSpc>
              <a:spcAft>
                <a:spcPct val="0"/>
              </a:spcAft>
              <a:buFont typeface="Wingdings" panose="05000000000000000000" pitchFamily="2" charset="2"/>
              <a:buChar char="Ø"/>
            </a:pPr>
            <a:r>
              <a:rPr lang="en-US" altLang="en-US" b="1" dirty="0"/>
              <a:t>Supervised discretization</a:t>
            </a:r>
          </a:p>
          <a:p>
            <a:pPr lvl="1" algn="just" fontAlgn="base">
              <a:lnSpc>
                <a:spcPct val="150000"/>
              </a:lnSpc>
              <a:spcAft>
                <a:spcPct val="0"/>
              </a:spcAft>
              <a:buFont typeface="Wingdings" panose="05000000000000000000" pitchFamily="2" charset="2"/>
              <a:buChar char="ü"/>
            </a:pPr>
            <a:r>
              <a:rPr lang="en-US" altLang="en-US" sz="1350" dirty="0"/>
              <a:t>Entropy-based discretization</a:t>
            </a:r>
          </a:p>
          <a:p>
            <a:pPr lvl="1" algn="just" fontAlgn="base">
              <a:lnSpc>
                <a:spcPct val="150000"/>
              </a:lnSpc>
              <a:spcAft>
                <a:spcPct val="0"/>
              </a:spcAft>
              <a:buFont typeface="Wingdings" panose="05000000000000000000" pitchFamily="2" charset="2"/>
              <a:buChar char="ü"/>
            </a:pPr>
            <a:r>
              <a:rPr lang="en-US" altLang="en-US" sz="1350" dirty="0"/>
              <a:t>It tries to maximize the “purity” of the intervals (i.e. to contain as less as possible mixture of class labels)</a:t>
            </a:r>
          </a:p>
          <a:p>
            <a:endParaRPr lang="en-US" dirty="0"/>
          </a:p>
        </p:txBody>
      </p:sp>
      <p:sp>
        <p:nvSpPr>
          <p:cNvPr id="8" name="Right Brace 7"/>
          <p:cNvSpPr/>
          <p:nvPr/>
        </p:nvSpPr>
        <p:spPr>
          <a:xfrm>
            <a:off x="3777238" y="2327501"/>
            <a:ext cx="300038" cy="6858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013"/>
          </a:p>
        </p:txBody>
      </p:sp>
      <p:sp>
        <p:nvSpPr>
          <p:cNvPr id="9" name="Rectangle 5"/>
          <p:cNvSpPr>
            <a:spLocks noChangeArrowheads="1"/>
          </p:cNvSpPr>
          <p:nvPr/>
        </p:nvSpPr>
        <p:spPr bwMode="auto">
          <a:xfrm>
            <a:off x="4139528" y="2327503"/>
            <a:ext cx="347571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0" dirty="0">
                <a:solidFill>
                  <a:srgbClr val="FF0000"/>
                </a:solidFill>
                <a:latin typeface="Helvetica" panose="020B0604020202020204" pitchFamily="34" charset="0"/>
                <a:cs typeface="Helvetica" panose="020B0604020202020204" pitchFamily="34" charset="0"/>
              </a:rPr>
              <a:t>• Class labels are ignored </a:t>
            </a:r>
          </a:p>
          <a:p>
            <a:pPr>
              <a:spcBef>
                <a:spcPct val="0"/>
              </a:spcBef>
              <a:buFontTx/>
              <a:buNone/>
            </a:pPr>
            <a:r>
              <a:rPr lang="en-US" altLang="en-US" sz="1350" dirty="0">
                <a:latin typeface="Helvetica" panose="020B0604020202020204" pitchFamily="34" charset="0"/>
                <a:cs typeface="Helvetica" panose="020B0604020202020204" pitchFamily="34" charset="0"/>
              </a:rPr>
              <a:t>• The best number of bins </a:t>
            </a:r>
            <a:r>
              <a:rPr lang="en-US" altLang="en-US" sz="1350" dirty="0">
                <a:solidFill>
                  <a:srgbClr val="FF0000"/>
                </a:solidFill>
                <a:latin typeface="Helvetica" panose="020B0604020202020204" pitchFamily="34" charset="0"/>
                <a:cs typeface="Helvetica" panose="020B0604020202020204" pitchFamily="34" charset="0"/>
              </a:rPr>
              <a:t>k</a:t>
            </a:r>
            <a:r>
              <a:rPr lang="en-US" altLang="en-US" sz="1350" dirty="0">
                <a:latin typeface="Helvetica" panose="020B0604020202020204" pitchFamily="34" charset="0"/>
                <a:cs typeface="Helvetica" panose="020B0604020202020204" pitchFamily="34" charset="0"/>
              </a:rPr>
              <a:t> is determined experimentally</a:t>
            </a:r>
          </a:p>
        </p:txBody>
      </p:sp>
    </p:spTree>
    <p:extLst>
      <p:ext uri="{BB962C8B-B14F-4D97-AF65-F5344CB8AC3E}">
        <p14:creationId xmlns:p14="http://schemas.microsoft.com/office/powerpoint/2010/main" val="1366956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Unsupervised Discretization</a:t>
            </a:r>
          </a:p>
        </p:txBody>
      </p:sp>
      <p:sp>
        <p:nvSpPr>
          <p:cNvPr id="3" name="Text Placeholder 2"/>
          <p:cNvSpPr>
            <a:spLocks noGrp="1"/>
          </p:cNvSpPr>
          <p:nvPr>
            <p:ph type="body" sz="quarter" idx="13"/>
          </p:nvPr>
        </p:nvSpPr>
        <p:spPr>
          <a:xfrm>
            <a:off x="1271587" y="2100263"/>
            <a:ext cx="6643688" cy="3000375"/>
          </a:xfrm>
        </p:spPr>
        <p:txBody>
          <a:bodyPr>
            <a:normAutofit fontScale="77500" lnSpcReduction="20000"/>
          </a:bodyPr>
          <a:lstStyle/>
          <a:p>
            <a:pPr algn="just" fontAlgn="base">
              <a:lnSpc>
                <a:spcPct val="170000"/>
              </a:lnSpc>
              <a:spcAft>
                <a:spcPct val="0"/>
              </a:spcAft>
              <a:buFont typeface="Wingdings" panose="05000000000000000000" pitchFamily="2" charset="2"/>
              <a:buChar char="Ø"/>
            </a:pPr>
            <a:r>
              <a:rPr lang="en-US" altLang="en-US" sz="1575" dirty="0"/>
              <a:t>User specifies the </a:t>
            </a:r>
            <a:r>
              <a:rPr lang="en-US" altLang="en-US" sz="1575" dirty="0">
                <a:solidFill>
                  <a:srgbClr val="FF0000"/>
                </a:solidFill>
              </a:rPr>
              <a:t>number of intervals </a:t>
            </a:r>
            <a:r>
              <a:rPr lang="en-US" altLang="en-US" sz="1575" dirty="0"/>
              <a:t>and/or </a:t>
            </a:r>
            <a:r>
              <a:rPr lang="en-US" altLang="en-US" sz="1575" dirty="0">
                <a:solidFill>
                  <a:srgbClr val="FF0000"/>
                </a:solidFill>
              </a:rPr>
              <a:t>how many data points </a:t>
            </a:r>
            <a:r>
              <a:rPr lang="en-US" altLang="en-US" sz="1575" dirty="0"/>
              <a:t>should be included in any given interval.</a:t>
            </a:r>
          </a:p>
          <a:p>
            <a:pPr algn="just" fontAlgn="base">
              <a:lnSpc>
                <a:spcPct val="170000"/>
              </a:lnSpc>
              <a:spcAft>
                <a:spcPct val="0"/>
              </a:spcAft>
              <a:buFont typeface="Wingdings" panose="05000000000000000000" pitchFamily="2" charset="2"/>
              <a:buChar char="Ø"/>
            </a:pPr>
            <a:r>
              <a:rPr lang="en-US" altLang="en-US" sz="1575" dirty="0"/>
              <a:t>The following heuristic is often used to choose intervals:</a:t>
            </a:r>
          </a:p>
          <a:p>
            <a:pPr lvl="1" algn="just" fontAlgn="base">
              <a:lnSpc>
                <a:spcPct val="170000"/>
              </a:lnSpc>
              <a:spcAft>
                <a:spcPct val="0"/>
              </a:spcAft>
              <a:buFont typeface="Wingdings" panose="05000000000000000000" pitchFamily="2" charset="2"/>
              <a:buChar char="ü"/>
            </a:pPr>
            <a:r>
              <a:rPr lang="en-US" altLang="en-US" sz="1575" dirty="0"/>
              <a:t>The </a:t>
            </a:r>
            <a:r>
              <a:rPr lang="en-US" altLang="en-US" sz="1575" dirty="0">
                <a:solidFill>
                  <a:srgbClr val="FF0000"/>
                </a:solidFill>
              </a:rPr>
              <a:t>number of intervals </a:t>
            </a:r>
            <a:r>
              <a:rPr lang="en-US" altLang="en-US" sz="1575" dirty="0"/>
              <a:t>for each attribute </a:t>
            </a:r>
            <a:r>
              <a:rPr lang="en-US" altLang="en-US" sz="1575" dirty="0">
                <a:solidFill>
                  <a:srgbClr val="FF0000"/>
                </a:solidFill>
              </a:rPr>
              <a:t>should not be smaller than the number of classes</a:t>
            </a:r>
            <a:r>
              <a:rPr lang="en-US" altLang="en-US" sz="1575" dirty="0"/>
              <a:t> (if known). </a:t>
            </a:r>
          </a:p>
          <a:p>
            <a:pPr lvl="1" algn="just" fontAlgn="base">
              <a:lnSpc>
                <a:spcPct val="170000"/>
              </a:lnSpc>
              <a:spcAft>
                <a:spcPct val="0"/>
              </a:spcAft>
              <a:buFont typeface="Wingdings" panose="05000000000000000000" pitchFamily="2" charset="2"/>
              <a:buChar char="ü"/>
            </a:pPr>
            <a:r>
              <a:rPr lang="en-US" altLang="en-US" sz="1575" dirty="0"/>
              <a:t>The other popular heuristic is to choose the number of intervals, </a:t>
            </a:r>
            <a:r>
              <a:rPr lang="en-US" altLang="en-US" sz="1575" dirty="0" err="1"/>
              <a:t>n</a:t>
            </a:r>
            <a:r>
              <a:rPr lang="en-US" altLang="en-US" sz="1575" baseline="-25000" dirty="0" err="1"/>
              <a:t>Fi</a:t>
            </a:r>
            <a:r>
              <a:rPr lang="en-US" altLang="en-US" sz="1575" dirty="0"/>
              <a:t>, for each attribute, F</a:t>
            </a:r>
            <a:r>
              <a:rPr lang="en-US" altLang="en-US" sz="1575" baseline="-25000" dirty="0"/>
              <a:t>i </a:t>
            </a:r>
            <a:r>
              <a:rPr lang="en-US" altLang="en-US" sz="1575" dirty="0"/>
              <a:t>(</a:t>
            </a:r>
            <a:r>
              <a:rPr lang="en-US" altLang="en-US" sz="1575" dirty="0" err="1"/>
              <a:t>i</a:t>
            </a:r>
            <a:r>
              <a:rPr lang="en-US" altLang="en-US" sz="1575" dirty="0"/>
              <a:t>=1,…,n,) where n is the number of attributes), as follows: </a:t>
            </a:r>
          </a:p>
          <a:p>
            <a:pPr marL="383977" lvl="1" indent="-126802" algn="just" fontAlgn="base">
              <a:lnSpc>
                <a:spcPct val="170000"/>
              </a:lnSpc>
              <a:spcAft>
                <a:spcPct val="0"/>
              </a:spcAft>
              <a:buNone/>
            </a:pPr>
            <a:r>
              <a:rPr lang="en-US" altLang="en-US" sz="1575" dirty="0">
                <a:solidFill>
                  <a:srgbClr val="FF0000"/>
                </a:solidFill>
              </a:rPr>
              <a:t>   </a:t>
            </a:r>
            <a:r>
              <a:rPr lang="en-US" altLang="en-US" sz="1575" dirty="0" err="1">
                <a:solidFill>
                  <a:srgbClr val="FF0000"/>
                </a:solidFill>
              </a:rPr>
              <a:t>n</a:t>
            </a:r>
            <a:r>
              <a:rPr lang="en-US" altLang="en-US" sz="1575" baseline="-25000" dirty="0" err="1">
                <a:solidFill>
                  <a:srgbClr val="FF0000"/>
                </a:solidFill>
              </a:rPr>
              <a:t>Fi</a:t>
            </a:r>
            <a:r>
              <a:rPr lang="en-US" altLang="en-US" sz="1575" dirty="0">
                <a:solidFill>
                  <a:srgbClr val="FF0000"/>
                </a:solidFill>
              </a:rPr>
              <a:t> = M/3∗ C </a:t>
            </a:r>
            <a:r>
              <a:rPr lang="en-US" altLang="en-US" sz="1575" dirty="0"/>
              <a:t>where </a:t>
            </a:r>
            <a:r>
              <a:rPr lang="en-US" altLang="en-US" sz="1575" dirty="0">
                <a:solidFill>
                  <a:srgbClr val="FF0000"/>
                </a:solidFill>
              </a:rPr>
              <a:t>M is the number of training examples and C is the number of known    classes.</a:t>
            </a:r>
          </a:p>
          <a:p>
            <a:endParaRPr lang="en-US" dirty="0"/>
          </a:p>
        </p:txBody>
      </p:sp>
    </p:spTree>
    <p:extLst>
      <p:ext uri="{BB962C8B-B14F-4D97-AF65-F5344CB8AC3E}">
        <p14:creationId xmlns:p14="http://schemas.microsoft.com/office/powerpoint/2010/main" val="34493383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Methods for Binning Numeric Predictor Variables</a:t>
            </a:r>
          </a:p>
        </p:txBody>
      </p:sp>
      <p:sp>
        <p:nvSpPr>
          <p:cNvPr id="3" name="Text Placeholder 2"/>
          <p:cNvSpPr>
            <a:spLocks noGrp="1"/>
          </p:cNvSpPr>
          <p:nvPr>
            <p:ph type="body" sz="quarter" idx="13"/>
          </p:nvPr>
        </p:nvSpPr>
        <p:spPr>
          <a:xfrm>
            <a:off x="1571625" y="2228852"/>
            <a:ext cx="5715000" cy="942974"/>
          </a:xfrm>
        </p:spPr>
        <p:txBody>
          <a:bodyPr>
            <a:noAutofit/>
          </a:bodyPr>
          <a:lstStyle/>
          <a:p>
            <a:pPr>
              <a:buFont typeface="Wingdings" panose="05000000000000000000" pitchFamily="2" charset="2"/>
              <a:buChar char="Ø"/>
            </a:pPr>
            <a:r>
              <a:rPr lang="en-US" dirty="0"/>
              <a:t>Equal width binning </a:t>
            </a:r>
          </a:p>
          <a:p>
            <a:pPr>
              <a:buFont typeface="Wingdings" panose="05000000000000000000" pitchFamily="2" charset="2"/>
              <a:buChar char="Ø"/>
            </a:pPr>
            <a:r>
              <a:rPr lang="en-US" dirty="0"/>
              <a:t>Equal frequency binning </a:t>
            </a:r>
          </a:p>
          <a:p>
            <a:pPr>
              <a:buFont typeface="Wingdings" panose="05000000000000000000" pitchFamily="2" charset="2"/>
              <a:buChar char="Ø"/>
            </a:pPr>
            <a:r>
              <a:rPr lang="en-US" dirty="0"/>
              <a:t>Binning by clustering </a:t>
            </a:r>
          </a:p>
        </p:txBody>
      </p:sp>
      <p:graphicFrame>
        <p:nvGraphicFramePr>
          <p:cNvPr id="5" name="Table 4"/>
          <p:cNvGraphicFramePr>
            <a:graphicFrameLocks noGrp="1"/>
          </p:cNvGraphicFramePr>
          <p:nvPr/>
        </p:nvGraphicFramePr>
        <p:xfrm>
          <a:off x="1614488" y="3171825"/>
          <a:ext cx="6115050" cy="1721409"/>
        </p:xfrm>
        <a:graphic>
          <a:graphicData uri="http://schemas.openxmlformats.org/drawingml/2006/table">
            <a:tbl>
              <a:tblPr firstRow="1" bandRow="1">
                <a:tableStyleId>{5C22544A-7EE6-4342-B048-85BDC9FD1C3A}</a:tableStyleId>
              </a:tblPr>
              <a:tblGrid>
                <a:gridCol w="1223010">
                  <a:extLst>
                    <a:ext uri="{9D8B030D-6E8A-4147-A177-3AD203B41FA5}">
                      <a16:colId xmlns:a16="http://schemas.microsoft.com/office/drawing/2014/main" val="1071717920"/>
                    </a:ext>
                  </a:extLst>
                </a:gridCol>
                <a:gridCol w="783980">
                  <a:extLst>
                    <a:ext uri="{9D8B030D-6E8A-4147-A177-3AD203B41FA5}">
                      <a16:colId xmlns:a16="http://schemas.microsoft.com/office/drawing/2014/main" val="1025045969"/>
                    </a:ext>
                  </a:extLst>
                </a:gridCol>
                <a:gridCol w="1236273">
                  <a:extLst>
                    <a:ext uri="{9D8B030D-6E8A-4147-A177-3AD203B41FA5}">
                      <a16:colId xmlns:a16="http://schemas.microsoft.com/office/drawing/2014/main" val="3067517506"/>
                    </a:ext>
                  </a:extLst>
                </a:gridCol>
                <a:gridCol w="1295250">
                  <a:extLst>
                    <a:ext uri="{9D8B030D-6E8A-4147-A177-3AD203B41FA5}">
                      <a16:colId xmlns:a16="http://schemas.microsoft.com/office/drawing/2014/main" val="3373295656"/>
                    </a:ext>
                  </a:extLst>
                </a:gridCol>
                <a:gridCol w="1576537">
                  <a:extLst>
                    <a:ext uri="{9D8B030D-6E8A-4147-A177-3AD203B41FA5}">
                      <a16:colId xmlns:a16="http://schemas.microsoft.com/office/drawing/2014/main" val="3641577206"/>
                    </a:ext>
                  </a:extLst>
                </a:gridCol>
              </a:tblGrid>
              <a:tr h="211455">
                <a:tc>
                  <a:txBody>
                    <a:bodyPr/>
                    <a:lstStyle/>
                    <a:p>
                      <a:r>
                        <a:rPr lang="en-US" sz="1100" b="1">
                          <a:latin typeface="Helvetica" panose="020B0604020202020204" pitchFamily="34" charset="0"/>
                          <a:cs typeface="Helvetica" panose="020B0604020202020204" pitchFamily="34" charset="0"/>
                        </a:rPr>
                        <a:t>Original data:</a:t>
                      </a:r>
                    </a:p>
                  </a:txBody>
                  <a:tcPr marL="51435" marR="51435" marT="25718" marB="25718" anchor="ctr"/>
                </a:tc>
                <a:tc gridSpan="4">
                  <a:txBody>
                    <a:bodyPr/>
                    <a:lstStyle/>
                    <a:p>
                      <a:pPr algn="ctr"/>
                      <a:r>
                        <a:rPr lang="en-US" sz="1100" b="1" dirty="0">
                          <a:latin typeface="Helvetica" panose="020B0604020202020204" pitchFamily="34" charset="0"/>
                          <a:cs typeface="Helvetica" panose="020B0604020202020204" pitchFamily="34" charset="0"/>
                        </a:rPr>
                        <a:t>53 56 57 63 66 67 67 67 68 69 70 70 70 70 72 73</a:t>
                      </a:r>
                      <a:r>
                        <a:rPr lang="en-US" sz="1100" b="1" baseline="0" dirty="0">
                          <a:latin typeface="Helvetica" panose="020B0604020202020204" pitchFamily="34" charset="0"/>
                          <a:cs typeface="Helvetica" panose="020B0604020202020204" pitchFamily="34" charset="0"/>
                        </a:rPr>
                        <a:t> 75 75 76 76 78 79 80 81</a:t>
                      </a:r>
                      <a:endParaRPr lang="en-US" sz="1100" dirty="0">
                        <a:latin typeface="Helvetica" panose="020B0604020202020204" pitchFamily="34" charset="0"/>
                        <a:cs typeface="Helvetica" panose="020B0604020202020204" pitchFamily="34" charset="0"/>
                      </a:endParaRPr>
                    </a:p>
                  </a:txBody>
                  <a:tcPr marL="51435" marR="51435" marT="25718" marB="25718"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57362470"/>
                  </a:ext>
                </a:extLst>
              </a:tr>
              <a:tr h="235509">
                <a:tc>
                  <a:txBody>
                    <a:bodyPr/>
                    <a:lstStyle/>
                    <a:p>
                      <a:r>
                        <a:rPr lang="en-US" sz="1100" b="1" dirty="0">
                          <a:latin typeface="Helvetica" panose="020B0604020202020204" pitchFamily="34" charset="0"/>
                          <a:cs typeface="Helvetica" panose="020B0604020202020204" pitchFamily="34" charset="0"/>
                        </a:rPr>
                        <a:t>Method</a:t>
                      </a:r>
                    </a:p>
                  </a:txBody>
                  <a:tcPr marL="51435" marR="51435" marT="25718" marB="25718"/>
                </a:tc>
                <a:tc>
                  <a:txBody>
                    <a:bodyPr/>
                    <a:lstStyle/>
                    <a:p>
                      <a:endParaRPr lang="en-US" sz="1100" b="1" dirty="0">
                        <a:latin typeface="Helvetica" panose="020B0604020202020204" pitchFamily="34" charset="0"/>
                        <a:cs typeface="Helvetica" panose="020B0604020202020204" pitchFamily="34" charset="0"/>
                      </a:endParaRPr>
                    </a:p>
                  </a:txBody>
                  <a:tcPr marL="51435" marR="51435" marT="25718" marB="25718"/>
                </a:tc>
                <a:tc>
                  <a:txBody>
                    <a:bodyPr/>
                    <a:lstStyle/>
                    <a:p>
                      <a:r>
                        <a:rPr lang="en-US" sz="1100" b="1" dirty="0">
                          <a:latin typeface="Helvetica" panose="020B0604020202020204" pitchFamily="34" charset="0"/>
                          <a:cs typeface="Helvetica" panose="020B0604020202020204" pitchFamily="34" charset="0"/>
                        </a:rPr>
                        <a:t>Bin1</a:t>
                      </a:r>
                    </a:p>
                  </a:txBody>
                  <a:tcPr marL="51435" marR="51435" marT="25718" marB="25718"/>
                </a:tc>
                <a:tc>
                  <a:txBody>
                    <a:bodyPr/>
                    <a:lstStyle/>
                    <a:p>
                      <a:r>
                        <a:rPr lang="en-US" sz="1100" b="1" dirty="0">
                          <a:latin typeface="Helvetica" panose="020B0604020202020204" pitchFamily="34" charset="0"/>
                          <a:cs typeface="Helvetica" panose="020B0604020202020204" pitchFamily="34" charset="0"/>
                        </a:rPr>
                        <a:t>Bin2 </a:t>
                      </a:r>
                    </a:p>
                  </a:txBody>
                  <a:tcPr marL="51435" marR="51435" marT="25718" marB="25718"/>
                </a:tc>
                <a:tc>
                  <a:txBody>
                    <a:bodyPr/>
                    <a:lstStyle/>
                    <a:p>
                      <a:r>
                        <a:rPr lang="en-US" sz="1100" b="1" dirty="0">
                          <a:latin typeface="Helvetica" panose="020B0604020202020204" pitchFamily="34" charset="0"/>
                          <a:cs typeface="Helvetica" panose="020B0604020202020204" pitchFamily="34" charset="0"/>
                        </a:rPr>
                        <a:t>Bin3</a:t>
                      </a:r>
                    </a:p>
                  </a:txBody>
                  <a:tcPr marL="51435" marR="51435" marT="25718" marB="25718"/>
                </a:tc>
                <a:extLst>
                  <a:ext uri="{0D108BD9-81ED-4DB2-BD59-A6C34878D82A}">
                    <a16:rowId xmlns:a16="http://schemas.microsoft.com/office/drawing/2014/main" val="2132762461"/>
                  </a:ext>
                </a:extLst>
              </a:tr>
              <a:tr h="531495">
                <a:tc>
                  <a:txBody>
                    <a:bodyPr/>
                    <a:lstStyle/>
                    <a:p>
                      <a:r>
                        <a:rPr lang="en-US" sz="1100" b="1" dirty="0" err="1">
                          <a:latin typeface="Helvetica" panose="020B0604020202020204" pitchFamily="34" charset="0"/>
                          <a:cs typeface="Helvetica" panose="020B0604020202020204" pitchFamily="34" charset="0"/>
                        </a:rPr>
                        <a:t>Equi</a:t>
                      </a:r>
                      <a:r>
                        <a:rPr lang="en-US" sz="1100" b="1" baseline="0" dirty="0">
                          <a:latin typeface="Helvetica" panose="020B0604020202020204" pitchFamily="34" charset="0"/>
                          <a:cs typeface="Helvetica" panose="020B0604020202020204" pitchFamily="34" charset="0"/>
                        </a:rPr>
                        <a:t> Width</a:t>
                      </a:r>
                      <a:endParaRPr lang="en-US" sz="1100" b="1" dirty="0">
                        <a:latin typeface="Helvetica" panose="020B0604020202020204" pitchFamily="34" charset="0"/>
                        <a:cs typeface="Helvetica" panose="020B0604020202020204" pitchFamily="34" charset="0"/>
                      </a:endParaRPr>
                    </a:p>
                  </a:txBody>
                  <a:tcPr marL="51435" marR="51435" marT="25718" marB="25718"/>
                </a:tc>
                <a:tc>
                  <a:txBody>
                    <a:bodyPr/>
                    <a:lstStyle/>
                    <a:p>
                      <a:r>
                        <a:rPr lang="en-US" sz="1100" dirty="0">
                          <a:latin typeface="Helvetica" panose="020B0604020202020204" pitchFamily="34" charset="0"/>
                          <a:cs typeface="Helvetica" panose="020B0604020202020204" pitchFamily="34" charset="0"/>
                        </a:rPr>
                        <a:t>81-53=28</a:t>
                      </a:r>
                      <a:br>
                        <a:rPr lang="en-US" sz="1100" dirty="0">
                          <a:latin typeface="Helvetica" panose="020B0604020202020204" pitchFamily="34" charset="0"/>
                          <a:cs typeface="Helvetica" panose="020B0604020202020204" pitchFamily="34" charset="0"/>
                        </a:rPr>
                      </a:br>
                      <a:r>
                        <a:rPr lang="en-US" sz="1100" dirty="0">
                          <a:latin typeface="Helvetica" panose="020B0604020202020204" pitchFamily="34" charset="0"/>
                          <a:cs typeface="Helvetica" panose="020B0604020202020204" pitchFamily="34" charset="0"/>
                        </a:rPr>
                        <a:t>28/3=9.33</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[53,62)=</a:t>
                      </a:r>
                    </a:p>
                    <a:p>
                      <a:r>
                        <a:rPr lang="en-US" sz="1100" b="1" kern="1200" dirty="0">
                          <a:solidFill>
                            <a:schemeClr val="dk1"/>
                          </a:solidFill>
                          <a:latin typeface="Helvetica" panose="020B0604020202020204" pitchFamily="34" charset="0"/>
                          <a:ea typeface="+mn-ea"/>
                          <a:cs typeface="Helvetica" panose="020B0604020202020204" pitchFamily="34" charset="0"/>
                        </a:rPr>
                        <a:t>{53,56,57}</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[62,72)=</a:t>
                      </a:r>
                    </a:p>
                    <a:p>
                      <a:r>
                        <a:rPr lang="en-US" sz="1100" b="1" kern="1200" dirty="0">
                          <a:solidFill>
                            <a:schemeClr val="dk1"/>
                          </a:solidFill>
                          <a:latin typeface="Helvetica" panose="020B0604020202020204" pitchFamily="34" charset="0"/>
                          <a:ea typeface="+mn-ea"/>
                          <a:cs typeface="Helvetica" panose="020B0604020202020204" pitchFamily="34" charset="0"/>
                        </a:rPr>
                        <a:t>{63,66,67,67,67,68,69,70,70,70}</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[72,81]={72,73,75,75,76,76,78,79,80,81}</a:t>
                      </a:r>
                    </a:p>
                  </a:txBody>
                  <a:tcPr marL="51435" marR="51435" marT="25718" marB="25718" anchor="ctr"/>
                </a:tc>
                <a:extLst>
                  <a:ext uri="{0D108BD9-81ED-4DB2-BD59-A6C34878D82A}">
                    <a16:rowId xmlns:a16="http://schemas.microsoft.com/office/drawing/2014/main" val="36582556"/>
                  </a:ext>
                </a:extLst>
              </a:tr>
              <a:tr h="3714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err="1">
                          <a:latin typeface="Helvetica" panose="020B0604020202020204" pitchFamily="34" charset="0"/>
                          <a:cs typeface="Helvetica" panose="020B0604020202020204" pitchFamily="34" charset="0"/>
                        </a:rPr>
                        <a:t>Equi</a:t>
                      </a:r>
                      <a:r>
                        <a:rPr lang="en-US" sz="1100" b="1" baseline="0" dirty="0">
                          <a:latin typeface="Helvetica" panose="020B0604020202020204" pitchFamily="34" charset="0"/>
                          <a:cs typeface="Helvetica" panose="020B0604020202020204" pitchFamily="34" charset="0"/>
                        </a:rPr>
                        <a:t> Frequency</a:t>
                      </a:r>
                      <a:endParaRPr lang="en-US" sz="1100" b="1" dirty="0">
                        <a:latin typeface="Helvetica" panose="020B0604020202020204" pitchFamily="34" charset="0"/>
                        <a:cs typeface="Helvetica" panose="020B0604020202020204" pitchFamily="34" charset="0"/>
                      </a:endParaRPr>
                    </a:p>
                  </a:txBody>
                  <a:tcPr marL="51435" marR="51435" marT="25718" marB="25718"/>
                </a:tc>
                <a:tc>
                  <a:txBody>
                    <a:bodyPr/>
                    <a:lstStyle/>
                    <a:p>
                      <a:r>
                        <a:rPr lang="en-US" sz="1100" dirty="0">
                          <a:latin typeface="Helvetica" panose="020B0604020202020204" pitchFamily="34" charset="0"/>
                          <a:cs typeface="Helvetica" panose="020B0604020202020204" pitchFamily="34" charset="0"/>
                        </a:rPr>
                        <a:t>24/3=8</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{53,56,57,63,66,67, 67,67}</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{68,69,70,70,70,</a:t>
                      </a:r>
                    </a:p>
                    <a:p>
                      <a:r>
                        <a:rPr lang="en-US" sz="1100" b="1" kern="1200" dirty="0">
                          <a:solidFill>
                            <a:schemeClr val="dk1"/>
                          </a:solidFill>
                          <a:latin typeface="Helvetica" panose="020B0604020202020204" pitchFamily="34" charset="0"/>
                          <a:ea typeface="+mn-ea"/>
                          <a:cs typeface="Helvetica" panose="020B0604020202020204" pitchFamily="34" charset="0"/>
                        </a:rPr>
                        <a:t>72,73,75}</a:t>
                      </a:r>
                    </a:p>
                  </a:txBody>
                  <a:tcPr marL="51435" marR="51435" marT="25718" marB="2571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latin typeface="Helvetica" panose="020B0604020202020204" pitchFamily="34" charset="0"/>
                          <a:ea typeface="+mn-ea"/>
                          <a:cs typeface="Helvetica" panose="020B0604020202020204" pitchFamily="34" charset="0"/>
                        </a:rPr>
                        <a:t>{75,76,76,78,79,80,81}</a:t>
                      </a:r>
                    </a:p>
                  </a:txBody>
                  <a:tcPr marL="51435" marR="51435" marT="25718" marB="25718" anchor="ctr"/>
                </a:tc>
                <a:extLst>
                  <a:ext uri="{0D108BD9-81ED-4DB2-BD59-A6C34878D82A}">
                    <a16:rowId xmlns:a16="http://schemas.microsoft.com/office/drawing/2014/main" val="1072085739"/>
                  </a:ext>
                </a:extLst>
              </a:tr>
              <a:tr h="371475">
                <a:tc>
                  <a:txBody>
                    <a:bodyPr/>
                    <a:lstStyle/>
                    <a:p>
                      <a:r>
                        <a:rPr lang="en-US" sz="1100" b="1" dirty="0">
                          <a:latin typeface="Helvetica" panose="020B0604020202020204" pitchFamily="34" charset="0"/>
                          <a:cs typeface="Helvetica" panose="020B0604020202020204" pitchFamily="34" charset="0"/>
                        </a:rPr>
                        <a:t>Find natural gaps in the data</a:t>
                      </a:r>
                    </a:p>
                  </a:txBody>
                  <a:tcPr marL="51435" marR="51435" marT="25718" marB="25718" anchor="ctr"/>
                </a:tc>
                <a:tc>
                  <a:txBody>
                    <a:bodyPr/>
                    <a:lstStyle/>
                    <a:p>
                      <a:r>
                        <a:rPr lang="en-US" sz="1100" dirty="0">
                          <a:latin typeface="Helvetica" panose="020B0604020202020204" pitchFamily="34" charset="0"/>
                          <a:cs typeface="Helvetica" panose="020B0604020202020204" pitchFamily="34" charset="0"/>
                        </a:rPr>
                        <a:t>some variation</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{53,56,57,63,66,67, 67,67,68,69}</a:t>
                      </a:r>
                    </a:p>
                  </a:txBody>
                  <a:tcPr marL="51435" marR="51435" marT="25718" marB="25718" anchor="ctr"/>
                </a:tc>
                <a:tc>
                  <a:txBody>
                    <a:bodyPr/>
                    <a:lstStyle/>
                    <a:p>
                      <a:r>
                        <a:rPr lang="en-US" sz="1100" b="1" kern="1200" dirty="0">
                          <a:solidFill>
                            <a:schemeClr val="dk1"/>
                          </a:solidFill>
                          <a:latin typeface="Helvetica" panose="020B0604020202020204" pitchFamily="34" charset="0"/>
                          <a:ea typeface="+mn-ea"/>
                          <a:cs typeface="Helvetica" panose="020B0604020202020204" pitchFamily="34" charset="0"/>
                        </a:rPr>
                        <a:t>{70,70,70,</a:t>
                      </a:r>
                    </a:p>
                    <a:p>
                      <a:r>
                        <a:rPr lang="en-US" sz="1100" b="1" kern="1200" dirty="0">
                          <a:solidFill>
                            <a:schemeClr val="dk1"/>
                          </a:solidFill>
                          <a:latin typeface="Helvetica" panose="020B0604020202020204" pitchFamily="34" charset="0"/>
                          <a:ea typeface="+mn-ea"/>
                          <a:cs typeface="Helvetica" panose="020B0604020202020204" pitchFamily="34" charset="0"/>
                        </a:rPr>
                        <a:t>72,73,75,75}</a:t>
                      </a:r>
                    </a:p>
                  </a:txBody>
                  <a:tcPr marL="51435" marR="51435" marT="25718" marB="25718" anchor="ctr"/>
                </a:tc>
                <a:tc>
                  <a:txBody>
                    <a:bodyPr/>
                    <a:lstStyle/>
                    <a:p>
                      <a:r>
                        <a:rPr lang="en-US" sz="1100" b="1" kern="1200">
                          <a:solidFill>
                            <a:schemeClr val="dk1"/>
                          </a:solidFill>
                          <a:latin typeface="Helvetica" panose="020B0604020202020204" pitchFamily="34" charset="0"/>
                          <a:ea typeface="+mn-ea"/>
                          <a:cs typeface="Helvetica" panose="020B0604020202020204" pitchFamily="34" charset="0"/>
                        </a:rPr>
                        <a:t>{76,76,78,79,80,81}</a:t>
                      </a:r>
                      <a:endParaRPr lang="en-US" sz="1100" b="1" kern="1200" dirty="0">
                        <a:solidFill>
                          <a:schemeClr val="dk1"/>
                        </a:solidFill>
                        <a:latin typeface="Helvetica" panose="020B0604020202020204" pitchFamily="34" charset="0"/>
                        <a:ea typeface="+mn-ea"/>
                        <a:cs typeface="Helvetica" panose="020B0604020202020204" pitchFamily="34" charset="0"/>
                      </a:endParaRPr>
                    </a:p>
                  </a:txBody>
                  <a:tcPr marL="51435" marR="51435" marT="25718" marB="25718" anchor="ctr"/>
                </a:tc>
                <a:extLst>
                  <a:ext uri="{0D108BD9-81ED-4DB2-BD59-A6C34878D82A}">
                    <a16:rowId xmlns:a16="http://schemas.microsoft.com/office/drawing/2014/main" val="3824931069"/>
                  </a:ext>
                </a:extLst>
              </a:tr>
            </a:tbl>
          </a:graphicData>
        </a:graphic>
      </p:graphicFrame>
    </p:spTree>
    <p:extLst>
      <p:ext uri="{BB962C8B-B14F-4D97-AF65-F5344CB8AC3E}">
        <p14:creationId xmlns:p14="http://schemas.microsoft.com/office/powerpoint/2010/main" val="3097999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Binning</a:t>
            </a:r>
          </a:p>
        </p:txBody>
      </p:sp>
      <p:pic>
        <p:nvPicPr>
          <p:cNvPr id="1026" name="Picture 2" descr="https://miro.medium.com/max/981/0*XWta_U67Nv9udf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5900" y="1933323"/>
            <a:ext cx="6172200" cy="17679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565910" y="3522298"/>
            <a:ext cx="6092190" cy="221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74929" rIns="0" bIns="0" numCol="1" anchor="ctr" anchorCtr="0" compatLnSpc="1">
            <a:prstTxWarp prst="textNoShape">
              <a:avLst/>
            </a:prstTxWarp>
            <a:spAutoFit/>
          </a:bodyPr>
          <a:lstStyle/>
          <a:p>
            <a:pPr eaLnBrk="0" fontAlgn="base" hangingPunct="0">
              <a:spcBef>
                <a:spcPct val="0"/>
              </a:spcBef>
              <a:spcAft>
                <a:spcPct val="0"/>
              </a:spcAft>
            </a:pPr>
            <a:r>
              <a:rPr lang="en-US" altLang="en-US" sz="1125" dirty="0">
                <a:latin typeface="medium-content-serif-font"/>
              </a:rPr>
              <a:t>Binning can be applied on both categorical and numerical data:</a:t>
            </a:r>
            <a:endParaRPr lang="en-US" altLang="en-US" sz="900" b="1" dirty="0">
              <a:latin typeface="Menlo"/>
            </a:endParaRPr>
          </a:p>
          <a:p>
            <a:pPr eaLnBrk="0" fontAlgn="base" hangingPunct="0">
              <a:spcBef>
                <a:spcPct val="0"/>
              </a:spcBef>
              <a:spcAft>
                <a:spcPct val="0"/>
              </a:spcAft>
            </a:pPr>
            <a:r>
              <a:rPr lang="en-US" altLang="en-US" sz="900" b="1" dirty="0">
                <a:latin typeface="Menlo"/>
              </a:rPr>
              <a:t>#Numerical Binning Example</a:t>
            </a:r>
          </a:p>
          <a:p>
            <a:pPr eaLnBrk="0" fontAlgn="base" hangingPunct="0">
              <a:spcBef>
                <a:spcPct val="0"/>
              </a:spcBef>
              <a:spcAft>
                <a:spcPct val="0"/>
              </a:spcAft>
            </a:pPr>
            <a:r>
              <a:rPr lang="en-US" altLang="en-US" sz="900" b="1" dirty="0">
                <a:latin typeface="Menlo"/>
              </a:rPr>
              <a:t>Value Bin</a:t>
            </a:r>
            <a:r>
              <a:rPr lang="en-US" altLang="en-US" sz="900" dirty="0">
                <a:latin typeface="Menlo"/>
              </a:rPr>
              <a:t> </a:t>
            </a:r>
            <a:br>
              <a:rPr lang="en-US" altLang="en-US" sz="900" dirty="0">
                <a:latin typeface="Menlo"/>
              </a:rPr>
            </a:br>
            <a:r>
              <a:rPr lang="en-US" altLang="en-US" sz="900" dirty="0">
                <a:latin typeface="Menlo"/>
              </a:rPr>
              <a:t>0-30 -&gt; Low </a:t>
            </a:r>
            <a:br>
              <a:rPr lang="en-US" altLang="en-US" sz="900" dirty="0">
                <a:latin typeface="Menlo"/>
              </a:rPr>
            </a:br>
            <a:r>
              <a:rPr lang="en-US" altLang="en-US" sz="900" dirty="0">
                <a:latin typeface="Menlo"/>
              </a:rPr>
              <a:t>31-70 -&gt; Mid </a:t>
            </a:r>
            <a:br>
              <a:rPr lang="en-US" altLang="en-US" sz="900" dirty="0">
                <a:latin typeface="Menlo"/>
              </a:rPr>
            </a:br>
            <a:r>
              <a:rPr lang="en-US" altLang="en-US" sz="900" dirty="0">
                <a:latin typeface="Menlo"/>
              </a:rPr>
              <a:t>71-100 -&gt; High</a:t>
            </a:r>
          </a:p>
          <a:p>
            <a:pPr eaLnBrk="0" fontAlgn="base" hangingPunct="0">
              <a:spcBef>
                <a:spcPct val="0"/>
              </a:spcBef>
              <a:spcAft>
                <a:spcPct val="0"/>
              </a:spcAft>
            </a:pPr>
            <a:endParaRPr lang="en-US" altLang="en-US" sz="900" dirty="0">
              <a:latin typeface="Menlo"/>
            </a:endParaRPr>
          </a:p>
          <a:p>
            <a:pPr eaLnBrk="0" fontAlgn="base" hangingPunct="0">
              <a:spcBef>
                <a:spcPct val="0"/>
              </a:spcBef>
              <a:spcAft>
                <a:spcPct val="0"/>
              </a:spcAft>
            </a:pPr>
            <a:r>
              <a:rPr lang="en-US" altLang="en-US" sz="900" b="1" dirty="0">
                <a:latin typeface="Menlo"/>
              </a:rPr>
              <a:t>#Categorical Binning Example</a:t>
            </a:r>
          </a:p>
          <a:p>
            <a:pPr eaLnBrk="0" fontAlgn="base" hangingPunct="0">
              <a:spcBef>
                <a:spcPct val="0"/>
              </a:spcBef>
              <a:spcAft>
                <a:spcPct val="0"/>
              </a:spcAft>
            </a:pPr>
            <a:r>
              <a:rPr lang="en-US" altLang="en-US" sz="900" b="1" dirty="0">
                <a:latin typeface="Menlo"/>
              </a:rPr>
              <a:t>Value Bin</a:t>
            </a:r>
            <a:r>
              <a:rPr lang="en-US" altLang="en-US" sz="900" dirty="0">
                <a:latin typeface="Menlo"/>
              </a:rPr>
              <a:t> </a:t>
            </a:r>
            <a:br>
              <a:rPr lang="en-US" altLang="en-US" sz="900" dirty="0">
                <a:latin typeface="Menlo"/>
              </a:rPr>
            </a:br>
            <a:r>
              <a:rPr lang="en-US" altLang="en-US" sz="900" dirty="0">
                <a:latin typeface="Menlo"/>
              </a:rPr>
              <a:t>Spain -&gt; Europe </a:t>
            </a:r>
            <a:br>
              <a:rPr lang="en-US" altLang="en-US" sz="900" dirty="0">
                <a:latin typeface="Menlo"/>
              </a:rPr>
            </a:br>
            <a:r>
              <a:rPr lang="en-US" altLang="en-US" sz="900" dirty="0">
                <a:latin typeface="Menlo"/>
              </a:rPr>
              <a:t>Italy -&gt; Europe </a:t>
            </a:r>
            <a:br>
              <a:rPr lang="en-US" altLang="en-US" sz="900" dirty="0">
                <a:latin typeface="Menlo"/>
              </a:rPr>
            </a:br>
            <a:r>
              <a:rPr lang="en-US" altLang="en-US" sz="900" dirty="0">
                <a:latin typeface="Menlo"/>
              </a:rPr>
              <a:t>Chile -&gt; South America</a:t>
            </a:r>
            <a:br>
              <a:rPr lang="en-US" altLang="en-US" sz="900" dirty="0">
                <a:latin typeface="Menlo"/>
              </a:rPr>
            </a:br>
            <a:r>
              <a:rPr lang="en-US" altLang="en-US" sz="900" dirty="0">
                <a:latin typeface="Menlo"/>
              </a:rPr>
              <a:t>Brazil -&gt; South America</a:t>
            </a:r>
            <a:r>
              <a:rPr lang="en-US" altLang="en-US" sz="600" dirty="0"/>
              <a:t> </a:t>
            </a:r>
            <a:endParaRPr lang="en-US" altLang="en-US" sz="1350" dirty="0">
              <a:latin typeface="Arial" panose="020B0604020202020204" pitchFamily="34" charset="0"/>
            </a:endParaRPr>
          </a:p>
        </p:txBody>
      </p:sp>
      <p:sp>
        <p:nvSpPr>
          <p:cNvPr id="5" name="Rectangle 4"/>
          <p:cNvSpPr/>
          <p:nvPr/>
        </p:nvSpPr>
        <p:spPr>
          <a:xfrm>
            <a:off x="4457700" y="4229100"/>
            <a:ext cx="3280410" cy="1338828"/>
          </a:xfrm>
          <a:prstGeom prst="rect">
            <a:avLst/>
          </a:prstGeom>
        </p:spPr>
        <p:txBody>
          <a:bodyPr wrap="square">
            <a:spAutoFit/>
          </a:bodyPr>
          <a:lstStyle/>
          <a:p>
            <a:r>
              <a:rPr lang="en-US" sz="1350" dirty="0"/>
              <a:t>The main motivation of binning is to make the model more </a:t>
            </a:r>
            <a:r>
              <a:rPr lang="en-US" sz="1350" b="1" dirty="0"/>
              <a:t>robust</a:t>
            </a:r>
            <a:r>
              <a:rPr lang="en-US" sz="1350" dirty="0"/>
              <a:t> and </a:t>
            </a:r>
            <a:r>
              <a:rPr lang="en-US" sz="1350" b="1" dirty="0"/>
              <a:t>prevent</a:t>
            </a:r>
            <a:r>
              <a:rPr lang="en-US" sz="1350" dirty="0"/>
              <a:t> </a:t>
            </a:r>
            <a:r>
              <a:rPr lang="en-US" sz="1350" b="1" dirty="0"/>
              <a:t>overfitting</a:t>
            </a:r>
            <a:r>
              <a:rPr lang="en-US" sz="1350" dirty="0"/>
              <a:t>, however, it has a cost to the performance. Every time you bin something, you sacrifice information and make your data more regularized. </a:t>
            </a:r>
          </a:p>
        </p:txBody>
      </p:sp>
    </p:spTree>
    <p:extLst>
      <p:ext uri="{BB962C8B-B14F-4D97-AF65-F5344CB8AC3E}">
        <p14:creationId xmlns:p14="http://schemas.microsoft.com/office/powerpoint/2010/main" val="1927063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 Entropy</a:t>
            </a:r>
          </a:p>
        </p:txBody>
      </p:sp>
      <p:sp>
        <p:nvSpPr>
          <p:cNvPr id="3" name="Text Placeholder 2"/>
          <p:cNvSpPr>
            <a:spLocks noGrp="1"/>
          </p:cNvSpPr>
          <p:nvPr>
            <p:ph type="body" sz="quarter" idx="13"/>
          </p:nvPr>
        </p:nvSpPr>
        <p:spPr>
          <a:xfrm>
            <a:off x="1637348" y="2477413"/>
            <a:ext cx="5715000" cy="1234977"/>
          </a:xfrm>
        </p:spPr>
        <p:txBody>
          <a:bodyPr>
            <a:normAutofit/>
          </a:bodyPr>
          <a:lstStyle/>
          <a:p>
            <a:pPr>
              <a:buFont typeface="Wingdings" panose="05000000000000000000" pitchFamily="2" charset="2"/>
              <a:buChar char="ü"/>
            </a:pPr>
            <a:r>
              <a:rPr lang="en-US" dirty="0"/>
              <a:t>S - training set with C</a:t>
            </a:r>
            <a:r>
              <a:rPr lang="en-US" baseline="-25000" dirty="0"/>
              <a:t>1</a:t>
            </a:r>
            <a:r>
              <a:rPr lang="en-US" dirty="0"/>
              <a:t>,...,C</a:t>
            </a:r>
            <a:r>
              <a:rPr lang="en-US" baseline="-25000" dirty="0"/>
              <a:t>C</a:t>
            </a:r>
            <a:r>
              <a:rPr lang="en-US" dirty="0"/>
              <a:t> classes</a:t>
            </a:r>
          </a:p>
          <a:p>
            <a:pPr>
              <a:buFont typeface="Wingdings" panose="05000000000000000000" pitchFamily="2" charset="2"/>
              <a:buChar char="ü"/>
            </a:pPr>
            <a:r>
              <a:rPr lang="en-US" dirty="0"/>
              <a:t>p</a:t>
            </a:r>
            <a:r>
              <a:rPr lang="en-US" baseline="-25000" dirty="0"/>
              <a:t>i</a:t>
            </a:r>
            <a:r>
              <a:rPr lang="en-US" dirty="0"/>
              <a:t> - proportion of C</a:t>
            </a:r>
            <a:r>
              <a:rPr lang="en-US" baseline="-25000" dirty="0"/>
              <a:t>c</a:t>
            </a:r>
            <a:r>
              <a:rPr lang="en-US" dirty="0"/>
              <a:t> in S</a:t>
            </a:r>
          </a:p>
        </p:txBody>
      </p:sp>
      <mc:AlternateContent xmlns:mc="http://schemas.openxmlformats.org/markup-compatibility/2006" xmlns:a14="http://schemas.microsoft.com/office/drawing/2010/main">
        <mc:Choice Requires="a14">
          <p:sp>
            <p:nvSpPr>
              <p:cNvPr id="5" name="TextBox 4"/>
              <p:cNvSpPr txBox="1"/>
              <p:nvPr/>
            </p:nvSpPr>
            <p:spPr>
              <a:xfrm>
                <a:off x="2055971" y="3155590"/>
                <a:ext cx="1714500" cy="472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sz="1125" i="1">
                              <a:latin typeface="Cambria Math" panose="02040503050406030204" pitchFamily="18" charset="0"/>
                            </a:rPr>
                          </m:ctrlPr>
                        </m:sSupPr>
                        <m:e>
                          <m:r>
                            <a:rPr lang="en-US" sz="1125" i="1">
                              <a:latin typeface="Cambria Math" panose="02040503050406030204" pitchFamily="18" charset="0"/>
                            </a:rPr>
                            <m:t>𝐸</m:t>
                          </m:r>
                          <m:d>
                            <m:dPr>
                              <m:ctrlPr>
                                <a:rPr lang="pt-BR" sz="1125" i="1">
                                  <a:latin typeface="Cambria Math" panose="02040503050406030204" pitchFamily="18" charset="0"/>
                                </a:rPr>
                              </m:ctrlPr>
                            </m:dPr>
                            <m:e>
                              <m:r>
                                <a:rPr lang="en-US" sz="1125" i="1">
                                  <a:latin typeface="Cambria Math" panose="02040503050406030204" pitchFamily="18" charset="0"/>
                                </a:rPr>
                                <m:t>𝑆</m:t>
                              </m:r>
                            </m:e>
                          </m:d>
                        </m:e>
                        <m:sup/>
                      </m:sSup>
                      <m:r>
                        <a:rPr lang="pt-BR" sz="1125" i="1">
                          <a:latin typeface="Cambria Math" panose="02040503050406030204" pitchFamily="18" charset="0"/>
                        </a:rPr>
                        <m:t>=</m:t>
                      </m:r>
                      <m:nary>
                        <m:naryPr>
                          <m:chr m:val="∑"/>
                          <m:ctrlPr>
                            <a:rPr lang="pt-BR" sz="1125" i="1">
                              <a:latin typeface="Cambria Math" panose="02040503050406030204" pitchFamily="18" charset="0"/>
                            </a:rPr>
                          </m:ctrlPr>
                        </m:naryPr>
                        <m:sub>
                          <m:r>
                            <m:rPr>
                              <m:brk m:alnAt="23"/>
                            </m:rPr>
                            <a:rPr lang="en-US" sz="1125" i="1">
                              <a:latin typeface="Cambria Math" panose="02040503050406030204" pitchFamily="18" charset="0"/>
                            </a:rPr>
                            <m:t>𝑖</m:t>
                          </m:r>
                          <m:r>
                            <a:rPr lang="pt-BR" sz="1125" i="1">
                              <a:latin typeface="Cambria Math" panose="02040503050406030204" pitchFamily="18" charset="0"/>
                            </a:rPr>
                            <m:t>=</m:t>
                          </m:r>
                          <m:r>
                            <a:rPr lang="en-US" sz="1125" i="1">
                              <a:latin typeface="Cambria Math" panose="02040503050406030204" pitchFamily="18" charset="0"/>
                            </a:rPr>
                            <m:t>1</m:t>
                          </m:r>
                        </m:sub>
                        <m:sup>
                          <m:r>
                            <a:rPr lang="en-US" sz="1125" i="1">
                              <a:latin typeface="Cambria Math" panose="02040503050406030204" pitchFamily="18" charset="0"/>
                            </a:rPr>
                            <m:t>𝑐</m:t>
                          </m:r>
                        </m:sup>
                        <m:e>
                          <m:r>
                            <a:rPr lang="en-US" sz="1125" i="1">
                              <a:latin typeface="Cambria Math" panose="02040503050406030204" pitchFamily="18" charset="0"/>
                            </a:rPr>
                            <m:t>−</m:t>
                          </m:r>
                          <m:r>
                            <a:rPr lang="en-US" sz="1125" i="1">
                              <a:latin typeface="Cambria Math" panose="02040503050406030204" pitchFamily="18" charset="0"/>
                            </a:rPr>
                            <m:t>𝑝𝑖𝑙𝑜𝑔</m:t>
                          </m:r>
                          <m:r>
                            <a:rPr lang="en-US" sz="1125" i="1" baseline="-25000">
                              <a:latin typeface="Cambria Math" panose="02040503050406030204" pitchFamily="18" charset="0"/>
                            </a:rPr>
                            <m:t>2</m:t>
                          </m:r>
                          <m:r>
                            <a:rPr lang="en-US" sz="1125" i="1">
                              <a:latin typeface="Cambria Math" panose="02040503050406030204" pitchFamily="18" charset="0"/>
                            </a:rPr>
                            <m:t>𝑝</m:t>
                          </m:r>
                          <m:r>
                            <a:rPr lang="en-US" sz="1125" i="1" baseline="-25000">
                              <a:latin typeface="Cambria Math" panose="02040503050406030204" pitchFamily="18" charset="0"/>
                            </a:rPr>
                            <m:t>𝑖</m:t>
                          </m:r>
                        </m:e>
                      </m:nary>
                    </m:oMath>
                  </m:oMathPara>
                </a14:m>
                <a:endParaRPr lang="en-US" sz="1125" dirty="0">
                  <a:latin typeface="Helvetica" panose="020B0604020202020204" pitchFamily="34" charset="0"/>
                  <a:cs typeface="Helvetica"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55971" y="3155590"/>
                <a:ext cx="1714500" cy="472694"/>
              </a:xfrm>
              <a:prstGeom prst="rect">
                <a:avLst/>
              </a:prstGeom>
              <a:blipFill>
                <a:blip r:embed="rId2"/>
                <a:stretch>
                  <a:fillRect t="-115789" b="-173684"/>
                </a:stretch>
              </a:blipFill>
            </p:spPr>
            <p:txBody>
              <a:bodyPr/>
              <a:lstStyle/>
              <a:p>
                <a:r>
                  <a:rPr lang="en-US">
                    <a:noFill/>
                  </a:rPr>
                  <a:t> </a:t>
                </a:r>
              </a:p>
            </p:txBody>
          </p:sp>
        </mc:Fallback>
      </mc:AlternateContent>
      <p:sp>
        <p:nvSpPr>
          <p:cNvPr id="7" name="Text Placeholder 3"/>
          <p:cNvSpPr>
            <a:spLocks noGrp="1"/>
          </p:cNvSpPr>
          <p:nvPr>
            <p:ph type="body" sz="quarter" idx="14"/>
          </p:nvPr>
        </p:nvSpPr>
        <p:spPr>
          <a:xfrm>
            <a:off x="1494473" y="2147884"/>
            <a:ext cx="6429375" cy="406016"/>
          </a:xfrm>
        </p:spPr>
        <p:txBody>
          <a:bodyPr>
            <a:normAutofit fontScale="92500"/>
          </a:bodyPr>
          <a:lstStyle/>
          <a:p>
            <a:pPr marL="192881" indent="-192881">
              <a:buFont typeface="Wingdings" panose="05000000000000000000" pitchFamily="2" charset="2"/>
              <a:buChar char="Ø"/>
            </a:pPr>
            <a:r>
              <a:rPr lang="en-US" sz="1350" dirty="0">
                <a:solidFill>
                  <a:schemeClr val="tx1"/>
                </a:solidFill>
              </a:rPr>
              <a:t>Entropy E(S) - measure of the impurity/un-</a:t>
            </a:r>
            <a:r>
              <a:rPr lang="en-US" sz="1350" dirty="0" err="1">
                <a:solidFill>
                  <a:schemeClr val="tx1"/>
                </a:solidFill>
              </a:rPr>
              <a:t>certanity</a:t>
            </a:r>
            <a:r>
              <a:rPr lang="en-US" sz="1350" dirty="0">
                <a:solidFill>
                  <a:schemeClr val="tx1"/>
                </a:solidFill>
              </a:rPr>
              <a:t> in a group of examples</a:t>
            </a:r>
          </a:p>
          <a:p>
            <a:endParaRPr lang="en-US" dirty="0"/>
          </a:p>
        </p:txBody>
      </p:sp>
      <p:grpSp>
        <p:nvGrpSpPr>
          <p:cNvPr id="50" name="Group 49"/>
          <p:cNvGrpSpPr/>
          <p:nvPr/>
        </p:nvGrpSpPr>
        <p:grpSpPr>
          <a:xfrm>
            <a:off x="1820573" y="3892434"/>
            <a:ext cx="1598643" cy="1302502"/>
            <a:chOff x="990600" y="4237641"/>
            <a:chExt cx="2842032" cy="2315559"/>
          </a:xfrm>
        </p:grpSpPr>
        <p:sp>
          <p:nvSpPr>
            <p:cNvPr id="9" name="Oval 8"/>
            <p:cNvSpPr/>
            <p:nvPr/>
          </p:nvSpPr>
          <p:spPr>
            <a:xfrm>
              <a:off x="1447800" y="4724400"/>
              <a:ext cx="1981200" cy="1828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Oval 9"/>
            <p:cNvSpPr/>
            <p:nvPr/>
          </p:nvSpPr>
          <p:spPr>
            <a:xfrm>
              <a:off x="1752600" y="5181599"/>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Oval 10"/>
            <p:cNvSpPr/>
            <p:nvPr/>
          </p:nvSpPr>
          <p:spPr>
            <a:xfrm>
              <a:off x="2377440" y="5554119"/>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Oval 11"/>
            <p:cNvSpPr/>
            <p:nvPr/>
          </p:nvSpPr>
          <p:spPr>
            <a:xfrm>
              <a:off x="1965960" y="5820963"/>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Oval 12"/>
            <p:cNvSpPr/>
            <p:nvPr/>
          </p:nvSpPr>
          <p:spPr>
            <a:xfrm>
              <a:off x="2659380" y="6066234"/>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Oval 13"/>
            <p:cNvSpPr/>
            <p:nvPr/>
          </p:nvSpPr>
          <p:spPr>
            <a:xfrm>
              <a:off x="2316480" y="5045580"/>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Oval 14"/>
            <p:cNvSpPr/>
            <p:nvPr/>
          </p:nvSpPr>
          <p:spPr>
            <a:xfrm>
              <a:off x="2758440" y="5135877"/>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Oval 15"/>
            <p:cNvSpPr/>
            <p:nvPr/>
          </p:nvSpPr>
          <p:spPr>
            <a:xfrm>
              <a:off x="2895600" y="5607601"/>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Isosceles Triangle 16"/>
            <p:cNvSpPr/>
            <p:nvPr/>
          </p:nvSpPr>
          <p:spPr>
            <a:xfrm>
              <a:off x="1615440" y="5554118"/>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Isosceles Triangle 17"/>
            <p:cNvSpPr/>
            <p:nvPr/>
          </p:nvSpPr>
          <p:spPr>
            <a:xfrm>
              <a:off x="2042160" y="5329520"/>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Isosceles Triangle 18"/>
            <p:cNvSpPr/>
            <p:nvPr/>
          </p:nvSpPr>
          <p:spPr>
            <a:xfrm>
              <a:off x="2087880" y="4912964"/>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Isosceles Triangle 19"/>
            <p:cNvSpPr/>
            <p:nvPr/>
          </p:nvSpPr>
          <p:spPr>
            <a:xfrm>
              <a:off x="2590800" y="5745956"/>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Isosceles Triangle 20"/>
            <p:cNvSpPr/>
            <p:nvPr/>
          </p:nvSpPr>
          <p:spPr>
            <a:xfrm>
              <a:off x="2331720" y="6053659"/>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Isosceles Triangle 21"/>
            <p:cNvSpPr/>
            <p:nvPr/>
          </p:nvSpPr>
          <p:spPr>
            <a:xfrm>
              <a:off x="2971800" y="5939926"/>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Isosceles Triangle 22"/>
            <p:cNvSpPr/>
            <p:nvPr/>
          </p:nvSpPr>
          <p:spPr>
            <a:xfrm>
              <a:off x="2545080" y="5381625"/>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990600" y="4237641"/>
              <a:ext cx="2842032" cy="533479"/>
            </a:xfrm>
            <a:prstGeom prst="rect">
              <a:avLst/>
            </a:prstGeom>
          </p:spPr>
          <p:txBody>
            <a:bodyPr wrap="none">
              <a:spAutoFit/>
            </a:bodyPr>
            <a:lstStyle/>
            <a:p>
              <a:r>
                <a:rPr lang="en-US" sz="1350" dirty="0">
                  <a:latin typeface="Helvetica" panose="020B0604020202030204" pitchFamily="34" charset="0"/>
                </a:rPr>
                <a:t>Very impure group</a:t>
              </a:r>
            </a:p>
          </p:txBody>
        </p:sp>
      </p:grpSp>
      <p:grpSp>
        <p:nvGrpSpPr>
          <p:cNvPr id="51" name="Group 50"/>
          <p:cNvGrpSpPr/>
          <p:nvPr/>
        </p:nvGrpSpPr>
        <p:grpSpPr>
          <a:xfrm>
            <a:off x="3930798" y="3883861"/>
            <a:ext cx="1617751" cy="1331417"/>
            <a:chOff x="4072356" y="4237641"/>
            <a:chExt cx="2876001" cy="2366963"/>
          </a:xfrm>
        </p:grpSpPr>
        <p:sp>
          <p:nvSpPr>
            <p:cNvPr id="25" name="Oval 24"/>
            <p:cNvSpPr/>
            <p:nvPr/>
          </p:nvSpPr>
          <p:spPr>
            <a:xfrm>
              <a:off x="4358640" y="4775804"/>
              <a:ext cx="1981200" cy="1828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Oval 25"/>
            <p:cNvSpPr/>
            <p:nvPr/>
          </p:nvSpPr>
          <p:spPr>
            <a:xfrm>
              <a:off x="4663440" y="5233003"/>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Oval 26"/>
            <p:cNvSpPr/>
            <p:nvPr/>
          </p:nvSpPr>
          <p:spPr>
            <a:xfrm>
              <a:off x="5288280" y="5605523"/>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Oval 27"/>
            <p:cNvSpPr/>
            <p:nvPr/>
          </p:nvSpPr>
          <p:spPr>
            <a:xfrm>
              <a:off x="4876800" y="5872367"/>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Oval 28"/>
            <p:cNvSpPr/>
            <p:nvPr/>
          </p:nvSpPr>
          <p:spPr>
            <a:xfrm>
              <a:off x="5570220" y="6117638"/>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Oval 29"/>
            <p:cNvSpPr/>
            <p:nvPr/>
          </p:nvSpPr>
          <p:spPr>
            <a:xfrm>
              <a:off x="5227320" y="5096984"/>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Oval 30"/>
            <p:cNvSpPr/>
            <p:nvPr/>
          </p:nvSpPr>
          <p:spPr>
            <a:xfrm>
              <a:off x="5669280" y="5187281"/>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Oval 31"/>
            <p:cNvSpPr/>
            <p:nvPr/>
          </p:nvSpPr>
          <p:spPr>
            <a:xfrm>
              <a:off x="5806440" y="5659005"/>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Isosceles Triangle 32"/>
            <p:cNvSpPr/>
            <p:nvPr/>
          </p:nvSpPr>
          <p:spPr>
            <a:xfrm>
              <a:off x="4526280" y="5605522"/>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5" name="Isosceles Triangle 34"/>
            <p:cNvSpPr/>
            <p:nvPr/>
          </p:nvSpPr>
          <p:spPr>
            <a:xfrm>
              <a:off x="4998720" y="4964368"/>
              <a:ext cx="137160" cy="2452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Rectangle 39"/>
            <p:cNvSpPr/>
            <p:nvPr/>
          </p:nvSpPr>
          <p:spPr>
            <a:xfrm>
              <a:off x="4072356" y="4237641"/>
              <a:ext cx="2876001" cy="533479"/>
            </a:xfrm>
            <a:prstGeom prst="rect">
              <a:avLst/>
            </a:prstGeom>
          </p:spPr>
          <p:txBody>
            <a:bodyPr wrap="none">
              <a:spAutoFit/>
            </a:bodyPr>
            <a:lstStyle/>
            <a:p>
              <a:r>
                <a:rPr lang="en-US" sz="1350" dirty="0">
                  <a:latin typeface="Helvetica" panose="020B0604020202030204" pitchFamily="34" charset="0"/>
                </a:rPr>
                <a:t>Less impure group</a:t>
              </a:r>
            </a:p>
          </p:txBody>
        </p:sp>
      </p:grpSp>
      <p:grpSp>
        <p:nvGrpSpPr>
          <p:cNvPr id="53" name="Group 52"/>
          <p:cNvGrpSpPr/>
          <p:nvPr/>
        </p:nvGrpSpPr>
        <p:grpSpPr>
          <a:xfrm>
            <a:off x="6115051" y="3875288"/>
            <a:ext cx="1134474" cy="1361106"/>
            <a:chOff x="7299717" y="4237641"/>
            <a:chExt cx="2016842" cy="2419744"/>
          </a:xfrm>
        </p:grpSpPr>
        <p:sp>
          <p:nvSpPr>
            <p:cNvPr id="41" name="Oval 40"/>
            <p:cNvSpPr/>
            <p:nvPr/>
          </p:nvSpPr>
          <p:spPr>
            <a:xfrm>
              <a:off x="7299717" y="4828585"/>
              <a:ext cx="1981200" cy="1828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52" name="Group 51"/>
            <p:cNvGrpSpPr/>
            <p:nvPr/>
          </p:nvGrpSpPr>
          <p:grpSpPr>
            <a:xfrm>
              <a:off x="7466479" y="4237641"/>
              <a:ext cx="1850080" cy="2209884"/>
              <a:chOff x="7466479" y="4237641"/>
              <a:chExt cx="1850080" cy="2209884"/>
            </a:xfrm>
          </p:grpSpPr>
          <p:sp>
            <p:nvSpPr>
              <p:cNvPr id="42" name="Rectangle 41"/>
              <p:cNvSpPr/>
              <p:nvPr/>
            </p:nvSpPr>
            <p:spPr>
              <a:xfrm>
                <a:off x="7466479" y="4237641"/>
                <a:ext cx="1850080" cy="533479"/>
              </a:xfrm>
              <a:prstGeom prst="rect">
                <a:avLst/>
              </a:prstGeom>
            </p:spPr>
            <p:txBody>
              <a:bodyPr wrap="none">
                <a:spAutoFit/>
              </a:bodyPr>
              <a:lstStyle/>
              <a:p>
                <a:r>
                  <a:rPr lang="en-US" sz="1350" dirty="0">
                    <a:latin typeface="Helvetica" panose="020B0604020202030204" pitchFamily="34" charset="0"/>
                  </a:rPr>
                  <a:t>Pure group</a:t>
                </a:r>
              </a:p>
            </p:txBody>
          </p:sp>
          <p:sp>
            <p:nvSpPr>
              <p:cNvPr id="43" name="Oval 42"/>
              <p:cNvSpPr/>
              <p:nvPr/>
            </p:nvSpPr>
            <p:spPr>
              <a:xfrm>
                <a:off x="7620000" y="5317619"/>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4" name="Oval 43"/>
              <p:cNvSpPr/>
              <p:nvPr/>
            </p:nvSpPr>
            <p:spPr>
              <a:xfrm>
                <a:off x="8244840" y="5690139"/>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5" name="Oval 44"/>
              <p:cNvSpPr/>
              <p:nvPr/>
            </p:nvSpPr>
            <p:spPr>
              <a:xfrm>
                <a:off x="7833360" y="5956983"/>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6" name="Oval 45"/>
              <p:cNvSpPr/>
              <p:nvPr/>
            </p:nvSpPr>
            <p:spPr>
              <a:xfrm>
                <a:off x="8526780" y="6202254"/>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7" name="Oval 46"/>
              <p:cNvSpPr/>
              <p:nvPr/>
            </p:nvSpPr>
            <p:spPr>
              <a:xfrm>
                <a:off x="8183880" y="5181600"/>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8" name="Oval 47"/>
              <p:cNvSpPr/>
              <p:nvPr/>
            </p:nvSpPr>
            <p:spPr>
              <a:xfrm>
                <a:off x="8625840" y="5271897"/>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Oval 48"/>
              <p:cNvSpPr/>
              <p:nvPr/>
            </p:nvSpPr>
            <p:spPr>
              <a:xfrm>
                <a:off x="8763000" y="5743621"/>
                <a:ext cx="152400" cy="245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25957435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 Information Gain</a:t>
            </a:r>
          </a:p>
        </p:txBody>
      </p:sp>
      <p:sp>
        <p:nvSpPr>
          <p:cNvPr id="3" name="Text Placeholder 2"/>
          <p:cNvSpPr>
            <a:spLocks noGrp="1"/>
          </p:cNvSpPr>
          <p:nvPr>
            <p:ph type="body" sz="quarter" idx="13"/>
          </p:nvPr>
        </p:nvSpPr>
        <p:spPr>
          <a:xfrm>
            <a:off x="1625478" y="2271715"/>
            <a:ext cx="6001011" cy="2400299"/>
          </a:xfrm>
        </p:spPr>
        <p:txBody>
          <a:bodyPr>
            <a:normAutofit/>
          </a:bodyPr>
          <a:lstStyle/>
          <a:p>
            <a:pPr>
              <a:lnSpc>
                <a:spcPct val="150000"/>
              </a:lnSpc>
              <a:buFont typeface="Wingdings" panose="05000000000000000000" pitchFamily="2" charset="2"/>
              <a:buChar char="Ø"/>
            </a:pPr>
            <a:r>
              <a:rPr lang="en-US" dirty="0"/>
              <a:t>Information gain (IG) </a:t>
            </a:r>
            <a:r>
              <a:rPr lang="en-US" dirty="0">
                <a:solidFill>
                  <a:srgbClr val="FF0000"/>
                </a:solidFill>
              </a:rPr>
              <a:t>measures how much “information” a feature gives us about the class.</a:t>
            </a:r>
          </a:p>
          <a:p>
            <a:pPr marL="385763" indent="-188417">
              <a:lnSpc>
                <a:spcPct val="150000"/>
              </a:lnSpc>
              <a:buFont typeface="Wingdings" panose="05000000000000000000" pitchFamily="2" charset="2"/>
              <a:buChar char="ü"/>
            </a:pPr>
            <a:r>
              <a:rPr lang="en-US" dirty="0"/>
              <a:t>Features that perfectly partition should give maximal information.</a:t>
            </a:r>
          </a:p>
          <a:p>
            <a:pPr marL="385763" indent="-188417">
              <a:lnSpc>
                <a:spcPct val="150000"/>
              </a:lnSpc>
              <a:buFont typeface="Wingdings" panose="05000000000000000000" pitchFamily="2" charset="2"/>
              <a:buChar char="ü"/>
            </a:pPr>
            <a:r>
              <a:rPr lang="en-US" dirty="0"/>
              <a:t>Unrelated features should give no information.</a:t>
            </a:r>
          </a:p>
          <a:p>
            <a:pPr>
              <a:lnSpc>
                <a:spcPct val="150000"/>
              </a:lnSpc>
              <a:buFont typeface="Wingdings" panose="05000000000000000000" pitchFamily="2" charset="2"/>
              <a:buChar char="Ø"/>
            </a:pPr>
            <a:r>
              <a:rPr lang="en-US" dirty="0">
                <a:solidFill>
                  <a:srgbClr val="FF0000"/>
                </a:solidFill>
              </a:rPr>
              <a:t>It measures the reduction in entropy.</a:t>
            </a:r>
          </a:p>
        </p:txBody>
      </p:sp>
      <p:pic>
        <p:nvPicPr>
          <p:cNvPr id="5" name="Picture 4" descr="https://www.saedsayad.com/images/Entropy_biv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4200527"/>
            <a:ext cx="1800225" cy="6614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05916" y="4837580"/>
            <a:ext cx="6615914" cy="248209"/>
          </a:xfrm>
          <a:prstGeom prst="rect">
            <a:avLst/>
          </a:prstGeom>
          <a:noFill/>
        </p:spPr>
        <p:txBody>
          <a:bodyPr wrap="none" rtlCol="0">
            <a:spAutoFit/>
          </a:bodyPr>
          <a:lstStyle/>
          <a:p>
            <a:r>
              <a:rPr lang="en-US" sz="1013" dirty="0">
                <a:latin typeface="Helvetica" panose="020B0604020202020204" pitchFamily="34" charset="0"/>
                <a:cs typeface="Helvetica" panose="020B0604020202020204" pitchFamily="34" charset="0"/>
              </a:rPr>
              <a:t>Where S is the number of samples in the training set, with </a:t>
            </a:r>
            <a:r>
              <a:rPr lang="en-US" sz="1013" dirty="0" err="1">
                <a:latin typeface="Helvetica" panose="020B0604020202020204" pitchFamily="34" charset="0"/>
                <a:cs typeface="Helvetica" panose="020B0604020202020204" pitchFamily="34" charset="0"/>
              </a:rPr>
              <a:t>S</a:t>
            </a:r>
            <a:r>
              <a:rPr lang="en-US" sz="1013" baseline="-25000" dirty="0" err="1">
                <a:latin typeface="Helvetica" panose="020B0604020202020204" pitchFamily="34" charset="0"/>
                <a:cs typeface="Helvetica" panose="020B0604020202020204" pitchFamily="34" charset="0"/>
              </a:rPr>
              <a:t>v</a:t>
            </a:r>
            <a:r>
              <a:rPr lang="en-US" sz="1013" baseline="-25000" dirty="0">
                <a:latin typeface="Helvetica" panose="020B0604020202020204" pitchFamily="34" charset="0"/>
                <a:cs typeface="Helvetica" panose="020B0604020202020204" pitchFamily="34" charset="0"/>
              </a:rPr>
              <a:t> </a:t>
            </a:r>
            <a:r>
              <a:rPr lang="en-US" sz="1013" dirty="0">
                <a:latin typeface="Helvetica" panose="020B0604020202020204" pitchFamily="34" charset="0"/>
                <a:cs typeface="Helvetica" panose="020B0604020202020204" pitchFamily="34" charset="0"/>
              </a:rPr>
              <a:t>instances belonging to class </a:t>
            </a:r>
            <a:r>
              <a:rPr lang="en-US" sz="1013" dirty="0" err="1">
                <a:latin typeface="Helvetica" panose="020B0604020202020204" pitchFamily="34" charset="0"/>
                <a:cs typeface="Helvetica" panose="020B0604020202020204" pitchFamily="34" charset="0"/>
              </a:rPr>
              <a:t>i</a:t>
            </a:r>
            <a:r>
              <a:rPr lang="en-US" sz="1013" dirty="0">
                <a:latin typeface="Helvetica" panose="020B0604020202020204" pitchFamily="34" charset="0"/>
                <a:cs typeface="Helvetica" panose="020B0604020202020204" pitchFamily="34" charset="0"/>
              </a:rPr>
              <a:t>, where </a:t>
            </a:r>
            <a:r>
              <a:rPr lang="en-US" sz="1013" dirty="0" err="1">
                <a:latin typeface="Helvetica" panose="020B0604020202020204" pitchFamily="34" charset="0"/>
                <a:cs typeface="Helvetica" panose="020B0604020202020204" pitchFamily="34" charset="0"/>
              </a:rPr>
              <a:t>i</a:t>
            </a:r>
            <a:r>
              <a:rPr lang="en-US" sz="1013" dirty="0">
                <a:latin typeface="Helvetica" panose="020B0604020202020204" pitchFamily="34" charset="0"/>
                <a:cs typeface="Helvetica" panose="020B0604020202020204" pitchFamily="34" charset="0"/>
              </a:rPr>
              <a:t> = 1, … , c.  </a:t>
            </a:r>
          </a:p>
        </p:txBody>
      </p:sp>
    </p:spTree>
    <p:extLst>
      <p:ext uri="{BB962C8B-B14F-4D97-AF65-F5344CB8AC3E}">
        <p14:creationId xmlns:p14="http://schemas.microsoft.com/office/powerpoint/2010/main" val="2899644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 Entropy Based </a:t>
            </a:r>
          </a:p>
        </p:txBody>
      </p:sp>
      <p:sp>
        <p:nvSpPr>
          <p:cNvPr id="3" name="Text Placeholder 2"/>
          <p:cNvSpPr>
            <a:spLocks noGrp="1"/>
          </p:cNvSpPr>
          <p:nvPr>
            <p:ph type="body" sz="quarter" idx="13"/>
          </p:nvPr>
        </p:nvSpPr>
        <p:spPr>
          <a:xfrm>
            <a:off x="1485902" y="2302149"/>
            <a:ext cx="6374011" cy="3121638"/>
          </a:xfrm>
        </p:spPr>
        <p:txBody>
          <a:bodyPr>
            <a:noAutofit/>
          </a:bodyPr>
          <a:lstStyle/>
          <a:p>
            <a:pPr>
              <a:lnSpc>
                <a:spcPct val="150000"/>
              </a:lnSpc>
              <a:buFont typeface="+mj-lt"/>
              <a:buAutoNum type="arabicPeriod"/>
            </a:pPr>
            <a:r>
              <a:rPr lang="en-US" dirty="0"/>
              <a:t>Sort examples in increasing order</a:t>
            </a:r>
          </a:p>
          <a:p>
            <a:pPr>
              <a:lnSpc>
                <a:spcPct val="150000"/>
              </a:lnSpc>
              <a:buFont typeface="+mj-lt"/>
              <a:buAutoNum type="arabicPeriod"/>
            </a:pPr>
            <a:r>
              <a:rPr lang="en-US" dirty="0"/>
              <a:t>Each value forms an interval (m intervals)</a:t>
            </a:r>
          </a:p>
          <a:p>
            <a:pPr>
              <a:lnSpc>
                <a:spcPct val="150000"/>
              </a:lnSpc>
              <a:buFont typeface="+mj-lt"/>
              <a:buAutoNum type="arabicPeriod"/>
            </a:pPr>
            <a:r>
              <a:rPr lang="en-US" dirty="0"/>
              <a:t>Calculate the entropy measure of this discretization</a:t>
            </a:r>
          </a:p>
          <a:p>
            <a:pPr>
              <a:lnSpc>
                <a:spcPct val="150000"/>
              </a:lnSpc>
              <a:buFont typeface="+mj-lt"/>
              <a:buAutoNum type="arabicPeriod"/>
            </a:pPr>
            <a:r>
              <a:rPr lang="en-US" dirty="0"/>
              <a:t>Calculate "Entropy" for the target given a bin.</a:t>
            </a:r>
          </a:p>
          <a:p>
            <a:pPr>
              <a:lnSpc>
                <a:spcPct val="150000"/>
              </a:lnSpc>
              <a:buFont typeface="+mj-lt"/>
              <a:buAutoNum type="arabicPeriod"/>
            </a:pPr>
            <a:r>
              <a:rPr lang="en-US" dirty="0"/>
              <a:t>Calculate "Information Gain" given a bin. E(S) - E(S,A)</a:t>
            </a:r>
          </a:p>
          <a:p>
            <a:pPr>
              <a:lnSpc>
                <a:spcPct val="150000"/>
              </a:lnSpc>
              <a:buFont typeface="+mj-lt"/>
              <a:buAutoNum type="arabicPeriod"/>
            </a:pPr>
            <a:r>
              <a:rPr lang="en-US" dirty="0"/>
              <a:t>Apply the process recursively until some stopping criterion is met.</a:t>
            </a:r>
          </a:p>
          <a:p>
            <a:pPr marL="0" indent="0">
              <a:lnSpc>
                <a:spcPct val="150000"/>
              </a:lnSpc>
              <a:buNone/>
            </a:pPr>
            <a:r>
              <a:rPr lang="en-US" dirty="0"/>
              <a:t>                   E(S) - E(S,A) &gt; </a:t>
            </a:r>
            <a:r>
              <a:rPr lang="el-GR" dirty="0"/>
              <a:t>δ</a:t>
            </a:r>
            <a:endParaRPr lang="en-US" dirty="0"/>
          </a:p>
          <a:p>
            <a:pPr marL="0" indent="0">
              <a:lnSpc>
                <a:spcPct val="150000"/>
              </a:lnSpc>
              <a:buNone/>
            </a:pP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000750" y="3007723"/>
                <a:ext cx="1714500" cy="472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sz="1125" i="1">
                              <a:latin typeface="Cambria Math" panose="02040503050406030204" pitchFamily="18" charset="0"/>
                            </a:rPr>
                          </m:ctrlPr>
                        </m:sSupPr>
                        <m:e>
                          <m:r>
                            <a:rPr lang="en-US" sz="1125" i="1">
                              <a:latin typeface="Cambria Math" panose="02040503050406030204" pitchFamily="18" charset="0"/>
                            </a:rPr>
                            <m:t>𝐸</m:t>
                          </m:r>
                          <m:d>
                            <m:dPr>
                              <m:ctrlPr>
                                <a:rPr lang="pt-BR" sz="1125" i="1">
                                  <a:latin typeface="Cambria Math" panose="02040503050406030204" pitchFamily="18" charset="0"/>
                                </a:rPr>
                              </m:ctrlPr>
                            </m:dPr>
                            <m:e>
                              <m:r>
                                <a:rPr lang="en-US" sz="1125" i="1">
                                  <a:latin typeface="Cambria Math" panose="02040503050406030204" pitchFamily="18" charset="0"/>
                                </a:rPr>
                                <m:t>𝑆</m:t>
                              </m:r>
                            </m:e>
                          </m:d>
                        </m:e>
                        <m:sup/>
                      </m:sSup>
                      <m:r>
                        <a:rPr lang="pt-BR" sz="1125" i="1">
                          <a:latin typeface="Cambria Math" panose="02040503050406030204" pitchFamily="18" charset="0"/>
                        </a:rPr>
                        <m:t>=</m:t>
                      </m:r>
                      <m:nary>
                        <m:naryPr>
                          <m:chr m:val="∑"/>
                          <m:ctrlPr>
                            <a:rPr lang="pt-BR" sz="1125" i="1">
                              <a:latin typeface="Cambria Math" panose="02040503050406030204" pitchFamily="18" charset="0"/>
                            </a:rPr>
                          </m:ctrlPr>
                        </m:naryPr>
                        <m:sub>
                          <m:r>
                            <m:rPr>
                              <m:brk m:alnAt="23"/>
                            </m:rPr>
                            <a:rPr lang="en-US" sz="1125" i="1">
                              <a:latin typeface="Cambria Math" panose="02040503050406030204" pitchFamily="18" charset="0"/>
                            </a:rPr>
                            <m:t>𝑖</m:t>
                          </m:r>
                          <m:r>
                            <a:rPr lang="pt-BR" sz="1125" i="1">
                              <a:latin typeface="Cambria Math" panose="02040503050406030204" pitchFamily="18" charset="0"/>
                            </a:rPr>
                            <m:t>=</m:t>
                          </m:r>
                          <m:r>
                            <a:rPr lang="en-US" sz="1125" i="1">
                              <a:latin typeface="Cambria Math" panose="02040503050406030204" pitchFamily="18" charset="0"/>
                            </a:rPr>
                            <m:t>1</m:t>
                          </m:r>
                        </m:sub>
                        <m:sup>
                          <m:r>
                            <a:rPr lang="en-US" sz="1125" i="1">
                              <a:latin typeface="Cambria Math" panose="02040503050406030204" pitchFamily="18" charset="0"/>
                            </a:rPr>
                            <m:t>𝑐</m:t>
                          </m:r>
                        </m:sup>
                        <m:e>
                          <m:r>
                            <a:rPr lang="en-US" sz="1125" i="1">
                              <a:latin typeface="Cambria Math" panose="02040503050406030204" pitchFamily="18" charset="0"/>
                            </a:rPr>
                            <m:t>−</m:t>
                          </m:r>
                          <m:r>
                            <a:rPr lang="en-US" sz="1125" i="1">
                              <a:latin typeface="Cambria Math" panose="02040503050406030204" pitchFamily="18" charset="0"/>
                            </a:rPr>
                            <m:t>𝑝𝑖𝑙𝑜𝑔</m:t>
                          </m:r>
                          <m:r>
                            <a:rPr lang="en-US" sz="1125" i="1" baseline="-25000">
                              <a:latin typeface="Cambria Math" panose="02040503050406030204" pitchFamily="18" charset="0"/>
                            </a:rPr>
                            <m:t>2</m:t>
                          </m:r>
                          <m:r>
                            <a:rPr lang="en-US" sz="1125" i="1">
                              <a:latin typeface="Cambria Math" panose="02040503050406030204" pitchFamily="18" charset="0"/>
                            </a:rPr>
                            <m:t>𝑝</m:t>
                          </m:r>
                          <m:r>
                            <a:rPr lang="en-US" sz="1125" i="1" baseline="-25000">
                              <a:latin typeface="Cambria Math" panose="02040503050406030204" pitchFamily="18" charset="0"/>
                            </a:rPr>
                            <m:t>𝑖</m:t>
                          </m:r>
                        </m:e>
                      </m:nary>
                    </m:oMath>
                  </m:oMathPara>
                </a14:m>
                <a:endParaRPr lang="en-US" sz="1125" dirty="0">
                  <a:latin typeface="Helvetica" panose="020B0604020202020204" pitchFamily="34" charset="0"/>
                  <a:cs typeface="Helvetica"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000750" y="3007723"/>
                <a:ext cx="1714500" cy="472694"/>
              </a:xfrm>
              <a:prstGeom prst="rect">
                <a:avLst/>
              </a:prstGeom>
              <a:blipFill>
                <a:blip r:embed="rId2"/>
                <a:stretch>
                  <a:fillRect t="-112821" b="-166667"/>
                </a:stretch>
              </a:blipFill>
            </p:spPr>
            <p:txBody>
              <a:bodyPr/>
              <a:lstStyle/>
              <a:p>
                <a:r>
                  <a:rPr lang="en-US">
                    <a:noFill/>
                  </a:rPr>
                  <a:t> </a:t>
                </a:r>
              </a:p>
            </p:txBody>
          </p:sp>
        </mc:Fallback>
      </mc:AlternateContent>
      <p:pic>
        <p:nvPicPr>
          <p:cNvPr id="8" name="Picture 7" descr="https://www.saedsayad.com/images/Entropy_biv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610" y="3480304"/>
            <a:ext cx="1414463" cy="519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a:spLocks noGrp="1"/>
          </p:cNvSpPr>
          <p:nvPr>
            <p:ph type="body" sz="quarter" idx="14"/>
          </p:nvPr>
        </p:nvSpPr>
        <p:spPr>
          <a:xfrm>
            <a:off x="1328202" y="2078529"/>
            <a:ext cx="6298288" cy="222349"/>
          </a:xfrm>
        </p:spPr>
        <p:txBody>
          <a:bodyPr>
            <a:noAutofit/>
          </a:bodyPr>
          <a:lstStyle/>
          <a:p>
            <a:pPr marL="192881" indent="-192881">
              <a:buFont typeface="Wingdings" panose="05000000000000000000" pitchFamily="2" charset="2"/>
              <a:buChar char="Ø"/>
            </a:pPr>
            <a:r>
              <a:rPr lang="en-US" sz="1350" dirty="0">
                <a:solidFill>
                  <a:schemeClr val="tx1"/>
                </a:solidFill>
              </a:rPr>
              <a:t>Entropy Based Discretization</a:t>
            </a:r>
          </a:p>
        </p:txBody>
      </p:sp>
    </p:spTree>
    <p:extLst>
      <p:ext uri="{BB962C8B-B14F-4D97-AF65-F5344CB8AC3E}">
        <p14:creationId xmlns:p14="http://schemas.microsoft.com/office/powerpoint/2010/main" val="1812976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72" name="Rectangle 8"/>
          <p:cNvSpPr>
            <a:spLocks noGrp="1" noChangeArrowheads="1"/>
          </p:cNvSpPr>
          <p:nvPr>
            <p:ph type="title"/>
          </p:nvPr>
        </p:nvSpPr>
        <p:spPr>
          <a:xfrm>
            <a:off x="325972" y="533400"/>
            <a:ext cx="7886700" cy="536646"/>
          </a:xfrm>
        </p:spPr>
        <p:txBody>
          <a:bodyPr>
            <a:normAutofit/>
          </a:bodyPr>
          <a:lstStyle/>
          <a:p>
            <a:r>
              <a:rPr lang="en-US" altLang="en-US" sz="3200" b="1" dirty="0"/>
              <a:t>Noise</a:t>
            </a:r>
          </a:p>
        </p:txBody>
      </p:sp>
      <p:sp>
        <p:nvSpPr>
          <p:cNvPr id="830473" name="Rectangle 9"/>
          <p:cNvSpPr>
            <a:spLocks noGrp="1" noChangeArrowheads="1"/>
          </p:cNvSpPr>
          <p:nvPr>
            <p:ph idx="1"/>
          </p:nvPr>
        </p:nvSpPr>
        <p:spPr>
          <a:xfrm>
            <a:off x="362843" y="1676400"/>
            <a:ext cx="7886700" cy="3263504"/>
          </a:xfrm>
        </p:spPr>
        <p:txBody>
          <a:bodyPr>
            <a:normAutofit/>
          </a:bodyPr>
          <a:lstStyle/>
          <a:p>
            <a:r>
              <a:rPr lang="en-US" altLang="en-US" sz="2800" dirty="0"/>
              <a:t>Noise refers to modification of original values</a:t>
            </a:r>
          </a:p>
          <a:p>
            <a:pPr lvl="1"/>
            <a:r>
              <a:rPr lang="en-US" altLang="en-US" sz="2400" dirty="0"/>
              <a:t>Examples: distortion of a person’s voice when talking on a poor phone and “snow” on television screen</a:t>
            </a:r>
          </a:p>
          <a:p>
            <a:pPr lvl="1"/>
            <a:endParaRPr lang="en-US" altLang="en-US" sz="2400" dirty="0"/>
          </a:p>
          <a:p>
            <a:pPr lvl="1"/>
            <a:endParaRPr lang="en-US" altLang="en-US" sz="2400" dirty="0"/>
          </a:p>
        </p:txBody>
      </p:sp>
      <p:pic>
        <p:nvPicPr>
          <p:cNvPr id="830468" name="Picture 4"/>
          <p:cNvPicPr>
            <a:picLocks noChangeAspect="1" noChangeArrowheads="1"/>
          </p:cNvPicPr>
          <p:nvPr/>
        </p:nvPicPr>
        <p:blipFill>
          <a:blip r:embed="rId2">
            <a:extLst>
              <a:ext uri="{28A0092B-C50C-407E-A947-70E740481C1C}">
                <a14:useLocalDpi xmlns:a14="http://schemas.microsoft.com/office/drawing/2010/main" val="0"/>
              </a:ext>
            </a:extLst>
          </a:blip>
          <a:srcRect l="6250"/>
          <a:stretch>
            <a:fillRect/>
          </a:stretch>
        </p:blipFill>
        <p:spPr bwMode="auto">
          <a:xfrm>
            <a:off x="1600200" y="2971800"/>
            <a:ext cx="3077766"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0469" name="Picture 5"/>
          <p:cNvPicPr>
            <a:picLocks noChangeAspect="1" noChangeArrowheads="1"/>
          </p:cNvPicPr>
          <p:nvPr/>
        </p:nvPicPr>
        <p:blipFill>
          <a:blip r:embed="rId3">
            <a:extLst>
              <a:ext uri="{28A0092B-C50C-407E-A947-70E740481C1C}">
                <a14:useLocalDpi xmlns:a14="http://schemas.microsoft.com/office/drawing/2010/main" val="0"/>
              </a:ext>
            </a:extLst>
          </a:blip>
          <a:srcRect l="8392" r="6250"/>
          <a:stretch>
            <a:fillRect/>
          </a:stretch>
        </p:blipFill>
        <p:spPr bwMode="auto">
          <a:xfrm>
            <a:off x="4682728" y="2976563"/>
            <a:ext cx="2803922" cy="2463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0470" name="Text Box 6"/>
          <p:cNvSpPr txBox="1">
            <a:spLocks noChangeArrowheads="1"/>
          </p:cNvSpPr>
          <p:nvPr/>
        </p:nvSpPr>
        <p:spPr bwMode="auto">
          <a:xfrm>
            <a:off x="2400300" y="5548313"/>
            <a:ext cx="14287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a:spcBef>
                <a:spcPct val="50000"/>
              </a:spcBef>
            </a:pPr>
            <a:r>
              <a:rPr lang="en-US" altLang="en-US" sz="1350">
                <a:solidFill>
                  <a:prstClr val="black"/>
                </a:solidFill>
                <a:latin typeface="Calibri" panose="020F0502020204030204"/>
              </a:rPr>
              <a:t>Two Sine Waves</a:t>
            </a:r>
          </a:p>
        </p:txBody>
      </p:sp>
      <p:sp>
        <p:nvSpPr>
          <p:cNvPr id="830471" name="Text Box 7"/>
          <p:cNvSpPr txBox="1">
            <a:spLocks noChangeArrowheads="1"/>
          </p:cNvSpPr>
          <p:nvPr/>
        </p:nvSpPr>
        <p:spPr bwMode="auto">
          <a:xfrm>
            <a:off x="5029200" y="5548313"/>
            <a:ext cx="18859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a:spcBef>
                <a:spcPct val="50000"/>
              </a:spcBef>
            </a:pPr>
            <a:r>
              <a:rPr lang="en-US" altLang="en-US" sz="1350">
                <a:solidFill>
                  <a:prstClr val="black"/>
                </a:solidFill>
                <a:latin typeface="Calibri" panose="020F0502020204030204"/>
              </a:rPr>
              <a:t>Two Sine Waves + Noise</a:t>
            </a:r>
          </a:p>
        </p:txBody>
      </p:sp>
    </p:spTree>
    <p:extLst>
      <p:ext uri="{BB962C8B-B14F-4D97-AF65-F5344CB8AC3E}">
        <p14:creationId xmlns:p14="http://schemas.microsoft.com/office/powerpoint/2010/main" val="3880672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Example</a:t>
            </a:r>
          </a:p>
        </p:txBody>
      </p:sp>
      <p:graphicFrame>
        <p:nvGraphicFramePr>
          <p:cNvPr id="5" name="Table 4"/>
          <p:cNvGraphicFramePr>
            <a:graphicFrameLocks noGrp="1"/>
          </p:cNvGraphicFramePr>
          <p:nvPr/>
        </p:nvGraphicFramePr>
        <p:xfrm>
          <a:off x="1185861" y="2143125"/>
          <a:ext cx="6772278" cy="788670"/>
        </p:xfrm>
        <a:graphic>
          <a:graphicData uri="http://schemas.openxmlformats.org/drawingml/2006/table">
            <a:tbl>
              <a:tblPr firstRow="1" bandRow="1">
                <a:tableStyleId>{5C22544A-7EE6-4342-B048-85BDC9FD1C3A}</a:tableStyleId>
              </a:tblPr>
              <a:tblGrid>
                <a:gridCol w="507921">
                  <a:extLst>
                    <a:ext uri="{9D8B030D-6E8A-4147-A177-3AD203B41FA5}">
                      <a16:colId xmlns:a16="http://schemas.microsoft.com/office/drawing/2014/main" val="98757139"/>
                    </a:ext>
                  </a:extLst>
                </a:gridCol>
                <a:gridCol w="253961">
                  <a:extLst>
                    <a:ext uri="{9D8B030D-6E8A-4147-A177-3AD203B41FA5}">
                      <a16:colId xmlns:a16="http://schemas.microsoft.com/office/drawing/2014/main" val="3942310055"/>
                    </a:ext>
                  </a:extLst>
                </a:gridCol>
                <a:gridCol w="253961">
                  <a:extLst>
                    <a:ext uri="{9D8B030D-6E8A-4147-A177-3AD203B41FA5}">
                      <a16:colId xmlns:a16="http://schemas.microsoft.com/office/drawing/2014/main" val="2355736191"/>
                    </a:ext>
                  </a:extLst>
                </a:gridCol>
                <a:gridCol w="253961">
                  <a:extLst>
                    <a:ext uri="{9D8B030D-6E8A-4147-A177-3AD203B41FA5}">
                      <a16:colId xmlns:a16="http://schemas.microsoft.com/office/drawing/2014/main" val="1436671936"/>
                    </a:ext>
                  </a:extLst>
                </a:gridCol>
                <a:gridCol w="230388">
                  <a:extLst>
                    <a:ext uri="{9D8B030D-6E8A-4147-A177-3AD203B41FA5}">
                      <a16:colId xmlns:a16="http://schemas.microsoft.com/office/drawing/2014/main" val="907592676"/>
                    </a:ext>
                  </a:extLst>
                </a:gridCol>
                <a:gridCol w="257175">
                  <a:extLst>
                    <a:ext uri="{9D8B030D-6E8A-4147-A177-3AD203B41FA5}">
                      <a16:colId xmlns:a16="http://schemas.microsoft.com/office/drawing/2014/main" val="1995818721"/>
                    </a:ext>
                  </a:extLst>
                </a:gridCol>
                <a:gridCol w="257175">
                  <a:extLst>
                    <a:ext uri="{9D8B030D-6E8A-4147-A177-3AD203B41FA5}">
                      <a16:colId xmlns:a16="http://schemas.microsoft.com/office/drawing/2014/main" val="2705299096"/>
                    </a:ext>
                  </a:extLst>
                </a:gridCol>
                <a:gridCol w="257175">
                  <a:extLst>
                    <a:ext uri="{9D8B030D-6E8A-4147-A177-3AD203B41FA5}">
                      <a16:colId xmlns:a16="http://schemas.microsoft.com/office/drawing/2014/main" val="4086155967"/>
                    </a:ext>
                  </a:extLst>
                </a:gridCol>
                <a:gridCol w="257175">
                  <a:extLst>
                    <a:ext uri="{9D8B030D-6E8A-4147-A177-3AD203B41FA5}">
                      <a16:colId xmlns:a16="http://schemas.microsoft.com/office/drawing/2014/main" val="3999814886"/>
                    </a:ext>
                  </a:extLst>
                </a:gridCol>
                <a:gridCol w="257175">
                  <a:extLst>
                    <a:ext uri="{9D8B030D-6E8A-4147-A177-3AD203B41FA5}">
                      <a16:colId xmlns:a16="http://schemas.microsoft.com/office/drawing/2014/main" val="145327584"/>
                    </a:ext>
                  </a:extLst>
                </a:gridCol>
                <a:gridCol w="257175">
                  <a:extLst>
                    <a:ext uri="{9D8B030D-6E8A-4147-A177-3AD203B41FA5}">
                      <a16:colId xmlns:a16="http://schemas.microsoft.com/office/drawing/2014/main" val="3902701078"/>
                    </a:ext>
                  </a:extLst>
                </a:gridCol>
                <a:gridCol w="257175">
                  <a:extLst>
                    <a:ext uri="{9D8B030D-6E8A-4147-A177-3AD203B41FA5}">
                      <a16:colId xmlns:a16="http://schemas.microsoft.com/office/drawing/2014/main" val="4152781101"/>
                    </a:ext>
                  </a:extLst>
                </a:gridCol>
                <a:gridCol w="257175">
                  <a:extLst>
                    <a:ext uri="{9D8B030D-6E8A-4147-A177-3AD203B41FA5}">
                      <a16:colId xmlns:a16="http://schemas.microsoft.com/office/drawing/2014/main" val="2490129556"/>
                    </a:ext>
                  </a:extLst>
                </a:gridCol>
                <a:gridCol w="234886">
                  <a:extLst>
                    <a:ext uri="{9D8B030D-6E8A-4147-A177-3AD203B41FA5}">
                      <a16:colId xmlns:a16="http://schemas.microsoft.com/office/drawing/2014/main" val="128682810"/>
                    </a:ext>
                  </a:extLst>
                </a:gridCol>
                <a:gridCol w="270891">
                  <a:extLst>
                    <a:ext uri="{9D8B030D-6E8A-4147-A177-3AD203B41FA5}">
                      <a16:colId xmlns:a16="http://schemas.microsoft.com/office/drawing/2014/main" val="3023247085"/>
                    </a:ext>
                  </a:extLst>
                </a:gridCol>
                <a:gridCol w="270891">
                  <a:extLst>
                    <a:ext uri="{9D8B030D-6E8A-4147-A177-3AD203B41FA5}">
                      <a16:colId xmlns:a16="http://schemas.microsoft.com/office/drawing/2014/main" val="2959013004"/>
                    </a:ext>
                  </a:extLst>
                </a:gridCol>
                <a:gridCol w="270891">
                  <a:extLst>
                    <a:ext uri="{9D8B030D-6E8A-4147-A177-3AD203B41FA5}">
                      <a16:colId xmlns:a16="http://schemas.microsoft.com/office/drawing/2014/main" val="122532587"/>
                    </a:ext>
                  </a:extLst>
                </a:gridCol>
                <a:gridCol w="270891">
                  <a:extLst>
                    <a:ext uri="{9D8B030D-6E8A-4147-A177-3AD203B41FA5}">
                      <a16:colId xmlns:a16="http://schemas.microsoft.com/office/drawing/2014/main" val="3214350852"/>
                    </a:ext>
                  </a:extLst>
                </a:gridCol>
                <a:gridCol w="270891">
                  <a:extLst>
                    <a:ext uri="{9D8B030D-6E8A-4147-A177-3AD203B41FA5}">
                      <a16:colId xmlns:a16="http://schemas.microsoft.com/office/drawing/2014/main" val="2438283838"/>
                    </a:ext>
                  </a:extLst>
                </a:gridCol>
                <a:gridCol w="270891">
                  <a:extLst>
                    <a:ext uri="{9D8B030D-6E8A-4147-A177-3AD203B41FA5}">
                      <a16:colId xmlns:a16="http://schemas.microsoft.com/office/drawing/2014/main" val="622904737"/>
                    </a:ext>
                  </a:extLst>
                </a:gridCol>
                <a:gridCol w="270891">
                  <a:extLst>
                    <a:ext uri="{9D8B030D-6E8A-4147-A177-3AD203B41FA5}">
                      <a16:colId xmlns:a16="http://schemas.microsoft.com/office/drawing/2014/main" val="3666702902"/>
                    </a:ext>
                  </a:extLst>
                </a:gridCol>
                <a:gridCol w="270891">
                  <a:extLst>
                    <a:ext uri="{9D8B030D-6E8A-4147-A177-3AD203B41FA5}">
                      <a16:colId xmlns:a16="http://schemas.microsoft.com/office/drawing/2014/main" val="1384529754"/>
                    </a:ext>
                  </a:extLst>
                </a:gridCol>
                <a:gridCol w="270891">
                  <a:extLst>
                    <a:ext uri="{9D8B030D-6E8A-4147-A177-3AD203B41FA5}">
                      <a16:colId xmlns:a16="http://schemas.microsoft.com/office/drawing/2014/main" val="2847749462"/>
                    </a:ext>
                  </a:extLst>
                </a:gridCol>
                <a:gridCol w="245495">
                  <a:extLst>
                    <a:ext uri="{9D8B030D-6E8A-4147-A177-3AD203B41FA5}">
                      <a16:colId xmlns:a16="http://schemas.microsoft.com/office/drawing/2014/main" val="604180498"/>
                    </a:ext>
                  </a:extLst>
                </a:gridCol>
                <a:gridCol w="296288">
                  <a:extLst>
                    <a:ext uri="{9D8B030D-6E8A-4147-A177-3AD203B41FA5}">
                      <a16:colId xmlns:a16="http://schemas.microsoft.com/office/drawing/2014/main" val="3308853544"/>
                    </a:ext>
                  </a:extLst>
                </a:gridCol>
              </a:tblGrid>
              <a:tr h="3257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Runs</a:t>
                      </a:r>
                    </a:p>
                    <a:p>
                      <a:endParaRPr lang="en-US" sz="900" dirty="0"/>
                    </a:p>
                  </a:txBody>
                  <a:tcPr marL="51435" marR="51435" marT="25718" marB="25718"/>
                </a:tc>
                <a:tc>
                  <a:txBody>
                    <a:bodyPr/>
                    <a:lstStyle/>
                    <a:p>
                      <a:r>
                        <a:rPr lang="en-US" sz="900" dirty="0"/>
                        <a:t>53</a:t>
                      </a:r>
                    </a:p>
                  </a:txBody>
                  <a:tcPr marL="51435" marR="51435" marT="25718" marB="25718"/>
                </a:tc>
                <a:tc>
                  <a:txBody>
                    <a:bodyPr/>
                    <a:lstStyle/>
                    <a:p>
                      <a:r>
                        <a:rPr lang="en-US" sz="900" dirty="0"/>
                        <a:t>56</a:t>
                      </a:r>
                    </a:p>
                  </a:txBody>
                  <a:tcPr marL="51435" marR="51435" marT="25718" marB="25718"/>
                </a:tc>
                <a:tc>
                  <a:txBody>
                    <a:bodyPr/>
                    <a:lstStyle/>
                    <a:p>
                      <a:r>
                        <a:rPr lang="en-US" sz="900" dirty="0"/>
                        <a:t>57</a:t>
                      </a:r>
                    </a:p>
                  </a:txBody>
                  <a:tcPr marL="51435" marR="51435" marT="25718" marB="25718"/>
                </a:tc>
                <a:tc>
                  <a:txBody>
                    <a:bodyPr/>
                    <a:lstStyle/>
                    <a:p>
                      <a:r>
                        <a:rPr lang="en-US" sz="900" dirty="0"/>
                        <a:t>63</a:t>
                      </a:r>
                    </a:p>
                  </a:txBody>
                  <a:tcPr marL="51435" marR="51435" marT="25718" marB="25718"/>
                </a:tc>
                <a:tc>
                  <a:txBody>
                    <a:bodyPr/>
                    <a:lstStyle/>
                    <a:p>
                      <a:r>
                        <a:rPr lang="en-US" sz="900" dirty="0"/>
                        <a:t>66</a:t>
                      </a:r>
                    </a:p>
                  </a:txBody>
                  <a:tcPr marL="51435" marR="51435" marT="25718" marB="25718"/>
                </a:tc>
                <a:tc>
                  <a:txBody>
                    <a:bodyPr/>
                    <a:lstStyle/>
                    <a:p>
                      <a:r>
                        <a:rPr lang="en-US" sz="900" dirty="0"/>
                        <a:t>67</a:t>
                      </a:r>
                    </a:p>
                  </a:txBody>
                  <a:tcPr marL="51435" marR="51435" marT="25718" marB="25718"/>
                </a:tc>
                <a:tc>
                  <a:txBody>
                    <a:bodyPr/>
                    <a:lstStyle/>
                    <a:p>
                      <a:r>
                        <a:rPr lang="en-US" sz="900" dirty="0"/>
                        <a:t>67</a:t>
                      </a:r>
                    </a:p>
                  </a:txBody>
                  <a:tcPr marL="51435" marR="51435" marT="25718" marB="25718"/>
                </a:tc>
                <a:tc>
                  <a:txBody>
                    <a:bodyPr/>
                    <a:lstStyle/>
                    <a:p>
                      <a:r>
                        <a:rPr lang="en-US" sz="900" dirty="0"/>
                        <a:t>67</a:t>
                      </a:r>
                    </a:p>
                  </a:txBody>
                  <a:tcPr marL="51435" marR="51435" marT="25718" marB="25718"/>
                </a:tc>
                <a:tc>
                  <a:txBody>
                    <a:bodyPr/>
                    <a:lstStyle/>
                    <a:p>
                      <a:r>
                        <a:rPr lang="en-US" sz="900" dirty="0"/>
                        <a:t>68</a:t>
                      </a:r>
                    </a:p>
                  </a:txBody>
                  <a:tcPr marL="51435" marR="51435" marT="25718" marB="25718"/>
                </a:tc>
                <a:tc>
                  <a:txBody>
                    <a:bodyPr/>
                    <a:lstStyle/>
                    <a:p>
                      <a:r>
                        <a:rPr lang="en-US" sz="900" dirty="0"/>
                        <a:t>69</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72</a:t>
                      </a:r>
                    </a:p>
                  </a:txBody>
                  <a:tcPr marL="51435" marR="51435" marT="25718" marB="25718"/>
                </a:tc>
                <a:tc>
                  <a:txBody>
                    <a:bodyPr/>
                    <a:lstStyle/>
                    <a:p>
                      <a:r>
                        <a:rPr lang="en-US" sz="900" dirty="0"/>
                        <a:t>73</a:t>
                      </a:r>
                    </a:p>
                  </a:txBody>
                  <a:tcPr marL="51435" marR="51435" marT="25718" marB="25718"/>
                </a:tc>
                <a:tc>
                  <a:txBody>
                    <a:bodyPr/>
                    <a:lstStyle/>
                    <a:p>
                      <a:r>
                        <a:rPr lang="en-US" sz="900" dirty="0"/>
                        <a:t>75</a:t>
                      </a:r>
                    </a:p>
                  </a:txBody>
                  <a:tcPr marL="51435" marR="51435" marT="25718" marB="25718"/>
                </a:tc>
                <a:tc>
                  <a:txBody>
                    <a:bodyPr/>
                    <a:lstStyle/>
                    <a:p>
                      <a:r>
                        <a:rPr lang="en-US" sz="900" dirty="0"/>
                        <a:t>75</a:t>
                      </a:r>
                    </a:p>
                  </a:txBody>
                  <a:tcPr marL="51435" marR="51435" marT="25718" marB="25718"/>
                </a:tc>
                <a:tc>
                  <a:txBody>
                    <a:bodyPr/>
                    <a:lstStyle/>
                    <a:p>
                      <a:r>
                        <a:rPr lang="en-US" sz="900" dirty="0"/>
                        <a:t>76</a:t>
                      </a:r>
                    </a:p>
                  </a:txBody>
                  <a:tcPr marL="51435" marR="51435" marT="25718" marB="25718"/>
                </a:tc>
                <a:tc>
                  <a:txBody>
                    <a:bodyPr/>
                    <a:lstStyle/>
                    <a:p>
                      <a:r>
                        <a:rPr lang="en-US" sz="900" dirty="0"/>
                        <a:t>76</a:t>
                      </a:r>
                    </a:p>
                  </a:txBody>
                  <a:tcPr marL="51435" marR="51435" marT="25718" marB="25718"/>
                </a:tc>
                <a:tc>
                  <a:txBody>
                    <a:bodyPr/>
                    <a:lstStyle/>
                    <a:p>
                      <a:r>
                        <a:rPr lang="en-US" sz="900" dirty="0"/>
                        <a:t>78</a:t>
                      </a:r>
                    </a:p>
                  </a:txBody>
                  <a:tcPr marL="51435" marR="51435" marT="25718" marB="25718"/>
                </a:tc>
                <a:tc>
                  <a:txBody>
                    <a:bodyPr/>
                    <a:lstStyle/>
                    <a:p>
                      <a:r>
                        <a:rPr lang="en-US" sz="900" dirty="0"/>
                        <a:t>79</a:t>
                      </a:r>
                    </a:p>
                  </a:txBody>
                  <a:tcPr marL="51435" marR="51435" marT="25718" marB="25718"/>
                </a:tc>
                <a:tc>
                  <a:txBody>
                    <a:bodyPr/>
                    <a:lstStyle/>
                    <a:p>
                      <a:r>
                        <a:rPr lang="en-US" sz="900" dirty="0"/>
                        <a:t>80</a:t>
                      </a:r>
                    </a:p>
                  </a:txBody>
                  <a:tcPr marL="51435" marR="51435" marT="25718" marB="25718"/>
                </a:tc>
                <a:tc>
                  <a:txBody>
                    <a:bodyPr/>
                    <a:lstStyle/>
                    <a:p>
                      <a:r>
                        <a:rPr lang="en-US" sz="900" dirty="0"/>
                        <a:t>81</a:t>
                      </a:r>
                    </a:p>
                  </a:txBody>
                  <a:tcPr marL="51435" marR="51435" marT="25718" marB="25718"/>
                </a:tc>
                <a:extLst>
                  <a:ext uri="{0D108BD9-81ED-4DB2-BD59-A6C34878D82A}">
                    <a16:rowId xmlns:a16="http://schemas.microsoft.com/office/drawing/2014/main" val="4293175972"/>
                  </a:ext>
                </a:extLst>
              </a:tr>
              <a:tr h="4629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Matches Won</a:t>
                      </a:r>
                    </a:p>
                    <a:p>
                      <a:endParaRPr lang="en-US" sz="900" dirty="0"/>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extLst>
                  <a:ext uri="{0D108BD9-81ED-4DB2-BD59-A6C34878D82A}">
                    <a16:rowId xmlns:a16="http://schemas.microsoft.com/office/drawing/2014/main" val="3005414480"/>
                  </a:ext>
                </a:extLst>
              </a:tr>
            </a:tbl>
          </a:graphicData>
        </a:graphic>
      </p:graphicFrame>
      <p:sp>
        <p:nvSpPr>
          <p:cNvPr id="17" name="Rectangle 16"/>
          <p:cNvSpPr/>
          <p:nvPr/>
        </p:nvSpPr>
        <p:spPr>
          <a:xfrm>
            <a:off x="1357312" y="2950584"/>
            <a:ext cx="5700713" cy="248209"/>
          </a:xfrm>
          <a:prstGeom prst="rect">
            <a:avLst/>
          </a:prstGeom>
        </p:spPr>
        <p:txBody>
          <a:bodyPr wrap="square">
            <a:spAutoFit/>
          </a:bodyPr>
          <a:lstStyle/>
          <a:p>
            <a:r>
              <a:rPr lang="en-US" sz="1013" dirty="0">
                <a:solidFill>
                  <a:srgbClr val="000000"/>
                </a:solidFill>
                <a:latin typeface="Helvetica" panose="020B0604020202020204" pitchFamily="34" charset="0"/>
                <a:cs typeface="Helvetica" panose="020B0604020202020204" pitchFamily="34" charset="0"/>
              </a:rPr>
              <a:t>In this example we are discretizing the feature Runs using 2 bins &lt;=60 and &gt;60.</a:t>
            </a:r>
            <a:endParaRPr lang="en-US" sz="1013" dirty="0">
              <a:latin typeface="Helvetica" panose="020B0604020202020204" pitchFamily="34" charset="0"/>
              <a:cs typeface="Helvetica" panose="020B0604020202020204" pitchFamily="34" charset="0"/>
            </a:endParaRPr>
          </a:p>
        </p:txBody>
      </p:sp>
      <p:sp>
        <p:nvSpPr>
          <p:cNvPr id="18" name="Rectangle 17"/>
          <p:cNvSpPr/>
          <p:nvPr/>
        </p:nvSpPr>
        <p:spPr>
          <a:xfrm>
            <a:off x="1459591" y="3238680"/>
            <a:ext cx="2571538"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Step 3: Calculate "Entropy" for the target.</a:t>
            </a:r>
          </a:p>
        </p:txBody>
      </p:sp>
      <p:graphicFrame>
        <p:nvGraphicFramePr>
          <p:cNvPr id="19" name="Table 18"/>
          <p:cNvGraphicFramePr>
            <a:graphicFrameLocks noGrp="1"/>
          </p:cNvGraphicFramePr>
          <p:nvPr/>
        </p:nvGraphicFramePr>
        <p:xfrm>
          <a:off x="1552367" y="3460008"/>
          <a:ext cx="1124472" cy="571506"/>
        </p:xfrm>
        <a:graphic>
          <a:graphicData uri="http://schemas.openxmlformats.org/drawingml/2006/table">
            <a:tbl>
              <a:tblPr firstRow="1" bandRow="1">
                <a:tableStyleId>{5C22544A-7EE6-4342-B048-85BDC9FD1C3A}</a:tableStyleId>
              </a:tblPr>
              <a:tblGrid>
                <a:gridCol w="562236">
                  <a:extLst>
                    <a:ext uri="{9D8B030D-6E8A-4147-A177-3AD203B41FA5}">
                      <a16:colId xmlns:a16="http://schemas.microsoft.com/office/drawing/2014/main" val="2327195761"/>
                    </a:ext>
                  </a:extLst>
                </a:gridCol>
                <a:gridCol w="562236">
                  <a:extLst>
                    <a:ext uri="{9D8B030D-6E8A-4147-A177-3AD203B41FA5}">
                      <a16:colId xmlns:a16="http://schemas.microsoft.com/office/drawing/2014/main" val="75860773"/>
                    </a:ext>
                  </a:extLst>
                </a:gridCol>
              </a:tblGrid>
              <a:tr h="211455">
                <a:tc gridSpan="2">
                  <a:txBody>
                    <a:bodyPr/>
                    <a:lstStyle/>
                    <a:p>
                      <a:pPr algn="ctr"/>
                      <a:r>
                        <a:rPr lang="en-US" sz="1100" b="0" i="0" kern="1200" dirty="0">
                          <a:solidFill>
                            <a:schemeClr val="lt1"/>
                          </a:solidFill>
                          <a:effectLst/>
                          <a:latin typeface="+mn-lt"/>
                          <a:ea typeface="+mn-ea"/>
                          <a:cs typeface="+mn-cs"/>
                        </a:rPr>
                        <a:t>Runs</a:t>
                      </a:r>
                      <a:endParaRPr lang="en-US" sz="1100" dirty="0"/>
                    </a:p>
                  </a:txBody>
                  <a:tcPr marL="51435" marR="51435" marT="25718" marB="25718"/>
                </a:tc>
                <a:tc hMerge="1">
                  <a:txBody>
                    <a:bodyPr/>
                    <a:lstStyle/>
                    <a:p>
                      <a:endParaRPr lang="en-US" dirty="0"/>
                    </a:p>
                  </a:txBody>
                  <a:tcPr/>
                </a:tc>
                <a:extLst>
                  <a:ext uri="{0D108BD9-81ED-4DB2-BD59-A6C34878D82A}">
                    <a16:rowId xmlns:a16="http://schemas.microsoft.com/office/drawing/2014/main" val="1253490277"/>
                  </a:ext>
                </a:extLst>
              </a:tr>
              <a:tr h="180026">
                <a:tc>
                  <a:txBody>
                    <a:bodyPr/>
                    <a:lstStyle/>
                    <a:p>
                      <a:pPr algn="ctr"/>
                      <a:r>
                        <a:rPr lang="en-US" sz="1100" dirty="0">
                          <a:effectLst/>
                          <a:latin typeface="Calibri" panose="020F0502020204030204" pitchFamily="34" charset="0"/>
                        </a:rPr>
                        <a:t>Y</a:t>
                      </a:r>
                      <a:endParaRPr lang="en-US" sz="1100" dirty="0">
                        <a:effectLst/>
                      </a:endParaRPr>
                    </a:p>
                  </a:txBody>
                  <a:tcPr marL="0" marR="0" marT="0" marB="0" anchor="ctr"/>
                </a:tc>
                <a:tc>
                  <a:txBody>
                    <a:bodyPr/>
                    <a:lstStyle/>
                    <a:p>
                      <a:pPr algn="ctr"/>
                      <a:r>
                        <a:rPr lang="en-US" sz="1100">
                          <a:latin typeface="Calibri" panose="020F0502020204030204" pitchFamily="34" charset="0"/>
                        </a:rPr>
                        <a:t>N</a:t>
                      </a:r>
                      <a:endParaRPr lang="en-US" sz="1100"/>
                    </a:p>
                  </a:txBody>
                  <a:tcPr marL="0" marR="0" marT="0" marB="0" anchor="ctr"/>
                </a:tc>
                <a:extLst>
                  <a:ext uri="{0D108BD9-81ED-4DB2-BD59-A6C34878D82A}">
                    <a16:rowId xmlns:a16="http://schemas.microsoft.com/office/drawing/2014/main" val="1320474875"/>
                  </a:ext>
                </a:extLst>
              </a:tr>
              <a:tr h="180026">
                <a:tc>
                  <a:txBody>
                    <a:bodyPr/>
                    <a:lstStyle/>
                    <a:p>
                      <a:pPr algn="ctr"/>
                      <a:r>
                        <a:rPr lang="en-US" sz="1100" dirty="0">
                          <a:effectLst/>
                          <a:latin typeface="Calibri" panose="020F0502020204030204" pitchFamily="34" charset="0"/>
                        </a:rPr>
                        <a:t>7</a:t>
                      </a:r>
                      <a:endParaRPr lang="en-US" sz="1100" dirty="0">
                        <a:effectLst/>
                      </a:endParaRPr>
                    </a:p>
                  </a:txBody>
                  <a:tcPr marL="0" marR="0" marT="0" marB="0" anchor="ctr"/>
                </a:tc>
                <a:tc>
                  <a:txBody>
                    <a:bodyPr/>
                    <a:lstStyle/>
                    <a:p>
                      <a:pPr algn="ctr"/>
                      <a:r>
                        <a:rPr lang="en-US" sz="1100" dirty="0">
                          <a:latin typeface="Calibri" panose="020F0502020204030204" pitchFamily="34" charset="0"/>
                        </a:rPr>
                        <a:t>17</a:t>
                      </a:r>
                      <a:endParaRPr lang="en-US" sz="1100" dirty="0"/>
                    </a:p>
                  </a:txBody>
                  <a:tcPr marL="0" marR="0" marT="0" marB="0" anchor="ctr"/>
                </a:tc>
                <a:extLst>
                  <a:ext uri="{0D108BD9-81ED-4DB2-BD59-A6C34878D82A}">
                    <a16:rowId xmlns:a16="http://schemas.microsoft.com/office/drawing/2014/main" val="1842486284"/>
                  </a:ext>
                </a:extLst>
              </a:tr>
            </a:tbl>
          </a:graphicData>
        </a:graphic>
      </p:graphicFrame>
      <p:sp>
        <p:nvSpPr>
          <p:cNvPr id="20" name="Rectangle 19"/>
          <p:cNvSpPr/>
          <p:nvPr/>
        </p:nvSpPr>
        <p:spPr>
          <a:xfrm>
            <a:off x="1508154" y="4119664"/>
            <a:ext cx="2426755" cy="559961"/>
          </a:xfrm>
          <a:prstGeom prst="rect">
            <a:avLst/>
          </a:prstGeom>
        </p:spPr>
        <p:txBody>
          <a:bodyPr wrap="square">
            <a:spAutoFit/>
          </a:bodyPr>
          <a:lstStyle/>
          <a:p>
            <a:r>
              <a:rPr lang="en-US" sz="1013" dirty="0">
                <a:latin typeface="Helvetica" panose="020B0604020202020204" pitchFamily="34" charset="0"/>
                <a:cs typeface="Helvetica" panose="020B0604020202020204" pitchFamily="34" charset="0"/>
              </a:rPr>
              <a:t>E (Runs) = E(7, 17) = E(0.29, .71) </a:t>
            </a:r>
          </a:p>
          <a:p>
            <a:r>
              <a:rPr lang="en-US" sz="1013" dirty="0">
                <a:latin typeface="Helvetica" panose="020B0604020202020204" pitchFamily="34" charset="0"/>
                <a:cs typeface="Helvetica" panose="020B0604020202020204" pitchFamily="34" charset="0"/>
              </a:rPr>
              <a:t>= -0.29 x log</a:t>
            </a:r>
            <a:r>
              <a:rPr lang="en-US" sz="1013" baseline="-25000" dirty="0">
                <a:latin typeface="Helvetica" panose="020B0604020202020204" pitchFamily="34" charset="0"/>
                <a:cs typeface="Helvetica" panose="020B0604020202020204" pitchFamily="34" charset="0"/>
              </a:rPr>
              <a:t>2</a:t>
            </a:r>
            <a:r>
              <a:rPr lang="en-US" sz="1013" dirty="0">
                <a:latin typeface="Helvetica" panose="020B0604020202020204" pitchFamily="34" charset="0"/>
                <a:cs typeface="Helvetica" panose="020B0604020202020204" pitchFamily="34" charset="0"/>
              </a:rPr>
              <a:t>(0.29) - 0.71 x log</a:t>
            </a:r>
            <a:r>
              <a:rPr lang="en-US" sz="1013" baseline="-25000" dirty="0">
                <a:latin typeface="Helvetica" panose="020B0604020202020204" pitchFamily="34" charset="0"/>
                <a:cs typeface="Helvetica" panose="020B0604020202020204" pitchFamily="34" charset="0"/>
              </a:rPr>
              <a:t>2</a:t>
            </a:r>
            <a:r>
              <a:rPr lang="en-US" sz="1013" dirty="0">
                <a:latin typeface="Helvetica" panose="020B0604020202020204" pitchFamily="34" charset="0"/>
                <a:cs typeface="Helvetica" panose="020B0604020202020204" pitchFamily="34" charset="0"/>
              </a:rPr>
              <a:t>(0.71)</a:t>
            </a:r>
          </a:p>
          <a:p>
            <a:r>
              <a:rPr lang="en-US" sz="1013" dirty="0">
                <a:latin typeface="Helvetica" panose="020B0604020202020204" pitchFamily="34" charset="0"/>
                <a:cs typeface="Helvetica" panose="020B0604020202020204" pitchFamily="34" charset="0"/>
              </a:rPr>
              <a:t>= 0.871</a:t>
            </a:r>
          </a:p>
        </p:txBody>
      </p:sp>
      <p:sp>
        <p:nvSpPr>
          <p:cNvPr id="21" name="Rectangle 20"/>
          <p:cNvSpPr/>
          <p:nvPr/>
        </p:nvSpPr>
        <p:spPr>
          <a:xfrm>
            <a:off x="4486276" y="3219650"/>
            <a:ext cx="3238387"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Step 4: Calculate "Entropy" for the target given a bin.</a:t>
            </a:r>
          </a:p>
        </p:txBody>
      </p:sp>
      <p:graphicFrame>
        <p:nvGraphicFramePr>
          <p:cNvPr id="22" name="Table 21"/>
          <p:cNvGraphicFramePr>
            <a:graphicFrameLocks noGrp="1"/>
          </p:cNvGraphicFramePr>
          <p:nvPr/>
        </p:nvGraphicFramePr>
        <p:xfrm>
          <a:off x="4554560" y="3420226"/>
          <a:ext cx="2317570" cy="834390"/>
        </p:xfrm>
        <a:graphic>
          <a:graphicData uri="http://schemas.openxmlformats.org/drawingml/2006/table">
            <a:tbl>
              <a:tblPr firstRow="1" bandRow="1">
                <a:tableStyleId>{5C22544A-7EE6-4342-B048-85BDC9FD1C3A}</a:tableStyleId>
              </a:tblPr>
              <a:tblGrid>
                <a:gridCol w="817382">
                  <a:extLst>
                    <a:ext uri="{9D8B030D-6E8A-4147-A177-3AD203B41FA5}">
                      <a16:colId xmlns:a16="http://schemas.microsoft.com/office/drawing/2014/main" val="2744246279"/>
                    </a:ext>
                  </a:extLst>
                </a:gridCol>
                <a:gridCol w="342900">
                  <a:extLst>
                    <a:ext uri="{9D8B030D-6E8A-4147-A177-3AD203B41FA5}">
                      <a16:colId xmlns:a16="http://schemas.microsoft.com/office/drawing/2014/main" val="3751357895"/>
                    </a:ext>
                  </a:extLst>
                </a:gridCol>
                <a:gridCol w="471488">
                  <a:extLst>
                    <a:ext uri="{9D8B030D-6E8A-4147-A177-3AD203B41FA5}">
                      <a16:colId xmlns:a16="http://schemas.microsoft.com/office/drawing/2014/main" val="2694530118"/>
                    </a:ext>
                  </a:extLst>
                </a:gridCol>
                <a:gridCol w="685800">
                  <a:extLst>
                    <a:ext uri="{9D8B030D-6E8A-4147-A177-3AD203B41FA5}">
                      <a16:colId xmlns:a16="http://schemas.microsoft.com/office/drawing/2014/main" val="3676405903"/>
                    </a:ext>
                  </a:extLst>
                </a:gridCol>
              </a:tblGrid>
              <a:tr h="222504">
                <a:tc gridSpan="2">
                  <a:txBody>
                    <a:bodyPr/>
                    <a:lstStyle/>
                    <a:p>
                      <a:endParaRPr lang="en-US" sz="1100" dirty="0"/>
                    </a:p>
                  </a:txBody>
                  <a:tcPr marL="51435" marR="51435" marT="25718" marB="25718"/>
                </a:tc>
                <a:tc hMerge="1">
                  <a:txBody>
                    <a:bodyPr/>
                    <a:lstStyle/>
                    <a:p>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Matches Won</a:t>
                      </a:r>
                    </a:p>
                  </a:txBody>
                  <a:tcPr marL="51435" marR="51435" marT="25718" marB="25718"/>
                </a:tc>
                <a:tc hMerge="1">
                  <a:txBody>
                    <a:bodyPr/>
                    <a:lstStyle/>
                    <a:p>
                      <a:endParaRPr lang="en-US" dirty="0"/>
                    </a:p>
                  </a:txBody>
                  <a:tcPr/>
                </a:tc>
                <a:extLst>
                  <a:ext uri="{0D108BD9-81ED-4DB2-BD59-A6C34878D82A}">
                    <a16:rowId xmlns:a16="http://schemas.microsoft.com/office/drawing/2014/main" val="508666083"/>
                  </a:ext>
                </a:extLst>
              </a:tr>
              <a:tr h="222504">
                <a:tc gridSpan="2">
                  <a:txBody>
                    <a:bodyPr/>
                    <a:lstStyle/>
                    <a:p>
                      <a:endParaRPr lang="en-US" sz="1100" dirty="0"/>
                    </a:p>
                  </a:txBody>
                  <a:tcPr marL="51435" marR="51435" marT="25718" marB="25718"/>
                </a:tc>
                <a:tc hMerge="1">
                  <a:txBody>
                    <a:bodyPr/>
                    <a:lstStyle/>
                    <a:p>
                      <a:endParaRPr lang="en-US" dirty="0"/>
                    </a:p>
                  </a:txBody>
                  <a:tcPr/>
                </a:tc>
                <a:tc>
                  <a:txBody>
                    <a:bodyPr/>
                    <a:lstStyle/>
                    <a:p>
                      <a:pPr algn="ctr"/>
                      <a:r>
                        <a:rPr lang="en-US" sz="1100" dirty="0"/>
                        <a:t>Y</a:t>
                      </a:r>
                    </a:p>
                  </a:txBody>
                  <a:tcPr marL="51435" marR="51435" marT="25718" marB="25718"/>
                </a:tc>
                <a:tc>
                  <a:txBody>
                    <a:bodyPr/>
                    <a:lstStyle/>
                    <a:p>
                      <a:pPr algn="ctr"/>
                      <a:r>
                        <a:rPr lang="en-US" sz="1100" dirty="0"/>
                        <a:t>N</a:t>
                      </a:r>
                    </a:p>
                  </a:txBody>
                  <a:tcPr marL="51435" marR="51435" marT="25718" marB="25718"/>
                </a:tc>
                <a:extLst>
                  <a:ext uri="{0D108BD9-81ED-4DB2-BD59-A6C34878D82A}">
                    <a16:rowId xmlns:a16="http://schemas.microsoft.com/office/drawing/2014/main" val="2307356740"/>
                  </a:ext>
                </a:extLst>
              </a:tr>
              <a:tr h="166878">
                <a:tc rowSpan="2">
                  <a:txBody>
                    <a:bodyPr/>
                    <a:lstStyle/>
                    <a:p>
                      <a:pPr algn="ctr"/>
                      <a:r>
                        <a:rPr lang="en-US" sz="1100" b="0" i="0" kern="1200" dirty="0">
                          <a:solidFill>
                            <a:schemeClr val="dk1"/>
                          </a:solidFill>
                          <a:effectLst/>
                          <a:latin typeface="+mn-lt"/>
                          <a:ea typeface="+mn-ea"/>
                          <a:cs typeface="+mn-cs"/>
                        </a:rPr>
                        <a:t>Runs</a:t>
                      </a:r>
                      <a:endParaRPr lang="en-US" sz="1100" dirty="0"/>
                    </a:p>
                  </a:txBody>
                  <a:tcPr marL="51435" marR="51435" marT="25718" marB="25718"/>
                </a:tc>
                <a:tc>
                  <a:txBody>
                    <a:bodyPr/>
                    <a:lstStyle/>
                    <a:p>
                      <a:r>
                        <a:rPr lang="en-US" sz="1100" dirty="0">
                          <a:latin typeface="Calibri" panose="020F0502020204030204" pitchFamily="34" charset="0"/>
                        </a:rPr>
                        <a:t>&lt;= 60</a:t>
                      </a:r>
                      <a:endParaRPr lang="en-US" sz="1100" dirty="0"/>
                    </a:p>
                  </a:txBody>
                  <a:tcPr marL="0" marR="0" marT="0" marB="0" anchor="ctr"/>
                </a:tc>
                <a:tc>
                  <a:txBody>
                    <a:bodyPr/>
                    <a:lstStyle/>
                    <a:p>
                      <a:pPr algn="ctr"/>
                      <a:r>
                        <a:rPr lang="en-US" sz="1100" dirty="0">
                          <a:latin typeface="Calibri" panose="020F0502020204030204" pitchFamily="34" charset="0"/>
                        </a:rPr>
                        <a:t>3</a:t>
                      </a:r>
                      <a:endParaRPr lang="en-US" sz="1100" dirty="0"/>
                    </a:p>
                  </a:txBody>
                  <a:tcPr marL="0" marR="0" marT="0" marB="0" anchor="ctr"/>
                </a:tc>
                <a:tc>
                  <a:txBody>
                    <a:bodyPr/>
                    <a:lstStyle/>
                    <a:p>
                      <a:pPr algn="ctr"/>
                      <a:r>
                        <a:rPr lang="en-US" sz="1100" dirty="0">
                          <a:latin typeface="Calibri" panose="020F0502020204030204" pitchFamily="34" charset="0"/>
                        </a:rPr>
                        <a:t>0</a:t>
                      </a:r>
                      <a:endParaRPr lang="en-US" sz="1100" dirty="0"/>
                    </a:p>
                  </a:txBody>
                  <a:tcPr marL="0" marR="0" marT="0" marB="0" anchor="ctr"/>
                </a:tc>
                <a:extLst>
                  <a:ext uri="{0D108BD9-81ED-4DB2-BD59-A6C34878D82A}">
                    <a16:rowId xmlns:a16="http://schemas.microsoft.com/office/drawing/2014/main" val="809548728"/>
                  </a:ext>
                </a:extLst>
              </a:tr>
              <a:tr h="222504">
                <a:tc vMerge="1">
                  <a:txBody>
                    <a:bodyPr/>
                    <a:lstStyle/>
                    <a:p>
                      <a:endParaRPr lang="en-US" dirty="0"/>
                    </a:p>
                  </a:txBody>
                  <a:tcPr/>
                </a:tc>
                <a:tc>
                  <a:txBody>
                    <a:bodyPr/>
                    <a:lstStyle/>
                    <a:p>
                      <a:r>
                        <a:rPr lang="en-US" sz="1100">
                          <a:effectLst/>
                          <a:latin typeface="Calibri" panose="020F0502020204030204" pitchFamily="34" charset="0"/>
                        </a:rPr>
                        <a:t> &gt; 60</a:t>
                      </a:r>
                      <a:endParaRPr lang="en-US" sz="1100">
                        <a:effectLst/>
                      </a:endParaRPr>
                    </a:p>
                  </a:txBody>
                  <a:tcPr marL="0" marR="0" marT="0" marB="0" anchor="ctr"/>
                </a:tc>
                <a:tc>
                  <a:txBody>
                    <a:bodyPr/>
                    <a:lstStyle/>
                    <a:p>
                      <a:pPr algn="ctr"/>
                      <a:r>
                        <a:rPr lang="en-US" sz="1100">
                          <a:latin typeface="Calibri" panose="020F0502020204030204" pitchFamily="34" charset="0"/>
                        </a:rPr>
                        <a:t>4</a:t>
                      </a:r>
                      <a:endParaRPr lang="en-US" sz="1100"/>
                    </a:p>
                  </a:txBody>
                  <a:tcPr marL="0" marR="0" marT="0" marB="0" anchor="ctr"/>
                </a:tc>
                <a:tc>
                  <a:txBody>
                    <a:bodyPr/>
                    <a:lstStyle/>
                    <a:p>
                      <a:pPr algn="ctr"/>
                      <a:r>
                        <a:rPr lang="en-US" sz="1100" dirty="0">
                          <a:latin typeface="Calibri" panose="020F0502020204030204" pitchFamily="34" charset="0"/>
                        </a:rPr>
                        <a:t>17</a:t>
                      </a:r>
                      <a:endParaRPr lang="en-US" sz="1100" dirty="0"/>
                    </a:p>
                  </a:txBody>
                  <a:tcPr marL="0" marR="0" marT="0" marB="0" anchor="ctr"/>
                </a:tc>
                <a:extLst>
                  <a:ext uri="{0D108BD9-81ED-4DB2-BD59-A6C34878D82A}">
                    <a16:rowId xmlns:a16="http://schemas.microsoft.com/office/drawing/2014/main" val="1354650180"/>
                  </a:ext>
                </a:extLst>
              </a:tr>
            </a:tbl>
          </a:graphicData>
        </a:graphic>
      </p:graphicFrame>
      <p:sp>
        <p:nvSpPr>
          <p:cNvPr id="23" name="Rectangle 22"/>
          <p:cNvSpPr/>
          <p:nvPr/>
        </p:nvSpPr>
        <p:spPr>
          <a:xfrm>
            <a:off x="2743359" y="4801805"/>
            <a:ext cx="2970685"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Step 5: Calculate "Information Gain" given a bin</a:t>
            </a:r>
            <a:r>
              <a:rPr lang="en-US" sz="1013" dirty="0"/>
              <a:t>.</a:t>
            </a:r>
          </a:p>
        </p:txBody>
      </p:sp>
      <p:sp>
        <p:nvSpPr>
          <p:cNvPr id="24" name="Rectangle 23"/>
          <p:cNvSpPr/>
          <p:nvPr/>
        </p:nvSpPr>
        <p:spPr>
          <a:xfrm>
            <a:off x="2744584" y="4978614"/>
            <a:ext cx="2884123"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Information Gain (</a:t>
            </a:r>
            <a:r>
              <a:rPr lang="it-IT" sz="1013" dirty="0">
                <a:latin typeface="Helvetica" panose="020B0604020202020204" pitchFamily="34" charset="0"/>
                <a:cs typeface="Helvetica" panose="020B0604020202020204" pitchFamily="34" charset="0"/>
              </a:rPr>
              <a:t>Matches Won,Runs</a:t>
            </a:r>
            <a:r>
              <a:rPr lang="en-US" sz="1013" dirty="0">
                <a:latin typeface="Helvetica" panose="020B0604020202020204" pitchFamily="34" charset="0"/>
                <a:cs typeface="Helvetica" panose="020B0604020202020204" pitchFamily="34" charset="0"/>
              </a:rPr>
              <a:t>) = 0.256</a:t>
            </a:r>
          </a:p>
        </p:txBody>
      </p:sp>
      <p:sp>
        <p:nvSpPr>
          <p:cNvPr id="25" name="Rectangle 24"/>
          <p:cNvSpPr/>
          <p:nvPr/>
        </p:nvSpPr>
        <p:spPr>
          <a:xfrm>
            <a:off x="4400551" y="4308453"/>
            <a:ext cx="3771901" cy="404085"/>
          </a:xfrm>
          <a:prstGeom prst="rect">
            <a:avLst/>
          </a:prstGeom>
        </p:spPr>
        <p:txBody>
          <a:bodyPr wrap="square">
            <a:spAutoFit/>
          </a:bodyPr>
          <a:lstStyle/>
          <a:p>
            <a:r>
              <a:rPr lang="it-IT" sz="1013" dirty="0">
                <a:latin typeface="Helvetica" panose="020B0604020202020204" pitchFamily="34" charset="0"/>
                <a:cs typeface="Helvetica" panose="020B0604020202020204" pitchFamily="34" charset="0"/>
              </a:rPr>
              <a:t>E (Matches Won,Runs) = P(&lt;=60) x E(3,0) + P(&gt;60) x E(4,17) </a:t>
            </a:r>
          </a:p>
          <a:p>
            <a:r>
              <a:rPr lang="it-IT" sz="1013" dirty="0">
                <a:latin typeface="Helvetica" panose="020B0604020202020204" pitchFamily="34" charset="0"/>
                <a:cs typeface="Helvetica" panose="020B0604020202020204" pitchFamily="34" charset="0"/>
              </a:rPr>
              <a:t>                                       = 3/24 x 0 + 21/24 x 0.7= 0.615</a:t>
            </a:r>
            <a:endParaRPr lang="en-US" sz="1013"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81831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Discretization Example (Contd..)</a:t>
            </a:r>
          </a:p>
        </p:txBody>
      </p:sp>
      <p:graphicFrame>
        <p:nvGraphicFramePr>
          <p:cNvPr id="6" name="Table 5"/>
          <p:cNvGraphicFramePr>
            <a:graphicFrameLocks noGrp="1"/>
          </p:cNvGraphicFramePr>
          <p:nvPr/>
        </p:nvGraphicFramePr>
        <p:xfrm>
          <a:off x="1185861" y="2143125"/>
          <a:ext cx="6772280" cy="788672"/>
        </p:xfrm>
        <a:graphic>
          <a:graphicData uri="http://schemas.openxmlformats.org/drawingml/2006/table">
            <a:tbl>
              <a:tblPr firstRow="1" bandRow="1">
                <a:tableStyleId>{5C22544A-7EE6-4342-B048-85BDC9FD1C3A}</a:tableStyleId>
              </a:tblPr>
              <a:tblGrid>
                <a:gridCol w="507921">
                  <a:extLst>
                    <a:ext uri="{9D8B030D-6E8A-4147-A177-3AD203B41FA5}">
                      <a16:colId xmlns:a16="http://schemas.microsoft.com/office/drawing/2014/main" val="98757139"/>
                    </a:ext>
                  </a:extLst>
                </a:gridCol>
                <a:gridCol w="253961">
                  <a:extLst>
                    <a:ext uri="{9D8B030D-6E8A-4147-A177-3AD203B41FA5}">
                      <a16:colId xmlns:a16="http://schemas.microsoft.com/office/drawing/2014/main" val="3942310055"/>
                    </a:ext>
                  </a:extLst>
                </a:gridCol>
                <a:gridCol w="253961">
                  <a:extLst>
                    <a:ext uri="{9D8B030D-6E8A-4147-A177-3AD203B41FA5}">
                      <a16:colId xmlns:a16="http://schemas.microsoft.com/office/drawing/2014/main" val="2355736191"/>
                    </a:ext>
                  </a:extLst>
                </a:gridCol>
                <a:gridCol w="253961">
                  <a:extLst>
                    <a:ext uri="{9D8B030D-6E8A-4147-A177-3AD203B41FA5}">
                      <a16:colId xmlns:a16="http://schemas.microsoft.com/office/drawing/2014/main" val="1436671936"/>
                    </a:ext>
                  </a:extLst>
                </a:gridCol>
                <a:gridCol w="230388">
                  <a:extLst>
                    <a:ext uri="{9D8B030D-6E8A-4147-A177-3AD203B41FA5}">
                      <a16:colId xmlns:a16="http://schemas.microsoft.com/office/drawing/2014/main" val="907592676"/>
                    </a:ext>
                  </a:extLst>
                </a:gridCol>
                <a:gridCol w="257175">
                  <a:extLst>
                    <a:ext uri="{9D8B030D-6E8A-4147-A177-3AD203B41FA5}">
                      <a16:colId xmlns:a16="http://schemas.microsoft.com/office/drawing/2014/main" val="1995818721"/>
                    </a:ext>
                  </a:extLst>
                </a:gridCol>
                <a:gridCol w="257175">
                  <a:extLst>
                    <a:ext uri="{9D8B030D-6E8A-4147-A177-3AD203B41FA5}">
                      <a16:colId xmlns:a16="http://schemas.microsoft.com/office/drawing/2014/main" val="2705299096"/>
                    </a:ext>
                  </a:extLst>
                </a:gridCol>
                <a:gridCol w="257175">
                  <a:extLst>
                    <a:ext uri="{9D8B030D-6E8A-4147-A177-3AD203B41FA5}">
                      <a16:colId xmlns:a16="http://schemas.microsoft.com/office/drawing/2014/main" val="4086155967"/>
                    </a:ext>
                  </a:extLst>
                </a:gridCol>
                <a:gridCol w="257175">
                  <a:extLst>
                    <a:ext uri="{9D8B030D-6E8A-4147-A177-3AD203B41FA5}">
                      <a16:colId xmlns:a16="http://schemas.microsoft.com/office/drawing/2014/main" val="3999814886"/>
                    </a:ext>
                  </a:extLst>
                </a:gridCol>
                <a:gridCol w="257175">
                  <a:extLst>
                    <a:ext uri="{9D8B030D-6E8A-4147-A177-3AD203B41FA5}">
                      <a16:colId xmlns:a16="http://schemas.microsoft.com/office/drawing/2014/main" val="145327584"/>
                    </a:ext>
                  </a:extLst>
                </a:gridCol>
                <a:gridCol w="257175">
                  <a:extLst>
                    <a:ext uri="{9D8B030D-6E8A-4147-A177-3AD203B41FA5}">
                      <a16:colId xmlns:a16="http://schemas.microsoft.com/office/drawing/2014/main" val="3902701078"/>
                    </a:ext>
                  </a:extLst>
                </a:gridCol>
                <a:gridCol w="257175">
                  <a:extLst>
                    <a:ext uri="{9D8B030D-6E8A-4147-A177-3AD203B41FA5}">
                      <a16:colId xmlns:a16="http://schemas.microsoft.com/office/drawing/2014/main" val="4152781101"/>
                    </a:ext>
                  </a:extLst>
                </a:gridCol>
                <a:gridCol w="257175">
                  <a:extLst>
                    <a:ext uri="{9D8B030D-6E8A-4147-A177-3AD203B41FA5}">
                      <a16:colId xmlns:a16="http://schemas.microsoft.com/office/drawing/2014/main" val="2490129556"/>
                    </a:ext>
                  </a:extLst>
                </a:gridCol>
                <a:gridCol w="234886">
                  <a:extLst>
                    <a:ext uri="{9D8B030D-6E8A-4147-A177-3AD203B41FA5}">
                      <a16:colId xmlns:a16="http://schemas.microsoft.com/office/drawing/2014/main" val="128682810"/>
                    </a:ext>
                  </a:extLst>
                </a:gridCol>
                <a:gridCol w="270891">
                  <a:extLst>
                    <a:ext uri="{9D8B030D-6E8A-4147-A177-3AD203B41FA5}">
                      <a16:colId xmlns:a16="http://schemas.microsoft.com/office/drawing/2014/main" val="3023247085"/>
                    </a:ext>
                  </a:extLst>
                </a:gridCol>
                <a:gridCol w="270891">
                  <a:extLst>
                    <a:ext uri="{9D8B030D-6E8A-4147-A177-3AD203B41FA5}">
                      <a16:colId xmlns:a16="http://schemas.microsoft.com/office/drawing/2014/main" val="2959013004"/>
                    </a:ext>
                  </a:extLst>
                </a:gridCol>
                <a:gridCol w="270891">
                  <a:extLst>
                    <a:ext uri="{9D8B030D-6E8A-4147-A177-3AD203B41FA5}">
                      <a16:colId xmlns:a16="http://schemas.microsoft.com/office/drawing/2014/main" val="122532587"/>
                    </a:ext>
                  </a:extLst>
                </a:gridCol>
                <a:gridCol w="270891">
                  <a:extLst>
                    <a:ext uri="{9D8B030D-6E8A-4147-A177-3AD203B41FA5}">
                      <a16:colId xmlns:a16="http://schemas.microsoft.com/office/drawing/2014/main" val="3214350852"/>
                    </a:ext>
                  </a:extLst>
                </a:gridCol>
                <a:gridCol w="270891">
                  <a:extLst>
                    <a:ext uri="{9D8B030D-6E8A-4147-A177-3AD203B41FA5}">
                      <a16:colId xmlns:a16="http://schemas.microsoft.com/office/drawing/2014/main" val="2438283838"/>
                    </a:ext>
                  </a:extLst>
                </a:gridCol>
                <a:gridCol w="270891">
                  <a:extLst>
                    <a:ext uri="{9D8B030D-6E8A-4147-A177-3AD203B41FA5}">
                      <a16:colId xmlns:a16="http://schemas.microsoft.com/office/drawing/2014/main" val="622904737"/>
                    </a:ext>
                  </a:extLst>
                </a:gridCol>
                <a:gridCol w="270891">
                  <a:extLst>
                    <a:ext uri="{9D8B030D-6E8A-4147-A177-3AD203B41FA5}">
                      <a16:colId xmlns:a16="http://schemas.microsoft.com/office/drawing/2014/main" val="3666702902"/>
                    </a:ext>
                  </a:extLst>
                </a:gridCol>
                <a:gridCol w="270891">
                  <a:extLst>
                    <a:ext uri="{9D8B030D-6E8A-4147-A177-3AD203B41FA5}">
                      <a16:colId xmlns:a16="http://schemas.microsoft.com/office/drawing/2014/main" val="1384529754"/>
                    </a:ext>
                  </a:extLst>
                </a:gridCol>
                <a:gridCol w="270891">
                  <a:extLst>
                    <a:ext uri="{9D8B030D-6E8A-4147-A177-3AD203B41FA5}">
                      <a16:colId xmlns:a16="http://schemas.microsoft.com/office/drawing/2014/main" val="2847749462"/>
                    </a:ext>
                  </a:extLst>
                </a:gridCol>
                <a:gridCol w="245495">
                  <a:extLst>
                    <a:ext uri="{9D8B030D-6E8A-4147-A177-3AD203B41FA5}">
                      <a16:colId xmlns:a16="http://schemas.microsoft.com/office/drawing/2014/main" val="604180498"/>
                    </a:ext>
                  </a:extLst>
                </a:gridCol>
                <a:gridCol w="296288">
                  <a:extLst>
                    <a:ext uri="{9D8B030D-6E8A-4147-A177-3AD203B41FA5}">
                      <a16:colId xmlns:a16="http://schemas.microsoft.com/office/drawing/2014/main" val="3308853544"/>
                    </a:ext>
                  </a:extLst>
                </a:gridCol>
              </a:tblGrid>
              <a:tr h="3257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Runs</a:t>
                      </a:r>
                    </a:p>
                    <a:p>
                      <a:endParaRPr lang="en-US" sz="900" dirty="0"/>
                    </a:p>
                  </a:txBody>
                  <a:tcPr marL="51435" marR="51435" marT="25718" marB="25718"/>
                </a:tc>
                <a:tc>
                  <a:txBody>
                    <a:bodyPr/>
                    <a:lstStyle/>
                    <a:p>
                      <a:r>
                        <a:rPr lang="en-US" sz="900" dirty="0"/>
                        <a:t>53</a:t>
                      </a:r>
                    </a:p>
                  </a:txBody>
                  <a:tcPr marL="51435" marR="51435" marT="25718" marB="25718"/>
                </a:tc>
                <a:tc>
                  <a:txBody>
                    <a:bodyPr/>
                    <a:lstStyle/>
                    <a:p>
                      <a:r>
                        <a:rPr lang="en-US" sz="900" dirty="0"/>
                        <a:t>56</a:t>
                      </a:r>
                    </a:p>
                  </a:txBody>
                  <a:tcPr marL="51435" marR="51435" marT="25718" marB="25718"/>
                </a:tc>
                <a:tc>
                  <a:txBody>
                    <a:bodyPr/>
                    <a:lstStyle/>
                    <a:p>
                      <a:r>
                        <a:rPr lang="en-US" sz="900" dirty="0"/>
                        <a:t>57</a:t>
                      </a:r>
                    </a:p>
                  </a:txBody>
                  <a:tcPr marL="51435" marR="51435" marT="25718" marB="25718"/>
                </a:tc>
                <a:tc>
                  <a:txBody>
                    <a:bodyPr/>
                    <a:lstStyle/>
                    <a:p>
                      <a:r>
                        <a:rPr lang="en-US" sz="900" dirty="0"/>
                        <a:t>63</a:t>
                      </a:r>
                    </a:p>
                  </a:txBody>
                  <a:tcPr marL="51435" marR="51435" marT="25718" marB="25718"/>
                </a:tc>
                <a:tc>
                  <a:txBody>
                    <a:bodyPr/>
                    <a:lstStyle/>
                    <a:p>
                      <a:r>
                        <a:rPr lang="en-US" sz="900" dirty="0"/>
                        <a:t>66</a:t>
                      </a:r>
                    </a:p>
                  </a:txBody>
                  <a:tcPr marL="51435" marR="51435" marT="25718" marB="25718"/>
                </a:tc>
                <a:tc>
                  <a:txBody>
                    <a:bodyPr/>
                    <a:lstStyle/>
                    <a:p>
                      <a:r>
                        <a:rPr lang="en-US" sz="900" dirty="0"/>
                        <a:t>67</a:t>
                      </a:r>
                    </a:p>
                  </a:txBody>
                  <a:tcPr marL="51435" marR="51435" marT="25718" marB="25718"/>
                </a:tc>
                <a:tc>
                  <a:txBody>
                    <a:bodyPr/>
                    <a:lstStyle/>
                    <a:p>
                      <a:r>
                        <a:rPr lang="en-US" sz="900" dirty="0"/>
                        <a:t>67</a:t>
                      </a:r>
                    </a:p>
                  </a:txBody>
                  <a:tcPr marL="51435" marR="51435" marT="25718" marB="25718"/>
                </a:tc>
                <a:tc>
                  <a:txBody>
                    <a:bodyPr/>
                    <a:lstStyle/>
                    <a:p>
                      <a:r>
                        <a:rPr lang="en-US" sz="900" dirty="0"/>
                        <a:t>67</a:t>
                      </a:r>
                    </a:p>
                  </a:txBody>
                  <a:tcPr marL="51435" marR="51435" marT="25718" marB="25718"/>
                </a:tc>
                <a:tc>
                  <a:txBody>
                    <a:bodyPr/>
                    <a:lstStyle/>
                    <a:p>
                      <a:r>
                        <a:rPr lang="en-US" sz="900" dirty="0"/>
                        <a:t>68</a:t>
                      </a:r>
                    </a:p>
                  </a:txBody>
                  <a:tcPr marL="51435" marR="51435" marT="25718" marB="25718"/>
                </a:tc>
                <a:tc>
                  <a:txBody>
                    <a:bodyPr/>
                    <a:lstStyle/>
                    <a:p>
                      <a:r>
                        <a:rPr lang="en-US" sz="900" dirty="0"/>
                        <a:t>69</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70</a:t>
                      </a:r>
                    </a:p>
                  </a:txBody>
                  <a:tcPr marL="51435" marR="51435" marT="25718" marB="25718"/>
                </a:tc>
                <a:tc>
                  <a:txBody>
                    <a:bodyPr/>
                    <a:lstStyle/>
                    <a:p>
                      <a:r>
                        <a:rPr lang="en-US" sz="900" dirty="0"/>
                        <a:t>72</a:t>
                      </a:r>
                    </a:p>
                  </a:txBody>
                  <a:tcPr marL="51435" marR="51435" marT="25718" marB="25718"/>
                </a:tc>
                <a:tc>
                  <a:txBody>
                    <a:bodyPr/>
                    <a:lstStyle/>
                    <a:p>
                      <a:r>
                        <a:rPr lang="en-US" sz="900" dirty="0"/>
                        <a:t>73</a:t>
                      </a:r>
                    </a:p>
                  </a:txBody>
                  <a:tcPr marL="51435" marR="51435" marT="25718" marB="25718"/>
                </a:tc>
                <a:tc>
                  <a:txBody>
                    <a:bodyPr/>
                    <a:lstStyle/>
                    <a:p>
                      <a:r>
                        <a:rPr lang="en-US" sz="900" dirty="0"/>
                        <a:t>75</a:t>
                      </a:r>
                    </a:p>
                  </a:txBody>
                  <a:tcPr marL="51435" marR="51435" marT="25718" marB="25718"/>
                </a:tc>
                <a:tc>
                  <a:txBody>
                    <a:bodyPr/>
                    <a:lstStyle/>
                    <a:p>
                      <a:r>
                        <a:rPr lang="en-US" sz="900" dirty="0"/>
                        <a:t>75</a:t>
                      </a:r>
                    </a:p>
                  </a:txBody>
                  <a:tcPr marL="51435" marR="51435" marT="25718" marB="25718"/>
                </a:tc>
                <a:tc>
                  <a:txBody>
                    <a:bodyPr/>
                    <a:lstStyle/>
                    <a:p>
                      <a:r>
                        <a:rPr lang="en-US" sz="900" dirty="0"/>
                        <a:t>76</a:t>
                      </a:r>
                    </a:p>
                  </a:txBody>
                  <a:tcPr marL="51435" marR="51435" marT="25718" marB="25718"/>
                </a:tc>
                <a:tc>
                  <a:txBody>
                    <a:bodyPr/>
                    <a:lstStyle/>
                    <a:p>
                      <a:r>
                        <a:rPr lang="en-US" sz="900" dirty="0"/>
                        <a:t>76</a:t>
                      </a:r>
                    </a:p>
                  </a:txBody>
                  <a:tcPr marL="51435" marR="51435" marT="25718" marB="25718"/>
                </a:tc>
                <a:tc>
                  <a:txBody>
                    <a:bodyPr/>
                    <a:lstStyle/>
                    <a:p>
                      <a:r>
                        <a:rPr lang="en-US" sz="900" dirty="0"/>
                        <a:t>78</a:t>
                      </a:r>
                    </a:p>
                  </a:txBody>
                  <a:tcPr marL="51435" marR="51435" marT="25718" marB="25718"/>
                </a:tc>
                <a:tc>
                  <a:txBody>
                    <a:bodyPr/>
                    <a:lstStyle/>
                    <a:p>
                      <a:r>
                        <a:rPr lang="en-US" sz="900" dirty="0"/>
                        <a:t>79</a:t>
                      </a:r>
                    </a:p>
                  </a:txBody>
                  <a:tcPr marL="51435" marR="51435" marT="25718" marB="25718"/>
                </a:tc>
                <a:tc>
                  <a:txBody>
                    <a:bodyPr/>
                    <a:lstStyle/>
                    <a:p>
                      <a:r>
                        <a:rPr lang="en-US" sz="900" dirty="0"/>
                        <a:t>80</a:t>
                      </a:r>
                    </a:p>
                  </a:txBody>
                  <a:tcPr marL="51435" marR="51435" marT="25718" marB="25718"/>
                </a:tc>
                <a:tc>
                  <a:txBody>
                    <a:bodyPr/>
                    <a:lstStyle/>
                    <a:p>
                      <a:r>
                        <a:rPr lang="en-US" sz="900" dirty="0"/>
                        <a:t>81</a:t>
                      </a:r>
                    </a:p>
                  </a:txBody>
                  <a:tcPr marL="51435" marR="51435" marT="25718" marB="25718"/>
                </a:tc>
                <a:extLst>
                  <a:ext uri="{0D108BD9-81ED-4DB2-BD59-A6C34878D82A}">
                    <a16:rowId xmlns:a16="http://schemas.microsoft.com/office/drawing/2014/main" val="4293175972"/>
                  </a:ext>
                </a:extLst>
              </a:tr>
              <a:tr h="4629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Matches Won</a:t>
                      </a:r>
                    </a:p>
                    <a:p>
                      <a:endParaRPr lang="en-US" sz="900" dirty="0"/>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Y</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tc>
                  <a:txBody>
                    <a:bodyPr/>
                    <a:lstStyle/>
                    <a:p>
                      <a:r>
                        <a:rPr lang="en-US" sz="900" dirty="0"/>
                        <a:t>N</a:t>
                      </a:r>
                    </a:p>
                  </a:txBody>
                  <a:tcPr marL="51435" marR="51435" marT="25718" marB="25718"/>
                </a:tc>
                <a:extLst>
                  <a:ext uri="{0D108BD9-81ED-4DB2-BD59-A6C34878D82A}">
                    <a16:rowId xmlns:a16="http://schemas.microsoft.com/office/drawing/2014/main" val="3005414480"/>
                  </a:ext>
                </a:extLst>
              </a:tr>
            </a:tbl>
          </a:graphicData>
        </a:graphic>
      </p:graphicFrame>
      <p:graphicFrame>
        <p:nvGraphicFramePr>
          <p:cNvPr id="7" name="Table 6"/>
          <p:cNvGraphicFramePr>
            <a:graphicFrameLocks noGrp="1"/>
          </p:cNvGraphicFramePr>
          <p:nvPr/>
        </p:nvGraphicFramePr>
        <p:xfrm>
          <a:off x="1462011" y="3194971"/>
          <a:ext cx="1800226" cy="835152"/>
        </p:xfrm>
        <a:graphic>
          <a:graphicData uri="http://schemas.openxmlformats.org/drawingml/2006/table">
            <a:tbl>
              <a:tblPr firstRow="1" bandRow="1">
                <a:tableStyleId>{5C22544A-7EE6-4342-B048-85BDC9FD1C3A}</a:tableStyleId>
              </a:tblPr>
              <a:tblGrid>
                <a:gridCol w="366239">
                  <a:extLst>
                    <a:ext uri="{9D8B030D-6E8A-4147-A177-3AD203B41FA5}">
                      <a16:colId xmlns:a16="http://schemas.microsoft.com/office/drawing/2014/main" val="2744246279"/>
                    </a:ext>
                  </a:extLst>
                </a:gridCol>
                <a:gridCol w="362423">
                  <a:extLst>
                    <a:ext uri="{9D8B030D-6E8A-4147-A177-3AD203B41FA5}">
                      <a16:colId xmlns:a16="http://schemas.microsoft.com/office/drawing/2014/main" val="3751357895"/>
                    </a:ext>
                  </a:extLst>
                </a:gridCol>
                <a:gridCol w="538853">
                  <a:extLst>
                    <a:ext uri="{9D8B030D-6E8A-4147-A177-3AD203B41FA5}">
                      <a16:colId xmlns:a16="http://schemas.microsoft.com/office/drawing/2014/main" val="2694530118"/>
                    </a:ext>
                  </a:extLst>
                </a:gridCol>
                <a:gridCol w="532711">
                  <a:extLst>
                    <a:ext uri="{9D8B030D-6E8A-4147-A177-3AD203B41FA5}">
                      <a16:colId xmlns:a16="http://schemas.microsoft.com/office/drawing/2014/main" val="3676405903"/>
                    </a:ext>
                  </a:extLst>
                </a:gridCol>
              </a:tblGrid>
              <a:tr h="222504">
                <a:tc gridSpan="2">
                  <a:txBody>
                    <a:bodyPr/>
                    <a:lstStyle/>
                    <a:p>
                      <a:endParaRPr lang="en-US" sz="1100" dirty="0"/>
                    </a:p>
                  </a:txBody>
                  <a:tcPr marL="51435" marR="51435" marT="25718" marB="25718"/>
                </a:tc>
                <a:tc hMerge="1">
                  <a:txBody>
                    <a:bodyPr/>
                    <a:lstStyle/>
                    <a:p>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Matches Won</a:t>
                      </a:r>
                    </a:p>
                  </a:txBody>
                  <a:tcPr marL="51435" marR="51435" marT="25718" marB="25718"/>
                </a:tc>
                <a:tc hMerge="1">
                  <a:txBody>
                    <a:bodyPr/>
                    <a:lstStyle/>
                    <a:p>
                      <a:endParaRPr lang="en-US" dirty="0"/>
                    </a:p>
                  </a:txBody>
                  <a:tcPr/>
                </a:tc>
                <a:extLst>
                  <a:ext uri="{0D108BD9-81ED-4DB2-BD59-A6C34878D82A}">
                    <a16:rowId xmlns:a16="http://schemas.microsoft.com/office/drawing/2014/main" val="508666083"/>
                  </a:ext>
                </a:extLst>
              </a:tr>
              <a:tr h="222504">
                <a:tc gridSpan="2">
                  <a:txBody>
                    <a:bodyPr/>
                    <a:lstStyle/>
                    <a:p>
                      <a:endParaRPr lang="en-US" sz="1100" dirty="0"/>
                    </a:p>
                  </a:txBody>
                  <a:tcPr marL="51435" marR="51435" marT="25718" marB="25718"/>
                </a:tc>
                <a:tc hMerge="1">
                  <a:txBody>
                    <a:bodyPr/>
                    <a:lstStyle/>
                    <a:p>
                      <a:endParaRPr lang="en-US" dirty="0"/>
                    </a:p>
                  </a:txBody>
                  <a:tcPr/>
                </a:tc>
                <a:tc>
                  <a:txBody>
                    <a:bodyPr/>
                    <a:lstStyle/>
                    <a:p>
                      <a:pPr algn="ctr"/>
                      <a:r>
                        <a:rPr lang="en-US" sz="1100" dirty="0"/>
                        <a:t>Y</a:t>
                      </a:r>
                    </a:p>
                  </a:txBody>
                  <a:tcPr marL="51435" marR="51435" marT="25718" marB="25718"/>
                </a:tc>
                <a:tc>
                  <a:txBody>
                    <a:bodyPr/>
                    <a:lstStyle/>
                    <a:p>
                      <a:pPr algn="ctr"/>
                      <a:r>
                        <a:rPr lang="en-US" sz="1100" dirty="0"/>
                        <a:t>N</a:t>
                      </a:r>
                    </a:p>
                  </a:txBody>
                  <a:tcPr marL="51435" marR="51435" marT="25718" marB="25718"/>
                </a:tc>
                <a:extLst>
                  <a:ext uri="{0D108BD9-81ED-4DB2-BD59-A6C34878D82A}">
                    <a16:rowId xmlns:a16="http://schemas.microsoft.com/office/drawing/2014/main" val="2307356740"/>
                  </a:ext>
                </a:extLst>
              </a:tr>
              <a:tr h="166878">
                <a:tc rowSpan="2">
                  <a:txBody>
                    <a:bodyPr/>
                    <a:lstStyle/>
                    <a:p>
                      <a:pPr algn="ctr"/>
                      <a:r>
                        <a:rPr lang="en-US" sz="1100" b="0" i="0" kern="1200" dirty="0">
                          <a:solidFill>
                            <a:schemeClr val="dk1"/>
                          </a:solidFill>
                          <a:effectLst/>
                          <a:latin typeface="+mn-lt"/>
                          <a:ea typeface="+mn-ea"/>
                          <a:cs typeface="+mn-cs"/>
                        </a:rPr>
                        <a:t>Runs</a:t>
                      </a:r>
                      <a:endParaRPr lang="en-US" sz="1100" dirty="0"/>
                    </a:p>
                  </a:txBody>
                  <a:tcPr marL="51435" marR="51435" marT="25718" marB="25718"/>
                </a:tc>
                <a:tc>
                  <a:txBody>
                    <a:bodyPr/>
                    <a:lstStyle/>
                    <a:p>
                      <a:r>
                        <a:rPr lang="en-US" sz="1100">
                          <a:latin typeface="Calibri" panose="020F0502020204030204" pitchFamily="34" charset="0"/>
                        </a:rPr>
                        <a:t>&lt;= 60</a:t>
                      </a:r>
                      <a:endParaRPr lang="en-US" sz="1100"/>
                    </a:p>
                  </a:txBody>
                  <a:tcPr marL="0" marR="0" marT="0" marB="0" anchor="ctr"/>
                </a:tc>
                <a:tc>
                  <a:txBody>
                    <a:bodyPr/>
                    <a:lstStyle/>
                    <a:p>
                      <a:pPr algn="ctr"/>
                      <a:r>
                        <a:rPr lang="en-US" sz="1100">
                          <a:latin typeface="Calibri" panose="020F0502020204030204" pitchFamily="34" charset="0"/>
                        </a:rPr>
                        <a:t>3</a:t>
                      </a:r>
                      <a:endParaRPr lang="en-US" sz="1100"/>
                    </a:p>
                  </a:txBody>
                  <a:tcPr marL="0" marR="0" marT="0" marB="0" anchor="ctr"/>
                </a:tc>
                <a:tc>
                  <a:txBody>
                    <a:bodyPr/>
                    <a:lstStyle/>
                    <a:p>
                      <a:pPr algn="ctr"/>
                      <a:r>
                        <a:rPr lang="en-US" sz="1100" dirty="0">
                          <a:latin typeface="Calibri" panose="020F0502020204030204" pitchFamily="34" charset="0"/>
                        </a:rPr>
                        <a:t>0</a:t>
                      </a:r>
                      <a:endParaRPr lang="en-US" sz="1100" dirty="0"/>
                    </a:p>
                  </a:txBody>
                  <a:tcPr marL="0" marR="0" marT="0" marB="0" anchor="ctr"/>
                </a:tc>
                <a:extLst>
                  <a:ext uri="{0D108BD9-81ED-4DB2-BD59-A6C34878D82A}">
                    <a16:rowId xmlns:a16="http://schemas.microsoft.com/office/drawing/2014/main" val="809548728"/>
                  </a:ext>
                </a:extLst>
              </a:tr>
              <a:tr h="222504">
                <a:tc vMerge="1">
                  <a:txBody>
                    <a:bodyPr/>
                    <a:lstStyle/>
                    <a:p>
                      <a:endParaRPr lang="en-US" dirty="0"/>
                    </a:p>
                  </a:txBody>
                  <a:tcPr/>
                </a:tc>
                <a:tc>
                  <a:txBody>
                    <a:bodyPr/>
                    <a:lstStyle/>
                    <a:p>
                      <a:r>
                        <a:rPr lang="en-US" sz="1100">
                          <a:effectLst/>
                          <a:latin typeface="Calibri" panose="020F0502020204030204" pitchFamily="34" charset="0"/>
                        </a:rPr>
                        <a:t> &gt; 60</a:t>
                      </a:r>
                      <a:endParaRPr lang="en-US" sz="1100">
                        <a:effectLst/>
                      </a:endParaRPr>
                    </a:p>
                  </a:txBody>
                  <a:tcPr marL="0" marR="0" marT="0" marB="0" anchor="ctr"/>
                </a:tc>
                <a:tc>
                  <a:txBody>
                    <a:bodyPr/>
                    <a:lstStyle/>
                    <a:p>
                      <a:pPr algn="ctr"/>
                      <a:r>
                        <a:rPr lang="en-US" sz="1100">
                          <a:latin typeface="Calibri" panose="020F0502020204030204" pitchFamily="34" charset="0"/>
                        </a:rPr>
                        <a:t>4</a:t>
                      </a:r>
                      <a:endParaRPr lang="en-US" sz="1100"/>
                    </a:p>
                  </a:txBody>
                  <a:tcPr marL="0" marR="0" marT="0" marB="0" anchor="ctr"/>
                </a:tc>
                <a:tc>
                  <a:txBody>
                    <a:bodyPr/>
                    <a:lstStyle/>
                    <a:p>
                      <a:pPr algn="ctr"/>
                      <a:r>
                        <a:rPr lang="en-US" sz="1100" dirty="0">
                          <a:latin typeface="Calibri" panose="020F0502020204030204" pitchFamily="34" charset="0"/>
                        </a:rPr>
                        <a:t>17</a:t>
                      </a:r>
                      <a:endParaRPr lang="en-US" sz="1100" dirty="0"/>
                    </a:p>
                  </a:txBody>
                  <a:tcPr marL="0" marR="0" marT="0" marB="0" anchor="ctr"/>
                </a:tc>
                <a:extLst>
                  <a:ext uri="{0D108BD9-81ED-4DB2-BD59-A6C34878D82A}">
                    <a16:rowId xmlns:a16="http://schemas.microsoft.com/office/drawing/2014/main" val="1354650180"/>
                  </a:ext>
                </a:extLst>
              </a:tr>
            </a:tbl>
          </a:graphicData>
        </a:graphic>
      </p:graphicFrame>
      <p:sp>
        <p:nvSpPr>
          <p:cNvPr id="8" name="Rectangle 7"/>
          <p:cNvSpPr/>
          <p:nvPr/>
        </p:nvSpPr>
        <p:spPr>
          <a:xfrm>
            <a:off x="1594246" y="4084788"/>
            <a:ext cx="1622560" cy="248209"/>
          </a:xfrm>
          <a:prstGeom prst="rect">
            <a:avLst/>
          </a:prstGeom>
        </p:spPr>
        <p:txBody>
          <a:bodyPr wrap="none">
            <a:spAutoFit/>
          </a:bodyPr>
          <a:lstStyle/>
          <a:p>
            <a:r>
              <a:rPr lang="en-US" sz="1013" dirty="0">
                <a:solidFill>
                  <a:srgbClr val="FF0000"/>
                </a:solidFill>
                <a:latin typeface="Helvetica" panose="020B0604020202020204" pitchFamily="34" charset="0"/>
                <a:cs typeface="Helvetica" panose="020B0604020202020204" pitchFamily="34" charset="0"/>
              </a:rPr>
              <a:t>Information Gain = 0.256</a:t>
            </a:r>
          </a:p>
        </p:txBody>
      </p:sp>
      <p:graphicFrame>
        <p:nvGraphicFramePr>
          <p:cNvPr id="9" name="Table 8"/>
          <p:cNvGraphicFramePr>
            <a:graphicFrameLocks noGrp="1"/>
          </p:cNvGraphicFramePr>
          <p:nvPr/>
        </p:nvGraphicFramePr>
        <p:xfrm>
          <a:off x="3647998" y="3201950"/>
          <a:ext cx="1800226" cy="835152"/>
        </p:xfrm>
        <a:graphic>
          <a:graphicData uri="http://schemas.openxmlformats.org/drawingml/2006/table">
            <a:tbl>
              <a:tblPr firstRow="1" bandRow="1">
                <a:tableStyleId>{5C22544A-7EE6-4342-B048-85BDC9FD1C3A}</a:tableStyleId>
              </a:tblPr>
              <a:tblGrid>
                <a:gridCol w="366239">
                  <a:extLst>
                    <a:ext uri="{9D8B030D-6E8A-4147-A177-3AD203B41FA5}">
                      <a16:colId xmlns:a16="http://schemas.microsoft.com/office/drawing/2014/main" val="2744246279"/>
                    </a:ext>
                  </a:extLst>
                </a:gridCol>
                <a:gridCol w="362423">
                  <a:extLst>
                    <a:ext uri="{9D8B030D-6E8A-4147-A177-3AD203B41FA5}">
                      <a16:colId xmlns:a16="http://schemas.microsoft.com/office/drawing/2014/main" val="3751357895"/>
                    </a:ext>
                  </a:extLst>
                </a:gridCol>
                <a:gridCol w="538853">
                  <a:extLst>
                    <a:ext uri="{9D8B030D-6E8A-4147-A177-3AD203B41FA5}">
                      <a16:colId xmlns:a16="http://schemas.microsoft.com/office/drawing/2014/main" val="2694530118"/>
                    </a:ext>
                  </a:extLst>
                </a:gridCol>
                <a:gridCol w="532711">
                  <a:extLst>
                    <a:ext uri="{9D8B030D-6E8A-4147-A177-3AD203B41FA5}">
                      <a16:colId xmlns:a16="http://schemas.microsoft.com/office/drawing/2014/main" val="3676405903"/>
                    </a:ext>
                  </a:extLst>
                </a:gridCol>
              </a:tblGrid>
              <a:tr h="222504">
                <a:tc gridSpan="2">
                  <a:txBody>
                    <a:bodyPr/>
                    <a:lstStyle/>
                    <a:p>
                      <a:endParaRPr lang="en-US" sz="1100" dirty="0"/>
                    </a:p>
                  </a:txBody>
                  <a:tcPr marL="51435" marR="51435" marT="25718" marB="25718"/>
                </a:tc>
                <a:tc hMerge="1">
                  <a:txBody>
                    <a:bodyPr/>
                    <a:lstStyle/>
                    <a:p>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Matches Won</a:t>
                      </a:r>
                    </a:p>
                  </a:txBody>
                  <a:tcPr marL="51435" marR="51435" marT="25718" marB="25718"/>
                </a:tc>
                <a:tc hMerge="1">
                  <a:txBody>
                    <a:bodyPr/>
                    <a:lstStyle/>
                    <a:p>
                      <a:endParaRPr lang="en-US" dirty="0"/>
                    </a:p>
                  </a:txBody>
                  <a:tcPr/>
                </a:tc>
                <a:extLst>
                  <a:ext uri="{0D108BD9-81ED-4DB2-BD59-A6C34878D82A}">
                    <a16:rowId xmlns:a16="http://schemas.microsoft.com/office/drawing/2014/main" val="508666083"/>
                  </a:ext>
                </a:extLst>
              </a:tr>
              <a:tr h="222504">
                <a:tc gridSpan="2">
                  <a:txBody>
                    <a:bodyPr/>
                    <a:lstStyle/>
                    <a:p>
                      <a:endParaRPr lang="en-US" sz="1100" dirty="0"/>
                    </a:p>
                  </a:txBody>
                  <a:tcPr marL="51435" marR="51435" marT="25718" marB="25718"/>
                </a:tc>
                <a:tc hMerge="1">
                  <a:txBody>
                    <a:bodyPr/>
                    <a:lstStyle/>
                    <a:p>
                      <a:endParaRPr lang="en-US" dirty="0"/>
                    </a:p>
                  </a:txBody>
                  <a:tcPr/>
                </a:tc>
                <a:tc>
                  <a:txBody>
                    <a:bodyPr/>
                    <a:lstStyle/>
                    <a:p>
                      <a:pPr algn="ctr"/>
                      <a:r>
                        <a:rPr lang="en-US" sz="1100" dirty="0"/>
                        <a:t>Y</a:t>
                      </a:r>
                    </a:p>
                  </a:txBody>
                  <a:tcPr marL="51435" marR="51435" marT="25718" marB="25718"/>
                </a:tc>
                <a:tc>
                  <a:txBody>
                    <a:bodyPr/>
                    <a:lstStyle/>
                    <a:p>
                      <a:pPr algn="ctr"/>
                      <a:r>
                        <a:rPr lang="en-US" sz="1100" dirty="0"/>
                        <a:t>N</a:t>
                      </a:r>
                    </a:p>
                  </a:txBody>
                  <a:tcPr marL="51435" marR="51435" marT="25718" marB="25718"/>
                </a:tc>
                <a:extLst>
                  <a:ext uri="{0D108BD9-81ED-4DB2-BD59-A6C34878D82A}">
                    <a16:rowId xmlns:a16="http://schemas.microsoft.com/office/drawing/2014/main" val="2307356740"/>
                  </a:ext>
                </a:extLst>
              </a:tr>
              <a:tr h="166878">
                <a:tc rowSpan="2">
                  <a:txBody>
                    <a:bodyPr/>
                    <a:lstStyle/>
                    <a:p>
                      <a:pPr algn="ctr"/>
                      <a:r>
                        <a:rPr lang="en-US" sz="1100" b="0" i="0" kern="1200" dirty="0">
                          <a:solidFill>
                            <a:schemeClr val="dk1"/>
                          </a:solidFill>
                          <a:effectLst/>
                          <a:latin typeface="+mn-lt"/>
                          <a:ea typeface="+mn-ea"/>
                          <a:cs typeface="+mn-cs"/>
                        </a:rPr>
                        <a:t>Runs</a:t>
                      </a:r>
                      <a:endParaRPr lang="en-US" sz="1100" dirty="0"/>
                    </a:p>
                  </a:txBody>
                  <a:tcPr marL="51435" marR="51435" marT="25718" marB="25718"/>
                </a:tc>
                <a:tc>
                  <a:txBody>
                    <a:bodyPr/>
                    <a:lstStyle/>
                    <a:p>
                      <a:r>
                        <a:rPr lang="en-US" sz="1100" dirty="0">
                          <a:latin typeface="Calibri" panose="020F0502020204030204" pitchFamily="34" charset="0"/>
                        </a:rPr>
                        <a:t>&lt;= 70</a:t>
                      </a:r>
                      <a:endParaRPr lang="en-US" sz="1100" dirty="0"/>
                    </a:p>
                  </a:txBody>
                  <a:tcPr marL="0" marR="0" marT="0" marB="0" anchor="ctr"/>
                </a:tc>
                <a:tc>
                  <a:txBody>
                    <a:bodyPr/>
                    <a:lstStyle/>
                    <a:p>
                      <a:pPr algn="ctr"/>
                      <a:r>
                        <a:rPr lang="en-US" sz="1100" dirty="0"/>
                        <a:t>6</a:t>
                      </a:r>
                    </a:p>
                  </a:txBody>
                  <a:tcPr marL="0" marR="0" marT="0" marB="0" anchor="ctr"/>
                </a:tc>
                <a:tc>
                  <a:txBody>
                    <a:bodyPr/>
                    <a:lstStyle/>
                    <a:p>
                      <a:pPr algn="ctr"/>
                      <a:r>
                        <a:rPr lang="en-US" sz="1100" dirty="0"/>
                        <a:t>8</a:t>
                      </a:r>
                    </a:p>
                  </a:txBody>
                  <a:tcPr marL="0" marR="0" marT="0" marB="0" anchor="ctr"/>
                </a:tc>
                <a:extLst>
                  <a:ext uri="{0D108BD9-81ED-4DB2-BD59-A6C34878D82A}">
                    <a16:rowId xmlns:a16="http://schemas.microsoft.com/office/drawing/2014/main" val="809548728"/>
                  </a:ext>
                </a:extLst>
              </a:tr>
              <a:tr h="222504">
                <a:tc vMerge="1">
                  <a:txBody>
                    <a:bodyPr/>
                    <a:lstStyle/>
                    <a:p>
                      <a:endParaRPr lang="en-US" dirty="0"/>
                    </a:p>
                  </a:txBody>
                  <a:tcPr/>
                </a:tc>
                <a:tc>
                  <a:txBody>
                    <a:bodyPr/>
                    <a:lstStyle/>
                    <a:p>
                      <a:r>
                        <a:rPr lang="en-US" sz="1100" dirty="0">
                          <a:effectLst/>
                          <a:latin typeface="Calibri" panose="020F0502020204030204" pitchFamily="34" charset="0"/>
                        </a:rPr>
                        <a:t> &gt; 70</a:t>
                      </a:r>
                      <a:endParaRPr lang="en-US" sz="1100" dirty="0">
                        <a:effectLst/>
                      </a:endParaRPr>
                    </a:p>
                  </a:txBody>
                  <a:tcPr marL="0" marR="0" marT="0" marB="0" anchor="ctr"/>
                </a:tc>
                <a:tc>
                  <a:txBody>
                    <a:bodyPr/>
                    <a:lstStyle/>
                    <a:p>
                      <a:pPr algn="ctr"/>
                      <a:r>
                        <a:rPr lang="en-US" sz="1100" dirty="0">
                          <a:latin typeface="Calibri" panose="020F0502020204030204" pitchFamily="34" charset="0"/>
                        </a:rPr>
                        <a:t>1</a:t>
                      </a:r>
                      <a:endParaRPr lang="en-US" sz="1100" dirty="0"/>
                    </a:p>
                  </a:txBody>
                  <a:tcPr marL="0" marR="0" marT="0" marB="0" anchor="ctr"/>
                </a:tc>
                <a:tc>
                  <a:txBody>
                    <a:bodyPr/>
                    <a:lstStyle/>
                    <a:p>
                      <a:pPr algn="ctr"/>
                      <a:r>
                        <a:rPr lang="en-US" sz="1100" dirty="0">
                          <a:latin typeface="Calibri" panose="020F0502020204030204" pitchFamily="34" charset="0"/>
                        </a:rPr>
                        <a:t>9</a:t>
                      </a:r>
                      <a:endParaRPr lang="en-US" sz="1100" dirty="0"/>
                    </a:p>
                  </a:txBody>
                  <a:tcPr marL="0" marR="0" marT="0" marB="0" anchor="ctr"/>
                </a:tc>
                <a:extLst>
                  <a:ext uri="{0D108BD9-81ED-4DB2-BD59-A6C34878D82A}">
                    <a16:rowId xmlns:a16="http://schemas.microsoft.com/office/drawing/2014/main" val="1354650180"/>
                  </a:ext>
                </a:extLst>
              </a:tr>
            </a:tbl>
          </a:graphicData>
        </a:graphic>
      </p:graphicFrame>
      <p:sp>
        <p:nvSpPr>
          <p:cNvPr id="10" name="Rectangle 9"/>
          <p:cNvSpPr/>
          <p:nvPr/>
        </p:nvSpPr>
        <p:spPr>
          <a:xfrm>
            <a:off x="3780233" y="4088774"/>
            <a:ext cx="1622560"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Information Gain = 0.101</a:t>
            </a:r>
          </a:p>
        </p:txBody>
      </p:sp>
      <p:graphicFrame>
        <p:nvGraphicFramePr>
          <p:cNvPr id="11" name="Table 10"/>
          <p:cNvGraphicFramePr>
            <a:graphicFrameLocks noGrp="1"/>
          </p:cNvGraphicFramePr>
          <p:nvPr/>
        </p:nvGraphicFramePr>
        <p:xfrm>
          <a:off x="5815013" y="3201950"/>
          <a:ext cx="1800226" cy="835152"/>
        </p:xfrm>
        <a:graphic>
          <a:graphicData uri="http://schemas.openxmlformats.org/drawingml/2006/table">
            <a:tbl>
              <a:tblPr firstRow="1" bandRow="1">
                <a:tableStyleId>{5C22544A-7EE6-4342-B048-85BDC9FD1C3A}</a:tableStyleId>
              </a:tblPr>
              <a:tblGrid>
                <a:gridCol w="366239">
                  <a:extLst>
                    <a:ext uri="{9D8B030D-6E8A-4147-A177-3AD203B41FA5}">
                      <a16:colId xmlns:a16="http://schemas.microsoft.com/office/drawing/2014/main" val="2744246279"/>
                    </a:ext>
                  </a:extLst>
                </a:gridCol>
                <a:gridCol w="362423">
                  <a:extLst>
                    <a:ext uri="{9D8B030D-6E8A-4147-A177-3AD203B41FA5}">
                      <a16:colId xmlns:a16="http://schemas.microsoft.com/office/drawing/2014/main" val="3751357895"/>
                    </a:ext>
                  </a:extLst>
                </a:gridCol>
                <a:gridCol w="538853">
                  <a:extLst>
                    <a:ext uri="{9D8B030D-6E8A-4147-A177-3AD203B41FA5}">
                      <a16:colId xmlns:a16="http://schemas.microsoft.com/office/drawing/2014/main" val="2694530118"/>
                    </a:ext>
                  </a:extLst>
                </a:gridCol>
                <a:gridCol w="532711">
                  <a:extLst>
                    <a:ext uri="{9D8B030D-6E8A-4147-A177-3AD203B41FA5}">
                      <a16:colId xmlns:a16="http://schemas.microsoft.com/office/drawing/2014/main" val="3676405903"/>
                    </a:ext>
                  </a:extLst>
                </a:gridCol>
              </a:tblGrid>
              <a:tr h="222504">
                <a:tc gridSpan="2">
                  <a:txBody>
                    <a:bodyPr/>
                    <a:lstStyle/>
                    <a:p>
                      <a:endParaRPr lang="en-US" sz="1100" dirty="0"/>
                    </a:p>
                  </a:txBody>
                  <a:tcPr marL="51435" marR="51435" marT="25718" marB="25718"/>
                </a:tc>
                <a:tc hMerge="1">
                  <a:txBody>
                    <a:bodyPr/>
                    <a:lstStyle/>
                    <a:p>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Matches Won</a:t>
                      </a:r>
                    </a:p>
                  </a:txBody>
                  <a:tcPr marL="51435" marR="51435" marT="25718" marB="25718"/>
                </a:tc>
                <a:tc hMerge="1">
                  <a:txBody>
                    <a:bodyPr/>
                    <a:lstStyle/>
                    <a:p>
                      <a:endParaRPr lang="en-US" dirty="0"/>
                    </a:p>
                  </a:txBody>
                  <a:tcPr/>
                </a:tc>
                <a:extLst>
                  <a:ext uri="{0D108BD9-81ED-4DB2-BD59-A6C34878D82A}">
                    <a16:rowId xmlns:a16="http://schemas.microsoft.com/office/drawing/2014/main" val="508666083"/>
                  </a:ext>
                </a:extLst>
              </a:tr>
              <a:tr h="222504">
                <a:tc gridSpan="2">
                  <a:txBody>
                    <a:bodyPr/>
                    <a:lstStyle/>
                    <a:p>
                      <a:endParaRPr lang="en-US" sz="1100" dirty="0"/>
                    </a:p>
                  </a:txBody>
                  <a:tcPr marL="51435" marR="51435" marT="25718" marB="25718"/>
                </a:tc>
                <a:tc hMerge="1">
                  <a:txBody>
                    <a:bodyPr/>
                    <a:lstStyle/>
                    <a:p>
                      <a:endParaRPr lang="en-US" dirty="0"/>
                    </a:p>
                  </a:txBody>
                  <a:tcPr/>
                </a:tc>
                <a:tc>
                  <a:txBody>
                    <a:bodyPr/>
                    <a:lstStyle/>
                    <a:p>
                      <a:pPr algn="ctr"/>
                      <a:r>
                        <a:rPr lang="en-US" sz="1100" dirty="0"/>
                        <a:t>Y</a:t>
                      </a:r>
                    </a:p>
                  </a:txBody>
                  <a:tcPr marL="51435" marR="51435" marT="25718" marB="25718"/>
                </a:tc>
                <a:tc>
                  <a:txBody>
                    <a:bodyPr/>
                    <a:lstStyle/>
                    <a:p>
                      <a:pPr algn="ctr"/>
                      <a:r>
                        <a:rPr lang="en-US" sz="1100" dirty="0"/>
                        <a:t>N</a:t>
                      </a:r>
                    </a:p>
                  </a:txBody>
                  <a:tcPr marL="51435" marR="51435" marT="25718" marB="25718"/>
                </a:tc>
                <a:extLst>
                  <a:ext uri="{0D108BD9-81ED-4DB2-BD59-A6C34878D82A}">
                    <a16:rowId xmlns:a16="http://schemas.microsoft.com/office/drawing/2014/main" val="2307356740"/>
                  </a:ext>
                </a:extLst>
              </a:tr>
              <a:tr h="166878">
                <a:tc rowSpan="2">
                  <a:txBody>
                    <a:bodyPr/>
                    <a:lstStyle/>
                    <a:p>
                      <a:pPr algn="ctr"/>
                      <a:r>
                        <a:rPr lang="en-US" sz="1100" b="0" i="0" kern="1200" dirty="0">
                          <a:solidFill>
                            <a:schemeClr val="dk1"/>
                          </a:solidFill>
                          <a:effectLst/>
                          <a:latin typeface="+mn-lt"/>
                          <a:ea typeface="+mn-ea"/>
                          <a:cs typeface="+mn-cs"/>
                        </a:rPr>
                        <a:t>Runs</a:t>
                      </a:r>
                      <a:endParaRPr lang="en-US" sz="1100" dirty="0"/>
                    </a:p>
                  </a:txBody>
                  <a:tcPr marL="51435" marR="51435" marT="25718" marB="25718"/>
                </a:tc>
                <a:tc>
                  <a:txBody>
                    <a:bodyPr/>
                    <a:lstStyle/>
                    <a:p>
                      <a:r>
                        <a:rPr lang="en-US" sz="1100" dirty="0">
                          <a:latin typeface="Calibri" panose="020F0502020204030204" pitchFamily="34" charset="0"/>
                        </a:rPr>
                        <a:t>&lt;= 75</a:t>
                      </a:r>
                      <a:endParaRPr lang="en-US" sz="1100" dirty="0"/>
                    </a:p>
                  </a:txBody>
                  <a:tcPr marL="0" marR="0" marT="0" marB="0" anchor="ctr"/>
                </a:tc>
                <a:tc>
                  <a:txBody>
                    <a:bodyPr/>
                    <a:lstStyle/>
                    <a:p>
                      <a:pPr algn="ctr"/>
                      <a:r>
                        <a:rPr lang="en-US" sz="1100" dirty="0"/>
                        <a:t>7</a:t>
                      </a:r>
                    </a:p>
                  </a:txBody>
                  <a:tcPr marL="0" marR="0" marT="0" marB="0" anchor="ctr"/>
                </a:tc>
                <a:tc>
                  <a:txBody>
                    <a:bodyPr/>
                    <a:lstStyle/>
                    <a:p>
                      <a:pPr algn="ctr"/>
                      <a:r>
                        <a:rPr lang="en-US" sz="1100" dirty="0"/>
                        <a:t>11</a:t>
                      </a:r>
                    </a:p>
                  </a:txBody>
                  <a:tcPr marL="0" marR="0" marT="0" marB="0" anchor="ctr"/>
                </a:tc>
                <a:extLst>
                  <a:ext uri="{0D108BD9-81ED-4DB2-BD59-A6C34878D82A}">
                    <a16:rowId xmlns:a16="http://schemas.microsoft.com/office/drawing/2014/main" val="809548728"/>
                  </a:ext>
                </a:extLst>
              </a:tr>
              <a:tr h="222504">
                <a:tc vMerge="1">
                  <a:txBody>
                    <a:bodyPr/>
                    <a:lstStyle/>
                    <a:p>
                      <a:endParaRPr lang="en-US" dirty="0"/>
                    </a:p>
                  </a:txBody>
                  <a:tcPr/>
                </a:tc>
                <a:tc>
                  <a:txBody>
                    <a:bodyPr/>
                    <a:lstStyle/>
                    <a:p>
                      <a:r>
                        <a:rPr lang="en-US" sz="1100" dirty="0">
                          <a:effectLst/>
                          <a:latin typeface="Calibri" panose="020F0502020204030204" pitchFamily="34" charset="0"/>
                        </a:rPr>
                        <a:t> &gt; 75</a:t>
                      </a:r>
                      <a:endParaRPr lang="en-US" sz="1100" dirty="0">
                        <a:effectLst/>
                      </a:endParaRPr>
                    </a:p>
                  </a:txBody>
                  <a:tcPr marL="0" marR="0" marT="0" marB="0" anchor="ctr"/>
                </a:tc>
                <a:tc>
                  <a:txBody>
                    <a:bodyPr/>
                    <a:lstStyle/>
                    <a:p>
                      <a:pPr algn="ctr"/>
                      <a:r>
                        <a:rPr lang="en-US" sz="1100" dirty="0"/>
                        <a:t>0</a:t>
                      </a:r>
                    </a:p>
                  </a:txBody>
                  <a:tcPr marL="0" marR="0" marT="0" marB="0" anchor="ctr"/>
                </a:tc>
                <a:tc>
                  <a:txBody>
                    <a:bodyPr/>
                    <a:lstStyle/>
                    <a:p>
                      <a:pPr algn="ctr"/>
                      <a:r>
                        <a:rPr lang="en-US" sz="1100" dirty="0">
                          <a:latin typeface="Calibri" panose="020F0502020204030204" pitchFamily="34" charset="0"/>
                        </a:rPr>
                        <a:t>6</a:t>
                      </a:r>
                      <a:endParaRPr lang="en-US" sz="1100" dirty="0"/>
                    </a:p>
                  </a:txBody>
                  <a:tcPr marL="0" marR="0" marT="0" marB="0" anchor="ctr"/>
                </a:tc>
                <a:extLst>
                  <a:ext uri="{0D108BD9-81ED-4DB2-BD59-A6C34878D82A}">
                    <a16:rowId xmlns:a16="http://schemas.microsoft.com/office/drawing/2014/main" val="1354650180"/>
                  </a:ext>
                </a:extLst>
              </a:tr>
            </a:tbl>
          </a:graphicData>
        </a:graphic>
      </p:graphicFrame>
      <p:sp>
        <p:nvSpPr>
          <p:cNvPr id="12" name="Rectangle 11"/>
          <p:cNvSpPr/>
          <p:nvPr/>
        </p:nvSpPr>
        <p:spPr>
          <a:xfrm>
            <a:off x="5947247" y="4088774"/>
            <a:ext cx="1622560" cy="248209"/>
          </a:xfrm>
          <a:prstGeom prst="rect">
            <a:avLst/>
          </a:prstGeom>
        </p:spPr>
        <p:txBody>
          <a:bodyPr wrap="none">
            <a:spAutoFit/>
          </a:bodyPr>
          <a:lstStyle/>
          <a:p>
            <a:r>
              <a:rPr lang="en-US" sz="1013" dirty="0">
                <a:latin typeface="Helvetica" panose="020B0604020202020204" pitchFamily="34" charset="0"/>
                <a:cs typeface="Helvetica" panose="020B0604020202020204" pitchFamily="34" charset="0"/>
              </a:rPr>
              <a:t>Information Gain = 0.148</a:t>
            </a:r>
          </a:p>
        </p:txBody>
      </p:sp>
      <p:sp>
        <p:nvSpPr>
          <p:cNvPr id="3" name="Rectangle 2"/>
          <p:cNvSpPr/>
          <p:nvPr/>
        </p:nvSpPr>
        <p:spPr>
          <a:xfrm>
            <a:off x="3743781" y="3325125"/>
            <a:ext cx="1744388" cy="248209"/>
          </a:xfrm>
          <a:prstGeom prst="rect">
            <a:avLst/>
          </a:prstGeom>
        </p:spPr>
        <p:txBody>
          <a:bodyPr wrap="none">
            <a:spAutoFit/>
          </a:bodyPr>
          <a:lstStyle/>
          <a:p>
            <a:r>
              <a:rPr lang="en-US" sz="1013" dirty="0"/>
              <a:t>Dealing with Categorical Data</a:t>
            </a:r>
          </a:p>
        </p:txBody>
      </p:sp>
    </p:spTree>
    <p:extLst>
      <p:ext uri="{BB962C8B-B14F-4D97-AF65-F5344CB8AC3E}">
        <p14:creationId xmlns:p14="http://schemas.microsoft.com/office/powerpoint/2010/main" val="3434527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dirty="0"/>
              <a:t>Data wrangling and Feature Engineering </a:t>
            </a:r>
            <a:endParaRPr lang="en-US" dirty="0"/>
          </a:p>
        </p:txBody>
      </p:sp>
      <p:sp>
        <p:nvSpPr>
          <p:cNvPr id="7" name="Subtitle 6"/>
          <p:cNvSpPr>
            <a:spLocks noGrp="1"/>
          </p:cNvSpPr>
          <p:nvPr>
            <p:ph type="subTitle" idx="1"/>
          </p:nvPr>
        </p:nvSpPr>
        <p:spPr/>
        <p:txBody>
          <a:bodyPr/>
          <a:lstStyle/>
          <a:p>
            <a:r>
              <a:rPr lang="en-US" dirty="0" smtClean="0"/>
              <a:t>Lecture -9</a:t>
            </a:r>
          </a:p>
          <a:p>
            <a:r>
              <a:rPr lang="en-US" dirty="0" smtClean="0"/>
              <a:t>Sumita Narang</a:t>
            </a:r>
            <a:endParaRPr lang="en-US" dirty="0"/>
          </a:p>
        </p:txBody>
      </p:sp>
    </p:spTree>
    <p:extLst>
      <p:ext uri="{BB962C8B-B14F-4D97-AF65-F5344CB8AC3E}">
        <p14:creationId xmlns:p14="http://schemas.microsoft.com/office/powerpoint/2010/main" val="32922649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2971800"/>
            <a:ext cx="5936226" cy="1219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Content Placeholder 1"/>
          <p:cNvSpPr>
            <a:spLocks noGrp="1"/>
          </p:cNvSpPr>
          <p:nvPr>
            <p:ph idx="1"/>
          </p:nvPr>
        </p:nvSpPr>
        <p:spPr>
          <a:xfrm>
            <a:off x="533400" y="1524000"/>
            <a:ext cx="8229600" cy="4983163"/>
          </a:xfrm>
        </p:spPr>
        <p:txBody>
          <a:bodyPr>
            <a:normAutofit fontScale="77500" lnSpcReduction="20000"/>
          </a:bodyPr>
          <a:lstStyle/>
          <a:p>
            <a:pPr lvl="0"/>
            <a:r>
              <a:rPr lang="en-IN" dirty="0"/>
              <a:t>Data cleaning </a:t>
            </a:r>
            <a:endParaRPr lang="en-US" dirty="0"/>
          </a:p>
          <a:p>
            <a:pPr lvl="0"/>
            <a:r>
              <a:rPr lang="en-IN" dirty="0"/>
              <a:t>Data </a:t>
            </a:r>
            <a:r>
              <a:rPr lang="en-IN" dirty="0" smtClean="0"/>
              <a:t>Integration/ Aggregation</a:t>
            </a:r>
          </a:p>
          <a:p>
            <a:pPr lvl="0"/>
            <a:r>
              <a:rPr lang="en-IN" dirty="0" smtClean="0"/>
              <a:t>Data Sampling</a:t>
            </a:r>
            <a:endParaRPr lang="en-US" dirty="0"/>
          </a:p>
          <a:p>
            <a:pPr lvl="0"/>
            <a:r>
              <a:rPr lang="en-IN" dirty="0"/>
              <a:t>Handling Numeric Data</a:t>
            </a:r>
            <a:endParaRPr lang="en-US" dirty="0"/>
          </a:p>
          <a:p>
            <a:pPr lvl="1"/>
            <a:r>
              <a:rPr lang="en-IN" dirty="0"/>
              <a:t>Discretization, Binarization</a:t>
            </a:r>
            <a:endParaRPr lang="en-US" dirty="0"/>
          </a:p>
          <a:p>
            <a:pPr lvl="1"/>
            <a:r>
              <a:rPr lang="en-IN" dirty="0"/>
              <a:t>Normalization</a:t>
            </a:r>
            <a:endParaRPr lang="en-US" dirty="0"/>
          </a:p>
          <a:p>
            <a:pPr lvl="1"/>
            <a:r>
              <a:rPr lang="en-IN" dirty="0"/>
              <a:t>Data Smoothening</a:t>
            </a:r>
            <a:endParaRPr lang="en-US" dirty="0"/>
          </a:p>
          <a:p>
            <a:pPr lvl="0"/>
            <a:r>
              <a:rPr lang="en-IN" dirty="0" smtClean="0"/>
              <a:t>Managing </a:t>
            </a:r>
            <a:r>
              <a:rPr lang="en-IN" dirty="0"/>
              <a:t>Categorical Attributes</a:t>
            </a:r>
            <a:endParaRPr lang="en-US" dirty="0"/>
          </a:p>
          <a:p>
            <a:pPr lvl="1"/>
            <a:r>
              <a:rPr lang="en-IN" dirty="0"/>
              <a:t>Transforming Categorical to Numerical Values</a:t>
            </a:r>
            <a:endParaRPr lang="en-US" dirty="0"/>
          </a:p>
          <a:p>
            <a:pPr lvl="1"/>
            <a:r>
              <a:rPr lang="en-IN" dirty="0"/>
              <a:t>Encoding </a:t>
            </a:r>
            <a:r>
              <a:rPr lang="en-IN" dirty="0" smtClean="0"/>
              <a:t>techniques</a:t>
            </a:r>
          </a:p>
          <a:p>
            <a:r>
              <a:rPr lang="en-IN" sz="2500" dirty="0"/>
              <a:t>Dealing with textual </a:t>
            </a:r>
            <a:r>
              <a:rPr lang="en-IN" sz="2500" dirty="0" smtClean="0"/>
              <a:t>Data</a:t>
            </a:r>
            <a:endParaRPr lang="en-US" sz="2500" dirty="0"/>
          </a:p>
          <a:p>
            <a:r>
              <a:rPr lang="en-US" sz="2500" dirty="0" smtClean="0"/>
              <a:t>Data Similarity</a:t>
            </a:r>
            <a:endParaRPr lang="en-US" sz="2600" dirty="0"/>
          </a:p>
          <a:p>
            <a:pPr lvl="0"/>
            <a:r>
              <a:rPr lang="en-IN" dirty="0" smtClean="0"/>
              <a:t>Feature </a:t>
            </a:r>
            <a:r>
              <a:rPr lang="en-IN" dirty="0"/>
              <a:t>Engineering</a:t>
            </a:r>
            <a:endParaRPr lang="en-US" dirty="0"/>
          </a:p>
          <a:p>
            <a:pPr lvl="1"/>
            <a:r>
              <a:rPr lang="en-IN" dirty="0"/>
              <a:t>Feature Extraction (Dimensionality Reduction)</a:t>
            </a:r>
            <a:endParaRPr lang="en-US" dirty="0"/>
          </a:p>
          <a:p>
            <a:pPr lvl="1"/>
            <a:r>
              <a:rPr lang="en-IN" dirty="0"/>
              <a:t>Feature Construction</a:t>
            </a:r>
            <a:endParaRPr lang="en-US" dirty="0"/>
          </a:p>
          <a:p>
            <a:pPr lvl="1"/>
            <a:r>
              <a:rPr lang="en-IN" dirty="0"/>
              <a:t>Feature Subset selection</a:t>
            </a:r>
            <a:endParaRPr lang="en-US" dirty="0"/>
          </a:p>
          <a:p>
            <a:pPr lvl="2"/>
            <a:r>
              <a:rPr lang="en-IN" dirty="0"/>
              <a:t>Filter methods</a:t>
            </a:r>
            <a:endParaRPr lang="en-US" dirty="0"/>
          </a:p>
          <a:p>
            <a:pPr lvl="2"/>
            <a:r>
              <a:rPr lang="en-IN" dirty="0"/>
              <a:t>Wrapper methods</a:t>
            </a:r>
            <a:endParaRPr lang="en-US" dirty="0"/>
          </a:p>
          <a:p>
            <a:pPr lvl="2"/>
            <a:r>
              <a:rPr lang="en-IN" dirty="0"/>
              <a:t>Embedded methods</a:t>
            </a:r>
            <a:endParaRPr lang="en-US" dirty="0"/>
          </a:p>
          <a:p>
            <a:pPr lvl="1"/>
            <a:r>
              <a:rPr lang="en-IN" dirty="0"/>
              <a:t>Feature Learning </a:t>
            </a:r>
            <a:endParaRPr lang="en-US" dirty="0"/>
          </a:p>
          <a:p>
            <a:r>
              <a:rPr lang="en-US" dirty="0"/>
              <a:t> </a:t>
            </a:r>
            <a:r>
              <a:rPr lang="en-US" dirty="0" smtClean="0"/>
              <a:t>Case </a:t>
            </a:r>
            <a:r>
              <a:rPr lang="en-US" dirty="0"/>
              <a:t>Study involving FE tasks</a:t>
            </a:r>
          </a:p>
        </p:txBody>
      </p:sp>
      <p:sp>
        <p:nvSpPr>
          <p:cNvPr id="3" name="Content Placeholder 2"/>
          <p:cNvSpPr>
            <a:spLocks noGrp="1"/>
          </p:cNvSpPr>
          <p:nvPr>
            <p:ph sz="quarter" idx="10"/>
          </p:nvPr>
        </p:nvSpPr>
        <p:spPr/>
        <p:txBody>
          <a:bodyPr/>
          <a:lstStyle/>
          <a:p>
            <a:r>
              <a:rPr lang="en-US" dirty="0" smtClean="0"/>
              <a:t>Objectives</a:t>
            </a:r>
            <a:endParaRPr lang="en-US" dirty="0"/>
          </a:p>
        </p:txBody>
      </p:sp>
    </p:spTree>
    <p:extLst>
      <p:ext uri="{BB962C8B-B14F-4D97-AF65-F5344CB8AC3E}">
        <p14:creationId xmlns:p14="http://schemas.microsoft.com/office/powerpoint/2010/main" val="5075634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98207" y="4341556"/>
            <a:ext cx="6858000" cy="442337"/>
          </a:xfrm>
        </p:spPr>
        <p:txBody>
          <a:bodyPr>
            <a:normAutofit fontScale="90000"/>
          </a:bodyPr>
          <a:lstStyle/>
          <a:p>
            <a:r>
              <a:rPr lang="en-IN" sz="3600" b="1" dirty="0" smtClean="0">
                <a:latin typeface="+mn-lt"/>
              </a:rPr>
              <a:t>Handling </a:t>
            </a:r>
            <a:r>
              <a:rPr lang="en-US" sz="3600" b="1" dirty="0">
                <a:latin typeface="+mn-lt"/>
              </a:rPr>
              <a:t>Categorical</a:t>
            </a:r>
            <a:r>
              <a:rPr lang="en-IN" sz="3600" b="1" dirty="0">
                <a:latin typeface="+mn-lt"/>
              </a:rPr>
              <a:t> Data</a:t>
            </a:r>
            <a:endParaRPr lang="en-US" sz="3600" b="1" dirty="0">
              <a:latin typeface="+mn-lt"/>
            </a:endParaRPr>
          </a:p>
        </p:txBody>
      </p:sp>
      <p:sp>
        <p:nvSpPr>
          <p:cNvPr id="4" name="TextBox 2"/>
          <p:cNvSpPr txBox="1">
            <a:spLocks noChangeArrowheads="1"/>
          </p:cNvSpPr>
          <p:nvPr/>
        </p:nvSpPr>
        <p:spPr bwMode="auto">
          <a:xfrm>
            <a:off x="45461" y="5673439"/>
            <a:ext cx="6175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b="1" dirty="0">
                <a:latin typeface="Arial Narrow" panose="020B0606020202030204" pitchFamily="34" charset="0"/>
              </a:rPr>
              <a:t>Source Courtesy</a:t>
            </a:r>
            <a:r>
              <a:rPr lang="en-US" altLang="en-US" sz="1050" dirty="0">
                <a:latin typeface="Arial Narrow" panose="020B0606020202030204" pitchFamily="34" charset="0"/>
              </a:rPr>
              <a:t>: Some of the contents of this PPT are sourced from materials provided by publishers of prescribed books</a:t>
            </a:r>
            <a:endParaRPr lang="en-IN" altLang="en-US" sz="1050" dirty="0">
              <a:latin typeface="Arial Narrow" panose="020B0606020202030204" pitchFamily="34" charset="0"/>
            </a:endParaRPr>
          </a:p>
        </p:txBody>
      </p:sp>
    </p:spTree>
    <p:extLst>
      <p:ext uri="{BB962C8B-B14F-4D97-AF65-F5344CB8AC3E}">
        <p14:creationId xmlns:p14="http://schemas.microsoft.com/office/powerpoint/2010/main" val="22588267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Learning Objectives</a:t>
            </a:r>
            <a:endParaRPr lang="en-IN" dirty="0"/>
          </a:p>
        </p:txBody>
      </p:sp>
      <p:sp>
        <p:nvSpPr>
          <p:cNvPr id="3" name="Text Placeholder 2"/>
          <p:cNvSpPr>
            <a:spLocks noGrp="1"/>
          </p:cNvSpPr>
          <p:nvPr>
            <p:ph type="body" sz="quarter" idx="13"/>
          </p:nvPr>
        </p:nvSpPr>
        <p:spPr/>
        <p:txBody>
          <a:bodyPr>
            <a:normAutofit/>
          </a:bodyPr>
          <a:lstStyle/>
          <a:p>
            <a:pPr>
              <a:lnSpc>
                <a:spcPct val="150000"/>
              </a:lnSpc>
              <a:buFont typeface="Wingdings" panose="05000000000000000000" pitchFamily="2" charset="2"/>
              <a:buChar char="Ø"/>
            </a:pPr>
            <a:r>
              <a:rPr lang="en-US" sz="1800" dirty="0"/>
              <a:t>Articulate the need for categorical encoding</a:t>
            </a:r>
          </a:p>
          <a:p>
            <a:pPr>
              <a:lnSpc>
                <a:spcPct val="150000"/>
              </a:lnSpc>
              <a:buFont typeface="Wingdings" panose="05000000000000000000" pitchFamily="2" charset="2"/>
              <a:buChar char="Ø"/>
            </a:pPr>
            <a:r>
              <a:rPr lang="en-IN" sz="1800" dirty="0"/>
              <a:t>List and define various data encoding methods</a:t>
            </a:r>
          </a:p>
          <a:p>
            <a:pPr>
              <a:lnSpc>
                <a:spcPct val="150000"/>
              </a:lnSpc>
              <a:buFont typeface="Wingdings" panose="05000000000000000000" pitchFamily="2" charset="2"/>
              <a:buChar char="Ø"/>
            </a:pPr>
            <a:r>
              <a:rPr lang="en-US" sz="1800" dirty="0"/>
              <a:t>Make the calculations that are necessary to get meaningful encodings</a:t>
            </a:r>
            <a:endParaRPr lang="en-IN" sz="1800" dirty="0"/>
          </a:p>
        </p:txBody>
      </p:sp>
    </p:spTree>
    <p:extLst>
      <p:ext uri="{BB962C8B-B14F-4D97-AF65-F5344CB8AC3E}">
        <p14:creationId xmlns:p14="http://schemas.microsoft.com/office/powerpoint/2010/main" val="3660929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kern="0" dirty="0" smtClean="0">
                <a:cs typeface="Humanoid straight" panose="00000400000000000000" pitchFamily="2" charset="0"/>
              </a:rPr>
              <a:t>Four Levels of data</a:t>
            </a:r>
            <a:endParaRPr lang="en-IN" dirty="0"/>
          </a:p>
        </p:txBody>
      </p:sp>
      <p:sp>
        <p:nvSpPr>
          <p:cNvPr id="3" name="Text Placeholder 2"/>
          <p:cNvSpPr>
            <a:spLocks noGrp="1"/>
          </p:cNvSpPr>
          <p:nvPr>
            <p:ph type="body" sz="quarter" idx="13"/>
          </p:nvPr>
        </p:nvSpPr>
        <p:spPr>
          <a:xfrm>
            <a:off x="4322810" y="1585136"/>
            <a:ext cx="4286250" cy="2338343"/>
          </a:xfrm>
        </p:spPr>
        <p:txBody>
          <a:bodyPr>
            <a:noAutofit/>
          </a:bodyPr>
          <a:lstStyle/>
          <a:p>
            <a:pPr algn="just">
              <a:lnSpc>
                <a:spcPct val="150000"/>
              </a:lnSpc>
              <a:buFont typeface="Wingdings" panose="05000000000000000000" pitchFamily="2" charset="2"/>
              <a:buChar char="Ø"/>
            </a:pPr>
            <a:r>
              <a:rPr lang="en-US" sz="1400" dirty="0"/>
              <a:t>Used for </a:t>
            </a:r>
            <a:r>
              <a:rPr lang="en-US" sz="1400" dirty="0">
                <a:solidFill>
                  <a:srgbClr val="FF0000"/>
                </a:solidFill>
              </a:rPr>
              <a:t>names</a:t>
            </a:r>
            <a:r>
              <a:rPr lang="en-US" sz="1400" dirty="0"/>
              <a:t> or </a:t>
            </a:r>
            <a:r>
              <a:rPr lang="en-US" sz="1400" dirty="0">
                <a:solidFill>
                  <a:srgbClr val="FF0000"/>
                </a:solidFill>
              </a:rPr>
              <a:t>label</a:t>
            </a:r>
            <a:r>
              <a:rPr lang="en-US" sz="1400" dirty="0"/>
              <a:t> a series of values</a:t>
            </a:r>
            <a:r>
              <a:rPr lang="en-US" sz="1400" dirty="0" smtClean="0"/>
              <a:t>.</a:t>
            </a:r>
          </a:p>
          <a:p>
            <a:pPr marL="0" indent="0">
              <a:lnSpc>
                <a:spcPct val="150000"/>
              </a:lnSpc>
              <a:buNone/>
            </a:pPr>
            <a:r>
              <a:rPr lang="en-US" sz="1400" dirty="0" smtClean="0"/>
              <a:t>   Ex: Gender(dichotomous</a:t>
            </a:r>
            <a:r>
              <a:rPr lang="en-US" sz="1400" dirty="0"/>
              <a:t>),Hair color, Country </a:t>
            </a:r>
            <a:r>
              <a:rPr lang="en-US" sz="1400" dirty="0" smtClean="0"/>
              <a:t>names</a:t>
            </a:r>
          </a:p>
          <a:p>
            <a:pPr algn="just">
              <a:lnSpc>
                <a:spcPct val="150000"/>
              </a:lnSpc>
              <a:buFont typeface="Wingdings" panose="05000000000000000000" pitchFamily="2" charset="2"/>
              <a:buChar char="Ø"/>
            </a:pPr>
            <a:r>
              <a:rPr lang="en-US" sz="1400" dirty="0" smtClean="0"/>
              <a:t>Ordinal </a:t>
            </a:r>
            <a:r>
              <a:rPr lang="en-US" sz="1400" dirty="0"/>
              <a:t>values represent discrete and </a:t>
            </a:r>
            <a:r>
              <a:rPr lang="en-US" sz="1400" dirty="0">
                <a:solidFill>
                  <a:srgbClr val="FF0000"/>
                </a:solidFill>
              </a:rPr>
              <a:t>ordered units.</a:t>
            </a:r>
          </a:p>
          <a:p>
            <a:pPr marL="0" indent="0" algn="just">
              <a:lnSpc>
                <a:spcPct val="150000"/>
              </a:lnSpc>
              <a:buNone/>
            </a:pPr>
            <a:r>
              <a:rPr lang="en-US" sz="1400" dirty="0" smtClean="0"/>
              <a:t>   Ex</a:t>
            </a:r>
            <a:r>
              <a:rPr lang="en-US" sz="1400" dirty="0"/>
              <a:t>: Shirt size, letter grades, food quality </a:t>
            </a:r>
            <a:endParaRPr lang="en-US" sz="1400" dirty="0" smtClean="0"/>
          </a:p>
          <a:p>
            <a:pPr marL="0" indent="0" algn="just">
              <a:lnSpc>
                <a:spcPct val="150000"/>
              </a:lnSpc>
              <a:buNone/>
            </a:pPr>
            <a:endParaRPr lang="en-US" sz="1400" dirty="0" smtClean="0"/>
          </a:p>
          <a:p>
            <a:pPr marL="0" indent="0" algn="just">
              <a:buNone/>
            </a:pPr>
            <a:endParaRPr lang="en-US" sz="1400" dirty="0" smtClean="0">
              <a:solidFill>
                <a:srgbClr val="FF0000"/>
              </a:solidFill>
            </a:endParaRPr>
          </a:p>
          <a:p>
            <a:pPr algn="just"/>
            <a:endParaRPr lang="en-US" sz="2000" dirty="0"/>
          </a:p>
          <a:p>
            <a:endParaRPr lang="en-IN" sz="1400" dirty="0"/>
          </a:p>
        </p:txBody>
      </p:sp>
      <p:grpSp>
        <p:nvGrpSpPr>
          <p:cNvPr id="5" name="Group 4"/>
          <p:cNvGrpSpPr/>
          <p:nvPr/>
        </p:nvGrpSpPr>
        <p:grpSpPr>
          <a:xfrm>
            <a:off x="605774" y="2286001"/>
            <a:ext cx="3574564" cy="2638409"/>
            <a:chOff x="859205" y="1174424"/>
            <a:chExt cx="4766084" cy="3517879"/>
          </a:xfrm>
        </p:grpSpPr>
        <p:sp>
          <p:nvSpPr>
            <p:cNvPr id="6" name="TextBox 5"/>
            <p:cNvSpPr txBox="1"/>
            <p:nvPr/>
          </p:nvSpPr>
          <p:spPr>
            <a:xfrm>
              <a:off x="859205" y="2477781"/>
              <a:ext cx="681556" cy="400109"/>
            </a:xfrm>
            <a:prstGeom prst="rect">
              <a:avLst/>
            </a:prstGeom>
            <a:solidFill>
              <a:schemeClr val="accent1">
                <a:lumMod val="60000"/>
                <a:lumOff val="40000"/>
              </a:schemeClr>
            </a:solidFill>
          </p:spPr>
          <p:txBody>
            <a:bodyPr wrap="none" rtlCol="0">
              <a:spAutoFit/>
            </a:bodyPr>
            <a:lstStyle/>
            <a:p>
              <a:pPr algn="ctr"/>
              <a:r>
                <a:rPr lang="en-US" sz="1350" dirty="0"/>
                <a:t>Data</a:t>
              </a:r>
            </a:p>
          </p:txBody>
        </p:sp>
        <p:sp>
          <p:nvSpPr>
            <p:cNvPr id="7" name="TextBox 6"/>
            <p:cNvSpPr txBox="1"/>
            <p:nvPr/>
          </p:nvSpPr>
          <p:spPr>
            <a:xfrm>
              <a:off x="2295037" y="1733549"/>
              <a:ext cx="1380377" cy="677108"/>
            </a:xfrm>
            <a:prstGeom prst="rect">
              <a:avLst/>
            </a:prstGeom>
            <a:solidFill>
              <a:schemeClr val="accent1"/>
            </a:solidFill>
          </p:spPr>
          <p:txBody>
            <a:bodyPr wrap="none" rtlCol="0">
              <a:spAutoFit/>
            </a:bodyPr>
            <a:lstStyle/>
            <a:p>
              <a:pPr algn="ctr"/>
              <a:r>
                <a:rPr lang="en-US" sz="1350" dirty="0"/>
                <a:t>Categorical</a:t>
              </a:r>
            </a:p>
            <a:p>
              <a:pPr algn="ctr"/>
              <a:r>
                <a:rPr lang="en-US" sz="1350" dirty="0"/>
                <a:t>(qualitative)</a:t>
              </a:r>
            </a:p>
          </p:txBody>
        </p:sp>
        <p:sp>
          <p:nvSpPr>
            <p:cNvPr id="8" name="TextBox 7"/>
            <p:cNvSpPr txBox="1"/>
            <p:nvPr/>
          </p:nvSpPr>
          <p:spPr>
            <a:xfrm>
              <a:off x="2259864" y="3360512"/>
              <a:ext cx="1523580" cy="677108"/>
            </a:xfrm>
            <a:prstGeom prst="rect">
              <a:avLst/>
            </a:prstGeom>
            <a:solidFill>
              <a:schemeClr val="accent5">
                <a:lumMod val="60000"/>
                <a:lumOff val="40000"/>
              </a:schemeClr>
            </a:solidFill>
          </p:spPr>
          <p:txBody>
            <a:bodyPr wrap="none" rtlCol="0">
              <a:spAutoFit/>
            </a:bodyPr>
            <a:lstStyle/>
            <a:p>
              <a:pPr algn="ctr"/>
              <a:r>
                <a:rPr lang="en-US" sz="1350" dirty="0"/>
                <a:t>Numerical</a:t>
              </a:r>
            </a:p>
            <a:p>
              <a:pPr algn="ctr"/>
              <a:r>
                <a:rPr lang="en-US" sz="1350" dirty="0"/>
                <a:t>(quantitative)</a:t>
              </a:r>
            </a:p>
          </p:txBody>
        </p:sp>
        <p:sp>
          <p:nvSpPr>
            <p:cNvPr id="9" name="TextBox 8"/>
            <p:cNvSpPr txBox="1"/>
            <p:nvPr/>
          </p:nvSpPr>
          <p:spPr>
            <a:xfrm>
              <a:off x="4582651" y="1174424"/>
              <a:ext cx="1041312" cy="400109"/>
            </a:xfrm>
            <a:prstGeom prst="rect">
              <a:avLst/>
            </a:prstGeom>
            <a:solidFill>
              <a:schemeClr val="accent4">
                <a:lumMod val="60000"/>
                <a:lumOff val="40000"/>
              </a:schemeClr>
            </a:solidFill>
          </p:spPr>
          <p:txBody>
            <a:bodyPr wrap="none" rtlCol="0">
              <a:spAutoFit/>
            </a:bodyPr>
            <a:lstStyle/>
            <a:p>
              <a:pPr algn="ctr"/>
              <a:r>
                <a:rPr lang="en-US" sz="1350" dirty="0"/>
                <a:t>Nominal</a:t>
              </a:r>
            </a:p>
          </p:txBody>
        </p:sp>
        <p:sp>
          <p:nvSpPr>
            <p:cNvPr id="10" name="TextBox 9"/>
            <p:cNvSpPr txBox="1"/>
            <p:nvPr/>
          </p:nvSpPr>
          <p:spPr>
            <a:xfrm>
              <a:off x="4685458" y="1989077"/>
              <a:ext cx="939831" cy="400109"/>
            </a:xfrm>
            <a:prstGeom prst="rect">
              <a:avLst/>
            </a:prstGeom>
            <a:solidFill>
              <a:schemeClr val="accent4">
                <a:lumMod val="60000"/>
                <a:lumOff val="40000"/>
              </a:schemeClr>
            </a:solidFill>
          </p:spPr>
          <p:txBody>
            <a:bodyPr wrap="none" rtlCol="0">
              <a:spAutoFit/>
            </a:bodyPr>
            <a:lstStyle/>
            <a:p>
              <a:pPr algn="ctr"/>
              <a:r>
                <a:rPr lang="en-US" sz="1350" dirty="0"/>
                <a:t>Ordinal</a:t>
              </a:r>
            </a:p>
          </p:txBody>
        </p:sp>
        <p:sp>
          <p:nvSpPr>
            <p:cNvPr id="11" name="TextBox 10"/>
            <p:cNvSpPr txBox="1"/>
            <p:nvPr/>
          </p:nvSpPr>
          <p:spPr>
            <a:xfrm>
              <a:off x="4607349" y="3173062"/>
              <a:ext cx="962742" cy="400109"/>
            </a:xfrm>
            <a:prstGeom prst="rect">
              <a:avLst/>
            </a:prstGeom>
            <a:solidFill>
              <a:schemeClr val="accent6">
                <a:lumMod val="40000"/>
                <a:lumOff val="60000"/>
              </a:schemeClr>
            </a:solidFill>
          </p:spPr>
          <p:txBody>
            <a:bodyPr wrap="none" rtlCol="0">
              <a:spAutoFit/>
            </a:bodyPr>
            <a:lstStyle/>
            <a:p>
              <a:pPr algn="ctr"/>
              <a:r>
                <a:rPr lang="en-US" sz="1350" dirty="0"/>
                <a:t>Interval</a:t>
              </a:r>
            </a:p>
          </p:txBody>
        </p:sp>
        <p:sp>
          <p:nvSpPr>
            <p:cNvPr id="12" name="TextBox 11"/>
            <p:cNvSpPr txBox="1"/>
            <p:nvPr/>
          </p:nvSpPr>
          <p:spPr>
            <a:xfrm>
              <a:off x="4873179" y="4292194"/>
              <a:ext cx="733534" cy="400109"/>
            </a:xfrm>
            <a:prstGeom prst="rect">
              <a:avLst/>
            </a:prstGeom>
            <a:solidFill>
              <a:schemeClr val="accent6">
                <a:lumMod val="40000"/>
                <a:lumOff val="60000"/>
              </a:schemeClr>
            </a:solidFill>
          </p:spPr>
          <p:txBody>
            <a:bodyPr wrap="none" rtlCol="0">
              <a:spAutoFit/>
            </a:bodyPr>
            <a:lstStyle/>
            <a:p>
              <a:pPr algn="ctr"/>
              <a:r>
                <a:rPr lang="en-US" sz="1350" dirty="0"/>
                <a:t>Ratio</a:t>
              </a:r>
            </a:p>
          </p:txBody>
        </p:sp>
        <p:cxnSp>
          <p:nvCxnSpPr>
            <p:cNvPr id="13" name="Straight Connector 12"/>
            <p:cNvCxnSpPr>
              <a:stCxn id="6" idx="3"/>
              <a:endCxn id="7" idx="1"/>
            </p:cNvCxnSpPr>
            <p:nvPr/>
          </p:nvCxnSpPr>
          <p:spPr>
            <a:xfrm flipV="1">
              <a:off x="1510260" y="2056716"/>
              <a:ext cx="817157" cy="605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3"/>
              <a:endCxn id="8" idx="1"/>
            </p:cNvCxnSpPr>
            <p:nvPr/>
          </p:nvCxnSpPr>
          <p:spPr>
            <a:xfrm>
              <a:off x="1510260" y="2662447"/>
              <a:ext cx="781707" cy="1021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3"/>
              <a:endCxn id="9" idx="1"/>
            </p:cNvCxnSpPr>
            <p:nvPr/>
          </p:nvCxnSpPr>
          <p:spPr>
            <a:xfrm flipV="1">
              <a:off x="3643034" y="1359090"/>
              <a:ext cx="971196" cy="697626"/>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3"/>
              <a:endCxn id="10" idx="1"/>
            </p:cNvCxnSpPr>
            <p:nvPr/>
          </p:nvCxnSpPr>
          <p:spPr>
            <a:xfrm>
              <a:off x="3643034" y="2056716"/>
              <a:ext cx="1075327" cy="117027"/>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3"/>
              <a:endCxn id="11" idx="1"/>
            </p:cNvCxnSpPr>
            <p:nvPr/>
          </p:nvCxnSpPr>
          <p:spPr>
            <a:xfrm flipV="1">
              <a:off x="3751341" y="3357728"/>
              <a:ext cx="888122" cy="32595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2" idx="1"/>
            </p:cNvCxnSpPr>
            <p:nvPr/>
          </p:nvCxnSpPr>
          <p:spPr>
            <a:xfrm>
              <a:off x="3752448" y="3999085"/>
              <a:ext cx="1152567" cy="477774"/>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4305466" y="3975098"/>
            <a:ext cx="4572000" cy="2677656"/>
          </a:xfrm>
          <a:prstGeom prst="rect">
            <a:avLst/>
          </a:prstGeom>
        </p:spPr>
        <p:txBody>
          <a:bodyPr>
            <a:spAutoFit/>
          </a:bodyPr>
          <a:lstStyle/>
          <a:p>
            <a:pPr algn="just">
              <a:lnSpc>
                <a:spcPct val="150000"/>
              </a:lnSpc>
              <a:buFont typeface="Wingdings" panose="05000000000000000000" pitchFamily="2" charset="2"/>
              <a:buChar char="Ø"/>
            </a:pPr>
            <a:r>
              <a:rPr lang="en-US" sz="1600" dirty="0">
                <a:latin typeface="Helvetica" panose="020B0604020202020204" pitchFamily="34" charset="0"/>
                <a:cs typeface="Helvetica" panose="020B0604020202020204" pitchFamily="34" charset="0"/>
              </a:rPr>
              <a:t>Interval values represent </a:t>
            </a:r>
            <a:r>
              <a:rPr lang="en-US" sz="1600" dirty="0">
                <a:solidFill>
                  <a:srgbClr val="FF0000"/>
                </a:solidFill>
                <a:latin typeface="Helvetica" panose="020B0604020202020204" pitchFamily="34" charset="0"/>
                <a:cs typeface="Helvetica" panose="020B0604020202020204" pitchFamily="34" charset="0"/>
              </a:rPr>
              <a:t>ordered units that have the same difference. </a:t>
            </a:r>
          </a:p>
          <a:p>
            <a:pPr algn="just">
              <a:lnSpc>
                <a:spcPct val="150000"/>
              </a:lnSpc>
            </a:pPr>
            <a:r>
              <a:rPr lang="en-US" sz="1600" dirty="0">
                <a:solidFill>
                  <a:srgbClr val="FF0000"/>
                </a:solidFill>
                <a:latin typeface="Helvetica" panose="020B0604020202020204" pitchFamily="34" charset="0"/>
                <a:cs typeface="Helvetica" panose="020B0604020202020204" pitchFamily="34" charset="0"/>
              </a:rPr>
              <a:t>   Ex: </a:t>
            </a:r>
            <a:r>
              <a:rPr lang="en-US" sz="1600" dirty="0">
                <a:latin typeface="Helvetica" panose="020B0604020202020204" pitchFamily="34" charset="0"/>
                <a:cs typeface="Helvetica" panose="020B0604020202020204" pitchFamily="34" charset="0"/>
              </a:rPr>
              <a:t>temperature of a given place</a:t>
            </a:r>
          </a:p>
          <a:p>
            <a:pPr algn="just">
              <a:lnSpc>
                <a:spcPct val="150000"/>
              </a:lnSpc>
              <a:buFont typeface="Wingdings" panose="05000000000000000000" pitchFamily="2" charset="2"/>
              <a:buChar char="Ø"/>
            </a:pPr>
            <a:r>
              <a:rPr lang="en-US" sz="1600" dirty="0">
                <a:latin typeface="Helvetica" panose="020B0604020202020204" pitchFamily="34" charset="0"/>
                <a:cs typeface="Helvetica" panose="020B0604020202020204" pitchFamily="34" charset="0"/>
              </a:rPr>
              <a:t>Ratio values represent </a:t>
            </a:r>
            <a:r>
              <a:rPr lang="en-US" sz="1600" dirty="0">
                <a:solidFill>
                  <a:srgbClr val="FF0000"/>
                </a:solidFill>
                <a:latin typeface="Helvetica" panose="020B0604020202020204" pitchFamily="34" charset="0"/>
                <a:cs typeface="Helvetica" panose="020B0604020202020204" pitchFamily="34" charset="0"/>
              </a:rPr>
              <a:t>ordered units that have the same difference. </a:t>
            </a:r>
            <a:r>
              <a:rPr lang="en-US" sz="1600" dirty="0">
                <a:latin typeface="Helvetica" panose="020B0604020202020204" pitchFamily="34" charset="0"/>
                <a:cs typeface="Helvetica" panose="020B0604020202020204" pitchFamily="34" charset="0"/>
              </a:rPr>
              <a:t>There’s a value that means “nothing/none.” </a:t>
            </a:r>
          </a:p>
          <a:p>
            <a:pPr algn="just">
              <a:lnSpc>
                <a:spcPct val="150000"/>
              </a:lnSpc>
            </a:pPr>
            <a:r>
              <a:rPr lang="en-US" sz="1600" dirty="0">
                <a:latin typeface="Helvetica" panose="020B0604020202020204" pitchFamily="34" charset="0"/>
                <a:cs typeface="Helvetica" panose="020B0604020202020204" pitchFamily="34" charset="0"/>
              </a:rPr>
              <a:t>    Ex: Age, weight, test score</a:t>
            </a:r>
            <a:endParaRPr lang="en-US" sz="1600" dirty="0">
              <a:solidFill>
                <a:srgbClr val="FF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974156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mtClean="0"/>
              <a:t/>
            </a:r>
            <a:br>
              <a:rPr lang="en-IN" smtClean="0"/>
            </a:br>
            <a:r>
              <a:rPr lang="en-IN" smtClean="0"/>
              <a:t>Categorical Encoding</a:t>
            </a:r>
            <a:br>
              <a:rPr lang="en-IN" smtClean="0"/>
            </a:br>
            <a:endParaRPr lang="en-IN" dirty="0"/>
          </a:p>
        </p:txBody>
      </p:sp>
      <p:sp>
        <p:nvSpPr>
          <p:cNvPr id="3" name="Text Placeholder 2"/>
          <p:cNvSpPr>
            <a:spLocks noGrp="1"/>
          </p:cNvSpPr>
          <p:nvPr>
            <p:ph type="body" sz="quarter" idx="13"/>
          </p:nvPr>
        </p:nvSpPr>
        <p:spPr>
          <a:xfrm>
            <a:off x="643304" y="1600203"/>
            <a:ext cx="7620000" cy="1600198"/>
          </a:xfrm>
        </p:spPr>
        <p:txBody>
          <a:bodyPr>
            <a:normAutofit/>
          </a:bodyPr>
          <a:lstStyle/>
          <a:p>
            <a:r>
              <a:rPr lang="en-US" sz="1600" dirty="0" smtClean="0"/>
              <a:t>Categorical encoding refers to replacing the category strings by a numerical representation</a:t>
            </a:r>
          </a:p>
          <a:p>
            <a:r>
              <a:rPr lang="en-US" sz="1600" dirty="0" smtClean="0"/>
              <a:t>The goal of categorical encoding is:</a:t>
            </a:r>
          </a:p>
          <a:p>
            <a:pPr lvl="1"/>
            <a:r>
              <a:rPr lang="en-US" sz="1600" dirty="0" smtClean="0"/>
              <a:t>To build predictive features from categories</a:t>
            </a:r>
            <a:endParaRPr lang="en-IN" sz="1600" dirty="0" smtClean="0"/>
          </a:p>
          <a:p>
            <a:pPr lvl="1"/>
            <a:r>
              <a:rPr lang="en-US" sz="1600" dirty="0" smtClean="0"/>
              <a:t>To produce variables that can be used to train machine learning models</a:t>
            </a:r>
            <a:endParaRPr lang="en-US" sz="1600" dirty="0"/>
          </a:p>
        </p:txBody>
      </p:sp>
      <p:sp>
        <p:nvSpPr>
          <p:cNvPr id="4" name="Text Placeholder 3"/>
          <p:cNvSpPr>
            <a:spLocks noGrp="1"/>
          </p:cNvSpPr>
          <p:nvPr>
            <p:ph type="body" sz="quarter" idx="14"/>
          </p:nvPr>
        </p:nvSpPr>
        <p:spPr/>
        <p:txBody>
          <a:bodyPr/>
          <a:lstStyle/>
          <a:p>
            <a:r>
              <a:rPr lang="en-IN" smtClean="0"/>
              <a:t>Defined</a:t>
            </a:r>
            <a:endParaRPr lang="en-IN" dirty="0"/>
          </a:p>
        </p:txBody>
      </p:sp>
      <p:sp>
        <p:nvSpPr>
          <p:cNvPr id="8" name="Rectangle 7"/>
          <p:cNvSpPr/>
          <p:nvPr/>
        </p:nvSpPr>
        <p:spPr>
          <a:xfrm>
            <a:off x="533400" y="3200401"/>
            <a:ext cx="8111252" cy="646331"/>
          </a:xfrm>
          <a:prstGeom prst="rect">
            <a:avLst/>
          </a:prstGeom>
        </p:spPr>
        <p:txBody>
          <a:bodyPr wrap="square">
            <a:spAutoFit/>
          </a:bodyPr>
          <a:lstStyle/>
          <a:p>
            <a:r>
              <a:rPr lang="en-US" dirty="0">
                <a:hlinkClick r:id="rId2"/>
              </a:rPr>
              <a:t>https://towardsdatascience.com/all-about-categorical-variable-encoding-305f3361fd02</a:t>
            </a:r>
            <a:endParaRPr lang="en-US" dirty="0"/>
          </a:p>
        </p:txBody>
      </p:sp>
      <p:pic>
        <p:nvPicPr>
          <p:cNvPr id="11" name="Picture 2" descr="https://miro.medium.com/max/1552/1*xYNQbmdziUenEQYXZKXoC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7925" y="3733800"/>
            <a:ext cx="3352800" cy="283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868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Categorical </a:t>
            </a:r>
            <a:r>
              <a:rPr lang="en-IN" dirty="0"/>
              <a:t>Encoding Techniques</a:t>
            </a:r>
            <a:br>
              <a:rPr lang="en-IN" dirty="0"/>
            </a:br>
            <a:endParaRPr lang="en-IN" dirty="0"/>
          </a:p>
        </p:txBody>
      </p:sp>
      <p:graphicFrame>
        <p:nvGraphicFramePr>
          <p:cNvPr id="5" name="Diagram 4"/>
          <p:cNvGraphicFramePr/>
          <p:nvPr>
            <p:extLst/>
          </p:nvPr>
        </p:nvGraphicFramePr>
        <p:xfrm>
          <a:off x="8709" y="1219200"/>
          <a:ext cx="8397717" cy="5486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8478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hot encoding</a:t>
            </a:r>
          </a:p>
        </p:txBody>
      </p:sp>
      <p:sp>
        <p:nvSpPr>
          <p:cNvPr id="3" name="Text Placeholder 2"/>
          <p:cNvSpPr>
            <a:spLocks noGrp="1"/>
          </p:cNvSpPr>
          <p:nvPr>
            <p:ph type="body" sz="quarter" idx="13"/>
          </p:nvPr>
        </p:nvSpPr>
        <p:spPr>
          <a:xfrm>
            <a:off x="643304" y="2057401"/>
            <a:ext cx="7620000" cy="3314699"/>
          </a:xfrm>
        </p:spPr>
        <p:txBody>
          <a:bodyPr>
            <a:normAutofit/>
          </a:bodyPr>
          <a:lstStyle/>
          <a:p>
            <a:r>
              <a:rPr lang="en-US" sz="1600" dirty="0"/>
              <a:t>One hot encoding, consists in encoding each categorical variable with a set of </a:t>
            </a:r>
            <a:r>
              <a:rPr lang="en-US" sz="1600" dirty="0" err="1"/>
              <a:t>boolean</a:t>
            </a:r>
            <a:r>
              <a:rPr lang="en-US" sz="1600" dirty="0"/>
              <a:t> variables which take values 0 or 1, indicating if a category is present for each observation.</a:t>
            </a:r>
            <a:endParaRPr lang="en-IN" sz="1600" dirty="0"/>
          </a:p>
        </p:txBody>
      </p:sp>
      <p:sp>
        <p:nvSpPr>
          <p:cNvPr id="4" name="Text Placeholder 3"/>
          <p:cNvSpPr>
            <a:spLocks noGrp="1"/>
          </p:cNvSpPr>
          <p:nvPr>
            <p:ph type="body" sz="quarter" idx="14"/>
          </p:nvPr>
        </p:nvSpPr>
        <p:spPr/>
        <p:txBody>
          <a:bodyPr/>
          <a:lstStyle/>
          <a:p>
            <a:endParaRPr lang="en-IN"/>
          </a:p>
        </p:txBody>
      </p:sp>
      <p:pic>
        <p:nvPicPr>
          <p:cNvPr id="6" name="Picture 5"/>
          <p:cNvPicPr>
            <a:picLocks noChangeAspect="1"/>
          </p:cNvPicPr>
          <p:nvPr/>
        </p:nvPicPr>
        <p:blipFill>
          <a:blip r:embed="rId2"/>
          <a:stretch>
            <a:fillRect/>
          </a:stretch>
        </p:blipFill>
        <p:spPr>
          <a:xfrm>
            <a:off x="321965" y="3080702"/>
            <a:ext cx="3133059" cy="1485900"/>
          </a:xfrm>
          <a:prstGeom prst="rect">
            <a:avLst/>
          </a:prstGeom>
        </p:spPr>
      </p:pic>
      <p:graphicFrame>
        <p:nvGraphicFramePr>
          <p:cNvPr id="7" name="Table 6"/>
          <p:cNvGraphicFramePr>
            <a:graphicFrameLocks noGrp="1"/>
          </p:cNvGraphicFramePr>
          <p:nvPr>
            <p:extLst/>
          </p:nvPr>
        </p:nvGraphicFramePr>
        <p:xfrm>
          <a:off x="3455024" y="3200400"/>
          <a:ext cx="4926976" cy="1304610"/>
        </p:xfrm>
        <a:graphic>
          <a:graphicData uri="http://schemas.openxmlformats.org/drawingml/2006/table">
            <a:tbl>
              <a:tblPr firstRow="1" firstCol="1" bandRow="1">
                <a:tableStyleId>{5C22544A-7EE6-4342-B048-85BDC9FD1C3A}</a:tableStyleId>
              </a:tblPr>
              <a:tblGrid>
                <a:gridCol w="1231480">
                  <a:extLst>
                    <a:ext uri="{9D8B030D-6E8A-4147-A177-3AD203B41FA5}">
                      <a16:colId xmlns:a16="http://schemas.microsoft.com/office/drawing/2014/main" val="20000"/>
                    </a:ext>
                  </a:extLst>
                </a:gridCol>
                <a:gridCol w="1231480">
                  <a:extLst>
                    <a:ext uri="{9D8B030D-6E8A-4147-A177-3AD203B41FA5}">
                      <a16:colId xmlns:a16="http://schemas.microsoft.com/office/drawing/2014/main" val="20001"/>
                    </a:ext>
                  </a:extLst>
                </a:gridCol>
                <a:gridCol w="1232008">
                  <a:extLst>
                    <a:ext uri="{9D8B030D-6E8A-4147-A177-3AD203B41FA5}">
                      <a16:colId xmlns:a16="http://schemas.microsoft.com/office/drawing/2014/main" val="20002"/>
                    </a:ext>
                  </a:extLst>
                </a:gridCol>
                <a:gridCol w="1232008">
                  <a:extLst>
                    <a:ext uri="{9D8B030D-6E8A-4147-A177-3AD203B41FA5}">
                      <a16:colId xmlns:a16="http://schemas.microsoft.com/office/drawing/2014/main" val="20003"/>
                    </a:ext>
                  </a:extLst>
                </a:gridCol>
              </a:tblGrid>
              <a:tr h="243840">
                <a:tc>
                  <a:txBody>
                    <a:bodyPr/>
                    <a:lstStyle/>
                    <a:p>
                      <a:pPr marL="0" marR="0">
                        <a:lnSpc>
                          <a:spcPct val="107000"/>
                        </a:lnSpc>
                        <a:spcBef>
                          <a:spcPts val="0"/>
                        </a:spcBef>
                        <a:spcAft>
                          <a:spcPts val="0"/>
                        </a:spcAft>
                      </a:pPr>
                      <a:r>
                        <a:rPr lang="en-US" sz="1600">
                          <a:effectLst/>
                        </a:rPr>
                        <a:t>Pune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Nashik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Mumbai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Aurangabad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243840">
                <a:tc>
                  <a:txBody>
                    <a:bodyPr/>
                    <a:lstStyle/>
                    <a:p>
                      <a:pPr marL="0" marR="0">
                        <a:lnSpc>
                          <a:spcPct val="107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243840">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243840">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43840">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691546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17084</TotalTime>
  <Words>51849</Words>
  <Application>Microsoft Office PowerPoint</Application>
  <PresentationFormat>On-screen Show (4:3)</PresentationFormat>
  <Paragraphs>5221</Paragraphs>
  <Slides>606</Slides>
  <Notes>81</Notes>
  <HiddenSlides>0</HiddenSlides>
  <MMClips>0</MMClips>
  <ScaleCrop>false</ScaleCrop>
  <HeadingPairs>
    <vt:vector size="8" baseType="variant">
      <vt:variant>
        <vt:lpstr>Fonts Used</vt:lpstr>
      </vt:variant>
      <vt:variant>
        <vt:i4>36</vt:i4>
      </vt:variant>
      <vt:variant>
        <vt:lpstr>Theme</vt:lpstr>
      </vt:variant>
      <vt:variant>
        <vt:i4>3</vt:i4>
      </vt:variant>
      <vt:variant>
        <vt:lpstr>Embedded OLE Servers</vt:lpstr>
      </vt:variant>
      <vt:variant>
        <vt:i4>6</vt:i4>
      </vt:variant>
      <vt:variant>
        <vt:lpstr>Slide Titles</vt:lpstr>
      </vt:variant>
      <vt:variant>
        <vt:i4>606</vt:i4>
      </vt:variant>
    </vt:vector>
  </HeadingPairs>
  <TitlesOfParts>
    <vt:vector size="651" baseType="lpstr">
      <vt:lpstr>ＭＳ Ｐゴシック</vt:lpstr>
      <vt:lpstr>宋体</vt:lpstr>
      <vt:lpstr>Arial</vt:lpstr>
      <vt:lpstr>Arial Narrow</vt:lpstr>
      <vt:lpstr>AvenirLTStd-Light</vt:lpstr>
      <vt:lpstr>BentonSans</vt:lpstr>
      <vt:lpstr>BentonSans Book</vt:lpstr>
      <vt:lpstr>Book Antiqua</vt:lpstr>
      <vt:lpstr>Calibri</vt:lpstr>
      <vt:lpstr>Calibri Light</vt:lpstr>
      <vt:lpstr>Cambria Math</vt:lpstr>
      <vt:lpstr>Century Gothic</vt:lpstr>
      <vt:lpstr>Comic Sans MS</vt:lpstr>
      <vt:lpstr>Franklin Gothic Book</vt:lpstr>
      <vt:lpstr>Franklin Gothic Medium</vt:lpstr>
      <vt:lpstr>Georgia</vt:lpstr>
      <vt:lpstr>굴림</vt:lpstr>
      <vt:lpstr>Helvetica</vt:lpstr>
      <vt:lpstr>Humanoid straight</vt:lpstr>
      <vt:lpstr>inherit</vt:lpstr>
      <vt:lpstr>Lohit Hindi</vt:lpstr>
      <vt:lpstr>Mathematica1</vt:lpstr>
      <vt:lpstr>medium-content-serif-font</vt:lpstr>
      <vt:lpstr>Menlo</vt:lpstr>
      <vt:lpstr>Merriweather</vt:lpstr>
      <vt:lpstr>proximanova</vt:lpstr>
      <vt:lpstr>PT Sans</vt:lpstr>
      <vt:lpstr>PT Sans</vt:lpstr>
      <vt:lpstr>roboto</vt:lpstr>
      <vt:lpstr>Segoe UI</vt:lpstr>
      <vt:lpstr>Symbol</vt:lpstr>
      <vt:lpstr>Tahoma</vt:lpstr>
      <vt:lpstr>Times New Roman</vt:lpstr>
      <vt:lpstr>Trebuchet MS</vt:lpstr>
      <vt:lpstr>WenQuanYi Micro Hei</vt:lpstr>
      <vt:lpstr>Wingdings</vt:lpstr>
      <vt:lpstr>Office Theme</vt:lpstr>
      <vt:lpstr>1_Office Theme</vt:lpstr>
      <vt:lpstr>2_Office Theme</vt:lpstr>
      <vt:lpstr>Equation</vt:lpstr>
      <vt:lpstr>Document</vt:lpstr>
      <vt:lpstr>Worksheet</vt:lpstr>
      <vt:lpstr>SmartDraw</vt:lpstr>
      <vt:lpstr>Presentation</vt:lpstr>
      <vt:lpstr>Packager Shell Object</vt:lpstr>
      <vt:lpstr>Data wrangling and Feature Engineering </vt:lpstr>
      <vt:lpstr>PowerPoint Presentation</vt:lpstr>
      <vt:lpstr>Data Cleaning, Data Integration </vt:lpstr>
      <vt:lpstr>Data Cleaning</vt:lpstr>
      <vt:lpstr>Incomplete (Missing) Data</vt:lpstr>
      <vt:lpstr>How to Handle Missing Data?</vt:lpstr>
      <vt:lpstr>Noisy Data</vt:lpstr>
      <vt:lpstr>How to Handle Noisy Data?</vt:lpstr>
      <vt:lpstr>Noise</vt:lpstr>
      <vt:lpstr>Duplicate Data</vt:lpstr>
      <vt:lpstr>Outliers</vt:lpstr>
      <vt:lpstr>Data Cleaning as a Process</vt:lpstr>
      <vt:lpstr>Data Integration/ Data Aggregation</vt:lpstr>
      <vt:lpstr>Handling Redundancy in Data Integration</vt:lpstr>
      <vt:lpstr>Data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Numerical Data</vt:lpstr>
      <vt:lpstr>Learning Objectives</vt:lpstr>
      <vt:lpstr>Four Levels of data</vt:lpstr>
      <vt:lpstr>Flavors for Quantitative Attributes</vt:lpstr>
      <vt:lpstr>Linear Models</vt:lpstr>
      <vt:lpstr>Algorithms that are sensitive to feature magnitude</vt:lpstr>
      <vt:lpstr>Data Transformation</vt:lpstr>
      <vt:lpstr>Issues with Continuous Predictors 1/</vt:lpstr>
      <vt:lpstr>Issues with Continuous Predictors 2/</vt:lpstr>
      <vt:lpstr>Motivation for Binarization</vt:lpstr>
      <vt:lpstr>Binarization</vt:lpstr>
      <vt:lpstr>Binarization</vt:lpstr>
      <vt:lpstr>Normalization</vt:lpstr>
      <vt:lpstr>Min-Max Scaling</vt:lpstr>
      <vt:lpstr>Example: Min-max Normalization</vt:lpstr>
      <vt:lpstr>z-score Normalization -&gt; Standardization</vt:lpstr>
      <vt:lpstr>Example: z-score Normalization</vt:lpstr>
      <vt:lpstr>PowerPoint Presentation</vt:lpstr>
      <vt:lpstr>PowerPoint Presentation</vt:lpstr>
      <vt:lpstr>PowerPoint Presentation</vt:lpstr>
      <vt:lpstr>Decimal Scaling</vt:lpstr>
      <vt:lpstr>Examples of Decimal Scaling</vt:lpstr>
      <vt:lpstr>Aggregation</vt:lpstr>
      <vt:lpstr>Aggregation – Change in Variability</vt:lpstr>
      <vt:lpstr>Correlation Analysis (Nominal Data)</vt:lpstr>
      <vt:lpstr>Chi-Square Calculation: An Example</vt:lpstr>
      <vt:lpstr>Correlation Analysis (Numeric Data)</vt:lpstr>
      <vt:lpstr>Correlation (viewed as linear relationship)</vt:lpstr>
      <vt:lpstr>Covariance (Numeric Data)</vt:lpstr>
      <vt:lpstr>Co-Variance: An Example</vt:lpstr>
      <vt:lpstr>Discretization </vt:lpstr>
      <vt:lpstr>Data Discretization Methods</vt:lpstr>
      <vt:lpstr>Simple Discretization: Binning</vt:lpstr>
      <vt:lpstr>Binning Methods for Data Smoothing</vt:lpstr>
      <vt:lpstr>Discretization by Classification &amp; Correlation Analysis</vt:lpstr>
      <vt:lpstr>Discretization</vt:lpstr>
      <vt:lpstr>Discretization</vt:lpstr>
      <vt:lpstr>Unsupervised Discretization</vt:lpstr>
      <vt:lpstr>Methods for Binning Numeric Predictor Variables</vt:lpstr>
      <vt:lpstr>PowerPoint Presentation</vt:lpstr>
      <vt:lpstr>Supervised Discretization - Entropy</vt:lpstr>
      <vt:lpstr>Supervised Discretization - Information Gain</vt:lpstr>
      <vt:lpstr>Supervised Discretization - Entropy Based </vt:lpstr>
      <vt:lpstr>Supervised Discretization Example</vt:lpstr>
      <vt:lpstr>Supervised Discretization Example (Contd..)</vt:lpstr>
      <vt:lpstr>Data wrangling and Feature Engineering </vt:lpstr>
      <vt:lpstr>PowerPoint Presentation</vt:lpstr>
      <vt:lpstr>Handling Categorical Data</vt:lpstr>
      <vt:lpstr>Learning Objectives</vt:lpstr>
      <vt:lpstr>Four Levels of data</vt:lpstr>
      <vt:lpstr> Categorical Encoding </vt:lpstr>
      <vt:lpstr> Categorical Encoding Techniques </vt:lpstr>
      <vt:lpstr>One hot encoding</vt:lpstr>
      <vt:lpstr>One hot Encoding (k Variables)</vt:lpstr>
      <vt:lpstr>One hot encoding (k-1 variables)</vt:lpstr>
      <vt:lpstr>One hot encoding into k -1 variables</vt:lpstr>
      <vt:lpstr>One hot encoding into k variables</vt:lpstr>
      <vt:lpstr>One hot encoding: Advantages &amp; Disadvantages</vt:lpstr>
      <vt:lpstr>Label / integers encoding</vt:lpstr>
      <vt:lpstr>Label / integers encoding (2)</vt:lpstr>
      <vt:lpstr>Example</vt:lpstr>
      <vt:lpstr>Example</vt:lpstr>
      <vt:lpstr>Count / frequency encoding </vt:lpstr>
      <vt:lpstr>Count / frequency encoding (2) </vt:lpstr>
      <vt:lpstr>Ordinal Encoding</vt:lpstr>
      <vt:lpstr>Ordered ordinal encoding </vt:lpstr>
      <vt:lpstr>Ordered ordinal encoding (2)</vt:lpstr>
      <vt:lpstr>Ordered ordinal encoding (3)</vt:lpstr>
      <vt:lpstr>Mean or Target encoding </vt:lpstr>
      <vt:lpstr>Example</vt:lpstr>
      <vt:lpstr>Mean or target encoding (2)</vt:lpstr>
      <vt:lpstr>Mean or target encoding (3)</vt:lpstr>
      <vt:lpstr>Binary encoding</vt:lpstr>
      <vt:lpstr>Example</vt:lpstr>
      <vt:lpstr>Binary encoding (2)</vt:lpstr>
      <vt:lpstr>Feature Hashing</vt:lpstr>
      <vt:lpstr>Feature Hashing (2)</vt:lpstr>
      <vt:lpstr>PowerPoint Presentation</vt:lpstr>
      <vt:lpstr>PowerPoint Presentation</vt:lpstr>
      <vt:lpstr>PowerPoint Presentation</vt:lpstr>
      <vt:lpstr>Learning objectives</vt:lpstr>
      <vt:lpstr>Major issue with real word data sets</vt:lpstr>
      <vt:lpstr>Missing data</vt:lpstr>
      <vt:lpstr>Impact of Missing data</vt:lpstr>
      <vt:lpstr>Missing Data : Mechanism</vt:lpstr>
      <vt:lpstr>Missing completely at random (MCAR)</vt:lpstr>
      <vt:lpstr>Missing Data at Random(MAR)</vt:lpstr>
      <vt:lpstr>Missing Data Not at Random(MNAR)</vt:lpstr>
      <vt:lpstr>Missing Values Handling</vt:lpstr>
      <vt:lpstr>Imputation Techniques for numeric values</vt:lpstr>
      <vt:lpstr>Imputation Techniques for Numeric values</vt:lpstr>
      <vt:lpstr>Pros and cons of mean/median imputation</vt:lpstr>
      <vt:lpstr>Random Sampling Imputation</vt:lpstr>
      <vt:lpstr>Adding a new variable to indicate missingness</vt:lpstr>
      <vt:lpstr>Imputation of NA by values at the end of distribution</vt:lpstr>
      <vt:lpstr>Imputation of NA by arbitrary values</vt:lpstr>
      <vt:lpstr>Imputation Techniques for  categorical values</vt:lpstr>
      <vt:lpstr>Imputation by most frequent category for categorical values</vt:lpstr>
      <vt:lpstr>In categorical variables treating NA as an additional category</vt:lpstr>
      <vt:lpstr>PowerPoint Presentation</vt:lpstr>
      <vt:lpstr>Handling Outliers</vt:lpstr>
      <vt:lpstr>3.2 Data Similarity/Dissimilarity</vt:lpstr>
      <vt:lpstr>PowerPoint Presentation</vt:lpstr>
      <vt:lpstr>Data Matrix and Dissimilarity Matrix</vt:lpstr>
      <vt:lpstr>Type of data in Proximity Measure analysis</vt:lpstr>
      <vt:lpstr>Proximity Measure for Nominal Attributes</vt:lpstr>
      <vt:lpstr>Proximity Measure for Binary Attributes</vt:lpstr>
      <vt:lpstr>Dissimilarity between Binary Variables</vt:lpstr>
      <vt:lpstr>PowerPoint Presentation</vt:lpstr>
      <vt:lpstr>PowerPoint Presentation</vt:lpstr>
      <vt:lpstr>Standardizing Numeric Data:  Ordinal, Interval, Ratio </vt:lpstr>
      <vt:lpstr>Ordinal Variables</vt:lpstr>
      <vt:lpstr>Ratio-Scaled Variables</vt:lpstr>
      <vt:lpstr>Proximity Measures on Numeric Data:  Data Matrix and Dissimilarity Matrix</vt:lpstr>
      <vt:lpstr>Distance on Numeric Data: Minkowski Distance</vt:lpstr>
      <vt:lpstr>Minkowski Distance</vt:lpstr>
      <vt:lpstr>Special Cases of Minkowski Distance</vt:lpstr>
      <vt:lpstr>Example: Minkowski Distance</vt:lpstr>
      <vt:lpstr>Attributes of Mixed Type</vt:lpstr>
      <vt:lpstr> Cosine Similarity (1/6)</vt:lpstr>
      <vt:lpstr> Example: Cosine Similarity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wrangling and Feature Engineering </vt:lpstr>
      <vt:lpstr>PowerPoint Presentation</vt:lpstr>
      <vt:lpstr>Feature Engineering</vt:lpstr>
      <vt:lpstr>Feature Engineering</vt:lpstr>
      <vt:lpstr>Motivation for Feature Engineering - Case study - 1</vt:lpstr>
      <vt:lpstr>Motivation for Feature Engineering – Case Study - 2</vt:lpstr>
      <vt:lpstr>Motivation for Feature Engineering – Case Study - 3</vt:lpstr>
      <vt:lpstr>Feature</vt:lpstr>
      <vt:lpstr>Feature Engineering</vt:lpstr>
      <vt:lpstr>Machine Learning Workflow</vt:lpstr>
      <vt:lpstr>Feature Creation/ Construction</vt:lpstr>
      <vt:lpstr>Feature Construction</vt:lpstr>
      <vt:lpstr>Mapping Data to a New Space</vt:lpstr>
      <vt:lpstr>Mapping Data to a New Space</vt:lpstr>
      <vt:lpstr>Wavelet Transformation </vt:lpstr>
      <vt:lpstr>Wavelet Decomposition</vt:lpstr>
      <vt:lpstr>Feature construction </vt:lpstr>
      <vt:lpstr>Feature construction </vt:lpstr>
      <vt:lpstr>Derived features examples</vt:lpstr>
      <vt:lpstr>Feature/Attribute Creation</vt:lpstr>
      <vt:lpstr>Data Reduction –  Feature Extraction </vt:lpstr>
      <vt:lpstr>PowerPoint Presentation</vt:lpstr>
      <vt:lpstr>Data Reduction : Dimensionality Reduction</vt:lpstr>
      <vt:lpstr>Dimension Reduction Approaches</vt:lpstr>
      <vt:lpstr>PowerPoint Presentation</vt:lpstr>
      <vt:lpstr>PowerPoint Presentation</vt:lpstr>
      <vt:lpstr>Principal Component Analysis (PCA)</vt:lpstr>
      <vt:lpstr>Principal Component Analysis (Steps)</vt:lpstr>
      <vt:lpstr>PowerPoint Presentation</vt:lpstr>
      <vt:lpstr>PowerPoint Presentation</vt:lpstr>
      <vt:lpstr>PowerPoint Presentation</vt:lpstr>
      <vt:lpstr>PowerPoint Presentation</vt:lpstr>
      <vt:lpstr>PowerPoint Presentation</vt:lpstr>
      <vt:lpstr>PowerPoint Presentation</vt:lpstr>
      <vt:lpstr>Basic Filter Methods</vt:lpstr>
      <vt:lpstr>Correlation Filter Methods 1/</vt:lpstr>
      <vt:lpstr>Correlation Filter Methods 2/</vt:lpstr>
      <vt:lpstr>Correlation Filter Methods 3/</vt:lpstr>
      <vt:lpstr>Correlation Filter Methods 4/</vt:lpstr>
      <vt:lpstr>Statistical and Ranking Filter Methods 1/</vt:lpstr>
      <vt:lpstr>Statistical and Ranking Filter Methods 2/</vt:lpstr>
      <vt:lpstr>Statistical and Ranking Filter Methods 3/</vt:lpstr>
      <vt:lpstr>Filter Method – Relation with Target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 Methods - Embedded methods (Regression)</vt:lpstr>
      <vt:lpstr>Embedded methods -Classification</vt:lpstr>
      <vt:lpstr>Extra Reading- Difference between Covariance and Correlation  </vt:lpstr>
      <vt:lpstr>Extra Study - Heuristic Search in Attribute Selection</vt:lpstr>
      <vt:lpstr>Extra Reading</vt:lpstr>
      <vt:lpstr>CASE STUDY</vt:lpstr>
      <vt:lpstr>Text Pre-processing </vt:lpstr>
      <vt:lpstr>Step 1 : Data Preprocessing</vt:lpstr>
      <vt:lpstr>Step 2: Feature Extraction</vt:lpstr>
      <vt:lpstr>Step 2: Feature Extraction (cont..)</vt:lpstr>
      <vt:lpstr>Word Embedding – Word2Vec</vt:lpstr>
      <vt:lpstr>Word Embedding – Glove</vt:lpstr>
      <vt:lpstr>Step 3: Choosing ML Algorithms</vt:lpstr>
      <vt:lpstr>Natural Language Processing – NLP STAGES</vt:lpstr>
      <vt:lpstr>NLP STAGES contd…</vt:lpstr>
      <vt:lpstr>NLP STAGES contd…</vt:lpstr>
      <vt:lpstr>NLP STAGES contd..</vt:lpstr>
      <vt:lpstr>NLP STAGES contd..</vt:lpstr>
      <vt:lpstr>NLP STAGES contd…</vt:lpstr>
      <vt:lpstr>NLP STAGES contd…</vt:lpstr>
      <vt:lpstr>NLP STAGES contd…</vt:lpstr>
      <vt:lpstr>NLP PIPELINE</vt:lpstr>
      <vt:lpstr>TEXT ANALYTICS CASE STUDY</vt:lpstr>
      <vt:lpstr>PowerPoint Presentation</vt:lpstr>
      <vt:lpstr>PowerPoint Presentation</vt:lpstr>
      <vt:lpstr>PowerPoint Presentation</vt:lpstr>
      <vt:lpstr>Appendix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Elementary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Reading</vt:lpstr>
      <vt:lpstr>Data Visualization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Reading</vt:lpstr>
      <vt:lpstr>Data Visualization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DSE ZG523 Introduction to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FSO ANALYTICS Tool – Example 2</vt:lpstr>
      <vt:lpstr>UC1 FTR Improvement ANALYSIS FRAMEWORK</vt:lpstr>
      <vt:lpstr>UC2 INCOMING WO QUALITY data# rcom: Jun-Aug’16,  Vfe Italy: Sep15 – Aug’16</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DSE ZG523 Introduction to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DSE ZG523 Introduction to Data Science</vt:lpstr>
      <vt:lpstr>PowerPoint Presentation</vt:lpstr>
      <vt:lpstr>Definition &amp;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 Pre-processing</vt:lpstr>
      <vt:lpstr>PowerPoint Presentation</vt:lpstr>
      <vt:lpstr>PowerPoint Presentation</vt:lpstr>
      <vt:lpstr>Identifying Patterns in TS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Forecasting Techniques </vt:lpstr>
      <vt:lpstr>Reference Videos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Sudhakar</cp:lastModifiedBy>
  <cp:revision>210</cp:revision>
  <dcterms:created xsi:type="dcterms:W3CDTF">2019-01-11T06:17:47Z</dcterms:created>
  <dcterms:modified xsi:type="dcterms:W3CDTF">2021-01-17T06:04:25Z</dcterms:modified>
</cp:coreProperties>
</file>